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0.wmf" ContentType="image/x-wmf"/>
  <Override PartName="/ppt/media/image13.wmf" ContentType="image/x-wmf"/>
  <Override PartName="/ppt/media/image4.wmf" ContentType="image/x-wmf"/>
  <Override PartName="/ppt/media/image9.wmf" ContentType="image/x-wmf"/>
  <Override PartName="/ppt/media/image15.wmf" ContentType="image/x-wmf"/>
  <Override PartName="/ppt/media/image1.png" ContentType="image/png"/>
  <Override PartName="/ppt/media/image2.png" ContentType="image/png"/>
  <Override PartName="/ppt/media/image14.wmf" ContentType="image/x-wmf"/>
  <Override PartName="/ppt/media/image5.wmf" ContentType="image/x-wmf"/>
  <Override PartName="/ppt/media/image6.png" ContentType="image/png"/>
  <Override PartName="/ppt/media/image16.wmf" ContentType="image/x-wmf"/>
  <Override PartName="/ppt/media/image7.wmf" ContentType="image/x-wmf"/>
  <Override PartName="/ppt/media/image11.wmf" ContentType="image/x-wmf"/>
  <Override PartName="/ppt/media/image17.wmf" ContentType="image/x-wmf"/>
  <Override PartName="/ppt/media/image8.wmf" ContentType="image/x-wmf"/>
  <Override PartName="/ppt/media/image1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1.pptx" ContentType="application/vnd.openxmlformats-officedocument.presentationml.presentation"/>
  <Override PartName="/ppt/embeddings/oleObject1.docx" ContentType="application/vnd.openxmlformats-officedocument.wordprocessingml.document"/>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notesSlides/_rels/notesSlide26.xml.rels" ContentType="application/vnd.openxmlformats-package.relationships+xml"/>
  <Override PartName="/ppt/notesSlides/_rels/notesSlide7.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4.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24.xml.rels" ContentType="application/vnd.openxmlformats-package.relationships+xml"/>
  <Override PartName="/ppt/notesSlides/_rels/notesSlide21.xml.rels" ContentType="application/vnd.openxmlformats-package.relationships+xml"/>
  <Override PartName="/ppt/notesSlides/_rels/notesSlide8.xml.rels" ContentType="application/vnd.openxmlformats-package.relationships+xml"/>
  <Override PartName="/ppt/notesSlides/_rels/notesSlide15.xml.rels" ContentType="application/vnd.openxmlformats-package.relationships+xml"/>
  <Override PartName="/ppt/notesSlides/_rels/notesSlide18.xml.rels" ContentType="application/vnd.openxmlformats-package.relationships+xml"/>
  <Override PartName="/ppt/notesSlides/_rels/notesSlide5.xml.rels" ContentType="application/vnd.openxmlformats-package.relationships+xml"/>
  <Override PartName="/ppt/notesSlides/_rels/notesSlide20.xml.rels" ContentType="application/vnd.openxmlformats-package.relationships+xml"/>
  <Override PartName="/ppt/notesSlides/notesSlide26.xml" ContentType="application/vnd.openxmlformats-officedocument.presentationml.notesSlide+xml"/>
  <Override PartName="/ppt/notesSlides/notesSlide3.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21.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2"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3" name="PlaceHolder 2"/>
          <p:cNvSpPr>
            <a:spLocks noGrp="1"/>
          </p:cNvSpPr>
          <p:nvPr>
            <p:ph type="dt" idx="2"/>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4"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25"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6" name="PlaceHolder 5"/>
          <p:cNvSpPr>
            <a:spLocks noGrp="1"/>
          </p:cNvSpPr>
          <p:nvPr>
            <p:ph type="ftr" idx="3"/>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7" name="PlaceHolder 6"/>
          <p:cNvSpPr>
            <a:spLocks noGrp="1"/>
          </p:cNvSpPr>
          <p:nvPr>
            <p:ph type="sldNum" idx="4"/>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0458D74-3307-41D0-94E5-6383251A23C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4" name="PlaceHolder 1"/>
          <p:cNvSpPr>
            <a:spLocks noGrp="1"/>
          </p:cNvSpPr>
          <p:nvPr>
            <p:ph type="sldImg"/>
          </p:nvPr>
        </p:nvSpPr>
        <p:spPr>
          <a:xfrm>
            <a:off x="1143000" y="685800"/>
            <a:ext cx="4572000" cy="3429000"/>
          </a:xfrm>
          <a:prstGeom prst="rect">
            <a:avLst/>
          </a:prstGeom>
          <a:ln w="0">
            <a:noFill/>
          </a:ln>
        </p:spPr>
      </p:sp>
      <p:sp>
        <p:nvSpPr>
          <p:cNvPr id="285" name="PlaceHolder 2"/>
          <p:cNvSpPr>
            <a:spLocks noGrp="1"/>
          </p:cNvSpPr>
          <p:nvPr>
            <p:ph type="body"/>
          </p:nvPr>
        </p:nvSpPr>
        <p:spPr>
          <a:xfrm>
            <a:off x="838080" y="426708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Storage fields are depleted oil or natural gas fields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Storage pressure drops as gas is withdrawn so withdrawal rates will also decline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Storage pressure increases as gas is injected so injection rates will decline.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Wild Goose and Lodi are merchant operations (not regulated)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Lodi plans to be operational Winter 2001-02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Construction has started by laying pipe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Remaining storage is available for lease by others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includes noncore customers as electricity generators and marketers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natural gas utilities indicate that all the storage inventory space has been leased to Marketers/Generators.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PlaceHolder 1"/>
          <p:cNvSpPr>
            <a:spLocks noGrp="1"/>
          </p:cNvSpPr>
          <p:nvPr>
            <p:ph type="sldImg"/>
          </p:nvPr>
        </p:nvSpPr>
        <p:spPr>
          <a:xfrm>
            <a:off x="1143000" y="685800"/>
            <a:ext cx="4572000" cy="3429000"/>
          </a:xfrm>
          <a:prstGeom prst="rect">
            <a:avLst/>
          </a:prstGeom>
          <a:ln w="0">
            <a:noFill/>
          </a:ln>
        </p:spPr>
      </p:sp>
      <p:sp>
        <p:nvSpPr>
          <p:cNvPr id="287" name="PlaceHolder 2"/>
          <p:cNvSpPr>
            <a:spLocks noGrp="1"/>
          </p:cNvSpPr>
          <p:nvPr>
            <p:ph type="body"/>
          </p:nvPr>
        </p:nvSpPr>
        <p:spPr>
          <a:xfrm>
            <a:off x="152280" y="4343400"/>
            <a:ext cx="6553440" cy="4648320"/>
          </a:xfrm>
          <a:prstGeom prst="rect">
            <a:avLst/>
          </a:prstGeom>
          <a:noFill/>
          <a:ln w="0">
            <a:noFill/>
          </a:ln>
        </p:spPr>
        <p:txBody>
          <a:bodyPr lIns="90000" rIns="90000" tIns="46800" bIns="46800" anchor="t">
            <a:noAutofit/>
          </a:bodyPr>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Interstate pipelines are actively moving</a:t>
            </a:r>
            <a:r>
              <a:rPr b="0" lang="en-US" sz="1400" strike="noStrike" u="none">
                <a:solidFill>
                  <a:srgbClr val="000000"/>
                </a:solidFill>
                <a:effectLst/>
                <a:uFillTx/>
                <a:latin typeface="Times New Roman"/>
              </a:rPr>
              <a:t> to have the capacity additions available when needed.</a:t>
            </a:r>
            <a:endParaRPr b="0" lang="en-US" sz="1400" strike="noStrike" u="none">
              <a:solidFill>
                <a:srgbClr val="000000"/>
              </a:solidFill>
              <a:effectLst/>
              <a:uFillTx/>
              <a:latin typeface="Times New Roman"/>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Capacity expansions</a:t>
            </a:r>
            <a:r>
              <a:rPr b="0" lang="en-US" sz="1400" strike="noStrike" u="none">
                <a:solidFill>
                  <a:srgbClr val="000000"/>
                </a:solidFill>
                <a:effectLst/>
                <a:uFillTx/>
                <a:latin typeface="Times New Roman"/>
              </a:rPr>
              <a:t> would serve both California and other states.</a:t>
            </a:r>
            <a:endParaRPr b="0" lang="en-US" sz="1400" strike="noStrike" u="none">
              <a:solidFill>
                <a:srgbClr val="000000"/>
              </a:solidFill>
              <a:effectLst/>
              <a:uFillTx/>
              <a:latin typeface="Times New Roman"/>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Questar Southern Trails</a:t>
            </a:r>
            <a:r>
              <a:rPr b="0" lang="en-US" sz="1400" strike="noStrike" u="none">
                <a:solidFill>
                  <a:srgbClr val="000000"/>
                </a:solidFill>
                <a:effectLst/>
                <a:uFillTx/>
                <a:latin typeface="Times New Roman"/>
              </a:rPr>
              <a:t> now has FERC certificate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Southern Trails implementation may be held up for two reasons.  </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The SoCalGas Residual Load Service Tariff levees a surcharge on customers using both SoCalGas pipelines and other pipelines.  The RLS effectively limits competitiveness of new pipelines coming into Southern California.</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The current posted rates for Southern Trails maybe higher than the corresponding rates for similar service on SoCalGas.</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“Southern Trails” ordered compressors this month (takes 8 months to get, 3 to install)</a:t>
            </a:r>
            <a:endParaRPr b="0" lang="en-US" sz="14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type="sldImg"/>
          </p:nvPr>
        </p:nvSpPr>
        <p:spPr>
          <a:xfrm>
            <a:off x="1143000" y="685800"/>
            <a:ext cx="4572000" cy="3429000"/>
          </a:xfrm>
          <a:prstGeom prst="rect">
            <a:avLst/>
          </a:prstGeom>
          <a:ln w="0">
            <a:noFill/>
          </a:ln>
        </p:spPr>
      </p:sp>
      <p:sp>
        <p:nvSpPr>
          <p:cNvPr id="289" name="PlaceHolder 2"/>
          <p:cNvSpPr>
            <a:spLocks noGrp="1"/>
          </p:cNvSpPr>
          <p:nvPr>
            <p:ph type="body"/>
          </p:nvPr>
        </p:nvSpPr>
        <p:spPr>
          <a:xfrm>
            <a:off x="152280" y="4343400"/>
            <a:ext cx="6553440" cy="4648320"/>
          </a:xfrm>
          <a:prstGeom prst="rect">
            <a:avLst/>
          </a:prstGeom>
          <a:noFill/>
          <a:ln w="0">
            <a:noFill/>
          </a:ln>
        </p:spPr>
        <p:txBody>
          <a:bodyPr lIns="90000" rIns="90000" tIns="46800" bIns="4680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t>
            </a:r>
            <a:r>
              <a:rPr b="1" lang="en-US" sz="1600" strike="noStrike" u="none">
                <a:solidFill>
                  <a:srgbClr val="000000"/>
                </a:solidFill>
                <a:effectLst/>
                <a:uFillTx/>
                <a:latin typeface="Times New Roman"/>
              </a:rPr>
              <a:t>Plains All American pipeline </a:t>
            </a:r>
            <a:r>
              <a:rPr b="0" lang="en-US" sz="1600" strike="noStrike" u="none">
                <a:solidFill>
                  <a:srgbClr val="000000"/>
                </a:solidFill>
                <a:effectLst/>
                <a:uFillTx/>
                <a:latin typeface="Times New Roman"/>
              </a:rPr>
              <a:t>[=“Project 2000”]</a:t>
            </a:r>
            <a:r>
              <a:rPr b="1" lang="en-US" sz="1600" strike="noStrike" u="none">
                <a:solidFill>
                  <a:srgbClr val="000000"/>
                </a:solidFill>
                <a:effectLst/>
                <a:uFillTx/>
                <a:latin typeface="Times New Roman"/>
              </a:rPr>
              <a:t> would be used as “backup” capacity this summer</a:t>
            </a:r>
            <a:r>
              <a:rPr b="0" lang="en-US" sz="1600" strike="noStrike" u="none">
                <a:solidFill>
                  <a:srgbClr val="000000"/>
                </a:solidFill>
                <a:effectLst/>
                <a:uFillTx/>
                <a:latin typeface="Times New Roman"/>
              </a:rPr>
              <a:t> for pipeline segments that El Paso will temporarily take out of service for testing.  It would also add longer term backup capacity  for sections of pipe which are found needing repair.</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 Paso Open Season</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 Paso received 127 responses for 9.7 Bcf/d</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of this, 76 responses for 4.5 Bcf/d were received for deliveries to the border or inside California</a:t>
            </a:r>
            <a:endParaRPr b="0" lang="en-US" sz="16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 name="PlaceHolder 1"/>
          <p:cNvSpPr>
            <a:spLocks noGrp="1"/>
          </p:cNvSpPr>
          <p:nvPr>
            <p:ph type="sldImg"/>
          </p:nvPr>
        </p:nvSpPr>
        <p:spPr>
          <a:xfrm>
            <a:off x="1143000" y="685800"/>
            <a:ext cx="4572000" cy="3429000"/>
          </a:xfrm>
          <a:prstGeom prst="rect">
            <a:avLst/>
          </a:prstGeom>
          <a:ln w="0">
            <a:noFill/>
          </a:ln>
        </p:spPr>
      </p:sp>
      <p:sp>
        <p:nvSpPr>
          <p:cNvPr id="29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Hydro conditions - Base Case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Pac NW- BPA springs flows are at 60% to 70% of normal then step up to 90% in the summer to meet peak demand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BC at 86 % of normal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Calif.  at 80% of normal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Worst Case Scenario</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PacNW at _____% of normal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Calif at 75% of normal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April and May:  3000 MW of QFS out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Rest of the year: 1400 MW of QFS out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 name="PlaceHolder 1"/>
          <p:cNvSpPr>
            <a:spLocks noGrp="1"/>
          </p:cNvSpPr>
          <p:nvPr>
            <p:ph type="sldImg"/>
          </p:nvPr>
        </p:nvSpPr>
        <p:spPr>
          <a:xfrm>
            <a:off x="1143000" y="685800"/>
            <a:ext cx="4572000" cy="3429000"/>
          </a:xfrm>
          <a:prstGeom prst="rect">
            <a:avLst/>
          </a:prstGeom>
          <a:ln w="0">
            <a:noFill/>
          </a:ln>
        </p:spPr>
      </p:sp>
      <p:sp>
        <p:nvSpPr>
          <p:cNvPr id="293" name="PlaceHolder 2"/>
          <p:cNvSpPr>
            <a:spLocks noGrp="1"/>
          </p:cNvSpPr>
          <p:nvPr>
            <p:ph type="body"/>
          </p:nvPr>
        </p:nvSpPr>
        <p:spPr>
          <a:xfrm>
            <a:off x="914400" y="4343400"/>
            <a:ext cx="5029200" cy="4114800"/>
          </a:xfrm>
          <a:prstGeom prst="rect">
            <a:avLst/>
          </a:prstGeom>
          <a:no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demand levels here are stacked with the </a:t>
            </a:r>
            <a:r>
              <a:rPr b="0" lang="en-US" sz="1200" strike="noStrike" u="none">
                <a:solidFill>
                  <a:srgbClr val="ff0000"/>
                </a:solidFill>
                <a:effectLst/>
                <a:uFillTx/>
                <a:latin typeface="Times New Roman"/>
              </a:rPr>
              <a:t>Red EG</a:t>
            </a:r>
            <a:r>
              <a:rPr b="0" lang="en-US" sz="1200" strike="noStrike" u="none">
                <a:solidFill>
                  <a:srgbClr val="000000"/>
                </a:solidFill>
                <a:effectLst/>
                <a:uFillTx/>
                <a:latin typeface="Times New Roman"/>
              </a:rPr>
              <a:t> line representing the total monthly demand.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Supply capacity includes 200 MMcfd from California production.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drop off in supply in November and December is due to reduction in GTN delivery at Malin due to increased cold weather demand in the Pacific NW.</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figure indicates</a:t>
            </a:r>
            <a:r>
              <a:rPr b="0" lang="en-US" sz="1200" strike="noStrike" u="none">
                <a:solidFill>
                  <a:srgbClr val="000000"/>
                </a:solidFill>
                <a:effectLst/>
                <a:uFillTx/>
                <a:latin typeface="Times New Roman"/>
              </a:rPr>
              <a:t> there will be plenty of pipeline capacity available for transporting natural gas for storage.  (The area between the </a:t>
            </a:r>
            <a:r>
              <a:rPr b="0" lang="en-US" sz="1200" strike="noStrike" u="none">
                <a:solidFill>
                  <a:srgbClr val="3333cc"/>
                </a:solidFill>
                <a:effectLst/>
                <a:uFillTx/>
                <a:latin typeface="Times New Roman"/>
              </a:rPr>
              <a:t>blue supply curve</a:t>
            </a:r>
            <a:r>
              <a:rPr b="0" lang="en-US" sz="1200" strike="noStrike" u="none">
                <a:solidFill>
                  <a:srgbClr val="000000"/>
                </a:solidFill>
                <a:effectLst/>
                <a:uFillTx/>
                <a:latin typeface="Times New Roman"/>
              </a:rPr>
              <a:t> and the </a:t>
            </a:r>
            <a:r>
              <a:rPr b="0" lang="en-US" sz="1200" strike="noStrike" u="none">
                <a:solidFill>
                  <a:srgbClr val="ff0000"/>
                </a:solidFill>
                <a:effectLst/>
                <a:uFillTx/>
                <a:latin typeface="Times New Roman"/>
              </a:rPr>
              <a:t>red curve</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type="sldImg"/>
          </p:nvPr>
        </p:nvSpPr>
        <p:spPr>
          <a:xfrm>
            <a:off x="1143000" y="685800"/>
            <a:ext cx="4572000" cy="3429000"/>
          </a:xfrm>
          <a:prstGeom prst="rect">
            <a:avLst/>
          </a:prstGeom>
          <a:ln w="0">
            <a:noFill/>
          </a:ln>
        </p:spPr>
      </p:sp>
      <p:sp>
        <p:nvSpPr>
          <p:cNvPr id="295"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Noncore wants great prices before storing, unless maybe required to!</a:t>
            </a:r>
            <a:endParaRPr b="0" lang="en-US" sz="1400" strike="noStrike" u="none">
              <a:solidFill>
                <a:srgbClr val="000000"/>
              </a:solidFill>
              <a:effectLst/>
              <a:uFillTx/>
              <a:latin typeface="Times New Roman"/>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Core 200</a:t>
            </a:r>
            <a:r>
              <a:rPr b="0" lang="en-US" sz="1400" strike="noStrike" u="none">
                <a:solidFill>
                  <a:srgbClr val="000000"/>
                </a:solidFill>
                <a:effectLst/>
                <a:uFillTx/>
                <a:latin typeface="Times New Roman"/>
              </a:rPr>
              <a:t> is the injection rate allocated to PG&amp;E’s core customers</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Noncore 250</a:t>
            </a:r>
            <a:r>
              <a:rPr b="0" lang="en-US" sz="1400" strike="noStrike" u="none">
                <a:solidFill>
                  <a:srgbClr val="000000"/>
                </a:solidFill>
                <a:effectLst/>
                <a:uFillTx/>
                <a:latin typeface="Times New Roman"/>
              </a:rPr>
              <a:t> is the a higher injection rate which would include 50 MMcfd for noncore customers.  This would be a most likely sustainable injection rate.</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Core may use injection levels</a:t>
            </a:r>
            <a:r>
              <a:rPr b="0" lang="en-US" sz="1400" strike="noStrike" u="none">
                <a:solidFill>
                  <a:srgbClr val="000000"/>
                </a:solidFill>
                <a:effectLst/>
                <a:uFillTx/>
                <a:latin typeface="Times New Roman"/>
              </a:rPr>
              <a:t> above 200 MMcfd if no one else is.</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Core storage level of 33 Bcf</a:t>
            </a:r>
            <a:r>
              <a:rPr b="0" lang="en-US" sz="1400" strike="noStrike" u="none">
                <a:solidFill>
                  <a:srgbClr val="000000"/>
                </a:solidFill>
                <a:effectLst/>
                <a:uFillTx/>
                <a:latin typeface="Times New Roman"/>
              </a:rPr>
              <a:t>.  PG&amp;E potentially could reach this level by mid to late July.</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Injection capacity</a:t>
            </a:r>
            <a:r>
              <a:rPr b="0" lang="en-US" sz="1400" strike="noStrike" u="none">
                <a:solidFill>
                  <a:srgbClr val="000000"/>
                </a:solidFill>
                <a:effectLst/>
                <a:uFillTx/>
                <a:latin typeface="Times New Roman"/>
              </a:rPr>
              <a:t> will be available for the noncore customers. </a:t>
            </a:r>
            <a:endParaRPr b="0" lang="en-US" sz="1400" strike="noStrike" u="none">
              <a:solidFill>
                <a:srgbClr val="000000"/>
              </a:solidFill>
              <a:effectLst/>
              <a:uFillTx/>
              <a:latin typeface="Times New Roman"/>
            </a:endParaRPr>
          </a:p>
          <a:p>
            <a:pPr>
              <a:spcBef>
                <a:spcPts val="5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PG&amp;E potentially could fill storage this year</a:t>
            </a:r>
            <a:r>
              <a:rPr b="0" lang="en-US" sz="1400" strike="noStrike" u="none">
                <a:solidFill>
                  <a:srgbClr val="000000"/>
                </a:solidFill>
                <a:effectLst/>
                <a:uFillTx/>
                <a:latin typeface="Times New Roman"/>
              </a:rPr>
              <a:t> for core and noncore in base case but during the worst case it may not.</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CA Marketers (in No. Cal. = Lodi and Wild Goose)</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 name="PlaceHolder 1"/>
          <p:cNvSpPr>
            <a:spLocks noGrp="1"/>
          </p:cNvSpPr>
          <p:nvPr>
            <p:ph type="sldImg"/>
          </p:nvPr>
        </p:nvSpPr>
        <p:spPr>
          <a:xfrm>
            <a:off x="1143000" y="685800"/>
            <a:ext cx="4572000" cy="3429000"/>
          </a:xfrm>
          <a:prstGeom prst="rect">
            <a:avLst/>
          </a:prstGeom>
          <a:ln w="0">
            <a:noFill/>
          </a:ln>
        </p:spPr>
      </p:sp>
      <p:sp>
        <p:nvSpPr>
          <p:cNvPr id="297"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Spare pipeline capacity that is normally available</a:t>
            </a:r>
            <a:r>
              <a:rPr b="0" lang="en-US" sz="1200" strike="noStrike" u="none">
                <a:solidFill>
                  <a:srgbClr val="000000"/>
                </a:solidFill>
                <a:effectLst/>
                <a:uFillTx/>
                <a:latin typeface="Times New Roman"/>
              </a:rPr>
              <a:t> in April and May for transporting natural gas for storage injection potentially will be needed for power generation this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EG natural gas demand will remain high this spring</a:t>
            </a:r>
            <a:r>
              <a:rPr b="0" lang="en-US" sz="1200" strike="noStrike" u="none">
                <a:solidFill>
                  <a:srgbClr val="000000"/>
                </a:solidFill>
                <a:effectLst/>
                <a:uFillTx/>
                <a:latin typeface="Times New Roman"/>
              </a:rPr>
              <a:t>.  ISO maintenance schedules for the AQ retrofit for many power plant have been postponed until the fall or next year.  Therefore those units will be on line and generating, rather than the area drawing electricity from other areas outside the Southern California area.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demand includes</a:t>
            </a:r>
            <a:r>
              <a:rPr b="0" lang="en-US" sz="1200" strike="noStrike" u="none">
                <a:solidFill>
                  <a:srgbClr val="000000"/>
                </a:solidFill>
                <a:effectLst/>
                <a:uFillTx/>
                <a:latin typeface="Times New Roman"/>
              </a:rPr>
              <a:t> SDG&amp;E and Rosarito.</a:t>
            </a:r>
            <a:endParaRPr b="0" lang="en-US" sz="1200" strike="noStrike" u="none">
              <a:solidFill>
                <a:srgbClr val="000000"/>
              </a:solidFill>
              <a:effectLst/>
              <a:uFillTx/>
              <a:latin typeface="Times New Roman"/>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 name="PlaceHolder 1"/>
          <p:cNvSpPr>
            <a:spLocks noGrp="1"/>
          </p:cNvSpPr>
          <p:nvPr>
            <p:ph type="sldImg"/>
          </p:nvPr>
        </p:nvSpPr>
        <p:spPr>
          <a:xfrm>
            <a:off x="1143000" y="685800"/>
            <a:ext cx="4572000" cy="3429000"/>
          </a:xfrm>
          <a:prstGeom prst="rect">
            <a:avLst/>
          </a:prstGeom>
          <a:ln w="0">
            <a:noFill/>
          </a:ln>
        </p:spPr>
      </p:sp>
      <p:sp>
        <p:nvSpPr>
          <p:cNvPr id="299" name="PlaceHolder 2"/>
          <p:cNvSpPr>
            <a:spLocks noGrp="1"/>
          </p:cNvSpPr>
          <p:nvPr>
            <p:ph type="body"/>
          </p:nvPr>
        </p:nvSpPr>
        <p:spPr>
          <a:xfrm>
            <a:off x="914400" y="4343400"/>
            <a:ext cx="5410080" cy="4114800"/>
          </a:xfrm>
          <a:prstGeom prst="rect">
            <a:avLst/>
          </a:prstGeom>
          <a:noFill/>
          <a:ln w="0">
            <a:noFill/>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Increased drilling</a:t>
            </a:r>
            <a:r>
              <a:rPr b="0" lang="en-US" sz="1200" strike="noStrike" u="none">
                <a:solidFill>
                  <a:srgbClr val="000000"/>
                </a:solidFill>
                <a:effectLst/>
                <a:uFillTx/>
                <a:latin typeface="Times New Roman"/>
              </a:rPr>
              <a:t>, with the expectation of adding more gas to producible supply is causing the overall down turn in prices.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only incentive for noncore</a:t>
            </a:r>
            <a:r>
              <a:rPr b="0" lang="en-US" sz="1200" strike="noStrike" u="none">
                <a:solidFill>
                  <a:srgbClr val="000000"/>
                </a:solidFill>
                <a:effectLst/>
                <a:uFillTx/>
                <a:latin typeface="Times New Roman"/>
              </a:rPr>
              <a:t> and marketers to place gas into storage is the anticipated price differential between now and when the gas would be used.</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difference in price</a:t>
            </a:r>
            <a:r>
              <a:rPr b="0" lang="en-US" sz="1200" strike="noStrike" u="none">
                <a:solidFill>
                  <a:srgbClr val="000000"/>
                </a:solidFill>
                <a:effectLst/>
                <a:uFillTx/>
                <a:latin typeface="Times New Roman"/>
              </a:rPr>
              <a:t> between now and this summer is only 14 cents.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(May ‘01 = $5.48/MMBtu and August ‘01 = $5.62)</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The few cents saved  by electric utilities</a:t>
            </a:r>
            <a:r>
              <a:rPr b="0" lang="en-US" sz="1200" strike="noStrike" u="none">
                <a:solidFill>
                  <a:srgbClr val="000000"/>
                </a:solidFill>
                <a:effectLst/>
                <a:uFillTx/>
                <a:latin typeface="Times New Roman"/>
              </a:rPr>
              <a:t> injecting now rather than using flowing gas later would be potentially reduced by injection, withdrawal and interest costs.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But having gas in storage provides supply options</a:t>
            </a:r>
            <a:r>
              <a:rPr b="0" lang="en-US" sz="1200" strike="noStrike" u="none">
                <a:solidFill>
                  <a:srgbClr val="000000"/>
                </a:solidFill>
                <a:effectLst/>
                <a:uFillTx/>
                <a:latin typeface="Times New Roman"/>
              </a:rPr>
              <a:t> when demand is at or over the utilities’ receiving capacity.  This is a benefit to all customers on the system because it helps keep natural gas prices down (with options there is competition).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If the electric generators guess wrong</a:t>
            </a:r>
            <a:r>
              <a:rPr b="0" lang="en-US" sz="1200" strike="noStrike" u="none">
                <a:solidFill>
                  <a:srgbClr val="000000"/>
                </a:solidFill>
                <a:effectLst/>
                <a:uFillTx/>
                <a:latin typeface="Times New Roman"/>
              </a:rPr>
              <a:t> by not placing gas into storage and do need supply, it will go to the flowing market.  It is willing to pay higher costs that result, because these can be passed through with the price of the electricity it sells.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This will cause the natural gas prices to raise</a:t>
            </a:r>
            <a:r>
              <a:rPr b="0" lang="en-US" sz="1200" strike="noStrike" u="none">
                <a:solidFill>
                  <a:srgbClr val="000000"/>
                </a:solidFill>
                <a:effectLst/>
                <a:uFillTx/>
                <a:latin typeface="Times New Roman"/>
              </a:rPr>
              <a:t> for all California customers.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PlaceHolder 1"/>
          <p:cNvSpPr>
            <a:spLocks noGrp="1"/>
          </p:cNvSpPr>
          <p:nvPr>
            <p:ph type="sldImg"/>
          </p:nvPr>
        </p:nvSpPr>
        <p:spPr>
          <a:xfrm>
            <a:off x="1143000" y="685800"/>
            <a:ext cx="4572000" cy="3429000"/>
          </a:xfrm>
          <a:prstGeom prst="rect">
            <a:avLst/>
          </a:prstGeom>
          <a:ln w="0">
            <a:noFill/>
          </a:ln>
        </p:spPr>
      </p:sp>
      <p:sp>
        <p:nvSpPr>
          <p:cNvPr id="30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watch PG&amp;E Storage -Go to PG&amp;E web site - to business - to Pipe Ranger for daily  rate in and out of storage</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http://www.pge.com/pipeline/index.html</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For SCG: On web site, go to “Gas Select” [but it is password protected]</a:t>
            </a:r>
            <a:endParaRPr b="0" lang="en-US" sz="16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4" name="PlaceHolder 1"/>
          <p:cNvSpPr>
            <a:spLocks noGrp="1"/>
          </p:cNvSpPr>
          <p:nvPr>
            <p:ph type="sldImg"/>
          </p:nvPr>
        </p:nvSpPr>
        <p:spPr>
          <a:xfrm>
            <a:off x="1143000" y="685800"/>
            <a:ext cx="4572000" cy="3429000"/>
          </a:xfrm>
          <a:prstGeom prst="rect">
            <a:avLst/>
          </a:prstGeom>
          <a:ln w="0">
            <a:noFill/>
          </a:ln>
        </p:spPr>
      </p:sp>
      <p:sp>
        <p:nvSpPr>
          <p:cNvPr id="275"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Preliminary data indicates about 6,700 MMcfd was consumed in 2000</a:t>
            </a:r>
            <a:endParaRPr b="0" lang="en-US" sz="16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CEC estimate of 6,400 was made last spring</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Gas utilities in the 2000 CGR estimated it would be 5,600 mmcfd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Overall escalation rate equals 1.7% per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Res 0.7    Comm 2.0     Ind 1.0      EG 2.5</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Our outlook on EG demand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Electricity demand will continue to grow at 2.0% per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New generation after about 2005 is needed to meet increasing demand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(After all 2% per year equates to 20% growth in electricity needs)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Early in the forecast period = Excess Demand; then efficient units replace older; then gas demand grows.</a:t>
            </a:r>
            <a:endParaRPr b="0" lang="en-US" sz="16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PlaceHolder 1"/>
          <p:cNvSpPr>
            <a:spLocks noGrp="1"/>
          </p:cNvSpPr>
          <p:nvPr>
            <p:ph type="sldImg"/>
          </p:nvPr>
        </p:nvSpPr>
        <p:spPr>
          <a:xfrm>
            <a:off x="1143000" y="685800"/>
            <a:ext cx="4572000" cy="3429000"/>
          </a:xfrm>
          <a:prstGeom prst="rect">
            <a:avLst/>
          </a:prstGeom>
          <a:ln w="0">
            <a:noFill/>
          </a:ln>
        </p:spPr>
      </p:sp>
      <p:sp>
        <p:nvSpPr>
          <p:cNvPr id="277"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California is not the only state looking to build new power plants.</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Each of the areas have comparable new power plant capacity proposals. </a:t>
            </a: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It would appear the per capita of proposed capacity is greater for the regions outside the California /Mexico. </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If the proposals indicate present need, you can see why there has not been a lot in surplus capacity for imports to California this year.</a:t>
            </a:r>
            <a:endParaRPr b="0" lang="en-US" sz="1600" strike="noStrike" u="none">
              <a:solidFill>
                <a:srgbClr val="000000"/>
              </a:solidFill>
              <a:effectLst/>
              <a:uFillTx/>
              <a:latin typeface="Times New Roman"/>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Over 276MW  peakers approved this year; 960 expected by Sept.</a:t>
            </a:r>
            <a:endParaRPr b="0" lang="en-US" sz="16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 name="PlaceHolder 1"/>
          <p:cNvSpPr>
            <a:spLocks noGrp="1"/>
          </p:cNvSpPr>
          <p:nvPr>
            <p:ph type="sldImg"/>
          </p:nvPr>
        </p:nvSpPr>
        <p:spPr>
          <a:xfrm>
            <a:off x="1143000" y="685800"/>
            <a:ext cx="4572000" cy="3429000"/>
          </a:xfrm>
          <a:prstGeom prst="rect">
            <a:avLst/>
          </a:prstGeom>
          <a:ln w="0">
            <a:noFill/>
          </a:ln>
        </p:spPr>
      </p:sp>
      <p:sp>
        <p:nvSpPr>
          <p:cNvPr id="279"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Jim talked about these numbers.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plants will demand more natural gas.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Also, with increased generation within the state, gas requirements for power generation will be needed throughout the year, and not seasonal.</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0" name="PlaceHolder 1"/>
          <p:cNvSpPr>
            <a:spLocks noGrp="1"/>
          </p:cNvSpPr>
          <p:nvPr>
            <p:ph type="sldImg"/>
          </p:nvPr>
        </p:nvSpPr>
        <p:spPr>
          <a:xfrm>
            <a:off x="1143000" y="685800"/>
            <a:ext cx="4572000" cy="3429000"/>
          </a:xfrm>
          <a:prstGeom prst="rect">
            <a:avLst/>
          </a:prstGeom>
          <a:ln w="0">
            <a:noFill/>
          </a:ln>
        </p:spPr>
      </p:sp>
      <p:sp>
        <p:nvSpPr>
          <p:cNvPr id="28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Bundled service includes utility purchase and distribution.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After 1992, utility services were unbundled and firm includes the core residential, commercial and small industrial customers.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core have been shielded from much of the high prices that have occurred      this past year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Dec 2000 example:  PG&amp;E and SoCalGas had commodity prices in the $6 to $7 per range while spot prices rose as high as $60 per mmbtu.  SDG&amp;E had slightly higher prices than the other two utilities.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customer classes represented by the blue and red are now responsible for purchasing their own gas supplies.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This includes arranging for transportation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Many use one of the 50 or more marketers that are operating  in California.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Depending on how they purchased price, i.e., was indexed or length of contract, they were impacted by the high prices.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 name="PlaceHolder 1"/>
          <p:cNvSpPr>
            <a:spLocks noGrp="1"/>
          </p:cNvSpPr>
          <p:nvPr>
            <p:ph type="sldImg"/>
          </p:nvPr>
        </p:nvSpPr>
        <p:spPr>
          <a:xfrm>
            <a:off x="1143000" y="685800"/>
            <a:ext cx="4572000" cy="3429000"/>
          </a:xfrm>
          <a:prstGeom prst="rect">
            <a:avLst/>
          </a:prstGeom>
          <a:ln w="0">
            <a:noFill/>
          </a:ln>
        </p:spPr>
      </p:sp>
      <p:sp>
        <p:nvSpPr>
          <p:cNvPr id="283"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pipeline capacities listed here may vary from other estimates due to various conditions that are being addressed.</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GTN (Gas Transmission Northwest, nee Pacific Gas Transmission) deliveries at Malin (from N’W) are affected by deliveries to Tuscarora and Medford as well as other upstream deliveries.</a:t>
            </a: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Kern River has been running full but has been dropping up to 350 MMcfd in Nevada.</a:t>
            </a: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Transwestern delivers 50 MMcfd to EOC which has been included in the capacity numbers.</a:t>
            </a: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nSpc>
                <a:spcPct val="9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There is 200 MMcfd in interruptible capacity at Ehrenburg</a:t>
            </a:r>
            <a:endParaRPr b="0" lang="en-US" sz="1400" strike="noStrike" u="none">
              <a:solidFill>
                <a:srgbClr val="000000"/>
              </a:solidFill>
              <a:effectLst/>
              <a:uFillTx/>
              <a:latin typeface="Times New Roman"/>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5876CC26-23E9-41FC-AD24-A5EC93049F75}"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A3AA00A-76E1-4C92-AA14-C95F57496714}"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p:nvPr>
        </p:nvSpPr>
        <p:spPr>
          <a:xfrm>
            <a:off x="450360" y="1885680"/>
            <a:ext cx="399096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2" name="PlaceHolder 3"/>
          <p:cNvSpPr>
            <a:spLocks noGrp="1"/>
          </p:cNvSpPr>
          <p:nvPr>
            <p:ph/>
          </p:nvPr>
        </p:nvSpPr>
        <p:spPr>
          <a:xfrm>
            <a:off x="4641120" y="1885680"/>
            <a:ext cx="399096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A1F5371D-E3EA-4D7B-81FD-BCAD853E12E0}"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4D0034E-B53A-4D07-B569-EE4725391CA8}"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7" name="PlaceHolder 3"/>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F91C5F86-7073-4F38-872F-7679502EF515}"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5FCCBD3C-DD24-44DC-974A-2CEDBB206D66}"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9"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E5BD72D-249A-4577-8290-55555C934740}"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20"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C757611-EF97-4E96-BB84-54DAE1A22E0C}"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450360" y="1885680"/>
            <a:ext cx="8178840" cy="417204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sldNum" idx="1"/>
          </p:nvPr>
        </p:nvSpPr>
        <p:spPr>
          <a:xfrm>
            <a:off x="6724440" y="6229440"/>
            <a:ext cx="1904760" cy="457200"/>
          </a:xfrm>
          <a:prstGeom prst="rect">
            <a:avLst/>
          </a:prstGeom>
          <a:noFill/>
          <a:ln w="0">
            <a:noFill/>
          </a:ln>
        </p:spPr>
        <p:txBody>
          <a:bodyPr lIns="90000" rIns="90000" tIns="46800" bIns="46800" anchor="b">
            <a:noAutofit/>
          </a:bodyPr>
          <a:lstStyle>
            <a:lvl1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Arial"/>
              </a:defRPr>
            </a:lvl1pPr>
          </a:lstStyle>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2535FB9-5152-4BEA-83B4-36F46F6CDBBF}" type="slidenum">
              <a:rPr b="0" lang="en-US" sz="1400" strike="noStrike" u="none">
                <a:solidFill>
                  <a:srgbClr val="808080"/>
                </a:solidFill>
                <a:effectLst/>
                <a:uFillTx/>
                <a:latin typeface="Arial"/>
              </a:rPr>
              <a:t>&lt;number&gt;</a:t>
            </a:fld>
            <a:endParaRPr b="0" lang="en-US" sz="1400" strike="noStrike" u="none">
              <a:solidFill>
                <a:srgbClr val="000000"/>
              </a:solidFill>
              <a:effectLst/>
              <a:uFillTx/>
              <a:latin typeface="Times New Roman"/>
            </a:endParaRPr>
          </a:p>
        </p:txBody>
      </p:sp>
      <p:pic>
        <p:nvPicPr>
          <p:cNvPr id="3" name="paint" descr=""/>
          <p:cNvPicPr/>
          <p:nvPr/>
        </p:nvPicPr>
        <p:blipFill>
          <a:blip r:embed="rId2"/>
          <a:stretch/>
        </p:blipFill>
        <p:spPr>
          <a:xfrm>
            <a:off x="609480" y="1295280"/>
            <a:ext cx="8229600" cy="384120"/>
          </a:xfrm>
          <a:prstGeom prst="rect">
            <a:avLst/>
          </a:prstGeom>
          <a:noFill/>
          <a:ln w="0">
            <a:noFill/>
          </a:ln>
        </p:spPr>
      </p:pic>
      <p:pic>
        <p:nvPicPr>
          <p:cNvPr id="4" name="Cec1" descr=""/>
          <p:cNvPicPr/>
          <p:nvPr/>
        </p:nvPicPr>
        <p:blipFill>
          <a:blip r:embed="rId3"/>
          <a:stretch/>
        </p:blipFill>
        <p:spPr>
          <a:xfrm>
            <a:off x="8229600" y="144360"/>
            <a:ext cx="762120" cy="6937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6.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2.xml"/><Relationship Id="rId4"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3.wmf"/><Relationship Id="rId3" Type="http://schemas.openxmlformats.org/officeDocument/2006/relationships/slideLayout" Target="../slideLayouts/slideLayout1.xml"/><Relationship Id="rId4"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2.xml"/><Relationship Id="rId4"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wmf"/><Relationship Id="rId3" Type="http://schemas.openxmlformats.org/officeDocument/2006/relationships/slideLayout" Target="../slideLayouts/slideLayout8.xml"/>
</Relationships>
</file>

<file path=ppt/slides/_rels/slide2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6.wmf"/><Relationship Id="rId3"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7.wmf"/><Relationship Id="rId3" Type="http://schemas.openxmlformats.org/officeDocument/2006/relationships/slideLayout" Target="../slideLayouts/slideLayout5.xml"/><Relationship Id="rId4"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6.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6.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image" Target="../media/image6.png"/><Relationship Id="rId4" Type="http://schemas.openxmlformats.org/officeDocument/2006/relationships/slideLayout" Target="../slideLayouts/slideLayout4.xml"/><Relationship Id="rId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7.wmf"/><Relationship Id="rId3" Type="http://schemas.openxmlformats.org/officeDocument/2006/relationships/slideLayout" Target="../slideLayouts/slideLayout5.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04920" y="2282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CPUC Natural Gas Infrastructure Workshop</a:t>
            </a:r>
            <a:endParaRPr b="0" lang="en-US" sz="2800" strike="noStrike" u="none">
              <a:solidFill>
                <a:srgbClr val="000000"/>
              </a:solidFill>
              <a:effectLst/>
              <a:uFillTx/>
              <a:latin typeface="Times New Roman"/>
            </a:endParaRPr>
          </a:p>
        </p:txBody>
      </p:sp>
      <p:sp>
        <p:nvSpPr>
          <p:cNvPr id="29" name=""/>
          <p:cNvSpPr/>
          <p:nvPr/>
        </p:nvSpPr>
        <p:spPr>
          <a:xfrm>
            <a:off x="990720" y="3036960"/>
            <a:ext cx="7327800" cy="31431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Times New Roman"/>
              </a:rPr>
              <a:t>Pipelines and Power Generation</a:t>
            </a:r>
            <a:endParaRPr b="0" lang="en-US" sz="3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Scott Tomashefsky</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California Energy Commission</a:t>
            </a:r>
            <a:endParaRPr b="0" lang="en-US" sz="18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April 17, 2001</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3AF3F37-5AD2-4D16-BE70-2B9E07D5F084}"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609480" y="304920"/>
            <a:ext cx="7086600" cy="990360"/>
          </a:xfrm>
          <a:prstGeom prst="rect">
            <a:avLst/>
          </a:prstGeom>
          <a:solidFill>
            <a:srgbClr val="ffffff"/>
          </a:solid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California Storage Facilities</a:t>
            </a:r>
            <a:endParaRPr b="0" lang="en-US" sz="3600" strike="noStrike" u="none">
              <a:solidFill>
                <a:srgbClr val="000000"/>
              </a:solidFill>
              <a:effectLst/>
              <a:uFillTx/>
              <a:latin typeface="Times New Roman"/>
            </a:endParaRPr>
          </a:p>
        </p:txBody>
      </p:sp>
      <p:grpSp>
        <p:nvGrpSpPr>
          <p:cNvPr id="167" name=""/>
          <p:cNvGrpSpPr/>
          <p:nvPr/>
        </p:nvGrpSpPr>
        <p:grpSpPr>
          <a:xfrm>
            <a:off x="302760" y="1523880"/>
            <a:ext cx="3327840" cy="4772880"/>
            <a:chOff x="302760" y="1523880"/>
            <a:chExt cx="3327840" cy="4772880"/>
          </a:xfrm>
        </p:grpSpPr>
        <p:sp>
          <p:nvSpPr>
            <p:cNvPr id="168" name=""/>
            <p:cNvSpPr/>
            <p:nvPr/>
          </p:nvSpPr>
          <p:spPr>
            <a:xfrm>
              <a:off x="457200" y="3325680"/>
              <a:ext cx="852480" cy="19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456120" y="3352680"/>
              <a:ext cx="246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Los</a:t>
              </a:r>
              <a:endParaRPr b="0" lang="en-US" sz="1200" strike="noStrike" u="none">
                <a:solidFill>
                  <a:srgbClr val="000000"/>
                </a:solidFill>
                <a:effectLst/>
                <a:uFillTx/>
                <a:latin typeface="Times New Roman"/>
              </a:endParaRPr>
            </a:p>
          </p:txBody>
        </p:sp>
        <p:sp>
          <p:nvSpPr>
            <p:cNvPr id="170" name=""/>
            <p:cNvSpPr/>
            <p:nvPr/>
          </p:nvSpPr>
          <p:spPr>
            <a:xfrm>
              <a:off x="302760" y="2819520"/>
              <a:ext cx="10425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Pleasant Creek</a:t>
              </a:r>
              <a:endParaRPr b="0" lang="en-US" sz="1200" strike="noStrike" u="none">
                <a:solidFill>
                  <a:srgbClr val="000000"/>
                </a:solidFill>
                <a:effectLst/>
                <a:uFillTx/>
                <a:latin typeface="Times New Roman"/>
              </a:endParaRPr>
            </a:p>
          </p:txBody>
        </p:sp>
        <p:sp>
          <p:nvSpPr>
            <p:cNvPr id="171" name=""/>
            <p:cNvSpPr/>
            <p:nvPr/>
          </p:nvSpPr>
          <p:spPr>
            <a:xfrm>
              <a:off x="568440" y="1536840"/>
              <a:ext cx="3062160" cy="4562280"/>
            </a:xfrm>
            <a:custGeom>
              <a:avLst/>
              <a:gdLst/>
              <a:ahLst/>
              <a:rect l="l" t="t" r="r" b="b"/>
              <a:pathLst>
                <a:path w="2569" h="3826">
                  <a:moveTo>
                    <a:pt x="190" y="0"/>
                  </a:moveTo>
                  <a:lnTo>
                    <a:pt x="1374" y="221"/>
                  </a:lnTo>
                  <a:lnTo>
                    <a:pt x="1117" y="1356"/>
                  </a:lnTo>
                  <a:lnTo>
                    <a:pt x="2457" y="3065"/>
                  </a:lnTo>
                  <a:lnTo>
                    <a:pt x="2569" y="3286"/>
                  </a:lnTo>
                  <a:lnTo>
                    <a:pt x="2446" y="3396"/>
                  </a:lnTo>
                  <a:lnTo>
                    <a:pt x="2368" y="3583"/>
                  </a:lnTo>
                  <a:lnTo>
                    <a:pt x="2289" y="3694"/>
                  </a:lnTo>
                  <a:lnTo>
                    <a:pt x="2368" y="3793"/>
                  </a:lnTo>
                  <a:lnTo>
                    <a:pt x="2234" y="3826"/>
                  </a:lnTo>
                  <a:lnTo>
                    <a:pt x="1452" y="3804"/>
                  </a:lnTo>
                  <a:lnTo>
                    <a:pt x="1407" y="3572"/>
                  </a:lnTo>
                  <a:lnTo>
                    <a:pt x="1262" y="3407"/>
                  </a:lnTo>
                  <a:lnTo>
                    <a:pt x="1172" y="3352"/>
                  </a:lnTo>
                  <a:lnTo>
                    <a:pt x="1139" y="3242"/>
                  </a:lnTo>
                  <a:lnTo>
                    <a:pt x="1061" y="3175"/>
                  </a:lnTo>
                  <a:lnTo>
                    <a:pt x="971" y="3098"/>
                  </a:lnTo>
                  <a:lnTo>
                    <a:pt x="949" y="3010"/>
                  </a:lnTo>
                  <a:lnTo>
                    <a:pt x="871" y="2944"/>
                  </a:lnTo>
                  <a:lnTo>
                    <a:pt x="748" y="2977"/>
                  </a:lnTo>
                  <a:lnTo>
                    <a:pt x="614" y="2933"/>
                  </a:lnTo>
                  <a:lnTo>
                    <a:pt x="614" y="2889"/>
                  </a:lnTo>
                  <a:lnTo>
                    <a:pt x="603" y="2779"/>
                  </a:lnTo>
                  <a:lnTo>
                    <a:pt x="547" y="2657"/>
                  </a:lnTo>
                  <a:lnTo>
                    <a:pt x="536" y="2569"/>
                  </a:lnTo>
                  <a:lnTo>
                    <a:pt x="480" y="2481"/>
                  </a:lnTo>
                  <a:lnTo>
                    <a:pt x="502" y="2404"/>
                  </a:lnTo>
                  <a:lnTo>
                    <a:pt x="324" y="2205"/>
                  </a:lnTo>
                  <a:lnTo>
                    <a:pt x="324" y="2095"/>
                  </a:lnTo>
                  <a:lnTo>
                    <a:pt x="413" y="2051"/>
                  </a:lnTo>
                  <a:lnTo>
                    <a:pt x="413" y="1985"/>
                  </a:lnTo>
                  <a:lnTo>
                    <a:pt x="324" y="1963"/>
                  </a:lnTo>
                  <a:lnTo>
                    <a:pt x="290" y="1852"/>
                  </a:lnTo>
                  <a:lnTo>
                    <a:pt x="245" y="1665"/>
                  </a:lnTo>
                  <a:lnTo>
                    <a:pt x="290" y="1643"/>
                  </a:lnTo>
                  <a:lnTo>
                    <a:pt x="357" y="1786"/>
                  </a:lnTo>
                  <a:lnTo>
                    <a:pt x="391" y="1742"/>
                  </a:lnTo>
                  <a:lnTo>
                    <a:pt x="368" y="1676"/>
                  </a:lnTo>
                  <a:lnTo>
                    <a:pt x="335" y="1610"/>
                  </a:lnTo>
                  <a:lnTo>
                    <a:pt x="368" y="1577"/>
                  </a:lnTo>
                  <a:lnTo>
                    <a:pt x="402" y="1533"/>
                  </a:lnTo>
                  <a:lnTo>
                    <a:pt x="324" y="1522"/>
                  </a:lnTo>
                  <a:lnTo>
                    <a:pt x="290" y="1588"/>
                  </a:lnTo>
                  <a:lnTo>
                    <a:pt x="268" y="1610"/>
                  </a:lnTo>
                  <a:lnTo>
                    <a:pt x="145" y="1555"/>
                  </a:lnTo>
                  <a:lnTo>
                    <a:pt x="33" y="1103"/>
                  </a:lnTo>
                  <a:lnTo>
                    <a:pt x="78" y="794"/>
                  </a:lnTo>
                  <a:lnTo>
                    <a:pt x="0" y="618"/>
                  </a:lnTo>
                  <a:lnTo>
                    <a:pt x="33" y="485"/>
                  </a:lnTo>
                  <a:lnTo>
                    <a:pt x="123" y="463"/>
                  </a:lnTo>
                  <a:lnTo>
                    <a:pt x="190" y="254"/>
                  </a:lnTo>
                  <a:lnTo>
                    <a:pt x="190" y="0"/>
                  </a:lnTo>
                </a:path>
              </a:pathLst>
            </a:custGeom>
            <a:noFill/>
            <a:ln w="176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1552680" y="1523880"/>
              <a:ext cx="666720" cy="1987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568440" y="1536840"/>
              <a:ext cx="3062160" cy="4562280"/>
            </a:xfrm>
            <a:custGeom>
              <a:avLst/>
              <a:gdLst/>
              <a:ahLst/>
              <a:rect l="l" t="t" r="r" b="b"/>
              <a:pathLst>
                <a:path w="2569" h="3826">
                  <a:moveTo>
                    <a:pt x="190" y="0"/>
                  </a:moveTo>
                  <a:lnTo>
                    <a:pt x="1374" y="221"/>
                  </a:lnTo>
                  <a:lnTo>
                    <a:pt x="1117" y="1356"/>
                  </a:lnTo>
                  <a:lnTo>
                    <a:pt x="2457" y="3065"/>
                  </a:lnTo>
                  <a:lnTo>
                    <a:pt x="2569" y="3286"/>
                  </a:lnTo>
                  <a:lnTo>
                    <a:pt x="2446" y="3396"/>
                  </a:lnTo>
                  <a:lnTo>
                    <a:pt x="2368" y="3583"/>
                  </a:lnTo>
                  <a:lnTo>
                    <a:pt x="2289" y="3694"/>
                  </a:lnTo>
                  <a:lnTo>
                    <a:pt x="2368" y="3793"/>
                  </a:lnTo>
                  <a:lnTo>
                    <a:pt x="2234" y="3826"/>
                  </a:lnTo>
                  <a:lnTo>
                    <a:pt x="1452" y="3804"/>
                  </a:lnTo>
                  <a:lnTo>
                    <a:pt x="1407" y="3572"/>
                  </a:lnTo>
                  <a:lnTo>
                    <a:pt x="1262" y="3407"/>
                  </a:lnTo>
                  <a:lnTo>
                    <a:pt x="1172" y="3352"/>
                  </a:lnTo>
                  <a:lnTo>
                    <a:pt x="1139" y="3242"/>
                  </a:lnTo>
                  <a:lnTo>
                    <a:pt x="1061" y="3175"/>
                  </a:lnTo>
                  <a:lnTo>
                    <a:pt x="971" y="3098"/>
                  </a:lnTo>
                  <a:lnTo>
                    <a:pt x="949" y="3010"/>
                  </a:lnTo>
                  <a:lnTo>
                    <a:pt x="871" y="2944"/>
                  </a:lnTo>
                  <a:lnTo>
                    <a:pt x="748" y="2977"/>
                  </a:lnTo>
                  <a:lnTo>
                    <a:pt x="614" y="2933"/>
                  </a:lnTo>
                  <a:lnTo>
                    <a:pt x="614" y="2889"/>
                  </a:lnTo>
                  <a:lnTo>
                    <a:pt x="603" y="2779"/>
                  </a:lnTo>
                  <a:lnTo>
                    <a:pt x="547" y="2657"/>
                  </a:lnTo>
                  <a:lnTo>
                    <a:pt x="536" y="2569"/>
                  </a:lnTo>
                  <a:lnTo>
                    <a:pt x="480" y="2481"/>
                  </a:lnTo>
                  <a:lnTo>
                    <a:pt x="502" y="2404"/>
                  </a:lnTo>
                  <a:lnTo>
                    <a:pt x="324" y="2205"/>
                  </a:lnTo>
                  <a:lnTo>
                    <a:pt x="324" y="2095"/>
                  </a:lnTo>
                  <a:lnTo>
                    <a:pt x="413" y="2051"/>
                  </a:lnTo>
                  <a:lnTo>
                    <a:pt x="413" y="1985"/>
                  </a:lnTo>
                  <a:lnTo>
                    <a:pt x="324" y="1963"/>
                  </a:lnTo>
                  <a:lnTo>
                    <a:pt x="290" y="1852"/>
                  </a:lnTo>
                  <a:lnTo>
                    <a:pt x="245" y="1665"/>
                  </a:lnTo>
                  <a:lnTo>
                    <a:pt x="290" y="1643"/>
                  </a:lnTo>
                  <a:lnTo>
                    <a:pt x="357" y="1786"/>
                  </a:lnTo>
                  <a:lnTo>
                    <a:pt x="391" y="1742"/>
                  </a:lnTo>
                  <a:lnTo>
                    <a:pt x="368" y="1676"/>
                  </a:lnTo>
                  <a:lnTo>
                    <a:pt x="335" y="1610"/>
                  </a:lnTo>
                  <a:lnTo>
                    <a:pt x="368" y="1577"/>
                  </a:lnTo>
                  <a:lnTo>
                    <a:pt x="402" y="1533"/>
                  </a:lnTo>
                  <a:lnTo>
                    <a:pt x="324" y="1522"/>
                  </a:lnTo>
                  <a:lnTo>
                    <a:pt x="290" y="1588"/>
                  </a:lnTo>
                  <a:lnTo>
                    <a:pt x="268" y="1610"/>
                  </a:lnTo>
                  <a:lnTo>
                    <a:pt x="145" y="1555"/>
                  </a:lnTo>
                  <a:lnTo>
                    <a:pt x="33" y="1103"/>
                  </a:lnTo>
                  <a:lnTo>
                    <a:pt x="78" y="794"/>
                  </a:lnTo>
                  <a:lnTo>
                    <a:pt x="0" y="618"/>
                  </a:lnTo>
                  <a:lnTo>
                    <a:pt x="33" y="485"/>
                  </a:lnTo>
                  <a:lnTo>
                    <a:pt x="123" y="463"/>
                  </a:lnTo>
                  <a:lnTo>
                    <a:pt x="190" y="254"/>
                  </a:lnTo>
                  <a:lnTo>
                    <a:pt x="190" y="0"/>
                  </a:lnTo>
                </a:path>
              </a:pathLst>
            </a:custGeom>
            <a:noFill/>
            <a:ln w="176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1593720" y="1814400"/>
              <a:ext cx="586080" cy="195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1274760" y="2562120"/>
              <a:ext cx="504720" cy="1987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1220760" y="2838600"/>
              <a:ext cx="571680" cy="210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1300320" y="3378240"/>
              <a:ext cx="558720" cy="19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1593720" y="3995640"/>
              <a:ext cx="598680" cy="19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1700280" y="4297320"/>
              <a:ext cx="666720" cy="211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2152800" y="4809960"/>
              <a:ext cx="1118880" cy="211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2738520" y="5153040"/>
              <a:ext cx="519120" cy="210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2" name=""/>
            <p:cNvGrpSpPr/>
            <p:nvPr/>
          </p:nvGrpSpPr>
          <p:grpSpPr>
            <a:xfrm>
              <a:off x="1287360" y="3193920"/>
              <a:ext cx="252360" cy="298800"/>
              <a:chOff x="1287360" y="3193920"/>
              <a:chExt cx="252360" cy="298800"/>
            </a:xfrm>
          </p:grpSpPr>
          <p:sp>
            <p:nvSpPr>
              <p:cNvPr id="183" name=""/>
              <p:cNvSpPr/>
              <p:nvPr/>
            </p:nvSpPr>
            <p:spPr>
              <a:xfrm>
                <a:off x="1341000" y="3246120"/>
                <a:ext cx="145080" cy="14508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1287360" y="3193920"/>
                <a:ext cx="252360" cy="23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1353240" y="324864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6600"/>
                    </a:solidFill>
                    <a:effectLst/>
                    <a:uFillTx/>
                    <a:latin typeface="Times New Roman"/>
                  </a:rPr>
                  <a:t>S</a:t>
                </a:r>
                <a:endParaRPr b="0" lang="en-US" sz="1600" strike="noStrike" u="none">
                  <a:solidFill>
                    <a:srgbClr val="000000"/>
                  </a:solidFill>
                  <a:effectLst/>
                  <a:uFillTx/>
                  <a:latin typeface="Times New Roman"/>
                </a:endParaRPr>
              </a:p>
            </p:txBody>
          </p:sp>
        </p:grpSp>
        <p:sp>
          <p:nvSpPr>
            <p:cNvPr id="186" name=""/>
            <p:cNvSpPr/>
            <p:nvPr/>
          </p:nvSpPr>
          <p:spPr>
            <a:xfrm>
              <a:off x="993600" y="3351240"/>
              <a:ext cx="147960" cy="14436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939960" y="3298680"/>
              <a:ext cx="253800" cy="236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1007640" y="335124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6600"/>
                  </a:solidFill>
                  <a:effectLst/>
                  <a:uFillTx/>
                  <a:latin typeface="Times New Roman"/>
                </a:rPr>
                <a:t>S</a:t>
              </a:r>
              <a:endParaRPr b="0" lang="en-US" sz="1600" strike="noStrike" u="none">
                <a:solidFill>
                  <a:srgbClr val="000000"/>
                </a:solidFill>
                <a:effectLst/>
                <a:uFillTx/>
                <a:latin typeface="Times New Roman"/>
              </a:endParaRPr>
            </a:p>
          </p:txBody>
        </p:sp>
        <p:sp>
          <p:nvSpPr>
            <p:cNvPr id="189" name=""/>
            <p:cNvSpPr/>
            <p:nvPr/>
          </p:nvSpPr>
          <p:spPr>
            <a:xfrm>
              <a:off x="379440" y="3581280"/>
              <a:ext cx="669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Medanos</a:t>
              </a:r>
              <a:endParaRPr b="0" lang="en-US" sz="1200" strike="noStrike" u="none">
                <a:solidFill>
                  <a:srgbClr val="000000"/>
                </a:solidFill>
                <a:effectLst/>
                <a:uFillTx/>
                <a:latin typeface="Times New Roman"/>
              </a:endParaRPr>
            </a:p>
          </p:txBody>
        </p:sp>
        <p:sp>
          <p:nvSpPr>
            <p:cNvPr id="190" name=""/>
            <p:cNvSpPr/>
            <p:nvPr/>
          </p:nvSpPr>
          <p:spPr>
            <a:xfrm>
              <a:off x="1433520" y="3219480"/>
              <a:ext cx="1038240" cy="1983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1483200" y="3260880"/>
              <a:ext cx="1135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McDonald Island</a:t>
              </a:r>
              <a:endParaRPr b="0" lang="en-US" sz="1200" strike="noStrike" u="none">
                <a:solidFill>
                  <a:srgbClr val="000000"/>
                </a:solidFill>
                <a:effectLst/>
                <a:uFillTx/>
                <a:latin typeface="Times New Roman"/>
              </a:endParaRPr>
            </a:p>
          </p:txBody>
        </p:sp>
        <p:grpSp>
          <p:nvGrpSpPr>
            <p:cNvPr id="192" name=""/>
            <p:cNvGrpSpPr/>
            <p:nvPr/>
          </p:nvGrpSpPr>
          <p:grpSpPr>
            <a:xfrm>
              <a:off x="861840" y="3035160"/>
              <a:ext cx="252720" cy="298800"/>
              <a:chOff x="861840" y="3035160"/>
              <a:chExt cx="252720" cy="298800"/>
            </a:xfrm>
          </p:grpSpPr>
          <p:sp>
            <p:nvSpPr>
              <p:cNvPr id="193" name=""/>
              <p:cNvSpPr/>
              <p:nvPr/>
            </p:nvSpPr>
            <p:spPr>
              <a:xfrm>
                <a:off x="915480" y="3087360"/>
                <a:ext cx="145440" cy="14508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861840" y="3035160"/>
                <a:ext cx="252720" cy="23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928440" y="308988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6600"/>
                    </a:solidFill>
                    <a:effectLst/>
                    <a:uFillTx/>
                    <a:latin typeface="Times New Roman"/>
                  </a:rPr>
                  <a:t>S</a:t>
                </a:r>
                <a:endParaRPr b="0" lang="en-US" sz="1600" strike="noStrike" u="none">
                  <a:solidFill>
                    <a:srgbClr val="000000"/>
                  </a:solidFill>
                  <a:effectLst/>
                  <a:uFillTx/>
                  <a:latin typeface="Times New Roman"/>
                </a:endParaRPr>
              </a:p>
            </p:txBody>
          </p:sp>
        </p:grpSp>
        <p:grpSp>
          <p:nvGrpSpPr>
            <p:cNvPr id="196" name=""/>
            <p:cNvGrpSpPr/>
            <p:nvPr/>
          </p:nvGrpSpPr>
          <p:grpSpPr>
            <a:xfrm>
              <a:off x="1319040" y="2862360"/>
              <a:ext cx="257400" cy="297360"/>
              <a:chOff x="1319040" y="2862360"/>
              <a:chExt cx="257400" cy="297360"/>
            </a:xfrm>
          </p:grpSpPr>
          <p:sp>
            <p:nvSpPr>
              <p:cNvPr id="197" name=""/>
              <p:cNvSpPr/>
              <p:nvPr/>
            </p:nvSpPr>
            <p:spPr>
              <a:xfrm>
                <a:off x="1373760" y="2914560"/>
                <a:ext cx="147960" cy="14544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1319040" y="2862360"/>
                <a:ext cx="257400" cy="237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1384560" y="291564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cc3300"/>
                    </a:solidFill>
                    <a:effectLst/>
                    <a:uFillTx/>
                    <a:latin typeface="Times New Roman"/>
                  </a:rPr>
                  <a:t>S</a:t>
                </a:r>
                <a:endParaRPr b="0" lang="en-US" sz="1600" strike="noStrike" u="none">
                  <a:solidFill>
                    <a:srgbClr val="000000"/>
                  </a:solidFill>
                  <a:effectLst/>
                  <a:uFillTx/>
                  <a:latin typeface="Times New Roman"/>
                </a:endParaRPr>
              </a:p>
            </p:txBody>
          </p:sp>
        </p:grpSp>
        <p:sp>
          <p:nvSpPr>
            <p:cNvPr id="200" name=""/>
            <p:cNvSpPr/>
            <p:nvPr/>
          </p:nvSpPr>
          <p:spPr>
            <a:xfrm>
              <a:off x="1522800" y="2819520"/>
              <a:ext cx="788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Wild Goose</a:t>
              </a:r>
              <a:endParaRPr b="0" lang="en-US" sz="1200" strike="noStrike" u="none">
                <a:solidFill>
                  <a:srgbClr val="000000"/>
                </a:solidFill>
                <a:effectLst/>
                <a:uFillTx/>
                <a:latin typeface="Times New Roman"/>
              </a:endParaRPr>
            </a:p>
          </p:txBody>
        </p:sp>
        <p:grpSp>
          <p:nvGrpSpPr>
            <p:cNvPr id="201" name=""/>
            <p:cNvGrpSpPr/>
            <p:nvPr/>
          </p:nvGrpSpPr>
          <p:grpSpPr>
            <a:xfrm>
              <a:off x="1490760" y="3378240"/>
              <a:ext cx="253800" cy="297360"/>
              <a:chOff x="1490760" y="3378240"/>
              <a:chExt cx="253800" cy="297360"/>
            </a:xfrm>
          </p:grpSpPr>
          <p:sp>
            <p:nvSpPr>
              <p:cNvPr id="202" name=""/>
              <p:cNvSpPr/>
              <p:nvPr/>
            </p:nvSpPr>
            <p:spPr>
              <a:xfrm>
                <a:off x="1544760" y="3430440"/>
                <a:ext cx="145800" cy="14544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1490760" y="3378240"/>
                <a:ext cx="253800" cy="237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1556640" y="343152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cc00cc"/>
                    </a:solidFill>
                    <a:effectLst/>
                    <a:uFillTx/>
                    <a:latin typeface="Times New Roman"/>
                  </a:rPr>
                  <a:t>S</a:t>
                </a:r>
                <a:endParaRPr b="0" lang="en-US" sz="1600" strike="noStrike" u="none">
                  <a:solidFill>
                    <a:srgbClr val="000000"/>
                  </a:solidFill>
                  <a:effectLst/>
                  <a:uFillTx/>
                  <a:latin typeface="Times New Roman"/>
                </a:endParaRPr>
              </a:p>
            </p:txBody>
          </p:sp>
        </p:grpSp>
        <p:sp>
          <p:nvSpPr>
            <p:cNvPr id="205" name=""/>
            <p:cNvSpPr/>
            <p:nvPr/>
          </p:nvSpPr>
          <p:spPr>
            <a:xfrm>
              <a:off x="1661760" y="3492360"/>
              <a:ext cx="1186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Lodi Gas Storage</a:t>
              </a:r>
              <a:endParaRPr b="0" lang="en-US" sz="1200" strike="noStrike" u="none">
                <a:solidFill>
                  <a:srgbClr val="000000"/>
                </a:solidFill>
                <a:effectLst/>
                <a:uFillTx/>
                <a:latin typeface="Times New Roman"/>
              </a:endParaRPr>
            </a:p>
          </p:txBody>
        </p:sp>
        <p:grpSp>
          <p:nvGrpSpPr>
            <p:cNvPr id="206" name=""/>
            <p:cNvGrpSpPr/>
            <p:nvPr/>
          </p:nvGrpSpPr>
          <p:grpSpPr>
            <a:xfrm>
              <a:off x="1835280" y="4808520"/>
              <a:ext cx="252360" cy="297360"/>
              <a:chOff x="1835280" y="4808520"/>
              <a:chExt cx="252360" cy="297360"/>
            </a:xfrm>
          </p:grpSpPr>
          <p:sp>
            <p:nvSpPr>
              <p:cNvPr id="207" name=""/>
              <p:cNvSpPr/>
              <p:nvPr/>
            </p:nvSpPr>
            <p:spPr>
              <a:xfrm>
                <a:off x="1888920" y="4860720"/>
                <a:ext cx="145080" cy="14544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1835280" y="4808520"/>
                <a:ext cx="252360" cy="237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1901880" y="486180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S</a:t>
                </a:r>
                <a:endParaRPr b="0" lang="en-US" sz="1600" strike="noStrike" u="none">
                  <a:solidFill>
                    <a:srgbClr val="000000"/>
                  </a:solidFill>
                  <a:effectLst/>
                  <a:uFillTx/>
                  <a:latin typeface="Times New Roman"/>
                </a:endParaRPr>
              </a:p>
            </p:txBody>
          </p:sp>
        </p:grpSp>
        <p:grpSp>
          <p:nvGrpSpPr>
            <p:cNvPr id="210" name=""/>
            <p:cNvGrpSpPr/>
            <p:nvPr/>
          </p:nvGrpSpPr>
          <p:grpSpPr>
            <a:xfrm>
              <a:off x="1778040" y="5153040"/>
              <a:ext cx="252360" cy="298800"/>
              <a:chOff x="1778040" y="5153040"/>
              <a:chExt cx="252360" cy="298800"/>
            </a:xfrm>
          </p:grpSpPr>
          <p:sp>
            <p:nvSpPr>
              <p:cNvPr id="211" name=""/>
              <p:cNvSpPr/>
              <p:nvPr/>
            </p:nvSpPr>
            <p:spPr>
              <a:xfrm>
                <a:off x="1831680" y="5205240"/>
                <a:ext cx="145080" cy="14508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1778040" y="5153040"/>
                <a:ext cx="252360" cy="2361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1844640" y="520776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S</a:t>
                </a:r>
                <a:endParaRPr b="0" lang="en-US" sz="1600" strike="noStrike" u="none">
                  <a:solidFill>
                    <a:srgbClr val="000000"/>
                  </a:solidFill>
                  <a:effectLst/>
                  <a:uFillTx/>
                  <a:latin typeface="Times New Roman"/>
                </a:endParaRPr>
              </a:p>
            </p:txBody>
          </p:sp>
        </p:grpSp>
        <p:grpSp>
          <p:nvGrpSpPr>
            <p:cNvPr id="214" name=""/>
            <p:cNvGrpSpPr/>
            <p:nvPr/>
          </p:nvGrpSpPr>
          <p:grpSpPr>
            <a:xfrm>
              <a:off x="1663560" y="4923000"/>
              <a:ext cx="252720" cy="297360"/>
              <a:chOff x="1663560" y="4923000"/>
              <a:chExt cx="252720" cy="297360"/>
            </a:xfrm>
          </p:grpSpPr>
          <p:sp>
            <p:nvSpPr>
              <p:cNvPr id="215" name=""/>
              <p:cNvSpPr/>
              <p:nvPr/>
            </p:nvSpPr>
            <p:spPr>
              <a:xfrm>
                <a:off x="1717200" y="4975200"/>
                <a:ext cx="145440" cy="14544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1663560" y="4923000"/>
                <a:ext cx="252720" cy="237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1730160" y="497628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S</a:t>
                </a:r>
                <a:endParaRPr b="0" lang="en-US" sz="1600" strike="noStrike" u="none">
                  <a:solidFill>
                    <a:srgbClr val="000000"/>
                  </a:solidFill>
                  <a:effectLst/>
                  <a:uFillTx/>
                  <a:latin typeface="Times New Roman"/>
                </a:endParaRPr>
              </a:p>
            </p:txBody>
          </p:sp>
        </p:grpSp>
        <p:grpSp>
          <p:nvGrpSpPr>
            <p:cNvPr id="218" name=""/>
            <p:cNvGrpSpPr/>
            <p:nvPr/>
          </p:nvGrpSpPr>
          <p:grpSpPr>
            <a:xfrm>
              <a:off x="1433520" y="4865760"/>
              <a:ext cx="254160" cy="297360"/>
              <a:chOff x="1433520" y="4865760"/>
              <a:chExt cx="254160" cy="297360"/>
            </a:xfrm>
          </p:grpSpPr>
          <p:sp>
            <p:nvSpPr>
              <p:cNvPr id="219" name=""/>
              <p:cNvSpPr/>
              <p:nvPr/>
            </p:nvSpPr>
            <p:spPr>
              <a:xfrm>
                <a:off x="1487520" y="4917960"/>
                <a:ext cx="146160" cy="145440"/>
              </a:xfrm>
              <a:prstGeom prst="ellipse">
                <a:avLst/>
              </a:prstGeom>
              <a:solidFill>
                <a:srgbClr val="b2b2b2"/>
              </a:solidFill>
              <a:ln w="17640">
                <a:solidFill>
                  <a:srgbClr val="96969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1433520" y="4865760"/>
                <a:ext cx="254160" cy="237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1499400" y="4919040"/>
                <a:ext cx="1134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cc"/>
                    </a:solidFill>
                    <a:effectLst/>
                    <a:uFillTx/>
                    <a:latin typeface="Times New Roman"/>
                  </a:rPr>
                  <a:t>S</a:t>
                </a:r>
                <a:endParaRPr b="0" lang="en-US" sz="1600" strike="noStrike" u="none">
                  <a:solidFill>
                    <a:srgbClr val="000000"/>
                  </a:solidFill>
                  <a:effectLst/>
                  <a:uFillTx/>
                  <a:latin typeface="Times New Roman"/>
                </a:endParaRPr>
              </a:p>
            </p:txBody>
          </p:sp>
        </p:grpSp>
        <p:sp>
          <p:nvSpPr>
            <p:cNvPr id="222" name=""/>
            <p:cNvSpPr/>
            <p:nvPr/>
          </p:nvSpPr>
          <p:spPr>
            <a:xfrm>
              <a:off x="1718280" y="4694400"/>
              <a:ext cx="983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Honor Rancho</a:t>
              </a:r>
              <a:endParaRPr b="0" lang="en-US" sz="1200" strike="noStrike" u="none">
                <a:solidFill>
                  <a:srgbClr val="000000"/>
                </a:solidFill>
                <a:effectLst/>
                <a:uFillTx/>
                <a:latin typeface="Times New Roman"/>
              </a:endParaRPr>
            </a:p>
          </p:txBody>
        </p:sp>
        <p:sp>
          <p:nvSpPr>
            <p:cNvPr id="223" name=""/>
            <p:cNvSpPr/>
            <p:nvPr/>
          </p:nvSpPr>
          <p:spPr>
            <a:xfrm>
              <a:off x="1202760" y="5381640"/>
              <a:ext cx="9662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Playa Del Rey</a:t>
              </a:r>
              <a:endParaRPr b="0" lang="en-US" sz="1200" strike="noStrike" u="none">
                <a:solidFill>
                  <a:srgbClr val="000000"/>
                </a:solidFill>
                <a:effectLst/>
                <a:uFillTx/>
                <a:latin typeface="Times New Roman"/>
              </a:endParaRPr>
            </a:p>
          </p:txBody>
        </p:sp>
        <p:sp>
          <p:nvSpPr>
            <p:cNvPr id="224" name=""/>
            <p:cNvSpPr/>
            <p:nvPr/>
          </p:nvSpPr>
          <p:spPr>
            <a:xfrm>
              <a:off x="916920" y="5153040"/>
              <a:ext cx="8985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Aliso Canyon</a:t>
              </a:r>
              <a:endParaRPr b="0" lang="en-US" sz="1200" strike="noStrike" u="none">
                <a:solidFill>
                  <a:srgbClr val="000000"/>
                </a:solidFill>
                <a:effectLst/>
                <a:uFillTx/>
                <a:latin typeface="Times New Roman"/>
              </a:endParaRPr>
            </a:p>
          </p:txBody>
        </p:sp>
        <p:sp>
          <p:nvSpPr>
            <p:cNvPr id="225" name=""/>
            <p:cNvSpPr/>
            <p:nvPr/>
          </p:nvSpPr>
          <p:spPr>
            <a:xfrm>
              <a:off x="747000" y="4923000"/>
              <a:ext cx="449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Goleta</a:t>
              </a:r>
              <a:endParaRPr b="0" lang="en-US" sz="1200" strike="noStrike" u="none">
                <a:solidFill>
                  <a:srgbClr val="000000"/>
                </a:solidFill>
                <a:effectLst/>
                <a:uFillTx/>
                <a:latin typeface="Times New Roman"/>
              </a:endParaRPr>
            </a:p>
          </p:txBody>
        </p:sp>
        <p:sp>
          <p:nvSpPr>
            <p:cNvPr id="226" name=""/>
            <p:cNvSpPr/>
            <p:nvPr/>
          </p:nvSpPr>
          <p:spPr>
            <a:xfrm>
              <a:off x="612720" y="6019920"/>
              <a:ext cx="11923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Map not to scale</a:t>
              </a:r>
              <a:endParaRPr b="0" lang="en-US" sz="1200" strike="noStrike" u="none">
                <a:solidFill>
                  <a:srgbClr val="000000"/>
                </a:solidFill>
                <a:effectLst/>
                <a:uFillTx/>
                <a:latin typeface="Times New Roman"/>
              </a:endParaRPr>
            </a:p>
          </p:txBody>
        </p:sp>
      </p:grpSp>
      <p:graphicFrame>
        <p:nvGraphicFramePr>
          <p:cNvPr id="227" name=""/>
          <p:cNvGraphicFramePr/>
          <p:nvPr/>
        </p:nvGraphicFramePr>
        <p:xfrm>
          <a:off x="3124080" y="2438280"/>
          <a:ext cx="5686560" cy="1849680"/>
        </p:xfrm>
        <a:graphic>
          <a:graphicData uri="http://schemas.openxmlformats.org/presentationml/2006/ole">
            <p:oleObj progId="Excel.Sheet.12" r:id="rId1" spid="">
              <p:embed/>
              <p:pic>
                <p:nvPicPr>
                  <p:cNvPr id="228" name="" descr=""/>
                  <p:cNvPicPr/>
                  <p:nvPr/>
                </p:nvPicPr>
                <p:blipFill>
                  <a:blip r:embed="rId2"/>
                  <a:stretch/>
                </p:blipFill>
                <p:spPr>
                  <a:xfrm>
                    <a:off x="3124080" y="2438280"/>
                    <a:ext cx="5686560" cy="1849680"/>
                  </a:xfrm>
                  <a:prstGeom prst="rect">
                    <a:avLst/>
                  </a:prstGeom>
                  <a:noFill/>
                  <a:ln w="0">
                    <a:noFill/>
                  </a:ln>
                </p:spPr>
              </p:pic>
            </p:oleObj>
          </a:graphicData>
        </a:graphic>
      </p:graphicFrame>
      <p:sp>
        <p:nvSpPr>
          <p:cNvPr id="2" name="PlaceHolder 1"/>
          <p:cNvSpPr>
            <a:spLocks noGrp="1"/>
          </p:cNvSpPr>
          <p:nvPr>
            <p:ph type="sldNum" idx="1"/>
          </p:nvPr>
        </p:nvSpPr>
        <p:spPr/>
        <p:txBody>
          <a:bodyPr/>
          <a:p>
            <a:fld id="{9D762D49-2707-492C-A040-0C17AC1FB68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685440" y="228240"/>
            <a:ext cx="74674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br>
              <a:rPr sz="3600"/>
            </a:br>
            <a:br>
              <a:rPr sz="3600"/>
            </a:br>
            <a:br>
              <a:rPr sz="3600"/>
            </a:br>
            <a:br>
              <a:rPr sz="3600"/>
            </a:br>
            <a:br>
              <a:rPr sz="3600"/>
            </a:br>
            <a:r>
              <a:rPr b="0" lang="en-US" sz="3600" strike="noStrike" u="none">
                <a:solidFill>
                  <a:srgbClr val="000000"/>
                </a:solidFill>
                <a:effectLst/>
                <a:uFillTx/>
                <a:latin typeface="Times New Roman"/>
              </a:rPr>
              <a:t>                                                  </a:t>
            </a:r>
            <a:br>
              <a:rPr sz="3600"/>
            </a:br>
            <a:r>
              <a:rPr b="0" lang="en-US" sz="3600" strike="noStrike" u="none">
                <a:solidFill>
                  <a:srgbClr val="000000"/>
                </a:solidFill>
                <a:effectLst/>
                <a:uFillTx/>
                <a:latin typeface="Times New Roman"/>
              </a:rPr>
              <a:t>Interstate Pipeline Expansions </a:t>
            </a:r>
            <a:endParaRPr b="0" lang="en-US" sz="3600" strike="noStrike" u="none">
              <a:solidFill>
                <a:srgbClr val="000000"/>
              </a:solidFill>
              <a:effectLst/>
              <a:uFillTx/>
              <a:latin typeface="Times New Roman"/>
            </a:endParaRPr>
          </a:p>
        </p:txBody>
      </p:sp>
      <p:sp>
        <p:nvSpPr>
          <p:cNvPr id="230" name="PlaceHolder 2"/>
          <p:cNvSpPr>
            <a:spLocks noGrp="1"/>
          </p:cNvSpPr>
          <p:nvPr>
            <p:ph/>
          </p:nvPr>
        </p:nvSpPr>
        <p:spPr>
          <a:xfrm>
            <a:off x="380520" y="1828800"/>
            <a:ext cx="8458200" cy="457200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Kern River</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135 MMcfd by July 1, 2001</a:t>
            </a:r>
            <a:endParaRPr b="0" lang="en-US" sz="2000" strike="noStrike" u="none">
              <a:solidFill>
                <a:srgbClr val="000000"/>
              </a:solidFill>
              <a:effectLst/>
              <a:uFillTx/>
              <a:latin typeface="Times New Roman"/>
            </a:endParaRPr>
          </a:p>
          <a:p>
            <a:pPr lvl="2" marL="1143000" indent="-228600">
              <a:spcBef>
                <a:spcPts val="499"/>
              </a:spcBef>
              <a:spcAft>
                <a:spcPts val="1250"/>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2001: 900 MMcfd expansion for operation in 2003</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PG&amp;E - GTN Expansion</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200 MMcfd partially available this winter, rest by summer 2002</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April 2001 - Open season for 2003 service</a:t>
            </a:r>
            <a:endParaRPr b="0" lang="en-US" sz="2000" strike="noStrike" u="none">
              <a:solidFill>
                <a:srgbClr val="000000"/>
              </a:solidFill>
              <a:effectLst/>
              <a:uFillTx/>
              <a:latin typeface="Times New Roman"/>
            </a:endParaRPr>
          </a:p>
          <a:p>
            <a:pPr lvl="2" marL="1143000" indent="-228600">
              <a:spcBef>
                <a:spcPts val="499"/>
              </a:spcBef>
              <a:spcAft>
                <a:spcPts val="1250"/>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Within the next 10 years, 1,000 MMcfd expansion expected</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Questar Southern Trails Pipeline </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90 MMcfd to California border </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126 MMcfd to Los Angeles Basin</a:t>
            </a:r>
            <a:endParaRPr b="0" lang="en-US" sz="20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By spring 2002</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A1B8063-1B1E-4BA2-98BF-CF343106AA7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1" name="PlaceHolder 1"/>
          <p:cNvSpPr>
            <a:spLocks noGrp="1"/>
          </p:cNvSpPr>
          <p:nvPr>
            <p:ph type="title"/>
          </p:nvPr>
        </p:nvSpPr>
        <p:spPr>
          <a:xfrm>
            <a:off x="685440" y="228240"/>
            <a:ext cx="746748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Interstate Pipeline Expansions</a:t>
            </a:r>
            <a:br>
              <a:rPr sz="3600"/>
            </a:br>
            <a:r>
              <a:rPr b="0" lang="en-US" sz="3600" strike="noStrike" u="none">
                <a:solidFill>
                  <a:srgbClr val="000000"/>
                </a:solidFill>
                <a:effectLst/>
                <a:uFillTx/>
                <a:latin typeface="Times New Roman"/>
              </a:rPr>
              <a:t>            (Cont.)</a:t>
            </a:r>
            <a:endParaRPr b="0" lang="en-US" sz="3600" strike="noStrike" u="none">
              <a:solidFill>
                <a:srgbClr val="000000"/>
              </a:solidFill>
              <a:effectLst/>
              <a:uFillTx/>
              <a:latin typeface="Times New Roman"/>
            </a:endParaRPr>
          </a:p>
        </p:txBody>
      </p:sp>
      <p:sp>
        <p:nvSpPr>
          <p:cNvPr id="232" name="PlaceHolder 2"/>
          <p:cNvSpPr>
            <a:spLocks noGrp="1"/>
          </p:cNvSpPr>
          <p:nvPr>
            <p:ph/>
          </p:nvPr>
        </p:nvSpPr>
        <p:spPr>
          <a:xfrm>
            <a:off x="380520" y="1828800"/>
            <a:ext cx="8458200" cy="45720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El Paso Natural Gas Company</a:t>
            </a:r>
            <a:endParaRPr b="0" lang="en-US" sz="24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Plains All American Pipeline</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By  late August  would have 230 MMcfd  in capacity added from the conversion to a gas line from a crude line.</a:t>
            </a:r>
            <a:endParaRPr b="0" lang="en-US" sz="1800" strike="noStrike" u="none">
              <a:solidFill>
                <a:srgbClr val="000000"/>
              </a:solidFill>
              <a:effectLst/>
              <a:uFillTx/>
              <a:latin typeface="Times New Roman"/>
            </a:endParaRPr>
          </a:p>
          <a:p>
            <a:pPr lvl="2" marL="1143000" indent="-228600">
              <a:spcBef>
                <a:spcPts val="45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Pipeline capacity could be increased to 500 MMcfd</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Recent open season produced 76 responses for 4.5 BCF/D of requested capacity to California.</a:t>
            </a:r>
            <a:endParaRPr b="0" lang="en-US" sz="18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400" strike="noStrike" u="none">
                <a:solidFill>
                  <a:srgbClr val="000000"/>
                </a:solidFill>
                <a:effectLst/>
                <a:uFillTx/>
                <a:latin typeface="Times New Roman"/>
              </a:rPr>
              <a:t>Transwestern Pipeline Company</a:t>
            </a:r>
            <a:endParaRPr b="0" lang="en-US" sz="24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Presently holding open season for 150 MMcfd - Operational in June 2002</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North Baja Pipeline</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500 MMcfd in capacity</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Operational by September 2002</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Will require El Paso and possibly Transwestern expansion</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37CE4BD-AF97-43E5-ADD3-BB95B2A239CE}"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3"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Instate Capacity Expansions </a:t>
            </a:r>
            <a:endParaRPr b="0" lang="en-US" sz="3600" strike="noStrike" u="none">
              <a:solidFill>
                <a:srgbClr val="000000"/>
              </a:solidFill>
              <a:effectLst/>
              <a:uFillTx/>
              <a:latin typeface="Times New Roman"/>
            </a:endParaRPr>
          </a:p>
        </p:txBody>
      </p:sp>
      <p:sp>
        <p:nvSpPr>
          <p:cNvPr id="234" name="PlaceHolder 2"/>
          <p:cNvSpPr>
            <a:spLocks noGrp="1"/>
          </p:cNvSpPr>
          <p:nvPr>
            <p:ph/>
          </p:nvPr>
        </p:nvSpPr>
        <p:spPr>
          <a:xfrm>
            <a:off x="450720" y="1885680"/>
            <a:ext cx="3664080" cy="4172040"/>
          </a:xfrm>
          <a:prstGeom prst="rect">
            <a:avLst/>
          </a:prstGeom>
          <a:noFill/>
          <a:ln w="9360">
            <a:solidFill>
              <a:srgbClr val="000000"/>
            </a:solidFill>
            <a:miter/>
          </a:ln>
        </p:spPr>
        <p:txBody>
          <a:bodyPr lIns="90000" rIns="90000" tIns="46800" bIns="46800" anchor="t">
            <a:normAutofit/>
          </a:bodyPr>
          <a:p>
            <a:pPr marL="343080" indent="-343080">
              <a:spcBef>
                <a:spcPts val="499"/>
              </a:spcBef>
              <a:spcAft>
                <a:spcPts val="2500"/>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SoCalGas</a:t>
            </a:r>
            <a:endParaRPr b="0" lang="en-US" sz="2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Utility currently planning to expand system by 175 MMCF/D.</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85 MMcfd at Wheeler Ridge </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50 MMcfd at North Needles </a:t>
            </a:r>
            <a:endParaRPr b="0" lang="en-US" sz="1400" strike="noStrike" u="none">
              <a:solidFill>
                <a:srgbClr val="000000"/>
              </a:solidFill>
              <a:effectLst/>
              <a:uFillTx/>
              <a:latin typeface="Times New Roman"/>
            </a:endParaRPr>
          </a:p>
          <a:p>
            <a:pPr lvl="1" marL="743040" indent="-285840">
              <a:spcBef>
                <a:spcPts val="349"/>
              </a:spcBef>
              <a:spcAft>
                <a:spcPts val="174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40 MMcfd on Line 85</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Increase storage availability by 24 billion cubic feet.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10-12 BCF from Montebello (one time availability)</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14 BCF from Aliso Canyon and La Goleta (Increases storage capacity in long term).</a:t>
            </a:r>
            <a:endParaRPr b="0" lang="en-US" sz="1600" strike="noStrike" u="none">
              <a:solidFill>
                <a:srgbClr val="000000"/>
              </a:solidFill>
              <a:effectLst/>
              <a:uFillTx/>
              <a:latin typeface="Times New Roman"/>
            </a:endParaRPr>
          </a:p>
        </p:txBody>
      </p:sp>
      <p:sp>
        <p:nvSpPr>
          <p:cNvPr id="235" name=""/>
          <p:cNvSpPr/>
          <p:nvPr/>
        </p:nvSpPr>
        <p:spPr>
          <a:xfrm>
            <a:off x="4267080" y="1905120"/>
            <a:ext cx="4496040" cy="41389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Aft>
                <a:spcPts val="25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PG&amp;E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PG&amp;E presently holding open season to determine interest in adding new pipeline and storage capacity to its system.</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Redwood Path (Line 400/401) </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200 MMcfd by adding more pipeline capacity</a:t>
            </a:r>
            <a:endParaRPr b="0" lang="en-US" sz="1600" strike="noStrike" u="none">
              <a:solidFill>
                <a:srgbClr val="000000"/>
              </a:solidFill>
              <a:effectLst/>
              <a:uFillTx/>
              <a:latin typeface="Times New Roman"/>
            </a:endParaRPr>
          </a:p>
          <a:p>
            <a:pPr>
              <a:spcAft>
                <a:spcPts val="2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200 MMcfd by adding more compression</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Baja Path (Line 300 A&amp;B)</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200 MMcfd via combination of new pipeline and</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compression</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2A6CBFE-18C9-4BCE-83B3-4BE7172234A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
          <p:cNvSpPr/>
          <p:nvPr/>
        </p:nvSpPr>
        <p:spPr>
          <a:xfrm>
            <a:off x="380880" y="228600"/>
            <a:ext cx="7772400" cy="1143000"/>
          </a:xfrm>
          <a:prstGeom prst="rect">
            <a:avLst/>
          </a:prstGeom>
          <a:noFill/>
          <a:ln w="0">
            <a:noFill/>
          </a:ln>
        </p:spPr>
        <p:style>
          <a:lnRef idx="0"/>
          <a:fillRef idx="0"/>
          <a:effectRef idx="0"/>
          <a:fontRef idx="minor"/>
        </p:style>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So What Does This All Mean?????</a:t>
            </a:r>
            <a:endParaRPr b="0" lang="en-US" sz="3600" strike="noStrike" u="none">
              <a:solidFill>
                <a:srgbClr val="000000"/>
              </a:solidFill>
              <a:effectLst/>
              <a:uFillTx/>
              <a:latin typeface="Times New Roman"/>
            </a:endParaRPr>
          </a:p>
        </p:txBody>
      </p:sp>
      <p:sp>
        <p:nvSpPr>
          <p:cNvPr id="237" name=""/>
          <p:cNvSpPr/>
          <p:nvPr/>
        </p:nvSpPr>
        <p:spPr>
          <a:xfrm>
            <a:off x="380880" y="1828800"/>
            <a:ext cx="8458200" cy="4572000"/>
          </a:xfrm>
          <a:prstGeom prst="rect">
            <a:avLst/>
          </a:prstGeom>
          <a:noFill/>
          <a:ln w="0">
            <a:noFill/>
          </a:ln>
        </p:spPr>
        <p:style>
          <a:lnRef idx="0"/>
          <a:fillRef idx="0"/>
          <a:effectRef idx="0"/>
          <a:fontRef idx="minor"/>
        </p:style>
        <p:txBody>
          <a:bodyPr lIns="90000" rIns="90000" tIns="46800" bIns="46800" anchor="t">
            <a:normAutofit fontScale="92500" lnSpcReduction="1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all power plants are approved and constructed…</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More than 3 BCF/D of new capacity needed.</a:t>
            </a:r>
            <a:endParaRPr b="0" lang="en-US" sz="1800" strike="noStrike" u="none">
              <a:solidFill>
                <a:srgbClr val="000000"/>
              </a:solidFill>
              <a:effectLst/>
              <a:uFillTx/>
              <a:latin typeface="Times New Roman"/>
            </a:endParaRPr>
          </a:p>
          <a:p>
            <a:pPr lvl="1" marL="743040" indent="-285840">
              <a:spcBef>
                <a:spcPts val="451"/>
              </a:spcBef>
              <a:spcAft>
                <a:spcPts val="3376"/>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System cannot handle it.</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If approved plants are constructed….</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More than 2 BCF/D of new capacity needed.</a:t>
            </a:r>
            <a:endParaRPr b="0" lang="en-US" sz="1800" strike="noStrike" u="none">
              <a:solidFill>
                <a:srgbClr val="000000"/>
              </a:solidFill>
              <a:effectLst/>
              <a:uFillTx/>
              <a:latin typeface="Times New Roman"/>
            </a:endParaRPr>
          </a:p>
          <a:p>
            <a:pPr lvl="1" marL="743040" indent="-285840">
              <a:spcBef>
                <a:spcPts val="451"/>
              </a:spcBef>
              <a:spcAft>
                <a:spcPts val="3376"/>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Major expansions needed.</a:t>
            </a:r>
            <a:endParaRPr b="0" lang="en-US" sz="1800" strike="noStrike" u="none">
              <a:solidFill>
                <a:srgbClr val="000000"/>
              </a:solidFill>
              <a:effectLst/>
              <a:uFillTx/>
              <a:latin typeface="Times New Roman"/>
            </a:endParaRPr>
          </a:p>
          <a:p>
            <a:pPr marL="343080" indent="-343080">
              <a:spcBef>
                <a:spcPts val="499"/>
              </a:spcBef>
              <a:spcAft>
                <a:spcPts val="375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Need realistic view of future generation needs.</a:t>
            </a:r>
            <a:endParaRPr b="0" lang="en-US" sz="2000" strike="noStrike" u="none">
              <a:solidFill>
                <a:srgbClr val="000000"/>
              </a:solidFill>
              <a:effectLst/>
              <a:uFillTx/>
              <a:latin typeface="Times New Roman"/>
            </a:endParaRPr>
          </a:p>
          <a:p>
            <a:pPr marL="343080" indent="-343080">
              <a:spcBef>
                <a:spcPts val="499"/>
              </a:spcBef>
              <a:spcAft>
                <a:spcPts val="375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Key question:  How much generation and how much gas infrastructure is needed?</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DB7DBBBA-077F-49A3-9685-DE148572FD9E}"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8"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Scenario Analysis Assumptions</a:t>
            </a:r>
            <a:endParaRPr b="0" lang="en-US" sz="3600" strike="noStrike" u="none">
              <a:solidFill>
                <a:srgbClr val="000000"/>
              </a:solidFill>
              <a:effectLst/>
              <a:uFillTx/>
              <a:latin typeface="Times New Roman"/>
            </a:endParaRPr>
          </a:p>
        </p:txBody>
      </p:sp>
      <p:sp>
        <p:nvSpPr>
          <p:cNvPr id="239" name="PlaceHolder 2"/>
          <p:cNvSpPr>
            <a:spLocks noGrp="1"/>
          </p:cNvSpPr>
          <p:nvPr>
            <p:ph/>
          </p:nvPr>
        </p:nvSpPr>
        <p:spPr>
          <a:xfrm>
            <a:off x="450360" y="1885680"/>
            <a:ext cx="8178840" cy="417204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Base case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Anticipated hydro conditions</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SONGS out until mid-June</a:t>
            </a:r>
            <a:endParaRPr b="0" lang="en-US" sz="2000" strike="noStrike" u="none">
              <a:solidFill>
                <a:srgbClr val="000000"/>
              </a:solidFill>
              <a:effectLst/>
              <a:uFillTx/>
              <a:latin typeface="Times New Roman"/>
            </a:endParaRPr>
          </a:p>
          <a:p>
            <a:pPr lvl="1" marL="743040" indent="-285840">
              <a:spcBef>
                <a:spcPts val="499"/>
              </a:spcBef>
              <a:spcAft>
                <a:spcPts val="25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plant retrofits this year.</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Alternative Scenarios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High unscheduled maintenance, SONGS outage extended to 10/1/01</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CA Hydro reduced by 10%, SONGS outage extended to 10/1/01</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CA Hydro reduced by 10%, 1,400 MW of  QFs out for year</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4) Worst hydro conditions, ISO retrofit maintenance schedule, QFs out                 for the year.</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08B9567-5BCA-46BA-95FD-CD23B1665AD6}"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0"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Electric Generation Scenarios-</a:t>
            </a:r>
            <a:br>
              <a:rPr sz="3600"/>
            </a:br>
            <a:r>
              <a:rPr b="0" lang="en-US" sz="3600" strike="noStrike" u="none">
                <a:solidFill>
                  <a:srgbClr val="000000"/>
                </a:solidFill>
                <a:effectLst/>
                <a:uFillTx/>
                <a:latin typeface="Times New Roman"/>
              </a:rPr>
              <a:t>PG&amp;E</a:t>
            </a:r>
            <a:endParaRPr b="0" lang="en-US" sz="3600" strike="noStrike" u="none">
              <a:solidFill>
                <a:srgbClr val="000000"/>
              </a:solidFill>
              <a:effectLst/>
              <a:uFillTx/>
              <a:latin typeface="Times New Roman"/>
            </a:endParaRPr>
          </a:p>
        </p:txBody>
      </p:sp>
      <p:graphicFrame>
        <p:nvGraphicFramePr>
          <p:cNvPr id="241" name=""/>
          <p:cNvGraphicFramePr/>
          <p:nvPr/>
        </p:nvGraphicFramePr>
        <p:xfrm>
          <a:off x="915840" y="1676520"/>
          <a:ext cx="7313760" cy="4435200"/>
        </p:xfrm>
        <a:graphic>
          <a:graphicData uri="http://schemas.openxmlformats.org/presentationml/2006/ole">
            <p:oleObj progId="Excel.Sheet.12" r:id="rId1" spid="">
              <p:embed/>
              <p:pic>
                <p:nvPicPr>
                  <p:cNvPr id="242" name="" descr=""/>
                  <p:cNvPicPr/>
                  <p:nvPr/>
                </p:nvPicPr>
                <p:blipFill>
                  <a:blip r:embed="rId2"/>
                  <a:stretch/>
                </p:blipFill>
                <p:spPr>
                  <a:xfrm>
                    <a:off x="915840" y="1676520"/>
                    <a:ext cx="7313760" cy="4435200"/>
                  </a:xfrm>
                  <a:prstGeom prst="rect">
                    <a:avLst/>
                  </a:prstGeom>
                  <a:noFill/>
                  <a:ln w="0">
                    <a:noFill/>
                  </a:ln>
                </p:spPr>
              </p:pic>
            </p:oleObj>
          </a:graphicData>
        </a:graphic>
      </p:graphicFrame>
      <p:sp>
        <p:nvSpPr>
          <p:cNvPr id="3" name="PlaceHolder 2"/>
          <p:cNvSpPr>
            <a:spLocks noGrp="1"/>
          </p:cNvSpPr>
          <p:nvPr>
            <p:ph type="sldNum" idx="1"/>
          </p:nvPr>
        </p:nvSpPr>
        <p:spPr/>
        <p:txBody>
          <a:bodyPr/>
          <a:p>
            <a:fld id="{D43099B1-1C1A-4A55-B865-BA08A07A991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Electric Generation Scenarios-</a:t>
            </a:r>
            <a:br>
              <a:rPr sz="3600"/>
            </a:br>
            <a:r>
              <a:rPr b="0" lang="en-US" sz="3600" strike="noStrike" u="none">
                <a:solidFill>
                  <a:srgbClr val="000000"/>
                </a:solidFill>
                <a:effectLst/>
                <a:uFillTx/>
                <a:latin typeface="Times New Roman"/>
              </a:rPr>
              <a:t>SoCalGas</a:t>
            </a:r>
            <a:endParaRPr b="0" lang="en-US" sz="3600" strike="noStrike" u="none">
              <a:solidFill>
                <a:srgbClr val="000000"/>
              </a:solidFill>
              <a:effectLst/>
              <a:uFillTx/>
              <a:latin typeface="Times New Roman"/>
            </a:endParaRPr>
          </a:p>
        </p:txBody>
      </p:sp>
      <p:graphicFrame>
        <p:nvGraphicFramePr>
          <p:cNvPr id="244" name=""/>
          <p:cNvGraphicFramePr/>
          <p:nvPr/>
        </p:nvGraphicFramePr>
        <p:xfrm>
          <a:off x="533520" y="1711440"/>
          <a:ext cx="8145360" cy="4460760"/>
        </p:xfrm>
        <a:graphic>
          <a:graphicData uri="http://schemas.openxmlformats.org/presentationml/2006/ole">
            <p:oleObj progId="Excel.Sheet.12" r:id="rId1" spid="">
              <p:embed/>
              <p:pic>
                <p:nvPicPr>
                  <p:cNvPr id="245" name="" descr=""/>
                  <p:cNvPicPr/>
                  <p:nvPr/>
                </p:nvPicPr>
                <p:blipFill>
                  <a:blip r:embed="rId2"/>
                  <a:stretch/>
                </p:blipFill>
                <p:spPr>
                  <a:xfrm>
                    <a:off x="533520" y="1711440"/>
                    <a:ext cx="8145360" cy="4460760"/>
                  </a:xfrm>
                  <a:prstGeom prst="rect">
                    <a:avLst/>
                  </a:prstGeom>
                  <a:noFill/>
                  <a:ln w="0">
                    <a:noFill/>
                  </a:ln>
                </p:spPr>
              </p:pic>
            </p:oleObj>
          </a:graphicData>
        </a:graphic>
      </p:graphicFrame>
      <p:sp>
        <p:nvSpPr>
          <p:cNvPr id="3" name="PlaceHolder 2"/>
          <p:cNvSpPr>
            <a:spLocks noGrp="1"/>
          </p:cNvSpPr>
          <p:nvPr>
            <p:ph type="sldNum" idx="1"/>
          </p:nvPr>
        </p:nvSpPr>
        <p:spPr/>
        <p:txBody>
          <a:bodyPr/>
          <a:p>
            <a:fld id="{612C2859-FF4E-45C6-9D27-D7450D080BB8}"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PG&amp;E Supply and Demand</a:t>
            </a:r>
            <a:br>
              <a:rPr sz="3600"/>
            </a:br>
            <a:r>
              <a:rPr b="0" lang="en-US" sz="3600" strike="noStrike" u="none">
                <a:solidFill>
                  <a:srgbClr val="000000"/>
                </a:solidFill>
                <a:effectLst/>
                <a:uFillTx/>
                <a:latin typeface="Times New Roman"/>
              </a:rPr>
              <a:t> - Base Case</a:t>
            </a:r>
            <a:endParaRPr b="0" lang="en-US" sz="3600" strike="noStrike" u="none">
              <a:solidFill>
                <a:srgbClr val="000000"/>
              </a:solidFill>
              <a:effectLst/>
              <a:uFillTx/>
              <a:latin typeface="Times New Roman"/>
            </a:endParaRPr>
          </a:p>
        </p:txBody>
      </p:sp>
      <p:graphicFrame>
        <p:nvGraphicFramePr>
          <p:cNvPr id="247" name=""/>
          <p:cNvGraphicFramePr/>
          <p:nvPr/>
        </p:nvGraphicFramePr>
        <p:xfrm>
          <a:off x="1119240" y="1828800"/>
          <a:ext cx="6907320" cy="4403880"/>
        </p:xfrm>
        <a:graphic>
          <a:graphicData uri="http://schemas.openxmlformats.org/presentationml/2006/ole">
            <p:oleObj progId="Excel.Sheet.12" r:id="rId1" spid="">
              <p:embed/>
              <p:pic>
                <p:nvPicPr>
                  <p:cNvPr id="248" name="" descr=""/>
                  <p:cNvPicPr/>
                  <p:nvPr/>
                </p:nvPicPr>
                <p:blipFill>
                  <a:blip r:embed="rId2"/>
                  <a:stretch/>
                </p:blipFill>
                <p:spPr>
                  <a:xfrm>
                    <a:off x="1119240" y="1828800"/>
                    <a:ext cx="6907320" cy="4403880"/>
                  </a:xfrm>
                  <a:prstGeom prst="rect">
                    <a:avLst/>
                  </a:prstGeom>
                  <a:noFill/>
                  <a:ln w="0">
                    <a:noFill/>
                  </a:ln>
                </p:spPr>
              </p:pic>
            </p:oleObj>
          </a:graphicData>
        </a:graphic>
      </p:graphicFrame>
      <p:sp>
        <p:nvSpPr>
          <p:cNvPr id="3" name="PlaceHolder 2"/>
          <p:cNvSpPr>
            <a:spLocks noGrp="1"/>
          </p:cNvSpPr>
          <p:nvPr>
            <p:ph type="sldNum" idx="1"/>
          </p:nvPr>
        </p:nvSpPr>
        <p:spPr/>
        <p:txBody>
          <a:bodyPr/>
          <a:p>
            <a:fld id="{2C15C487-B098-4866-9741-16F93F1BD39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9"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PG&amp;E Supply and Demand</a:t>
            </a:r>
            <a:br>
              <a:rPr sz="3600"/>
            </a:br>
            <a:r>
              <a:rPr b="0" lang="en-US" sz="3600" strike="noStrike" u="none">
                <a:solidFill>
                  <a:srgbClr val="000000"/>
                </a:solidFill>
                <a:effectLst/>
                <a:uFillTx/>
                <a:latin typeface="Times New Roman"/>
              </a:rPr>
              <a:t>-Worst Case</a:t>
            </a:r>
            <a:endParaRPr b="0" lang="en-US" sz="3600" strike="noStrike" u="none">
              <a:solidFill>
                <a:srgbClr val="000000"/>
              </a:solidFill>
              <a:effectLst/>
              <a:uFillTx/>
              <a:latin typeface="Times New Roman"/>
            </a:endParaRPr>
          </a:p>
        </p:txBody>
      </p:sp>
      <p:graphicFrame>
        <p:nvGraphicFramePr>
          <p:cNvPr id="250" name=""/>
          <p:cNvGraphicFramePr/>
          <p:nvPr/>
        </p:nvGraphicFramePr>
        <p:xfrm>
          <a:off x="781200" y="1751040"/>
          <a:ext cx="7583400" cy="4421160"/>
        </p:xfrm>
        <a:graphic>
          <a:graphicData uri="http://schemas.openxmlformats.org/presentationml/2006/ole">
            <p:oleObj progId="Excel.Sheet.12" r:id="rId1" spid="">
              <p:embed/>
              <p:pic>
                <p:nvPicPr>
                  <p:cNvPr id="251" name="" descr=""/>
                  <p:cNvPicPr/>
                  <p:nvPr/>
                </p:nvPicPr>
                <p:blipFill>
                  <a:blip r:embed="rId2"/>
                  <a:stretch/>
                </p:blipFill>
                <p:spPr>
                  <a:xfrm>
                    <a:off x="781200" y="1751040"/>
                    <a:ext cx="7583400" cy="4421160"/>
                  </a:xfrm>
                  <a:prstGeom prst="rect">
                    <a:avLst/>
                  </a:prstGeom>
                  <a:noFill/>
                  <a:ln w="0">
                    <a:noFill/>
                  </a:ln>
                </p:spPr>
              </p:pic>
            </p:oleObj>
          </a:graphicData>
        </a:graphic>
      </p:graphicFrame>
      <p:sp>
        <p:nvSpPr>
          <p:cNvPr id="3" name="PlaceHolder 2"/>
          <p:cNvSpPr>
            <a:spLocks noGrp="1"/>
          </p:cNvSpPr>
          <p:nvPr>
            <p:ph type="sldNum" idx="1"/>
          </p:nvPr>
        </p:nvSpPr>
        <p:spPr/>
        <p:txBody>
          <a:bodyPr/>
          <a:p>
            <a:fld id="{03A1BCA1-F9CB-40E4-8B19-ABEA9724B3AC}"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04920" y="2282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Topics</a:t>
            </a:r>
            <a:endParaRPr b="0" lang="en-US" sz="4000" strike="noStrike" u="none">
              <a:solidFill>
                <a:srgbClr val="000000"/>
              </a:solidFill>
              <a:effectLst/>
              <a:uFillTx/>
              <a:latin typeface="Times New Roman"/>
            </a:endParaRPr>
          </a:p>
        </p:txBody>
      </p:sp>
      <p:sp>
        <p:nvSpPr>
          <p:cNvPr id="31" name="PlaceHolder 2"/>
          <p:cNvSpPr>
            <a:spLocks noGrp="1"/>
          </p:cNvSpPr>
          <p:nvPr>
            <p:ph/>
          </p:nvPr>
        </p:nvSpPr>
        <p:spPr>
          <a:xfrm>
            <a:off x="1295280" y="1676160"/>
            <a:ext cx="7467840" cy="4190760"/>
          </a:xfrm>
          <a:prstGeom prst="rect">
            <a:avLst/>
          </a:prstGeom>
          <a:noFill/>
          <a:ln w="0">
            <a:noFill/>
          </a:ln>
        </p:spPr>
        <p:txBody>
          <a:bodyPr lIns="90000" rIns="90000" tIns="46800" bIns="46800" anchor="t">
            <a:normAutofit/>
          </a:bodyPr>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spcAft>
                <a:spcPts val="40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Power Generation Picture and Impact on Natural Gas Demand</a:t>
            </a:r>
            <a:endParaRPr b="0" lang="en-US" sz="3200" strike="noStrike" u="none">
              <a:solidFill>
                <a:srgbClr val="000000"/>
              </a:solidFill>
              <a:effectLst/>
              <a:uFillTx/>
              <a:latin typeface="Times New Roman"/>
            </a:endParaRPr>
          </a:p>
          <a:p>
            <a:pPr marL="343080" indent="-343080">
              <a:spcBef>
                <a:spcPts val="799"/>
              </a:spcBef>
              <a:spcAft>
                <a:spcPts val="40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Infrastructure Responses</a:t>
            </a:r>
            <a:endParaRPr b="0" lang="en-US" sz="3200" strike="noStrike" u="none">
              <a:solidFill>
                <a:srgbClr val="000000"/>
              </a:solidFill>
              <a:effectLst/>
              <a:uFillTx/>
              <a:latin typeface="Times New Roman"/>
            </a:endParaRPr>
          </a:p>
          <a:p>
            <a:pPr marL="343080" indent="-343080">
              <a:spcBef>
                <a:spcPts val="799"/>
              </a:spcBef>
              <a:spcAft>
                <a:spcPts val="40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Outlook for 2001 and Beyond</a:t>
            </a: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040FF04-25E3-451B-A357-A1258480565D}"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2" name="PlaceHolder 1"/>
          <p:cNvSpPr>
            <a:spLocks noGrp="1"/>
          </p:cNvSpPr>
          <p:nvPr>
            <p:ph/>
          </p:nvPr>
        </p:nvSpPr>
        <p:spPr>
          <a:xfrm>
            <a:off x="152280" y="1885680"/>
            <a:ext cx="4013280" cy="417204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PG&amp;E has physical ability to place natural gas into storage for core and noncore demand under main adverse scenarios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CPUC lets PG&amp;E bill storage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Bankruptcy judge says gas part of company not at issue, so PG&amp;E should have the ability to purchase natural gas for storage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PG&amp;E’s problem will be the price</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Noncore should “decide” to put natural gas into storage</a:t>
            </a:r>
            <a:endParaRPr b="0" lang="en-US" sz="2000" strike="noStrike" u="none">
              <a:solidFill>
                <a:srgbClr val="000000"/>
              </a:solidFill>
              <a:effectLst/>
              <a:uFillTx/>
              <a:latin typeface="Times New Roman"/>
            </a:endParaRPr>
          </a:p>
        </p:txBody>
      </p:sp>
      <p:sp>
        <p:nvSpPr>
          <p:cNvPr id="253" name="PlaceHolder 2"/>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PG&amp;E Monthly Storage Levels</a:t>
            </a:r>
            <a:endParaRPr b="0" lang="en-US" sz="3600" strike="noStrike" u="none">
              <a:solidFill>
                <a:srgbClr val="000000"/>
              </a:solidFill>
              <a:effectLst/>
              <a:uFillTx/>
              <a:latin typeface="Times New Roman"/>
            </a:endParaRPr>
          </a:p>
        </p:txBody>
      </p:sp>
      <p:graphicFrame>
        <p:nvGraphicFramePr>
          <p:cNvPr id="254" name=""/>
          <p:cNvGraphicFramePr/>
          <p:nvPr/>
        </p:nvGraphicFramePr>
        <p:xfrm>
          <a:off x="4191120" y="2455920"/>
          <a:ext cx="4857480" cy="2898720"/>
        </p:xfrm>
        <a:graphic>
          <a:graphicData uri="http://schemas.openxmlformats.org/presentationml/2006/ole">
            <p:oleObj progId="Excel.Sheet.12" r:id="rId1" spid="">
              <p:embed/>
              <p:pic>
                <p:nvPicPr>
                  <p:cNvPr id="255" name="" descr=""/>
                  <p:cNvPicPr/>
                  <p:nvPr/>
                </p:nvPicPr>
                <p:blipFill>
                  <a:blip r:embed="rId2"/>
                  <a:stretch/>
                </p:blipFill>
                <p:spPr>
                  <a:xfrm>
                    <a:off x="4191120" y="2455920"/>
                    <a:ext cx="4857480" cy="2898720"/>
                  </a:xfrm>
                  <a:prstGeom prst="rect">
                    <a:avLst/>
                  </a:prstGeom>
                  <a:noFill/>
                  <a:ln w="0">
                    <a:noFill/>
                  </a:ln>
                </p:spPr>
              </p:pic>
            </p:oleObj>
          </a:graphicData>
        </a:graphic>
      </p:graphicFrame>
      <p:sp>
        <p:nvSpPr>
          <p:cNvPr id="4" name="PlaceHolder 3"/>
          <p:cNvSpPr>
            <a:spLocks noGrp="1"/>
          </p:cNvSpPr>
          <p:nvPr>
            <p:ph type="sldNum" idx="1"/>
          </p:nvPr>
        </p:nvSpPr>
        <p:spPr/>
        <p:txBody>
          <a:bodyPr/>
          <a:p>
            <a:fld id="{3C2152C0-52FD-4BF8-81CE-F0758072F4DB}"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SoCalGas Supply and Demand</a:t>
            </a:r>
            <a:br>
              <a:rPr sz="3600"/>
            </a:br>
            <a:r>
              <a:rPr b="0" lang="en-US" sz="3600" strike="noStrike" u="none">
                <a:solidFill>
                  <a:srgbClr val="000000"/>
                </a:solidFill>
                <a:effectLst/>
                <a:uFillTx/>
                <a:latin typeface="Times New Roman"/>
              </a:rPr>
              <a:t>-Base Case</a:t>
            </a:r>
            <a:endParaRPr b="0" lang="en-US" sz="3600" strike="noStrike" u="none">
              <a:solidFill>
                <a:srgbClr val="000000"/>
              </a:solidFill>
              <a:effectLst/>
              <a:uFillTx/>
              <a:latin typeface="Times New Roman"/>
            </a:endParaRPr>
          </a:p>
        </p:txBody>
      </p:sp>
      <p:graphicFrame>
        <p:nvGraphicFramePr>
          <p:cNvPr id="257" name=""/>
          <p:cNvGraphicFramePr/>
          <p:nvPr/>
        </p:nvGraphicFramePr>
        <p:xfrm>
          <a:off x="1295280" y="1792440"/>
          <a:ext cx="6737400" cy="4417920"/>
        </p:xfrm>
        <a:graphic>
          <a:graphicData uri="http://schemas.openxmlformats.org/presentationml/2006/ole">
            <p:oleObj progId="Excel.Sheet.12" r:id="rId1" spid="">
              <p:embed/>
              <p:pic>
                <p:nvPicPr>
                  <p:cNvPr id="258" name="" descr=""/>
                  <p:cNvPicPr/>
                  <p:nvPr/>
                </p:nvPicPr>
                <p:blipFill>
                  <a:blip r:embed="rId2"/>
                  <a:stretch/>
                </p:blipFill>
                <p:spPr>
                  <a:xfrm>
                    <a:off x="1295280" y="1792440"/>
                    <a:ext cx="6737400" cy="4417920"/>
                  </a:xfrm>
                  <a:prstGeom prst="rect">
                    <a:avLst/>
                  </a:prstGeom>
                  <a:noFill/>
                  <a:ln w="0">
                    <a:noFill/>
                  </a:ln>
                </p:spPr>
              </p:pic>
            </p:oleObj>
          </a:graphicData>
        </a:graphic>
      </p:graphicFrame>
      <p:sp>
        <p:nvSpPr>
          <p:cNvPr id="3" name="PlaceHolder 2"/>
          <p:cNvSpPr>
            <a:spLocks noGrp="1"/>
          </p:cNvSpPr>
          <p:nvPr>
            <p:ph type="sldNum" idx="1"/>
          </p:nvPr>
        </p:nvSpPr>
        <p:spPr/>
        <p:txBody>
          <a:bodyPr/>
          <a:p>
            <a:fld id="{52C59012-9730-44DF-ABB8-C1BEE580AAD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SoCalGas Supply and Demand</a:t>
            </a:r>
            <a:br>
              <a:rPr sz="3600"/>
            </a:br>
            <a:r>
              <a:rPr b="0" lang="en-US" sz="3600" strike="noStrike" u="none">
                <a:solidFill>
                  <a:srgbClr val="000000"/>
                </a:solidFill>
                <a:effectLst/>
                <a:uFillTx/>
                <a:latin typeface="Times New Roman"/>
              </a:rPr>
              <a:t>-Worst Case</a:t>
            </a:r>
            <a:endParaRPr b="0" lang="en-US" sz="3600" strike="noStrike" u="none">
              <a:solidFill>
                <a:srgbClr val="000000"/>
              </a:solidFill>
              <a:effectLst/>
              <a:uFillTx/>
              <a:latin typeface="Times New Roman"/>
            </a:endParaRPr>
          </a:p>
        </p:txBody>
      </p:sp>
      <p:graphicFrame>
        <p:nvGraphicFramePr>
          <p:cNvPr id="260" name=""/>
          <p:cNvGraphicFramePr/>
          <p:nvPr/>
        </p:nvGraphicFramePr>
        <p:xfrm>
          <a:off x="781200" y="1779480"/>
          <a:ext cx="7583400" cy="4392720"/>
        </p:xfrm>
        <a:graphic>
          <a:graphicData uri="http://schemas.openxmlformats.org/presentationml/2006/ole">
            <p:oleObj progId="Excel.Sheet.12" r:id="rId1" spid="">
              <p:embed/>
              <p:pic>
                <p:nvPicPr>
                  <p:cNvPr id="261" name="" descr=""/>
                  <p:cNvPicPr/>
                  <p:nvPr/>
                </p:nvPicPr>
                <p:blipFill>
                  <a:blip r:embed="rId2"/>
                  <a:stretch/>
                </p:blipFill>
                <p:spPr>
                  <a:xfrm>
                    <a:off x="781200" y="1779480"/>
                    <a:ext cx="7583400" cy="4392720"/>
                  </a:xfrm>
                  <a:prstGeom prst="rect">
                    <a:avLst/>
                  </a:prstGeom>
                  <a:noFill/>
                  <a:ln w="0">
                    <a:noFill/>
                  </a:ln>
                </p:spPr>
              </p:pic>
            </p:oleObj>
          </a:graphicData>
        </a:graphic>
      </p:graphicFrame>
      <p:sp>
        <p:nvSpPr>
          <p:cNvPr id="3" name="PlaceHolder 2"/>
          <p:cNvSpPr>
            <a:spLocks noGrp="1"/>
          </p:cNvSpPr>
          <p:nvPr>
            <p:ph type="sldNum" idx="1"/>
          </p:nvPr>
        </p:nvSpPr>
        <p:spPr/>
        <p:txBody>
          <a:bodyPr/>
          <a:p>
            <a:fld id="{67A99E5D-2482-4635-B0D2-120D6AE0AD4A}"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2001 SoCalGas Monthly Storage Levels </a:t>
            </a:r>
            <a:br>
              <a:rPr sz="3600"/>
            </a:br>
            <a:endParaRPr b="0" lang="en-US" sz="3600" strike="noStrike" u="none">
              <a:solidFill>
                <a:srgbClr val="000000"/>
              </a:solidFill>
              <a:effectLst/>
              <a:uFillTx/>
              <a:latin typeface="Times New Roman"/>
            </a:endParaRPr>
          </a:p>
        </p:txBody>
      </p:sp>
      <p:sp>
        <p:nvSpPr>
          <p:cNvPr id="263" name="PlaceHolder 2"/>
          <p:cNvSpPr>
            <a:spLocks noGrp="1"/>
          </p:cNvSpPr>
          <p:nvPr>
            <p:ph/>
          </p:nvPr>
        </p:nvSpPr>
        <p:spPr>
          <a:xfrm>
            <a:off x="4616280" y="1885680"/>
            <a:ext cx="4013280" cy="417204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Assumptions</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June 2001: 12 Bcf of storage at Montebello</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July 2001: 100 mmcfd additional receipt capacity from current locations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Dec 2001</a:t>
            </a:r>
            <a:endParaRPr b="0" lang="en-US" sz="18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Goleta/Aliso Canyon storage: 14 Bcf cushion gas to working and 14 Bcf additional capacity </a:t>
            </a:r>
            <a:endParaRPr b="0" lang="en-US" sz="1600" strike="noStrike" u="none">
              <a:solidFill>
                <a:srgbClr val="000000"/>
              </a:solidFill>
              <a:effectLst/>
              <a:uFillTx/>
              <a:latin typeface="Times New Roman"/>
            </a:endParaRPr>
          </a:p>
          <a:p>
            <a:pPr lvl="2" marL="1143000" indent="-22860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Pipeline expansion (Wheeler Ridge, Line 85 &amp; N. Needles) totaling 125 mmcfd</a:t>
            </a:r>
            <a:endParaRPr b="0" lang="en-US" sz="1600" strike="noStrike" u="none">
              <a:solidFill>
                <a:srgbClr val="000000"/>
              </a:solidFill>
              <a:effectLst/>
              <a:uFillTx/>
              <a:latin typeface="Times New Roman"/>
            </a:endParaRPr>
          </a:p>
        </p:txBody>
      </p:sp>
      <p:graphicFrame>
        <p:nvGraphicFramePr>
          <p:cNvPr id="264" name=""/>
          <p:cNvGraphicFramePr/>
          <p:nvPr/>
        </p:nvGraphicFramePr>
        <p:xfrm>
          <a:off x="0" y="2430360"/>
          <a:ext cx="4952880" cy="2808360"/>
        </p:xfrm>
        <a:graphic>
          <a:graphicData uri="http://schemas.openxmlformats.org/presentationml/2006/ole">
            <p:oleObj progId="Excel.Sheet.12" r:id="rId1" spid="">
              <p:embed/>
              <p:pic>
                <p:nvPicPr>
                  <p:cNvPr id="265" name="" descr=""/>
                  <p:cNvPicPr/>
                  <p:nvPr/>
                </p:nvPicPr>
                <p:blipFill>
                  <a:blip r:embed="rId2"/>
                  <a:stretch/>
                </p:blipFill>
                <p:spPr>
                  <a:xfrm>
                    <a:off x="0" y="2430360"/>
                    <a:ext cx="4952880" cy="2808360"/>
                  </a:xfrm>
                  <a:prstGeom prst="rect">
                    <a:avLst/>
                  </a:prstGeom>
                  <a:noFill/>
                  <a:ln w="0">
                    <a:noFill/>
                  </a:ln>
                </p:spPr>
              </p:pic>
            </p:oleObj>
          </a:graphicData>
        </a:graphic>
      </p:graphicFrame>
      <p:sp>
        <p:nvSpPr>
          <p:cNvPr id="4" name="PlaceHolder 3"/>
          <p:cNvSpPr>
            <a:spLocks noGrp="1"/>
          </p:cNvSpPr>
          <p:nvPr>
            <p:ph type="sldNum" idx="1"/>
          </p:nvPr>
        </p:nvSpPr>
        <p:spPr/>
        <p:txBody>
          <a:bodyPr/>
          <a:p>
            <a:fld id="{02A48706-DE5A-4DBB-8F96-CCD8D2DA3BAB}"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6" name="PlaceHolder 1"/>
          <p:cNvSpPr>
            <a:spLocks noGrp="1"/>
          </p:cNvSpPr>
          <p:nvPr>
            <p:ph type="title"/>
          </p:nvPr>
        </p:nvSpPr>
        <p:spPr>
          <a:xfrm>
            <a:off x="609480" y="456840"/>
            <a:ext cx="7772400" cy="6858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Futures Prices - Generators and Storage</a:t>
            </a:r>
            <a:endParaRPr b="0" lang="en-US" sz="3200" strike="noStrike" u="none">
              <a:solidFill>
                <a:srgbClr val="000000"/>
              </a:solidFill>
              <a:effectLst/>
              <a:uFillTx/>
              <a:latin typeface="Times New Roman"/>
            </a:endParaRPr>
          </a:p>
        </p:txBody>
      </p:sp>
      <p:sp>
        <p:nvSpPr>
          <p:cNvPr id="267" name="PlaceHolder 2"/>
          <p:cNvSpPr>
            <a:spLocks noGrp="1"/>
          </p:cNvSpPr>
          <p:nvPr>
            <p:ph/>
          </p:nvPr>
        </p:nvSpPr>
        <p:spPr>
          <a:xfrm>
            <a:off x="5257800" y="1599840"/>
            <a:ext cx="3581280" cy="4724280"/>
          </a:xfrm>
          <a:prstGeom prst="rect">
            <a:avLst/>
          </a:prstGeom>
          <a:noFill/>
          <a:ln w="0">
            <a:noFill/>
          </a:ln>
        </p:spPr>
        <p:txBody>
          <a:bodyPr lIns="90000" rIns="90000" tIns="46800" bIns="46800" anchor="t">
            <a:normAutofit/>
          </a:bodyPr>
          <a:p>
            <a:pPr marL="343080" indent="-343080">
              <a:spcBef>
                <a:spcPts val="55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Electric Generators face these price signals</a:t>
            </a:r>
            <a:endParaRPr b="0" lang="en-US" sz="22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Low incentive to put gas in storage</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Without gas in storage, more demand strains pipeline capacity for all customers</a:t>
            </a:r>
            <a:endParaRPr b="0" lang="en-US" sz="2000" strike="noStrike" u="none">
              <a:solidFill>
                <a:srgbClr val="000000"/>
              </a:solidFill>
              <a:effectLst/>
              <a:uFillTx/>
              <a:latin typeface="Times New Roman"/>
            </a:endParaRPr>
          </a:p>
          <a:p>
            <a:pPr marL="343080" indent="-343080">
              <a:spcBef>
                <a:spcPts val="499"/>
              </a:spcBef>
              <a:buClr>
                <a:srgbClr val="000000"/>
              </a:buClr>
              <a:buSzPct val="11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With storage- increases supply options</a:t>
            </a:r>
            <a:endParaRPr b="0" lang="en-US" sz="2000" strike="noStrike" u="none">
              <a:solidFill>
                <a:srgbClr val="000000"/>
              </a:solidFill>
              <a:effectLst/>
              <a:uFillTx/>
              <a:latin typeface="Times New Roman"/>
            </a:endParaRPr>
          </a:p>
          <a:p>
            <a:pPr marL="343080" indent="-343080">
              <a:spcBef>
                <a:spcPts val="499"/>
              </a:spcBef>
              <a:buClr>
                <a:srgbClr val="000000"/>
              </a:buClr>
              <a:buSzPct val="110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Without storage - increases price pressure for all customers</a:t>
            </a:r>
            <a:endParaRPr b="0" lang="en-US" sz="2000" strike="noStrike" u="none">
              <a:solidFill>
                <a:srgbClr val="000000"/>
              </a:solidFill>
              <a:effectLst/>
              <a:uFillTx/>
              <a:latin typeface="Times New Roman"/>
            </a:endParaRPr>
          </a:p>
        </p:txBody>
      </p:sp>
      <p:graphicFrame>
        <p:nvGraphicFramePr>
          <p:cNvPr id="268" name=""/>
          <p:cNvGraphicFramePr/>
          <p:nvPr/>
        </p:nvGraphicFramePr>
        <p:xfrm>
          <a:off x="258840" y="1905120"/>
          <a:ext cx="5084640" cy="3519360"/>
        </p:xfrm>
        <a:graphic>
          <a:graphicData uri="http://schemas.openxmlformats.org/presentationml/2006/ole">
            <p:oleObj progId="Excel.Sheet.12" r:id="rId1" spid="">
              <p:embed/>
              <p:pic>
                <p:nvPicPr>
                  <p:cNvPr id="269" name="" descr=""/>
                  <p:cNvPicPr/>
                  <p:nvPr/>
                </p:nvPicPr>
                <p:blipFill>
                  <a:blip r:embed="rId2"/>
                  <a:stretch/>
                </p:blipFill>
                <p:spPr>
                  <a:xfrm>
                    <a:off x="258840" y="1905120"/>
                    <a:ext cx="5084640" cy="3519360"/>
                  </a:xfrm>
                  <a:prstGeom prst="rect">
                    <a:avLst/>
                  </a:prstGeom>
                  <a:noFill/>
                  <a:ln w="0">
                    <a:noFill/>
                  </a:ln>
                </p:spPr>
              </p:pic>
            </p:oleObj>
          </a:graphicData>
        </a:graphic>
      </p:graphicFrame>
      <p:sp>
        <p:nvSpPr>
          <p:cNvPr id="4" name="PlaceHolder 3"/>
          <p:cNvSpPr>
            <a:spLocks noGrp="1"/>
          </p:cNvSpPr>
          <p:nvPr>
            <p:ph type="sldNum" idx="1"/>
          </p:nvPr>
        </p:nvSpPr>
        <p:spPr/>
        <p:txBody>
          <a:bodyPr/>
          <a:p>
            <a:fld id="{0CE2BCA3-FB91-4332-AB8D-B89BC6AA2352}"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 name="PlaceHolder 1"/>
          <p:cNvSpPr>
            <a:spLocks noGrp="1"/>
          </p:cNvSpPr>
          <p:nvPr>
            <p:ph type="title"/>
          </p:nvPr>
        </p:nvSpPr>
        <p:spPr>
          <a:xfrm>
            <a:off x="838080" y="380520"/>
            <a:ext cx="518184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Conclusions</a:t>
            </a:r>
            <a:endParaRPr b="0" lang="en-US" sz="3600" strike="noStrike" u="none">
              <a:solidFill>
                <a:srgbClr val="000000"/>
              </a:solidFill>
              <a:effectLst/>
              <a:uFillTx/>
              <a:latin typeface="Times New Roman"/>
            </a:endParaRPr>
          </a:p>
        </p:txBody>
      </p:sp>
      <p:sp>
        <p:nvSpPr>
          <p:cNvPr id="271" name="PlaceHolder 2"/>
          <p:cNvSpPr>
            <a:spLocks noGrp="1"/>
          </p:cNvSpPr>
          <p:nvPr>
            <p:ph/>
          </p:nvPr>
        </p:nvSpPr>
        <p:spPr>
          <a:xfrm>
            <a:off x="533160" y="1752120"/>
            <a:ext cx="8178840" cy="4876920"/>
          </a:xfrm>
          <a:prstGeom prst="rect">
            <a:avLst/>
          </a:prstGeom>
          <a:noFill/>
          <a:ln w="0">
            <a:noFill/>
          </a:ln>
        </p:spPr>
        <p:txBody>
          <a:bodyPr lIns="90000" rIns="90000" tIns="46800" bIns="46800" anchor="t">
            <a:normAutofit/>
          </a:bodyPr>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Gas availability will be tight this summer at best.</a:t>
            </a:r>
            <a:endParaRPr b="0" lang="en-US" sz="2000" strike="noStrike" u="none">
              <a:solidFill>
                <a:srgbClr val="000000"/>
              </a:solidFill>
              <a:effectLst/>
              <a:uFillTx/>
              <a:latin typeface="Times New Roman"/>
            </a:endParaRPr>
          </a:p>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Natural gas demand continues to grow.</a:t>
            </a:r>
            <a:endParaRPr b="0" lang="en-US" sz="2000" strike="noStrike" u="none">
              <a:solidFill>
                <a:srgbClr val="000000"/>
              </a:solidFill>
              <a:effectLst/>
              <a:uFillTx/>
              <a:latin typeface="Times New Roman"/>
            </a:endParaRPr>
          </a:p>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Pipeline capacity and storage are critical to meeting needs.</a:t>
            </a:r>
            <a:endParaRPr b="0" lang="en-US" sz="2000" strike="noStrike" u="none">
              <a:solidFill>
                <a:srgbClr val="000000"/>
              </a:solidFill>
              <a:effectLst/>
              <a:uFillTx/>
              <a:latin typeface="Times New Roman"/>
            </a:endParaRPr>
          </a:p>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Some capacity relief expected by this winter.</a:t>
            </a:r>
            <a:endParaRPr b="0" lang="en-US" sz="2000" strike="noStrike" u="none">
              <a:solidFill>
                <a:srgbClr val="000000"/>
              </a:solidFill>
              <a:effectLst/>
              <a:uFillTx/>
              <a:latin typeface="Times New Roman"/>
            </a:endParaRPr>
          </a:p>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Interstate pipeline companies are taking steps to augment capacity.</a:t>
            </a:r>
            <a:endParaRPr b="0" lang="en-US" sz="2000" strike="noStrike" u="none">
              <a:solidFill>
                <a:srgbClr val="000000"/>
              </a:solidFill>
              <a:effectLst/>
              <a:uFillTx/>
              <a:latin typeface="Times New Roman"/>
            </a:endParaRPr>
          </a:p>
          <a:p>
            <a:pPr marL="343080" indent="0">
              <a:lnSpc>
                <a:spcPct val="16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6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Current Focus….</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Address issues concerning intra-state infrastructure expansion </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Concerns with electric generators placing gas in storage</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A492978-51B0-4DA5-A39F-AFE7A50A536E}"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What to Watch for</a:t>
            </a:r>
            <a:endParaRPr b="0" lang="en-US" sz="4400" strike="noStrike" u="none">
              <a:solidFill>
                <a:srgbClr val="000000"/>
              </a:solidFill>
              <a:effectLst/>
              <a:uFillTx/>
              <a:latin typeface="Times New Roman"/>
            </a:endParaRPr>
          </a:p>
        </p:txBody>
      </p:sp>
      <p:sp>
        <p:nvSpPr>
          <p:cNvPr id="273" name="PlaceHolder 2"/>
          <p:cNvSpPr>
            <a:spLocks noGrp="1"/>
          </p:cNvSpPr>
          <p:nvPr>
            <p:ph/>
          </p:nvPr>
        </p:nvSpPr>
        <p:spPr>
          <a:xfrm>
            <a:off x="450720" y="1886040"/>
            <a:ext cx="8159760" cy="436248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Status of QFs is most important</a:t>
            </a:r>
            <a:endParaRPr b="0" lang="en-US" sz="2400" strike="noStrike" u="none">
              <a:solidFill>
                <a:srgbClr val="000000"/>
              </a:solidFill>
              <a:effectLst/>
              <a:uFillTx/>
              <a:latin typeface="Times New Roman"/>
            </a:endParaRPr>
          </a:p>
          <a:p>
            <a:pPr lvl="1" marL="743040" indent="-285840">
              <a:spcBef>
                <a:spcPts val="499"/>
              </a:spcBef>
              <a:spcAft>
                <a:spcPts val="25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3,000 - 10,000 MW could be out</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Weather: Pray for a cool summer</a:t>
            </a:r>
            <a:endParaRPr b="0" lang="en-US" sz="2400" strike="noStrike" u="none">
              <a:solidFill>
                <a:srgbClr val="000000"/>
              </a:solidFill>
              <a:effectLst/>
              <a:uFillTx/>
              <a:latin typeface="Times New Roman"/>
            </a:endParaRPr>
          </a:p>
          <a:p>
            <a:pPr lvl="1" marL="743040" indent="-285840">
              <a:spcBef>
                <a:spcPts val="499"/>
              </a:spcBef>
              <a:spcAft>
                <a:spcPts val="25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About 4,500 MW swing from an average to hot temperature year</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Injections into So. California storage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Is storage below 20 Bcf after April?</a:t>
            </a:r>
            <a:endParaRPr b="0" lang="en-US" sz="2000" strike="noStrike" u="none">
              <a:solidFill>
                <a:srgbClr val="000000"/>
              </a:solidFill>
              <a:effectLst/>
              <a:uFillTx/>
              <a:latin typeface="Times New Roman"/>
            </a:endParaRPr>
          </a:p>
          <a:p>
            <a:pPr lvl="1" marL="743040" indent="-285840">
              <a:spcBef>
                <a:spcPts val="499"/>
              </a:spcBef>
              <a:spcAft>
                <a:spcPts val="2500"/>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Is storage above 70 Bcf by Nov. 1?</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Are pipe additions proceeding at their expected pace?</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120F2C7-5056-4846-8F8F-B964E832C823}" type="slidenum">
              <a:t>26</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228600" y="304920"/>
            <a:ext cx="8280360" cy="1143000"/>
          </a:xfrm>
          <a:prstGeom prst="rect">
            <a:avLst/>
          </a:prstGeom>
          <a:noFill/>
          <a:ln w="0">
            <a:noFill/>
          </a:ln>
        </p:spPr>
        <p:style>
          <a:lnRef idx="0"/>
          <a:fillRef idx="0"/>
          <a:effectRef idx="0"/>
          <a:fontRef idx="minor"/>
        </p:style>
        <p:txBody>
          <a:bodyPr lIns="90000" rIns="90000" tIns="46800" bIns="4680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Times New Roman"/>
              </a:rPr>
              <a:t>Power Generation in Perspective...</a:t>
            </a:r>
            <a:endParaRPr b="0" lang="en-US" sz="3600" strike="noStrike" u="none">
              <a:solidFill>
                <a:srgbClr val="000000"/>
              </a:solidFill>
              <a:effectLst/>
              <a:uFillTx/>
              <a:latin typeface="Times New Roman"/>
            </a:endParaRPr>
          </a:p>
        </p:txBody>
      </p:sp>
      <p:pic>
        <p:nvPicPr>
          <p:cNvPr id="33" name="" descr=""/>
          <p:cNvPicPr/>
          <p:nvPr/>
        </p:nvPicPr>
        <p:blipFill>
          <a:blip r:embed="rId1"/>
          <a:stretch/>
        </p:blipFill>
        <p:spPr>
          <a:xfrm>
            <a:off x="3733920" y="2828880"/>
            <a:ext cx="5105160" cy="3495600"/>
          </a:xfrm>
          <a:prstGeom prst="rect">
            <a:avLst/>
          </a:prstGeom>
          <a:noFill/>
          <a:ln w="0">
            <a:noFill/>
          </a:ln>
        </p:spPr>
      </p:pic>
      <p:sp>
        <p:nvSpPr>
          <p:cNvPr id="34" name=""/>
          <p:cNvSpPr/>
          <p:nvPr/>
        </p:nvSpPr>
        <p:spPr>
          <a:xfrm>
            <a:off x="457200" y="2133720"/>
            <a:ext cx="2971800" cy="192276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 generation can account for as much as 40% of natural gas consumed in California.</a:t>
            </a:r>
            <a:endParaRPr b="0" lang="en-US" sz="2400" strike="noStrike" u="none">
              <a:solidFill>
                <a:srgbClr val="000000"/>
              </a:solidFill>
              <a:effectLst/>
              <a:uFillTx/>
              <a:latin typeface="Times New Roman"/>
            </a:endParaRPr>
          </a:p>
        </p:txBody>
      </p:sp>
      <p:sp>
        <p:nvSpPr>
          <p:cNvPr id="35" name=""/>
          <p:cNvSpPr/>
          <p:nvPr/>
        </p:nvSpPr>
        <p:spPr>
          <a:xfrm>
            <a:off x="4343400" y="2133720"/>
            <a:ext cx="4495680" cy="70380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Forecasted CA Natural Gas Demand in MMCF/D</a:t>
            </a:r>
            <a:endParaRPr b="0" lang="en-US" sz="2000" strike="noStrike" u="none">
              <a:solidFill>
                <a:srgbClr val="000000"/>
              </a:solidFill>
              <a:effectLst/>
              <a:uFillTx/>
              <a:latin typeface="Times New Roman"/>
            </a:endParaRPr>
          </a:p>
        </p:txBody>
      </p:sp>
      <p:sp>
        <p:nvSpPr>
          <p:cNvPr id="36" name=""/>
          <p:cNvSpPr/>
          <p:nvPr/>
        </p:nvSpPr>
        <p:spPr>
          <a:xfrm>
            <a:off x="457200" y="4695840"/>
            <a:ext cx="2971800" cy="15570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 generation in surrounding states impacts gas available to California.</a:t>
            </a:r>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8BBD9A17-368F-4A26-B2F4-F46F264B43E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685800" y="228600"/>
            <a:ext cx="7772400" cy="121932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Proposed Generation Within the Western Systems Coordinating Council - MW</a:t>
            </a:r>
            <a:endParaRPr b="0" lang="en-US" sz="3200" strike="noStrike" u="none">
              <a:solidFill>
                <a:srgbClr val="000000"/>
              </a:solidFill>
              <a:effectLst/>
              <a:uFillTx/>
              <a:latin typeface="Times New Roman"/>
            </a:endParaRPr>
          </a:p>
        </p:txBody>
      </p:sp>
      <p:graphicFrame>
        <p:nvGraphicFramePr>
          <p:cNvPr id="38" name=""/>
          <p:cNvGraphicFramePr/>
          <p:nvPr/>
        </p:nvGraphicFramePr>
        <p:xfrm>
          <a:off x="457200" y="2557440"/>
          <a:ext cx="8178840" cy="2274840"/>
        </p:xfrm>
        <a:graphic>
          <a:graphicData uri="http://schemas.openxmlformats.org/presentationml/2006/ole">
            <p:oleObj progId="Excel.Sheet.12" r:id="rId1" spid="">
              <p:embed/>
              <p:pic>
                <p:nvPicPr>
                  <p:cNvPr id="39" name="" descr=""/>
                  <p:cNvPicPr/>
                  <p:nvPr/>
                </p:nvPicPr>
                <p:blipFill>
                  <a:blip r:embed="rId2"/>
                  <a:stretch/>
                </p:blipFill>
                <p:spPr>
                  <a:xfrm>
                    <a:off x="457200" y="2557440"/>
                    <a:ext cx="8178840" cy="2274840"/>
                  </a:xfrm>
                  <a:prstGeom prst="rect">
                    <a:avLst/>
                  </a:prstGeom>
                  <a:noFill/>
                  <a:ln w="0">
                    <a:noFill/>
                  </a:ln>
                </p:spPr>
              </p:pic>
            </p:oleObj>
          </a:graphicData>
        </a:graphic>
      </p:graphicFrame>
      <p:sp>
        <p:nvSpPr>
          <p:cNvPr id="40" name=""/>
          <p:cNvSpPr/>
          <p:nvPr/>
        </p:nvSpPr>
        <p:spPr>
          <a:xfrm>
            <a:off x="685800" y="5867280"/>
            <a:ext cx="62485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http://www.energy.ca.gov/electricity/wscc_proposed_generation.html</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BA81148-2A08-485E-90D2-C531A93B9C4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Power Plants in California</a:t>
            </a:r>
            <a:endParaRPr b="0" lang="en-US" sz="4400" strike="noStrike" u="none">
              <a:solidFill>
                <a:srgbClr val="000000"/>
              </a:solidFill>
              <a:effectLst/>
              <a:uFillTx/>
              <a:latin typeface="Times New Roman"/>
            </a:endParaRPr>
          </a:p>
        </p:txBody>
      </p:sp>
      <p:graphicFrame>
        <p:nvGraphicFramePr>
          <p:cNvPr id="42" name=""/>
          <p:cNvGraphicFramePr/>
          <p:nvPr/>
        </p:nvGraphicFramePr>
        <p:xfrm>
          <a:off x="3124080" y="3021120"/>
          <a:ext cx="6248520" cy="3303360"/>
        </p:xfrm>
        <a:graphic>
          <a:graphicData uri="http://schemas.openxmlformats.org/presentationml/2006/ole">
            <p:oleObj progId="Word.Document.12" r:id="rId1" spid="">
              <p:embed/>
              <p:pic>
                <p:nvPicPr>
                  <p:cNvPr id="43" name="" descr=""/>
                  <p:cNvPicPr/>
                  <p:nvPr/>
                </p:nvPicPr>
                <p:blipFill>
                  <a:blip r:embed="rId2"/>
                  <a:stretch/>
                </p:blipFill>
                <p:spPr>
                  <a:xfrm>
                    <a:off x="3124080" y="3021120"/>
                    <a:ext cx="6248520" cy="3303360"/>
                  </a:xfrm>
                  <a:prstGeom prst="rect">
                    <a:avLst/>
                  </a:prstGeom>
                  <a:noFill/>
                  <a:ln w="0">
                    <a:noFill/>
                  </a:ln>
                </p:spPr>
              </p:pic>
            </p:oleObj>
          </a:graphicData>
        </a:graphic>
      </p:graphicFrame>
      <p:pic>
        <p:nvPicPr>
          <p:cNvPr id="44" name="PP_CEC%20Aprvd,Cur&amp;Exp%20Pro" descr=""/>
          <p:cNvPicPr/>
          <p:nvPr/>
        </p:nvPicPr>
        <p:blipFill>
          <a:blip r:embed="rId3"/>
          <a:stretch/>
        </p:blipFill>
        <p:spPr>
          <a:xfrm>
            <a:off x="76320" y="1600200"/>
            <a:ext cx="3276360" cy="4343400"/>
          </a:xfrm>
          <a:prstGeom prst="rect">
            <a:avLst/>
          </a:prstGeom>
          <a:noFill/>
          <a:ln w="0">
            <a:noFill/>
          </a:ln>
        </p:spPr>
      </p:pic>
      <p:sp>
        <p:nvSpPr>
          <p:cNvPr id="3" name="PlaceHolder 2"/>
          <p:cNvSpPr>
            <a:spLocks noGrp="1"/>
          </p:cNvSpPr>
          <p:nvPr>
            <p:ph type="sldNum" idx="1"/>
          </p:nvPr>
        </p:nvSpPr>
        <p:spPr/>
        <p:txBody>
          <a:bodyPr/>
          <a:p>
            <a:fld id="{21514057-A8C0-4C96-8933-CFF21F81B50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152280" y="1447920"/>
            <a:ext cx="4876920" cy="5105160"/>
          </a:xfrm>
          <a:prstGeom prst="rect">
            <a:avLst/>
          </a:prstGeom>
          <a:solidFill>
            <a:srgbClr val="ffffcc"/>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39920" y="1447920"/>
            <a:ext cx="4358520" cy="4678560"/>
          </a:xfrm>
          <a:prstGeom prst="rect">
            <a:avLst/>
          </a:prstGeom>
          <a:noFill/>
          <a:ln w="0">
            <a:noFill/>
          </a:ln>
        </p:spPr>
        <p:style>
          <a:lnRef idx="0"/>
          <a:fillRef idx="0"/>
          <a:effectRef idx="0"/>
          <a:fontRef idx="minor"/>
        </p:style>
        <p:txBody>
          <a:bodyPr wrap="none" lIns="90000" rIns="90000" tIns="46800" bIns="46800" anchor="t">
            <a:spAutoFit/>
          </a:bodyPr>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3300"/>
                </a:solidFill>
                <a:effectLst/>
                <a:uFillTx/>
                <a:latin typeface="Times New Roman"/>
              </a:rPr>
              <a:t>Pastoria - Enron (750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High Desert - Constellation (720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La Paloma - PG&amp;E (1050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Elk Hills - Oxy/Sempra (500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Sunrise - Mission Energy (320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Midway Sunset - Midway Cogen (500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Antelope Valley - Enron (1000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Apex - Mirant (1150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Moapa - Duke (1200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Meadow Valley - PG&amp;E (1000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Arrow Canyon - Reliant (500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Crystal - Calpine (760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El Dorado - Reliant/Sempra (480 MW)</a:t>
            </a:r>
            <a:endParaRPr b="0" lang="en-US" sz="1800" strike="noStrike" u="none">
              <a:solidFill>
                <a:srgbClr val="000000"/>
              </a:solidFill>
              <a:effectLst/>
              <a:uFillTx/>
              <a:latin typeface="Times New Roman"/>
            </a:endParaRPr>
          </a:p>
          <a:p>
            <a:pP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00"/>
                </a:solidFill>
                <a:effectLst/>
                <a:uFillTx/>
                <a:latin typeface="Times New Roman"/>
              </a:rPr>
              <a:t> </a:t>
            </a:r>
            <a:endParaRPr b="0" lang="en-US" sz="1800" strike="noStrike" u="none">
              <a:solidFill>
                <a:srgbClr val="000000"/>
              </a:solidFill>
              <a:effectLst/>
              <a:uFillTx/>
              <a:latin typeface="Times New Roman"/>
            </a:endParaRPr>
          </a:p>
        </p:txBody>
      </p:sp>
      <p:sp>
        <p:nvSpPr>
          <p:cNvPr id="47" name=""/>
          <p:cNvSpPr/>
          <p:nvPr/>
        </p:nvSpPr>
        <p:spPr>
          <a:xfrm>
            <a:off x="533520" y="5791320"/>
            <a:ext cx="16315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9900"/>
                </a:solidFill>
                <a:effectLst/>
                <a:uFillTx/>
                <a:latin typeface="Times New Roman"/>
              </a:rPr>
              <a:t>Under Development</a:t>
            </a:r>
            <a:endParaRPr b="0" lang="en-US" sz="1400" strike="noStrike" u="none">
              <a:solidFill>
                <a:srgbClr val="000000"/>
              </a:solidFill>
              <a:effectLst/>
              <a:uFillTx/>
              <a:latin typeface="Times New Roman"/>
            </a:endParaRPr>
          </a:p>
        </p:txBody>
      </p:sp>
      <p:grpSp>
        <p:nvGrpSpPr>
          <p:cNvPr id="48" name=""/>
          <p:cNvGrpSpPr/>
          <p:nvPr/>
        </p:nvGrpSpPr>
        <p:grpSpPr>
          <a:xfrm>
            <a:off x="255600" y="4433760"/>
            <a:ext cx="333000" cy="276840"/>
            <a:chOff x="255600" y="4433760"/>
            <a:chExt cx="333000" cy="276840"/>
          </a:xfrm>
        </p:grpSpPr>
        <p:sp>
          <p:nvSpPr>
            <p:cNvPr id="49" name=""/>
            <p:cNvSpPr/>
            <p:nvPr/>
          </p:nvSpPr>
          <p:spPr>
            <a:xfrm>
              <a:off x="304560" y="4446360"/>
              <a:ext cx="22824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255600" y="4433760"/>
              <a:ext cx="333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Times New Roman"/>
                </a:rPr>
                <a:t>10</a:t>
              </a:r>
              <a:endParaRPr b="0" lang="en-US" sz="1200" strike="noStrike" u="none">
                <a:solidFill>
                  <a:srgbClr val="000000"/>
                </a:solidFill>
                <a:effectLst/>
                <a:uFillTx/>
                <a:latin typeface="Times New Roman"/>
              </a:endParaRPr>
            </a:p>
          </p:txBody>
        </p:sp>
      </p:grpSp>
      <p:grpSp>
        <p:nvGrpSpPr>
          <p:cNvPr id="51" name=""/>
          <p:cNvGrpSpPr/>
          <p:nvPr/>
        </p:nvGrpSpPr>
        <p:grpSpPr>
          <a:xfrm>
            <a:off x="261720" y="1447920"/>
            <a:ext cx="358920" cy="3633120"/>
            <a:chOff x="261720" y="1447920"/>
            <a:chExt cx="358920" cy="3633120"/>
          </a:xfrm>
        </p:grpSpPr>
        <p:grpSp>
          <p:nvGrpSpPr>
            <p:cNvPr id="52" name=""/>
            <p:cNvGrpSpPr/>
            <p:nvPr/>
          </p:nvGrpSpPr>
          <p:grpSpPr>
            <a:xfrm>
              <a:off x="304920" y="1447920"/>
              <a:ext cx="272880" cy="307440"/>
              <a:chOff x="304920" y="1447920"/>
              <a:chExt cx="272880" cy="307440"/>
            </a:xfrm>
          </p:grpSpPr>
          <p:sp>
            <p:nvSpPr>
              <p:cNvPr id="53" name=""/>
              <p:cNvSpPr/>
              <p:nvPr/>
            </p:nvSpPr>
            <p:spPr>
              <a:xfrm>
                <a:off x="304920" y="152424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04920" y="1447920"/>
                <a:ext cx="27288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a:t>
                </a:r>
                <a:endParaRPr b="0" lang="en-US" sz="1400" strike="noStrike" u="none">
                  <a:solidFill>
                    <a:srgbClr val="000000"/>
                  </a:solidFill>
                  <a:effectLst/>
                  <a:uFillTx/>
                  <a:latin typeface="Times New Roman"/>
                </a:endParaRPr>
              </a:p>
            </p:txBody>
          </p:sp>
        </p:grpSp>
        <p:grpSp>
          <p:nvGrpSpPr>
            <p:cNvPr id="55" name=""/>
            <p:cNvGrpSpPr/>
            <p:nvPr/>
          </p:nvGrpSpPr>
          <p:grpSpPr>
            <a:xfrm>
              <a:off x="306360" y="1789200"/>
              <a:ext cx="270000" cy="307440"/>
              <a:chOff x="306360" y="1789200"/>
              <a:chExt cx="270000" cy="307440"/>
            </a:xfrm>
          </p:grpSpPr>
          <p:sp>
            <p:nvSpPr>
              <p:cNvPr id="56" name=""/>
              <p:cNvSpPr/>
              <p:nvPr/>
            </p:nvSpPr>
            <p:spPr>
              <a:xfrm>
                <a:off x="317520" y="1827360"/>
                <a:ext cx="22824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306360" y="17892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2</a:t>
                </a:r>
                <a:endParaRPr b="0" lang="en-US" sz="1400" strike="noStrike" u="none">
                  <a:solidFill>
                    <a:srgbClr val="000000"/>
                  </a:solidFill>
                  <a:effectLst/>
                  <a:uFillTx/>
                  <a:latin typeface="Times New Roman"/>
                </a:endParaRPr>
              </a:p>
            </p:txBody>
          </p:sp>
        </p:grpSp>
        <p:grpSp>
          <p:nvGrpSpPr>
            <p:cNvPr id="58" name=""/>
            <p:cNvGrpSpPr/>
            <p:nvPr/>
          </p:nvGrpSpPr>
          <p:grpSpPr>
            <a:xfrm>
              <a:off x="287280" y="2144880"/>
              <a:ext cx="270000" cy="307440"/>
              <a:chOff x="287280" y="2144880"/>
              <a:chExt cx="270000" cy="307440"/>
            </a:xfrm>
          </p:grpSpPr>
          <p:sp>
            <p:nvSpPr>
              <p:cNvPr id="59" name=""/>
              <p:cNvSpPr/>
              <p:nvPr/>
            </p:nvSpPr>
            <p:spPr>
              <a:xfrm>
                <a:off x="304560" y="2170080"/>
                <a:ext cx="228240" cy="228600"/>
              </a:xfrm>
              <a:prstGeom prst="ellipse">
                <a:avLst/>
              </a:prstGeom>
              <a:solidFill>
                <a:srgbClr val="ffff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287280" y="21448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00"/>
                    </a:solidFill>
                    <a:effectLst/>
                    <a:uFillTx/>
                    <a:latin typeface="Times New Roman"/>
                  </a:rPr>
                  <a:t>3</a:t>
                </a:r>
                <a:endParaRPr b="0" lang="en-US" sz="1400" strike="noStrike" u="none">
                  <a:solidFill>
                    <a:srgbClr val="000000"/>
                  </a:solidFill>
                  <a:effectLst/>
                  <a:uFillTx/>
                  <a:latin typeface="Times New Roman"/>
                </a:endParaRPr>
              </a:p>
            </p:txBody>
          </p:sp>
        </p:grpSp>
        <p:grpSp>
          <p:nvGrpSpPr>
            <p:cNvPr id="61" name=""/>
            <p:cNvGrpSpPr/>
            <p:nvPr/>
          </p:nvGrpSpPr>
          <p:grpSpPr>
            <a:xfrm>
              <a:off x="287280" y="2462400"/>
              <a:ext cx="270000" cy="307440"/>
              <a:chOff x="287280" y="2462400"/>
              <a:chExt cx="270000" cy="307440"/>
            </a:xfrm>
          </p:grpSpPr>
          <p:sp>
            <p:nvSpPr>
              <p:cNvPr id="62" name=""/>
              <p:cNvSpPr/>
              <p:nvPr/>
            </p:nvSpPr>
            <p:spPr>
              <a:xfrm>
                <a:off x="304560" y="2475000"/>
                <a:ext cx="22824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287280" y="24624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4</a:t>
                </a:r>
                <a:endParaRPr b="0" lang="en-US" sz="1400" strike="noStrike" u="none">
                  <a:solidFill>
                    <a:srgbClr val="000000"/>
                  </a:solidFill>
                  <a:effectLst/>
                  <a:uFillTx/>
                  <a:latin typeface="Times New Roman"/>
                </a:endParaRPr>
              </a:p>
            </p:txBody>
          </p:sp>
        </p:grpSp>
        <p:grpSp>
          <p:nvGrpSpPr>
            <p:cNvPr id="64" name=""/>
            <p:cNvGrpSpPr/>
            <p:nvPr/>
          </p:nvGrpSpPr>
          <p:grpSpPr>
            <a:xfrm>
              <a:off x="293400" y="2779920"/>
              <a:ext cx="270000" cy="307440"/>
              <a:chOff x="293400" y="2779920"/>
              <a:chExt cx="270000" cy="307440"/>
            </a:xfrm>
          </p:grpSpPr>
          <p:sp>
            <p:nvSpPr>
              <p:cNvPr id="65" name=""/>
              <p:cNvSpPr/>
              <p:nvPr/>
            </p:nvSpPr>
            <p:spPr>
              <a:xfrm>
                <a:off x="304560" y="277992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93400" y="277992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5</a:t>
                </a:r>
                <a:endParaRPr b="0" lang="en-US" sz="1400" strike="noStrike" u="none">
                  <a:solidFill>
                    <a:srgbClr val="000000"/>
                  </a:solidFill>
                  <a:effectLst/>
                  <a:uFillTx/>
                  <a:latin typeface="Times New Roman"/>
                </a:endParaRPr>
              </a:p>
            </p:txBody>
          </p:sp>
        </p:grpSp>
        <p:grpSp>
          <p:nvGrpSpPr>
            <p:cNvPr id="67" name=""/>
            <p:cNvGrpSpPr/>
            <p:nvPr/>
          </p:nvGrpSpPr>
          <p:grpSpPr>
            <a:xfrm>
              <a:off x="299880" y="3135600"/>
              <a:ext cx="270000" cy="307440"/>
              <a:chOff x="299880" y="3135600"/>
              <a:chExt cx="270000" cy="307440"/>
            </a:xfrm>
          </p:grpSpPr>
          <p:sp>
            <p:nvSpPr>
              <p:cNvPr id="68" name=""/>
              <p:cNvSpPr/>
              <p:nvPr/>
            </p:nvSpPr>
            <p:spPr>
              <a:xfrm>
                <a:off x="317520" y="3160800"/>
                <a:ext cx="228600" cy="22824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299880" y="31356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6</a:t>
                </a:r>
                <a:endParaRPr b="0" lang="en-US" sz="1400" strike="noStrike" u="none">
                  <a:solidFill>
                    <a:srgbClr val="000000"/>
                  </a:solidFill>
                  <a:effectLst/>
                  <a:uFillTx/>
                  <a:latin typeface="Times New Roman"/>
                </a:endParaRPr>
              </a:p>
            </p:txBody>
          </p:sp>
        </p:grpSp>
        <p:grpSp>
          <p:nvGrpSpPr>
            <p:cNvPr id="70" name=""/>
            <p:cNvGrpSpPr/>
            <p:nvPr/>
          </p:nvGrpSpPr>
          <p:grpSpPr>
            <a:xfrm>
              <a:off x="304920" y="3440160"/>
              <a:ext cx="271440" cy="307440"/>
              <a:chOff x="304920" y="3440160"/>
              <a:chExt cx="271440" cy="307440"/>
            </a:xfrm>
          </p:grpSpPr>
          <p:sp>
            <p:nvSpPr>
              <p:cNvPr id="71" name=""/>
              <p:cNvSpPr/>
              <p:nvPr/>
            </p:nvSpPr>
            <p:spPr>
              <a:xfrm>
                <a:off x="304920" y="3465720"/>
                <a:ext cx="22824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306360" y="34401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7</a:t>
                </a:r>
                <a:endParaRPr b="0" lang="en-US" sz="1400" strike="noStrike" u="none">
                  <a:solidFill>
                    <a:srgbClr val="000000"/>
                  </a:solidFill>
                  <a:effectLst/>
                  <a:uFillTx/>
                  <a:latin typeface="Times New Roman"/>
                </a:endParaRPr>
              </a:p>
            </p:txBody>
          </p:sp>
        </p:grpSp>
        <p:grpSp>
          <p:nvGrpSpPr>
            <p:cNvPr id="73" name=""/>
            <p:cNvGrpSpPr/>
            <p:nvPr/>
          </p:nvGrpSpPr>
          <p:grpSpPr>
            <a:xfrm>
              <a:off x="287280" y="3770280"/>
              <a:ext cx="270000" cy="307440"/>
              <a:chOff x="287280" y="3770280"/>
              <a:chExt cx="270000" cy="307440"/>
            </a:xfrm>
          </p:grpSpPr>
          <p:sp>
            <p:nvSpPr>
              <p:cNvPr id="74" name=""/>
              <p:cNvSpPr/>
              <p:nvPr/>
            </p:nvSpPr>
            <p:spPr>
              <a:xfrm>
                <a:off x="304560" y="3795840"/>
                <a:ext cx="22824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87280" y="37702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8</a:t>
                </a:r>
                <a:endParaRPr b="0" lang="en-US" sz="1400" strike="noStrike" u="none">
                  <a:solidFill>
                    <a:srgbClr val="000000"/>
                  </a:solidFill>
                  <a:effectLst/>
                  <a:uFillTx/>
                  <a:latin typeface="Times New Roman"/>
                </a:endParaRPr>
              </a:p>
            </p:txBody>
          </p:sp>
        </p:grpSp>
        <p:grpSp>
          <p:nvGrpSpPr>
            <p:cNvPr id="76" name=""/>
            <p:cNvGrpSpPr/>
            <p:nvPr/>
          </p:nvGrpSpPr>
          <p:grpSpPr>
            <a:xfrm>
              <a:off x="293400" y="4113360"/>
              <a:ext cx="270000" cy="307440"/>
              <a:chOff x="293400" y="4113360"/>
              <a:chExt cx="270000" cy="307440"/>
            </a:xfrm>
          </p:grpSpPr>
          <p:sp>
            <p:nvSpPr>
              <p:cNvPr id="77" name=""/>
              <p:cNvSpPr/>
              <p:nvPr/>
            </p:nvSpPr>
            <p:spPr>
              <a:xfrm>
                <a:off x="304560" y="415152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293400" y="41133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9</a:t>
                </a:r>
                <a:endParaRPr b="0" lang="en-US" sz="1400" strike="noStrike" u="none">
                  <a:solidFill>
                    <a:srgbClr val="000000"/>
                  </a:solidFill>
                  <a:effectLst/>
                  <a:uFillTx/>
                  <a:latin typeface="Times New Roman"/>
                </a:endParaRPr>
              </a:p>
            </p:txBody>
          </p:sp>
        </p:grpSp>
        <p:grpSp>
          <p:nvGrpSpPr>
            <p:cNvPr id="79" name=""/>
            <p:cNvGrpSpPr/>
            <p:nvPr/>
          </p:nvGrpSpPr>
          <p:grpSpPr>
            <a:xfrm>
              <a:off x="261720" y="4773600"/>
              <a:ext cx="358920" cy="307440"/>
              <a:chOff x="261720" y="4773600"/>
              <a:chExt cx="358920" cy="307440"/>
            </a:xfrm>
          </p:grpSpPr>
          <p:sp>
            <p:nvSpPr>
              <p:cNvPr id="80" name=""/>
              <p:cNvSpPr/>
              <p:nvPr/>
            </p:nvSpPr>
            <p:spPr>
              <a:xfrm>
                <a:off x="317520" y="481176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261720" y="477360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11</a:t>
                </a:r>
                <a:endParaRPr b="0" lang="en-US" sz="1400" strike="noStrike" u="none">
                  <a:solidFill>
                    <a:srgbClr val="000000"/>
                  </a:solidFill>
                  <a:effectLst/>
                  <a:uFillTx/>
                  <a:latin typeface="Times New Roman"/>
                </a:endParaRPr>
              </a:p>
            </p:txBody>
          </p:sp>
        </p:grpSp>
      </p:grpSp>
      <p:grpSp>
        <p:nvGrpSpPr>
          <p:cNvPr id="82" name=""/>
          <p:cNvGrpSpPr/>
          <p:nvPr/>
        </p:nvGrpSpPr>
        <p:grpSpPr>
          <a:xfrm>
            <a:off x="249120" y="5105520"/>
            <a:ext cx="358920" cy="307440"/>
            <a:chOff x="249120" y="5105520"/>
            <a:chExt cx="358920" cy="307440"/>
          </a:xfrm>
        </p:grpSpPr>
        <p:sp>
          <p:nvSpPr>
            <p:cNvPr id="83" name=""/>
            <p:cNvSpPr/>
            <p:nvPr/>
          </p:nvSpPr>
          <p:spPr>
            <a:xfrm>
              <a:off x="323640" y="513072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249120" y="51055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12</a:t>
              </a:r>
              <a:endParaRPr b="0" lang="en-US" sz="1400" strike="noStrike" u="none">
                <a:solidFill>
                  <a:srgbClr val="000000"/>
                </a:solidFill>
                <a:effectLst/>
                <a:uFillTx/>
                <a:latin typeface="Times New Roman"/>
              </a:endParaRPr>
            </a:p>
          </p:txBody>
        </p:sp>
      </p:grpSp>
      <p:sp>
        <p:nvSpPr>
          <p:cNvPr id="85" name=""/>
          <p:cNvSpPr/>
          <p:nvPr/>
        </p:nvSpPr>
        <p:spPr>
          <a:xfrm>
            <a:off x="304920" y="583236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2286000" y="583236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2524320" y="5807160"/>
            <a:ext cx="1285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5050"/>
                </a:solidFill>
                <a:effectLst/>
                <a:uFillTx/>
                <a:latin typeface="Times New Roman"/>
              </a:rPr>
              <a:t>CEC Approved</a:t>
            </a:r>
            <a:endParaRPr b="0" lang="en-US" sz="1400" strike="noStrike" u="none">
              <a:solidFill>
                <a:srgbClr val="000000"/>
              </a:solidFill>
              <a:effectLst/>
              <a:uFillTx/>
              <a:latin typeface="Times New Roman"/>
            </a:endParaRPr>
          </a:p>
        </p:txBody>
      </p:sp>
      <p:sp>
        <p:nvSpPr>
          <p:cNvPr id="88" name=""/>
          <p:cNvSpPr/>
          <p:nvPr/>
        </p:nvSpPr>
        <p:spPr>
          <a:xfrm>
            <a:off x="304920" y="6172200"/>
            <a:ext cx="228600" cy="228600"/>
          </a:xfrm>
          <a:prstGeom prst="ellipse">
            <a:avLst/>
          </a:prstGeom>
          <a:solidFill>
            <a:srgbClr val="ffff00"/>
          </a:solidFill>
          <a:ln w="9360">
            <a:solidFill>
              <a:srgbClr val="ffff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533520" y="6035760"/>
            <a:ext cx="14475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rPr>
              <a:t>Under Construction</a:t>
            </a:r>
            <a:endParaRPr b="0" lang="en-US" sz="1400" strike="noStrike" u="none">
              <a:solidFill>
                <a:srgbClr val="000000"/>
              </a:solidFill>
              <a:effectLst/>
              <a:uFillTx/>
              <a:latin typeface="Times New Roman"/>
            </a:endParaRPr>
          </a:p>
        </p:txBody>
      </p:sp>
      <p:sp>
        <p:nvSpPr>
          <p:cNvPr id="90" name=""/>
          <p:cNvSpPr/>
          <p:nvPr/>
        </p:nvSpPr>
        <p:spPr>
          <a:xfrm>
            <a:off x="2286000" y="6248520"/>
            <a:ext cx="228600" cy="228600"/>
          </a:xfrm>
          <a:prstGeom prst="ellipse">
            <a:avLst/>
          </a:prstGeom>
          <a:solidFill>
            <a:srgbClr val="3333cc"/>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1" name=""/>
          <p:cNvGrpSpPr/>
          <p:nvPr/>
        </p:nvGrpSpPr>
        <p:grpSpPr>
          <a:xfrm>
            <a:off x="249120" y="5486400"/>
            <a:ext cx="358920" cy="307440"/>
            <a:chOff x="249120" y="5486400"/>
            <a:chExt cx="358920" cy="307440"/>
          </a:xfrm>
        </p:grpSpPr>
        <p:sp>
          <p:nvSpPr>
            <p:cNvPr id="92" name=""/>
            <p:cNvSpPr/>
            <p:nvPr/>
          </p:nvSpPr>
          <p:spPr>
            <a:xfrm>
              <a:off x="324000" y="5524560"/>
              <a:ext cx="228600" cy="228600"/>
            </a:xfrm>
            <a:prstGeom prst="ellipse">
              <a:avLst/>
            </a:prstGeom>
            <a:solidFill>
              <a:srgbClr val="3333cc"/>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249120" y="548640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13</a:t>
              </a:r>
              <a:endParaRPr b="0" lang="en-US" sz="1400" strike="noStrike" u="none">
                <a:solidFill>
                  <a:srgbClr val="000000"/>
                </a:solidFill>
                <a:effectLst/>
                <a:uFillTx/>
                <a:latin typeface="Times New Roman"/>
              </a:endParaRPr>
            </a:p>
          </p:txBody>
        </p:sp>
      </p:grpSp>
      <p:grpSp>
        <p:nvGrpSpPr>
          <p:cNvPr id="94" name=""/>
          <p:cNvGrpSpPr/>
          <p:nvPr/>
        </p:nvGrpSpPr>
        <p:grpSpPr>
          <a:xfrm>
            <a:off x="5029200" y="1463040"/>
            <a:ext cx="4030200" cy="5142600"/>
            <a:chOff x="5029200" y="1463040"/>
            <a:chExt cx="4030200" cy="5142600"/>
          </a:xfrm>
        </p:grpSpPr>
        <p:sp>
          <p:nvSpPr>
            <p:cNvPr id="95" name=""/>
            <p:cNvSpPr/>
            <p:nvPr/>
          </p:nvSpPr>
          <p:spPr>
            <a:xfrm flipH="1">
              <a:off x="7272000" y="3641760"/>
              <a:ext cx="41400" cy="47520"/>
            </a:xfrm>
            <a:prstGeom prst="line">
              <a:avLst/>
            </a:prstGeom>
            <a:ln w="12600">
              <a:solidFill>
                <a:srgbClr val="414141"/>
              </a:solidFill>
              <a:miter/>
            </a:ln>
          </p:spPr>
          <p:style>
            <a:lnRef idx="0"/>
            <a:fillRef idx="0"/>
            <a:effectRef idx="0"/>
            <a:fontRef idx="minor"/>
          </p:style>
          <p:txBody>
            <a:bodyPr lIns="90000" rIns="90000" tIns="720" bIns="720" anchor="ctr">
              <a:noAutofit/>
            </a:bodyPr>
            <a:p>
              <a:endParaRPr b="0" lang="en-US" sz="2400" strike="noStrike" u="none">
                <a:solidFill>
                  <a:srgbClr val="000000"/>
                </a:solidFill>
                <a:effectLst/>
                <a:uFillTx/>
                <a:latin typeface="Times New Roman"/>
              </a:endParaRPr>
            </a:p>
          </p:txBody>
        </p:sp>
        <p:sp>
          <p:nvSpPr>
            <p:cNvPr id="96" name=""/>
            <p:cNvSpPr/>
            <p:nvPr/>
          </p:nvSpPr>
          <p:spPr>
            <a:xfrm>
              <a:off x="7440840" y="3638520"/>
              <a:ext cx="0" cy="36720"/>
            </a:xfrm>
            <a:prstGeom prst="line">
              <a:avLst/>
            </a:prstGeom>
            <a:ln w="12600">
              <a:solidFill>
                <a:srgbClr val="414141"/>
              </a:solidFill>
              <a:miter/>
            </a:ln>
          </p:spPr>
          <p:style>
            <a:lnRef idx="0"/>
            <a:fillRef idx="0"/>
            <a:effectRef idx="0"/>
            <a:fontRef idx="minor"/>
          </p:style>
          <p:txBody>
            <a:bodyPr lIns="90000" rIns="90000" tIns="-10080" bIns="-10080" anchor="ctr">
              <a:noAutofit/>
            </a:bodyPr>
            <a:p>
              <a:endParaRPr b="0" lang="en-US" sz="2400" strike="noStrike" u="none">
                <a:solidFill>
                  <a:srgbClr val="000000"/>
                </a:solidFill>
                <a:effectLst/>
                <a:uFillTx/>
                <a:latin typeface="Times New Roman"/>
              </a:endParaRPr>
            </a:p>
          </p:txBody>
        </p:sp>
        <p:sp>
          <p:nvSpPr>
            <p:cNvPr id="97" name=""/>
            <p:cNvSpPr/>
            <p:nvPr/>
          </p:nvSpPr>
          <p:spPr>
            <a:xfrm rot="21391200">
              <a:off x="5218200" y="1523520"/>
              <a:ext cx="2136960" cy="4292640"/>
            </a:xfrm>
            <a:custGeom>
              <a:avLst/>
              <a:gdLst/>
              <a:ahLst/>
              <a:rect l="l" t="t" r="r" b="b"/>
              <a:pathLst>
                <a:path w="1443" h="1702">
                  <a:moveTo>
                    <a:pt x="138" y="0"/>
                  </a:moveTo>
                  <a:lnTo>
                    <a:pt x="831" y="125"/>
                  </a:lnTo>
                  <a:lnTo>
                    <a:pt x="640" y="607"/>
                  </a:lnTo>
                  <a:lnTo>
                    <a:pt x="1376" y="1381"/>
                  </a:lnTo>
                  <a:lnTo>
                    <a:pt x="1442" y="1478"/>
                  </a:lnTo>
                  <a:lnTo>
                    <a:pt x="1365" y="1520"/>
                  </a:lnTo>
                  <a:lnTo>
                    <a:pt x="1308" y="1598"/>
                  </a:lnTo>
                  <a:lnTo>
                    <a:pt x="1260" y="1645"/>
                  </a:lnTo>
                  <a:lnTo>
                    <a:pt x="1306" y="1690"/>
                  </a:lnTo>
                  <a:lnTo>
                    <a:pt x="1222" y="1701"/>
                  </a:lnTo>
                  <a:lnTo>
                    <a:pt x="761" y="1673"/>
                  </a:lnTo>
                  <a:lnTo>
                    <a:pt x="736" y="1575"/>
                  </a:lnTo>
                  <a:lnTo>
                    <a:pt x="659" y="1503"/>
                  </a:lnTo>
                  <a:lnTo>
                    <a:pt x="602" y="1476"/>
                  </a:lnTo>
                  <a:lnTo>
                    <a:pt x="591" y="1426"/>
                  </a:lnTo>
                  <a:lnTo>
                    <a:pt x="547" y="1395"/>
                  </a:lnTo>
                  <a:lnTo>
                    <a:pt x="499" y="1359"/>
                  </a:lnTo>
                  <a:lnTo>
                    <a:pt x="486" y="1320"/>
                  </a:lnTo>
                  <a:lnTo>
                    <a:pt x="442" y="1294"/>
                  </a:lnTo>
                  <a:lnTo>
                    <a:pt x="369" y="1305"/>
                  </a:lnTo>
                  <a:lnTo>
                    <a:pt x="288" y="1281"/>
                  </a:lnTo>
                  <a:lnTo>
                    <a:pt x="290" y="1259"/>
                  </a:lnTo>
                  <a:lnTo>
                    <a:pt x="290" y="1214"/>
                  </a:lnTo>
                  <a:lnTo>
                    <a:pt x="262" y="1163"/>
                  </a:lnTo>
                  <a:lnTo>
                    <a:pt x="262" y="1120"/>
                  </a:lnTo>
                  <a:lnTo>
                    <a:pt x="229" y="1083"/>
                  </a:lnTo>
                  <a:lnTo>
                    <a:pt x="240" y="1049"/>
                  </a:lnTo>
                  <a:lnTo>
                    <a:pt x="145" y="960"/>
                  </a:lnTo>
                  <a:lnTo>
                    <a:pt x="147" y="911"/>
                  </a:lnTo>
                  <a:lnTo>
                    <a:pt x="202" y="894"/>
                  </a:lnTo>
                  <a:lnTo>
                    <a:pt x="204" y="865"/>
                  </a:lnTo>
                  <a:lnTo>
                    <a:pt x="152" y="854"/>
                  </a:lnTo>
                  <a:lnTo>
                    <a:pt x="134" y="808"/>
                  </a:lnTo>
                  <a:lnTo>
                    <a:pt x="114" y="726"/>
                  </a:lnTo>
                  <a:lnTo>
                    <a:pt x="185" y="772"/>
                  </a:lnTo>
                  <a:lnTo>
                    <a:pt x="160" y="713"/>
                  </a:lnTo>
                  <a:lnTo>
                    <a:pt x="215" y="715"/>
                  </a:lnTo>
                  <a:lnTo>
                    <a:pt x="218" y="674"/>
                  </a:lnTo>
                  <a:lnTo>
                    <a:pt x="165" y="645"/>
                  </a:lnTo>
                  <a:lnTo>
                    <a:pt x="136" y="682"/>
                  </a:lnTo>
                  <a:lnTo>
                    <a:pt x="90" y="666"/>
                  </a:lnTo>
                  <a:lnTo>
                    <a:pt x="4" y="478"/>
                  </a:lnTo>
                  <a:lnTo>
                    <a:pt x="40" y="346"/>
                  </a:lnTo>
                  <a:lnTo>
                    <a:pt x="0" y="270"/>
                  </a:lnTo>
                  <a:lnTo>
                    <a:pt x="26" y="212"/>
                  </a:lnTo>
                  <a:lnTo>
                    <a:pt x="77" y="203"/>
                  </a:lnTo>
                  <a:lnTo>
                    <a:pt x="130" y="112"/>
                  </a:lnTo>
                  <a:lnTo>
                    <a:pt x="138" y="0"/>
                  </a:lnTo>
                </a:path>
              </a:pathLst>
            </a:custGeom>
            <a:solidFill>
              <a:srgbClr val="99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rot="21391200">
              <a:off x="6145200" y="1798200"/>
              <a:ext cx="1747800" cy="3154320"/>
            </a:xfrm>
            <a:custGeom>
              <a:avLst/>
              <a:gdLst/>
              <a:ahLst/>
              <a:rect l="l" t="t" r="r" b="b"/>
              <a:pathLst>
                <a:path w="1181" h="1250">
                  <a:moveTo>
                    <a:pt x="182" y="0"/>
                  </a:moveTo>
                  <a:lnTo>
                    <a:pt x="0" y="479"/>
                  </a:lnTo>
                  <a:lnTo>
                    <a:pt x="730" y="1249"/>
                  </a:lnTo>
                  <a:lnTo>
                    <a:pt x="781" y="1218"/>
                  </a:lnTo>
                  <a:lnTo>
                    <a:pt x="790" y="1071"/>
                  </a:lnTo>
                  <a:lnTo>
                    <a:pt x="886" y="1087"/>
                  </a:lnTo>
                  <a:lnTo>
                    <a:pt x="1022" y="641"/>
                  </a:lnTo>
                  <a:lnTo>
                    <a:pt x="1112" y="340"/>
                  </a:lnTo>
                  <a:lnTo>
                    <a:pt x="1138" y="249"/>
                  </a:lnTo>
                  <a:lnTo>
                    <a:pt x="1180" y="168"/>
                  </a:lnTo>
                  <a:lnTo>
                    <a:pt x="667" y="90"/>
                  </a:lnTo>
                  <a:lnTo>
                    <a:pt x="182" y="0"/>
                  </a:lnTo>
                </a:path>
              </a:pathLst>
            </a:custGeom>
            <a:solidFill>
              <a:srgbClr val="99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rot="21391200">
              <a:off x="7511760" y="2163600"/>
              <a:ext cx="1479600" cy="2273400"/>
            </a:xfrm>
            <a:custGeom>
              <a:avLst/>
              <a:gdLst/>
              <a:ahLst/>
              <a:rect l="l" t="t" r="r" b="b"/>
              <a:pathLst>
                <a:path w="1000" h="901">
                  <a:moveTo>
                    <a:pt x="237" y="0"/>
                  </a:moveTo>
                  <a:lnTo>
                    <a:pt x="701" y="64"/>
                  </a:lnTo>
                  <a:lnTo>
                    <a:pt x="659" y="229"/>
                  </a:lnTo>
                  <a:lnTo>
                    <a:pt x="999" y="265"/>
                  </a:lnTo>
                  <a:lnTo>
                    <a:pt x="859" y="900"/>
                  </a:lnTo>
                  <a:lnTo>
                    <a:pt x="0" y="800"/>
                  </a:lnTo>
                  <a:lnTo>
                    <a:pt x="118" y="396"/>
                  </a:lnTo>
                  <a:lnTo>
                    <a:pt x="237" y="0"/>
                  </a:lnTo>
                </a:path>
              </a:pathLst>
            </a:custGeom>
            <a:solidFill>
              <a:srgbClr val="99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rot="21391200">
              <a:off x="7115040" y="4186080"/>
              <a:ext cx="1800000" cy="2367000"/>
            </a:xfrm>
            <a:custGeom>
              <a:avLst/>
              <a:gdLst/>
              <a:ahLst/>
              <a:rect l="l" t="t" r="r" b="b"/>
              <a:pathLst>
                <a:path w="1216" h="938">
                  <a:moveTo>
                    <a:pt x="347" y="0"/>
                  </a:moveTo>
                  <a:lnTo>
                    <a:pt x="316" y="118"/>
                  </a:lnTo>
                  <a:lnTo>
                    <a:pt x="215" y="101"/>
                  </a:lnTo>
                  <a:lnTo>
                    <a:pt x="211" y="254"/>
                  </a:lnTo>
                  <a:lnTo>
                    <a:pt x="158" y="282"/>
                  </a:lnTo>
                  <a:lnTo>
                    <a:pt x="224" y="379"/>
                  </a:lnTo>
                  <a:lnTo>
                    <a:pt x="149" y="416"/>
                  </a:lnTo>
                  <a:lnTo>
                    <a:pt x="108" y="482"/>
                  </a:lnTo>
                  <a:lnTo>
                    <a:pt x="44" y="546"/>
                  </a:lnTo>
                  <a:lnTo>
                    <a:pt x="81" y="586"/>
                  </a:lnTo>
                  <a:lnTo>
                    <a:pt x="11" y="599"/>
                  </a:lnTo>
                  <a:lnTo>
                    <a:pt x="0" y="661"/>
                  </a:lnTo>
                  <a:lnTo>
                    <a:pt x="644" y="920"/>
                  </a:lnTo>
                  <a:lnTo>
                    <a:pt x="1011" y="937"/>
                  </a:lnTo>
                  <a:lnTo>
                    <a:pt x="1215" y="104"/>
                  </a:lnTo>
                  <a:lnTo>
                    <a:pt x="347" y="0"/>
                  </a:lnTo>
                </a:path>
              </a:pathLst>
            </a:custGeom>
            <a:solidFill>
              <a:srgbClr val="99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rot="21391200">
              <a:off x="6257880" y="2607840"/>
              <a:ext cx="2389320" cy="2379600"/>
            </a:xfrm>
            <a:custGeom>
              <a:avLst/>
              <a:gdLst/>
              <a:ahLst/>
              <a:rect l="l" t="t" r="r" b="b"/>
              <a:pathLst>
                <a:path w="1615" h="943">
                  <a:moveTo>
                    <a:pt x="0" y="802"/>
                  </a:moveTo>
                  <a:lnTo>
                    <a:pt x="469" y="942"/>
                  </a:lnTo>
                  <a:lnTo>
                    <a:pt x="584" y="824"/>
                  </a:lnTo>
                  <a:lnTo>
                    <a:pt x="605" y="692"/>
                  </a:lnTo>
                  <a:lnTo>
                    <a:pt x="677" y="647"/>
                  </a:lnTo>
                  <a:lnTo>
                    <a:pt x="918" y="618"/>
                  </a:lnTo>
                  <a:lnTo>
                    <a:pt x="1167" y="523"/>
                  </a:lnTo>
                  <a:lnTo>
                    <a:pt x="1312" y="397"/>
                  </a:lnTo>
                  <a:lnTo>
                    <a:pt x="1365" y="213"/>
                  </a:lnTo>
                  <a:lnTo>
                    <a:pt x="1386" y="51"/>
                  </a:lnTo>
                  <a:lnTo>
                    <a:pt x="1532" y="58"/>
                  </a:lnTo>
                  <a:lnTo>
                    <a:pt x="1614" y="0"/>
                  </a:lnTo>
                </a:path>
              </a:pathLst>
            </a:custGeom>
            <a:noFill/>
            <a:ln cap="rnd" w="2556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rot="21391200">
              <a:off x="6704280" y="3235320"/>
              <a:ext cx="1585800" cy="72936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c0128"/>
                  </a:solidFill>
                  <a:effectLst/>
                  <a:uFillTx/>
                  <a:latin typeface="Arial"/>
                </a:rPr>
                <a:t>Kern River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c0128"/>
                  </a:solidFill>
                  <a:effectLst/>
                  <a:uFillTx/>
                  <a:latin typeface="Arial"/>
                </a:rPr>
                <a:t>Transmission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03" name=""/>
            <p:cNvSpPr/>
            <p:nvPr/>
          </p:nvSpPr>
          <p:spPr>
            <a:xfrm rot="21391200">
              <a:off x="6005520" y="4330800"/>
              <a:ext cx="256680" cy="684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cap="rnd"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rot="8191200">
              <a:off x="5973840" y="4190400"/>
              <a:ext cx="211680" cy="587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cap="rnd" w="255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rot="21391200">
              <a:off x="5166720" y="2209680"/>
              <a:ext cx="686880" cy="30240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ef9100"/>
                  </a:solidFill>
                  <a:effectLst/>
                  <a:uFillTx/>
                  <a:latin typeface="Arial"/>
                </a:rPr>
                <a:t>PG&amp;E</a:t>
              </a:r>
              <a:endParaRPr b="0" lang="en-US" sz="1400" strike="noStrike" u="none">
                <a:solidFill>
                  <a:srgbClr val="000000"/>
                </a:solidFill>
                <a:effectLst/>
                <a:uFillTx/>
                <a:latin typeface="Times New Roman"/>
              </a:endParaRPr>
            </a:p>
          </p:txBody>
        </p:sp>
        <p:sp>
          <p:nvSpPr>
            <p:cNvPr id="106" name=""/>
            <p:cNvSpPr/>
            <p:nvPr/>
          </p:nvSpPr>
          <p:spPr>
            <a:xfrm rot="20431200">
              <a:off x="7332480" y="4768920"/>
              <a:ext cx="919080" cy="30240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438e00"/>
                  </a:solidFill>
                  <a:effectLst/>
                  <a:uFillTx/>
                  <a:latin typeface="Arial"/>
                </a:rPr>
                <a:t>Mojave</a:t>
              </a:r>
              <a:endParaRPr b="0" lang="en-US" sz="1400" strike="noStrike" u="none">
                <a:solidFill>
                  <a:srgbClr val="000000"/>
                </a:solidFill>
                <a:effectLst/>
                <a:uFillTx/>
                <a:latin typeface="Times New Roman"/>
              </a:endParaRPr>
            </a:p>
          </p:txBody>
        </p:sp>
        <p:sp>
          <p:nvSpPr>
            <p:cNvPr id="107" name=""/>
            <p:cNvSpPr/>
            <p:nvPr/>
          </p:nvSpPr>
          <p:spPr>
            <a:xfrm rot="21391200">
              <a:off x="6054840" y="4476600"/>
              <a:ext cx="142920" cy="196920"/>
            </a:xfrm>
            <a:custGeom>
              <a:avLst/>
              <a:gdLst/>
              <a:ahLst/>
              <a:rect l="l" t="t" r="r" b="b"/>
              <a:pathLst>
                <a:path w="97" h="78">
                  <a:moveTo>
                    <a:pt x="55" y="28"/>
                  </a:moveTo>
                  <a:lnTo>
                    <a:pt x="39" y="14"/>
                  </a:lnTo>
                  <a:lnTo>
                    <a:pt x="22" y="0"/>
                  </a:lnTo>
                  <a:lnTo>
                    <a:pt x="9" y="0"/>
                  </a:lnTo>
                  <a:lnTo>
                    <a:pt x="0" y="21"/>
                  </a:lnTo>
                  <a:lnTo>
                    <a:pt x="17" y="35"/>
                  </a:lnTo>
                  <a:lnTo>
                    <a:pt x="30" y="42"/>
                  </a:lnTo>
                  <a:lnTo>
                    <a:pt x="44" y="56"/>
                  </a:lnTo>
                  <a:lnTo>
                    <a:pt x="61" y="69"/>
                  </a:lnTo>
                  <a:lnTo>
                    <a:pt x="74" y="77"/>
                  </a:lnTo>
                  <a:lnTo>
                    <a:pt x="87" y="77"/>
                  </a:lnTo>
                  <a:lnTo>
                    <a:pt x="96" y="56"/>
                  </a:lnTo>
                  <a:lnTo>
                    <a:pt x="83" y="42"/>
                  </a:lnTo>
                  <a:lnTo>
                    <a:pt x="66" y="28"/>
                  </a:lnTo>
                  <a:lnTo>
                    <a:pt x="52" y="21"/>
                  </a:lnTo>
                  <a:lnTo>
                    <a:pt x="55" y="28"/>
                  </a:lnTo>
                </a:path>
              </a:pathLst>
            </a:custGeom>
            <a:solidFill>
              <a:srgbClr val="80808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rot="21391200">
              <a:off x="7074000" y="5024520"/>
              <a:ext cx="316080" cy="120600"/>
            </a:xfrm>
            <a:custGeom>
              <a:avLst/>
              <a:gdLst/>
              <a:ahLst/>
              <a:rect l="l" t="t" r="r" b="b"/>
              <a:pathLst>
                <a:path w="214" h="48">
                  <a:moveTo>
                    <a:pt x="0" y="0"/>
                  </a:moveTo>
                  <a:lnTo>
                    <a:pt x="28" y="9"/>
                  </a:lnTo>
                  <a:lnTo>
                    <a:pt x="47" y="12"/>
                  </a:lnTo>
                  <a:lnTo>
                    <a:pt x="70" y="14"/>
                  </a:lnTo>
                  <a:lnTo>
                    <a:pt x="90" y="24"/>
                  </a:lnTo>
                  <a:lnTo>
                    <a:pt x="110" y="29"/>
                  </a:lnTo>
                  <a:lnTo>
                    <a:pt x="134" y="38"/>
                  </a:lnTo>
                  <a:lnTo>
                    <a:pt x="153" y="40"/>
                  </a:lnTo>
                  <a:lnTo>
                    <a:pt x="172" y="44"/>
                  </a:lnTo>
                  <a:lnTo>
                    <a:pt x="195" y="47"/>
                  </a:lnTo>
                  <a:lnTo>
                    <a:pt x="213" y="43"/>
                  </a:lnTo>
                </a:path>
              </a:pathLst>
            </a:custGeom>
            <a:noFill/>
            <a:ln cap="rnd" w="25560">
              <a:solidFill>
                <a:srgbClr val="438e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rot="21391200">
              <a:off x="6640200" y="4630320"/>
              <a:ext cx="708120" cy="527040"/>
            </a:xfrm>
            <a:custGeom>
              <a:avLst/>
              <a:gdLst/>
              <a:ahLst/>
              <a:rect l="l" t="t" r="r" b="b"/>
              <a:pathLst>
                <a:path w="478" h="209">
                  <a:moveTo>
                    <a:pt x="0" y="0"/>
                  </a:moveTo>
                  <a:lnTo>
                    <a:pt x="27" y="22"/>
                  </a:lnTo>
                  <a:lnTo>
                    <a:pt x="49" y="28"/>
                  </a:lnTo>
                  <a:lnTo>
                    <a:pt x="78" y="42"/>
                  </a:lnTo>
                  <a:lnTo>
                    <a:pt x="106" y="56"/>
                  </a:lnTo>
                  <a:lnTo>
                    <a:pt x="135" y="63"/>
                  </a:lnTo>
                  <a:lnTo>
                    <a:pt x="157" y="69"/>
                  </a:lnTo>
                  <a:lnTo>
                    <a:pt x="187" y="84"/>
                  </a:lnTo>
                  <a:lnTo>
                    <a:pt x="215" y="90"/>
                  </a:lnTo>
                  <a:lnTo>
                    <a:pt x="237" y="104"/>
                  </a:lnTo>
                  <a:lnTo>
                    <a:pt x="259" y="111"/>
                  </a:lnTo>
                  <a:lnTo>
                    <a:pt x="287" y="125"/>
                  </a:lnTo>
                  <a:lnTo>
                    <a:pt x="309" y="125"/>
                  </a:lnTo>
                  <a:lnTo>
                    <a:pt x="332" y="131"/>
                  </a:lnTo>
                  <a:lnTo>
                    <a:pt x="360" y="138"/>
                  </a:lnTo>
                  <a:lnTo>
                    <a:pt x="382" y="153"/>
                  </a:lnTo>
                  <a:lnTo>
                    <a:pt x="404" y="166"/>
                  </a:lnTo>
                  <a:lnTo>
                    <a:pt x="433" y="188"/>
                  </a:lnTo>
                  <a:lnTo>
                    <a:pt x="455" y="201"/>
                  </a:lnTo>
                  <a:lnTo>
                    <a:pt x="477" y="208"/>
                  </a:lnTo>
                </a:path>
              </a:pathLst>
            </a:custGeom>
            <a:noFill/>
            <a:ln cap="rnd" w="25560">
              <a:solidFill>
                <a:srgbClr val="fe9b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rot="21391200">
              <a:off x="6150240" y="4395960"/>
              <a:ext cx="1066680" cy="1091880"/>
            </a:xfrm>
            <a:custGeom>
              <a:avLst/>
              <a:gdLst/>
              <a:ahLst/>
              <a:rect l="l" t="t" r="r" b="b"/>
              <a:pathLst>
                <a:path w="721" h="433">
                  <a:moveTo>
                    <a:pt x="720" y="432"/>
                  </a:moveTo>
                  <a:lnTo>
                    <a:pt x="702" y="409"/>
                  </a:lnTo>
                  <a:lnTo>
                    <a:pt x="680" y="409"/>
                  </a:lnTo>
                  <a:lnTo>
                    <a:pt x="659" y="411"/>
                  </a:lnTo>
                  <a:lnTo>
                    <a:pt x="632" y="409"/>
                  </a:lnTo>
                  <a:lnTo>
                    <a:pt x="610" y="411"/>
                  </a:lnTo>
                  <a:lnTo>
                    <a:pt x="589" y="414"/>
                  </a:lnTo>
                  <a:lnTo>
                    <a:pt x="561" y="415"/>
                  </a:lnTo>
                  <a:lnTo>
                    <a:pt x="530" y="407"/>
                  </a:lnTo>
                  <a:lnTo>
                    <a:pt x="508" y="407"/>
                  </a:lnTo>
                  <a:lnTo>
                    <a:pt x="482" y="403"/>
                  </a:lnTo>
                  <a:lnTo>
                    <a:pt x="453" y="386"/>
                  </a:lnTo>
                  <a:lnTo>
                    <a:pt x="431" y="380"/>
                  </a:lnTo>
                  <a:lnTo>
                    <a:pt x="409" y="367"/>
                  </a:lnTo>
                  <a:lnTo>
                    <a:pt x="381" y="361"/>
                  </a:lnTo>
                  <a:lnTo>
                    <a:pt x="358" y="363"/>
                  </a:lnTo>
                  <a:lnTo>
                    <a:pt x="337" y="363"/>
                  </a:lnTo>
                  <a:lnTo>
                    <a:pt x="309" y="364"/>
                  </a:lnTo>
                  <a:lnTo>
                    <a:pt x="287" y="356"/>
                  </a:lnTo>
                  <a:lnTo>
                    <a:pt x="267" y="350"/>
                  </a:lnTo>
                  <a:lnTo>
                    <a:pt x="238" y="345"/>
                  </a:lnTo>
                  <a:lnTo>
                    <a:pt x="218" y="331"/>
                  </a:lnTo>
                  <a:lnTo>
                    <a:pt x="195" y="309"/>
                  </a:lnTo>
                  <a:lnTo>
                    <a:pt x="173" y="288"/>
                  </a:lnTo>
                  <a:lnTo>
                    <a:pt x="152" y="273"/>
                  </a:lnTo>
                  <a:lnTo>
                    <a:pt x="121" y="261"/>
                  </a:lnTo>
                  <a:lnTo>
                    <a:pt x="109" y="239"/>
                  </a:lnTo>
                  <a:lnTo>
                    <a:pt x="93" y="215"/>
                  </a:lnTo>
                  <a:lnTo>
                    <a:pt x="71" y="210"/>
                  </a:lnTo>
                  <a:lnTo>
                    <a:pt x="49" y="189"/>
                  </a:lnTo>
                  <a:lnTo>
                    <a:pt x="33" y="167"/>
                  </a:lnTo>
                  <a:lnTo>
                    <a:pt x="33" y="146"/>
                  </a:lnTo>
                  <a:lnTo>
                    <a:pt x="32" y="117"/>
                  </a:lnTo>
                  <a:lnTo>
                    <a:pt x="32" y="95"/>
                  </a:lnTo>
                  <a:lnTo>
                    <a:pt x="32" y="74"/>
                  </a:lnTo>
                  <a:lnTo>
                    <a:pt x="24" y="44"/>
                  </a:lnTo>
                  <a:lnTo>
                    <a:pt x="14" y="21"/>
                  </a:lnTo>
                  <a:lnTo>
                    <a:pt x="0" y="0"/>
                  </a:lnTo>
                </a:path>
              </a:pathLst>
            </a:custGeom>
            <a:noFill/>
            <a:ln cap="rnd" w="25560">
              <a:solidFill>
                <a:srgbClr val="ad6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rot="271200">
              <a:off x="6408360" y="5362560"/>
              <a:ext cx="708120" cy="30240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ad6900"/>
                  </a:solidFill>
                  <a:effectLst/>
                  <a:uFillTx/>
                  <a:latin typeface="Arial"/>
                </a:rPr>
                <a:t>SoCal</a:t>
              </a:r>
              <a:endParaRPr b="0" lang="en-US" sz="1400" strike="noStrike" u="none">
                <a:solidFill>
                  <a:srgbClr val="000000"/>
                </a:solidFill>
                <a:effectLst/>
                <a:uFillTx/>
                <a:latin typeface="Times New Roman"/>
              </a:endParaRPr>
            </a:p>
          </p:txBody>
        </p:sp>
        <p:sp>
          <p:nvSpPr>
            <p:cNvPr id="112" name=""/>
            <p:cNvSpPr/>
            <p:nvPr/>
          </p:nvSpPr>
          <p:spPr>
            <a:xfrm rot="20552400">
              <a:off x="6537240" y="5156280"/>
              <a:ext cx="782640" cy="122040"/>
            </a:xfrm>
            <a:custGeom>
              <a:avLst/>
              <a:gdLst/>
              <a:ahLst/>
              <a:rect l="l" t="t" r="r" b="b"/>
              <a:pathLst>
                <a:path w="529" h="49">
                  <a:moveTo>
                    <a:pt x="528" y="48"/>
                  </a:moveTo>
                  <a:lnTo>
                    <a:pt x="508" y="32"/>
                  </a:lnTo>
                  <a:lnTo>
                    <a:pt x="482" y="32"/>
                  </a:lnTo>
                  <a:lnTo>
                    <a:pt x="457" y="32"/>
                  </a:lnTo>
                  <a:lnTo>
                    <a:pt x="436" y="32"/>
                  </a:lnTo>
                  <a:lnTo>
                    <a:pt x="417" y="32"/>
                  </a:lnTo>
                  <a:lnTo>
                    <a:pt x="391" y="32"/>
                  </a:lnTo>
                  <a:lnTo>
                    <a:pt x="371" y="32"/>
                  </a:lnTo>
                  <a:lnTo>
                    <a:pt x="352" y="32"/>
                  </a:lnTo>
                  <a:lnTo>
                    <a:pt x="326" y="25"/>
                  </a:lnTo>
                  <a:lnTo>
                    <a:pt x="306" y="25"/>
                  </a:lnTo>
                  <a:lnTo>
                    <a:pt x="287" y="16"/>
                  </a:lnTo>
                  <a:lnTo>
                    <a:pt x="261" y="16"/>
                  </a:lnTo>
                  <a:lnTo>
                    <a:pt x="241" y="16"/>
                  </a:lnTo>
                  <a:lnTo>
                    <a:pt x="221" y="8"/>
                  </a:lnTo>
                  <a:lnTo>
                    <a:pt x="195" y="8"/>
                  </a:lnTo>
                  <a:lnTo>
                    <a:pt x="175" y="8"/>
                  </a:lnTo>
                  <a:lnTo>
                    <a:pt x="157" y="0"/>
                  </a:lnTo>
                  <a:lnTo>
                    <a:pt x="131" y="0"/>
                  </a:lnTo>
                  <a:lnTo>
                    <a:pt x="110" y="0"/>
                  </a:lnTo>
                  <a:lnTo>
                    <a:pt x="91" y="0"/>
                  </a:lnTo>
                  <a:lnTo>
                    <a:pt x="65" y="0"/>
                  </a:lnTo>
                  <a:lnTo>
                    <a:pt x="45" y="0"/>
                  </a:lnTo>
                  <a:lnTo>
                    <a:pt x="26" y="8"/>
                  </a:lnTo>
                  <a:lnTo>
                    <a:pt x="0" y="8"/>
                  </a:lnTo>
                </a:path>
              </a:pathLst>
            </a:custGeom>
            <a:noFill/>
            <a:ln cap="rnd" w="25560">
              <a:solidFill>
                <a:srgbClr val="ad6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rot="21391200">
              <a:off x="5699160" y="1711080"/>
              <a:ext cx="1590840" cy="3492360"/>
            </a:xfrm>
            <a:custGeom>
              <a:avLst/>
              <a:gdLst/>
              <a:ahLst/>
              <a:rect l="l" t="t" r="r" b="b"/>
              <a:pathLst>
                <a:path w="1074" h="1384">
                  <a:moveTo>
                    <a:pt x="242" y="0"/>
                  </a:moveTo>
                  <a:cubicBezTo>
                    <a:pt x="239" y="22"/>
                    <a:pt x="240" y="46"/>
                    <a:pt x="233" y="67"/>
                  </a:cubicBezTo>
                  <a:cubicBezTo>
                    <a:pt x="230" y="76"/>
                    <a:pt x="219" y="80"/>
                    <a:pt x="213" y="87"/>
                  </a:cubicBezTo>
                  <a:cubicBezTo>
                    <a:pt x="185" y="122"/>
                    <a:pt x="161" y="155"/>
                    <a:pt x="136" y="193"/>
                  </a:cubicBezTo>
                  <a:cubicBezTo>
                    <a:pt x="125" y="210"/>
                    <a:pt x="127" y="234"/>
                    <a:pt x="116" y="251"/>
                  </a:cubicBezTo>
                  <a:cubicBezTo>
                    <a:pt x="73" y="317"/>
                    <a:pt x="94" y="293"/>
                    <a:pt x="58" y="329"/>
                  </a:cubicBezTo>
                  <a:cubicBezTo>
                    <a:pt x="48" y="358"/>
                    <a:pt x="39" y="387"/>
                    <a:pt x="29" y="416"/>
                  </a:cubicBezTo>
                  <a:cubicBezTo>
                    <a:pt x="23" y="435"/>
                    <a:pt x="16" y="455"/>
                    <a:pt x="10" y="474"/>
                  </a:cubicBezTo>
                  <a:cubicBezTo>
                    <a:pt x="7" y="484"/>
                    <a:pt x="0" y="503"/>
                    <a:pt x="0" y="503"/>
                  </a:cubicBezTo>
                  <a:cubicBezTo>
                    <a:pt x="11" y="614"/>
                    <a:pt x="12" y="580"/>
                    <a:pt x="39" y="658"/>
                  </a:cubicBezTo>
                  <a:cubicBezTo>
                    <a:pt x="47" y="762"/>
                    <a:pt x="34" y="826"/>
                    <a:pt x="136" y="861"/>
                  </a:cubicBezTo>
                  <a:cubicBezTo>
                    <a:pt x="188" y="941"/>
                    <a:pt x="262" y="914"/>
                    <a:pt x="329" y="958"/>
                  </a:cubicBezTo>
                  <a:cubicBezTo>
                    <a:pt x="367" y="983"/>
                    <a:pt x="347" y="973"/>
                    <a:pt x="387" y="987"/>
                  </a:cubicBezTo>
                  <a:cubicBezTo>
                    <a:pt x="409" y="1008"/>
                    <a:pt x="436" y="1021"/>
                    <a:pt x="455" y="1045"/>
                  </a:cubicBezTo>
                  <a:cubicBezTo>
                    <a:pt x="472" y="1067"/>
                    <a:pt x="512" y="1125"/>
                    <a:pt x="532" y="1142"/>
                  </a:cubicBezTo>
                  <a:cubicBezTo>
                    <a:pt x="559" y="1165"/>
                    <a:pt x="591" y="1180"/>
                    <a:pt x="620" y="1200"/>
                  </a:cubicBezTo>
                  <a:cubicBezTo>
                    <a:pt x="653" y="1223"/>
                    <a:pt x="716" y="1220"/>
                    <a:pt x="755" y="1229"/>
                  </a:cubicBezTo>
                  <a:cubicBezTo>
                    <a:pt x="808" y="1241"/>
                    <a:pt x="843" y="1264"/>
                    <a:pt x="891" y="1287"/>
                  </a:cubicBezTo>
                  <a:cubicBezTo>
                    <a:pt x="918" y="1300"/>
                    <a:pt x="978" y="1316"/>
                    <a:pt x="978" y="1316"/>
                  </a:cubicBezTo>
                  <a:cubicBezTo>
                    <a:pt x="988" y="1348"/>
                    <a:pt x="981" y="1348"/>
                    <a:pt x="1016" y="1364"/>
                  </a:cubicBezTo>
                  <a:cubicBezTo>
                    <a:pt x="1035" y="1372"/>
                    <a:pt x="1074" y="1384"/>
                    <a:pt x="1074" y="1384"/>
                  </a:cubicBezTo>
                </a:path>
              </a:pathLst>
            </a:custGeom>
            <a:noFill/>
            <a:ln w="3168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6002280" y="4371840"/>
              <a:ext cx="2570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a:t>
              </a:r>
              <a:endParaRPr b="0" lang="en-US" sz="1200" strike="noStrike" u="none">
                <a:solidFill>
                  <a:srgbClr val="000000"/>
                </a:solidFill>
                <a:effectLst/>
                <a:uFillTx/>
                <a:latin typeface="Times New Roman"/>
              </a:endParaRPr>
            </a:p>
          </p:txBody>
        </p:sp>
        <p:sp>
          <p:nvSpPr>
            <p:cNvPr id="115" name=""/>
            <p:cNvSpPr/>
            <p:nvPr/>
          </p:nvSpPr>
          <p:spPr>
            <a:xfrm>
              <a:off x="6086520" y="481320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6068880" y="47880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a:t>
              </a:r>
              <a:endParaRPr b="0" lang="en-US" sz="1400" strike="noStrike" u="none">
                <a:solidFill>
                  <a:srgbClr val="000000"/>
                </a:solidFill>
                <a:effectLst/>
                <a:uFillTx/>
                <a:latin typeface="Times New Roman"/>
              </a:endParaRPr>
            </a:p>
          </p:txBody>
        </p:sp>
        <p:grpSp>
          <p:nvGrpSpPr>
            <p:cNvPr id="117" name=""/>
            <p:cNvGrpSpPr/>
            <p:nvPr/>
          </p:nvGrpSpPr>
          <p:grpSpPr>
            <a:xfrm>
              <a:off x="6418080" y="4940280"/>
              <a:ext cx="270000" cy="307440"/>
              <a:chOff x="6418080" y="4940280"/>
              <a:chExt cx="270000" cy="307440"/>
            </a:xfrm>
          </p:grpSpPr>
          <p:sp>
            <p:nvSpPr>
              <p:cNvPr id="118" name=""/>
              <p:cNvSpPr/>
              <p:nvPr/>
            </p:nvSpPr>
            <p:spPr>
              <a:xfrm>
                <a:off x="6429600" y="497844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6418080" y="49402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2</a:t>
                </a:r>
                <a:endParaRPr b="0" lang="en-US" sz="1400" strike="noStrike" u="none">
                  <a:solidFill>
                    <a:srgbClr val="000000"/>
                  </a:solidFill>
                  <a:effectLst/>
                  <a:uFillTx/>
                  <a:latin typeface="Times New Roman"/>
                </a:endParaRPr>
              </a:p>
            </p:txBody>
          </p:sp>
        </p:grpSp>
        <p:grpSp>
          <p:nvGrpSpPr>
            <p:cNvPr id="120" name=""/>
            <p:cNvGrpSpPr/>
            <p:nvPr/>
          </p:nvGrpSpPr>
          <p:grpSpPr>
            <a:xfrm>
              <a:off x="5960880" y="4343400"/>
              <a:ext cx="270000" cy="307440"/>
              <a:chOff x="5960880" y="4343400"/>
              <a:chExt cx="270000" cy="307440"/>
            </a:xfrm>
          </p:grpSpPr>
          <p:sp>
            <p:nvSpPr>
              <p:cNvPr id="121" name=""/>
              <p:cNvSpPr/>
              <p:nvPr/>
            </p:nvSpPr>
            <p:spPr>
              <a:xfrm>
                <a:off x="5978520" y="4368600"/>
                <a:ext cx="228600" cy="228600"/>
              </a:xfrm>
              <a:prstGeom prst="ellipse">
                <a:avLst/>
              </a:prstGeom>
              <a:solidFill>
                <a:srgbClr val="ffff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960880" y="43434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a:t>
                </a:r>
                <a:endParaRPr b="0" lang="en-US" sz="1400" strike="noStrike" u="none">
                  <a:solidFill>
                    <a:srgbClr val="000000"/>
                  </a:solidFill>
                  <a:effectLst/>
                  <a:uFillTx/>
                  <a:latin typeface="Times New Roman"/>
                </a:endParaRPr>
              </a:p>
            </p:txBody>
          </p:sp>
        </p:grpSp>
        <p:grpSp>
          <p:nvGrpSpPr>
            <p:cNvPr id="123" name=""/>
            <p:cNvGrpSpPr/>
            <p:nvPr/>
          </p:nvGrpSpPr>
          <p:grpSpPr>
            <a:xfrm>
              <a:off x="5859360" y="4178160"/>
              <a:ext cx="270000" cy="307440"/>
              <a:chOff x="5859360" y="4178160"/>
              <a:chExt cx="270000" cy="307440"/>
            </a:xfrm>
          </p:grpSpPr>
          <p:sp>
            <p:nvSpPr>
              <p:cNvPr id="124" name=""/>
              <p:cNvSpPr/>
              <p:nvPr/>
            </p:nvSpPr>
            <p:spPr>
              <a:xfrm>
                <a:off x="5877000" y="419076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5859360" y="41781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4</a:t>
                </a:r>
                <a:endParaRPr b="0" lang="en-US" sz="1400" strike="noStrike" u="none">
                  <a:solidFill>
                    <a:srgbClr val="000000"/>
                  </a:solidFill>
                  <a:effectLst/>
                  <a:uFillTx/>
                  <a:latin typeface="Times New Roman"/>
                </a:endParaRPr>
              </a:p>
            </p:txBody>
          </p:sp>
        </p:grpSp>
        <p:grpSp>
          <p:nvGrpSpPr>
            <p:cNvPr id="126" name=""/>
            <p:cNvGrpSpPr/>
            <p:nvPr/>
          </p:nvGrpSpPr>
          <p:grpSpPr>
            <a:xfrm>
              <a:off x="5910120" y="4597560"/>
              <a:ext cx="270000" cy="307440"/>
              <a:chOff x="5910120" y="4597560"/>
              <a:chExt cx="270000" cy="307440"/>
            </a:xfrm>
          </p:grpSpPr>
          <p:sp>
            <p:nvSpPr>
              <p:cNvPr id="127" name=""/>
              <p:cNvSpPr/>
              <p:nvPr/>
            </p:nvSpPr>
            <p:spPr>
              <a:xfrm>
                <a:off x="5921280" y="4597560"/>
                <a:ext cx="228600" cy="228600"/>
              </a:xfrm>
              <a:prstGeom prst="ellipse">
                <a:avLst/>
              </a:prstGeom>
              <a:solidFill>
                <a:srgbClr val="ff0000"/>
              </a:solidFill>
              <a:ln w="936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5910120" y="45975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5</a:t>
                </a:r>
                <a:endParaRPr b="0" lang="en-US" sz="1400" strike="noStrike" u="none">
                  <a:solidFill>
                    <a:srgbClr val="000000"/>
                  </a:solidFill>
                  <a:effectLst/>
                  <a:uFillTx/>
                  <a:latin typeface="Times New Roman"/>
                </a:endParaRPr>
              </a:p>
            </p:txBody>
          </p:sp>
        </p:grpSp>
        <p:grpSp>
          <p:nvGrpSpPr>
            <p:cNvPr id="129" name=""/>
            <p:cNvGrpSpPr/>
            <p:nvPr/>
          </p:nvGrpSpPr>
          <p:grpSpPr>
            <a:xfrm>
              <a:off x="6416640" y="4648320"/>
              <a:ext cx="271440" cy="307440"/>
              <a:chOff x="6416640" y="4648320"/>
              <a:chExt cx="271440" cy="307440"/>
            </a:xfrm>
          </p:grpSpPr>
          <p:sp>
            <p:nvSpPr>
              <p:cNvPr id="130" name=""/>
              <p:cNvSpPr/>
              <p:nvPr/>
            </p:nvSpPr>
            <p:spPr>
              <a:xfrm>
                <a:off x="6416640" y="4673520"/>
                <a:ext cx="228600" cy="22824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6418080" y="464832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7</a:t>
                </a:r>
                <a:endParaRPr b="0" lang="en-US" sz="1400" strike="noStrike" u="none">
                  <a:solidFill>
                    <a:srgbClr val="000000"/>
                  </a:solidFill>
                  <a:effectLst/>
                  <a:uFillTx/>
                  <a:latin typeface="Times New Roman"/>
                </a:endParaRPr>
              </a:p>
            </p:txBody>
          </p:sp>
        </p:grpSp>
        <p:grpSp>
          <p:nvGrpSpPr>
            <p:cNvPr id="132" name=""/>
            <p:cNvGrpSpPr/>
            <p:nvPr/>
          </p:nvGrpSpPr>
          <p:grpSpPr>
            <a:xfrm>
              <a:off x="6951600" y="4343400"/>
              <a:ext cx="270000" cy="307440"/>
              <a:chOff x="6951600" y="4343400"/>
              <a:chExt cx="270000" cy="307440"/>
            </a:xfrm>
          </p:grpSpPr>
          <p:sp>
            <p:nvSpPr>
              <p:cNvPr id="133" name=""/>
              <p:cNvSpPr/>
              <p:nvPr/>
            </p:nvSpPr>
            <p:spPr>
              <a:xfrm>
                <a:off x="6969240" y="436896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6951600" y="434340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8</a:t>
                </a:r>
                <a:endParaRPr b="0" lang="en-US" sz="1400" strike="noStrike" u="none">
                  <a:solidFill>
                    <a:srgbClr val="000000"/>
                  </a:solidFill>
                  <a:effectLst/>
                  <a:uFillTx/>
                  <a:latin typeface="Times New Roman"/>
                </a:endParaRPr>
              </a:p>
            </p:txBody>
          </p:sp>
        </p:grpSp>
        <p:grpSp>
          <p:nvGrpSpPr>
            <p:cNvPr id="135" name=""/>
            <p:cNvGrpSpPr/>
            <p:nvPr/>
          </p:nvGrpSpPr>
          <p:grpSpPr>
            <a:xfrm>
              <a:off x="7205760" y="4203720"/>
              <a:ext cx="270000" cy="307440"/>
              <a:chOff x="7205760" y="4203720"/>
              <a:chExt cx="270000" cy="307440"/>
            </a:xfrm>
          </p:grpSpPr>
          <p:sp>
            <p:nvSpPr>
              <p:cNvPr id="136" name=""/>
              <p:cNvSpPr/>
              <p:nvPr/>
            </p:nvSpPr>
            <p:spPr>
              <a:xfrm>
                <a:off x="7216560" y="4241880"/>
                <a:ext cx="22824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7205760" y="420372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9</a:t>
                </a:r>
                <a:endParaRPr b="0" lang="en-US" sz="1400" strike="noStrike" u="none">
                  <a:solidFill>
                    <a:srgbClr val="000000"/>
                  </a:solidFill>
                  <a:effectLst/>
                  <a:uFillTx/>
                  <a:latin typeface="Times New Roman"/>
                </a:endParaRPr>
              </a:p>
            </p:txBody>
          </p:sp>
        </p:grpSp>
        <p:grpSp>
          <p:nvGrpSpPr>
            <p:cNvPr id="138" name=""/>
            <p:cNvGrpSpPr/>
            <p:nvPr/>
          </p:nvGrpSpPr>
          <p:grpSpPr>
            <a:xfrm>
              <a:off x="6951960" y="4127400"/>
              <a:ext cx="333000" cy="276840"/>
              <a:chOff x="6951960" y="4127400"/>
              <a:chExt cx="333000" cy="276840"/>
            </a:xfrm>
          </p:grpSpPr>
          <p:sp>
            <p:nvSpPr>
              <p:cNvPr id="139" name=""/>
              <p:cNvSpPr/>
              <p:nvPr/>
            </p:nvSpPr>
            <p:spPr>
              <a:xfrm>
                <a:off x="7000920" y="414000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6951960" y="4127400"/>
                <a:ext cx="333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Times New Roman"/>
                  </a:rPr>
                  <a:t>10</a:t>
                </a:r>
                <a:endParaRPr b="0" lang="en-US" sz="1200" strike="noStrike" u="none">
                  <a:solidFill>
                    <a:srgbClr val="000000"/>
                  </a:solidFill>
                  <a:effectLst/>
                  <a:uFillTx/>
                  <a:latin typeface="Times New Roman"/>
                </a:endParaRPr>
              </a:p>
            </p:txBody>
          </p:sp>
        </p:grpSp>
        <p:grpSp>
          <p:nvGrpSpPr>
            <p:cNvPr id="141" name=""/>
            <p:cNvGrpSpPr/>
            <p:nvPr/>
          </p:nvGrpSpPr>
          <p:grpSpPr>
            <a:xfrm>
              <a:off x="7091280" y="4432320"/>
              <a:ext cx="358920" cy="307440"/>
              <a:chOff x="7091280" y="4432320"/>
              <a:chExt cx="358920" cy="307440"/>
            </a:xfrm>
          </p:grpSpPr>
          <p:sp>
            <p:nvSpPr>
              <p:cNvPr id="142" name=""/>
              <p:cNvSpPr/>
              <p:nvPr/>
            </p:nvSpPr>
            <p:spPr>
              <a:xfrm>
                <a:off x="7147080" y="447048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7091280" y="44323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11</a:t>
                </a:r>
                <a:endParaRPr b="0" lang="en-US" sz="1400" strike="noStrike" u="none">
                  <a:solidFill>
                    <a:srgbClr val="000000"/>
                  </a:solidFill>
                  <a:effectLst/>
                  <a:uFillTx/>
                  <a:latin typeface="Times New Roman"/>
                </a:endParaRPr>
              </a:p>
            </p:txBody>
          </p:sp>
        </p:grpSp>
        <p:grpSp>
          <p:nvGrpSpPr>
            <p:cNvPr id="144" name=""/>
            <p:cNvGrpSpPr/>
            <p:nvPr/>
          </p:nvGrpSpPr>
          <p:grpSpPr>
            <a:xfrm>
              <a:off x="7103880" y="3987720"/>
              <a:ext cx="358920" cy="307440"/>
              <a:chOff x="7103880" y="3987720"/>
              <a:chExt cx="358920" cy="307440"/>
            </a:xfrm>
          </p:grpSpPr>
          <p:sp>
            <p:nvSpPr>
              <p:cNvPr id="145" name=""/>
              <p:cNvSpPr/>
              <p:nvPr/>
            </p:nvSpPr>
            <p:spPr>
              <a:xfrm>
                <a:off x="7178400" y="4012920"/>
                <a:ext cx="228600" cy="22860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7103880" y="398772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12</a:t>
                </a:r>
                <a:endParaRPr b="0" lang="en-US" sz="1400" strike="noStrike" u="none">
                  <a:solidFill>
                    <a:srgbClr val="000000"/>
                  </a:solidFill>
                  <a:effectLst/>
                  <a:uFillTx/>
                  <a:latin typeface="Times New Roman"/>
                </a:endParaRPr>
              </a:p>
            </p:txBody>
          </p:sp>
        </p:grpSp>
        <p:grpSp>
          <p:nvGrpSpPr>
            <p:cNvPr id="147" name=""/>
            <p:cNvGrpSpPr/>
            <p:nvPr/>
          </p:nvGrpSpPr>
          <p:grpSpPr>
            <a:xfrm>
              <a:off x="5761080" y="4368960"/>
              <a:ext cx="270000" cy="307440"/>
              <a:chOff x="5761080" y="4368960"/>
              <a:chExt cx="270000" cy="307440"/>
            </a:xfrm>
          </p:grpSpPr>
          <p:sp>
            <p:nvSpPr>
              <p:cNvPr id="148" name=""/>
              <p:cNvSpPr/>
              <p:nvPr/>
            </p:nvSpPr>
            <p:spPr>
              <a:xfrm>
                <a:off x="5778720" y="4394160"/>
                <a:ext cx="228600" cy="228240"/>
              </a:xfrm>
              <a:prstGeom prst="ellipse">
                <a:avLst/>
              </a:prstGeom>
              <a:solidFill>
                <a:srgbClr val="008000"/>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5761080" y="436896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6</a:t>
                </a:r>
                <a:endParaRPr b="0" lang="en-US" sz="1400" strike="noStrike" u="none">
                  <a:solidFill>
                    <a:srgbClr val="000000"/>
                  </a:solidFill>
                  <a:effectLst/>
                  <a:uFillTx/>
                  <a:latin typeface="Times New Roman"/>
                </a:endParaRPr>
              </a:p>
            </p:txBody>
          </p:sp>
        </p:grpSp>
        <p:sp>
          <p:nvSpPr>
            <p:cNvPr id="150" name=""/>
            <p:cNvSpPr/>
            <p:nvPr/>
          </p:nvSpPr>
          <p:spPr>
            <a:xfrm>
              <a:off x="5029200" y="6019920"/>
              <a:ext cx="2133720" cy="396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51" name=""/>
            <p:cNvGrpSpPr/>
            <p:nvPr/>
          </p:nvGrpSpPr>
          <p:grpSpPr>
            <a:xfrm>
              <a:off x="7240680" y="4343400"/>
              <a:ext cx="358920" cy="307440"/>
              <a:chOff x="7240680" y="4343400"/>
              <a:chExt cx="358920" cy="307440"/>
            </a:xfrm>
          </p:grpSpPr>
          <p:sp>
            <p:nvSpPr>
              <p:cNvPr id="152" name=""/>
              <p:cNvSpPr/>
              <p:nvPr/>
            </p:nvSpPr>
            <p:spPr>
              <a:xfrm>
                <a:off x="7315560" y="4381560"/>
                <a:ext cx="228600" cy="228600"/>
              </a:xfrm>
              <a:prstGeom prst="ellipse">
                <a:avLst/>
              </a:prstGeom>
              <a:solidFill>
                <a:srgbClr val="3333cc"/>
              </a:solidFill>
              <a:ln w="93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7240680" y="4343400"/>
                <a:ext cx="3589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13</a:t>
                </a:r>
                <a:endParaRPr b="0" lang="en-US" sz="1400" strike="noStrike" u="none">
                  <a:solidFill>
                    <a:srgbClr val="000000"/>
                  </a:solidFill>
                  <a:effectLst/>
                  <a:uFillTx/>
                  <a:latin typeface="Times New Roman"/>
                </a:endParaRPr>
              </a:p>
            </p:txBody>
          </p:sp>
        </p:grpSp>
      </p:grpSp>
      <p:sp>
        <p:nvSpPr>
          <p:cNvPr id="154" name=""/>
          <p:cNvSpPr/>
          <p:nvPr/>
        </p:nvSpPr>
        <p:spPr>
          <a:xfrm>
            <a:off x="914400" y="228600"/>
            <a:ext cx="7772400" cy="1143000"/>
          </a:xfrm>
          <a:prstGeom prst="rect">
            <a:avLst/>
          </a:prstGeom>
          <a:noFill/>
          <a:ln w="0">
            <a:noFill/>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Potential Power Generation Along Kern River</a:t>
            </a:r>
            <a:endParaRPr b="0" lang="en-US" sz="2400" strike="noStrike" u="none">
              <a:solidFill>
                <a:srgbClr val="000000"/>
              </a:solidFill>
              <a:effectLst/>
              <a:uFillTx/>
              <a:latin typeface="Times New Roman"/>
            </a:endParaRPr>
          </a:p>
        </p:txBody>
      </p:sp>
      <p:sp>
        <p:nvSpPr>
          <p:cNvPr id="155" name=""/>
          <p:cNvSpPr/>
          <p:nvPr/>
        </p:nvSpPr>
        <p:spPr>
          <a:xfrm>
            <a:off x="2558160" y="6176880"/>
            <a:ext cx="10224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Times New Roman"/>
              </a:rPr>
              <a:t>Operational</a:t>
            </a:r>
            <a:endParaRPr b="0" lang="en-US" sz="1400" strike="noStrike" u="none">
              <a:solidFill>
                <a:srgbClr val="000000"/>
              </a:solidFill>
              <a:effectLst/>
              <a:uFillTx/>
              <a:latin typeface="Times New Roman"/>
            </a:endParaRPr>
          </a:p>
        </p:txBody>
      </p:sp>
      <p:sp>
        <p:nvSpPr>
          <p:cNvPr id="156" name=""/>
          <p:cNvSpPr/>
          <p:nvPr/>
        </p:nvSpPr>
        <p:spPr>
          <a:xfrm>
            <a:off x="5427000" y="6247080"/>
            <a:ext cx="1736640" cy="3074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Source:  Kern River</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081419D-0523-4944-A941-DA10D33FF37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7" name=""/>
          <p:cNvGraphicFramePr/>
          <p:nvPr/>
        </p:nvGraphicFramePr>
        <p:xfrm>
          <a:off x="914400" y="685800"/>
          <a:ext cx="7315200" cy="5481720"/>
        </p:xfrm>
        <a:graphic>
          <a:graphicData uri="http://schemas.openxmlformats.org/presentationml/2006/ole">
            <p:oleObj progId="PowerPoint.Show.12" r:id="rId1" spid="">
              <p:embed/>
              <p:pic>
                <p:nvPicPr>
                  <p:cNvPr id="158" name="" descr=""/>
                  <p:cNvPicPr/>
                  <p:nvPr/>
                </p:nvPicPr>
                <p:blipFill>
                  <a:blip r:embed="rId2"/>
                  <a:stretch/>
                </p:blipFill>
                <p:spPr>
                  <a:xfrm>
                    <a:off x="914400" y="685800"/>
                    <a:ext cx="7315200" cy="5481720"/>
                  </a:xfrm>
                  <a:prstGeom prst="rect">
                    <a:avLst/>
                  </a:prstGeom>
                  <a:noFill/>
                  <a:ln w="0">
                    <a:noFill/>
                  </a:ln>
                </p:spPr>
              </p:pic>
            </p:oleObj>
          </a:graphicData>
        </a:graphic>
      </p:graphicFrame>
      <p:sp>
        <p:nvSpPr>
          <p:cNvPr id="2" name="PlaceHolder 1"/>
          <p:cNvSpPr>
            <a:spLocks noGrp="1"/>
          </p:cNvSpPr>
          <p:nvPr>
            <p:ph type="sldNum" idx="1"/>
          </p:nvPr>
        </p:nvSpPr>
        <p:spPr/>
        <p:txBody>
          <a:bodyPr/>
          <a:p>
            <a:fld id="{362A56D7-D42A-4934-BD79-96276B50BD5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Current Interstate Delivery Capacity</a:t>
            </a:r>
            <a:br>
              <a:rPr sz="3600"/>
            </a:br>
            <a:r>
              <a:rPr b="0" lang="en-US" sz="2800" strike="noStrike" u="none">
                <a:solidFill>
                  <a:srgbClr val="000000"/>
                </a:solidFill>
                <a:effectLst/>
                <a:uFillTx/>
                <a:latin typeface="Times New Roman"/>
              </a:rPr>
              <a:t>MMcfd</a:t>
            </a:r>
            <a:endParaRPr b="0" lang="en-US" sz="2800" strike="noStrike" u="none">
              <a:solidFill>
                <a:srgbClr val="000000"/>
              </a:solidFill>
              <a:effectLst/>
              <a:uFillTx/>
              <a:latin typeface="Times New Roman"/>
            </a:endParaRPr>
          </a:p>
        </p:txBody>
      </p:sp>
      <p:sp>
        <p:nvSpPr>
          <p:cNvPr id="160" name="PlaceHolder 2"/>
          <p:cNvSpPr>
            <a:spLocks noGrp="1"/>
          </p:cNvSpPr>
          <p:nvPr>
            <p:ph/>
          </p:nvPr>
        </p:nvSpPr>
        <p:spPr>
          <a:xfrm>
            <a:off x="228600" y="1885680"/>
            <a:ext cx="4114800" cy="4172040"/>
          </a:xfrm>
          <a:prstGeom prst="rect">
            <a:avLst/>
          </a:prstGeom>
          <a:noFill/>
          <a:ln w="0">
            <a:noFill/>
          </a:ln>
        </p:spPr>
        <p:txBody>
          <a:bodyPr lIns="90000" rIns="90000" tIns="46800" bIns="46800" anchor="t">
            <a:normAutofit/>
          </a:bodyPr>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PG&amp;E-GTN@Malin:          1,930             </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Kern River:                             700</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Transwestern@ Needles:     1,090               </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El Paso@Topock:                2,080                  </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El Paso@Ehrenburg:            </a:t>
            </a:r>
            <a:r>
              <a:rPr b="0" lang="en-US" sz="1800" strike="noStrike" u="sng">
                <a:solidFill>
                  <a:srgbClr val="000000"/>
                </a:solidFill>
                <a:effectLst/>
                <a:uFillTx/>
                <a:latin typeface="Times New Roman"/>
              </a:rPr>
              <a:t>1,240</a:t>
            </a:r>
            <a:endParaRPr b="0" lang="en-US" sz="1800" strike="noStrike" u="none">
              <a:solidFill>
                <a:srgbClr val="000000"/>
              </a:solidFill>
              <a:effectLst/>
              <a:uFillTx/>
              <a:latin typeface="Times New Roman"/>
            </a:endParaRPr>
          </a:p>
          <a:p>
            <a:pPr marL="343080" indent="-343080">
              <a:lnSpc>
                <a:spcPct val="12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Total Delivery Capacity:      7,000</a:t>
            </a:r>
            <a:endParaRPr b="0" lang="en-US" sz="1800" strike="noStrike" u="none">
              <a:solidFill>
                <a:srgbClr val="000000"/>
              </a:solidFill>
              <a:effectLst/>
              <a:uFillTx/>
              <a:latin typeface="Times New Roman"/>
            </a:endParaRPr>
          </a:p>
        </p:txBody>
      </p:sp>
      <p:sp>
        <p:nvSpPr>
          <p:cNvPr id="161" name=""/>
          <p:cNvSpPr/>
          <p:nvPr/>
        </p:nvSpPr>
        <p:spPr>
          <a:xfrm>
            <a:off x="4800600" y="4191120"/>
            <a:ext cx="39625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Total =  7,000 MMCF/D</a:t>
            </a: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1BDDF19-2B3F-431D-A690-D7D99D05A21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380880" y="2282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Current California Receipt Capacity</a:t>
            </a:r>
            <a:br>
              <a:rPr sz="3600"/>
            </a:br>
            <a:r>
              <a:rPr b="0" lang="en-US" sz="2800" strike="noStrike" u="none">
                <a:solidFill>
                  <a:srgbClr val="000000"/>
                </a:solidFill>
                <a:effectLst/>
                <a:uFillTx/>
                <a:latin typeface="Times New Roman"/>
              </a:rPr>
              <a:t>MMcfd</a:t>
            </a:r>
            <a:endParaRPr b="0" lang="en-US" sz="2800" strike="noStrike" u="none">
              <a:solidFill>
                <a:srgbClr val="000000"/>
              </a:solidFill>
              <a:effectLst/>
              <a:uFillTx/>
              <a:latin typeface="Times New Roman"/>
            </a:endParaRPr>
          </a:p>
        </p:txBody>
      </p:sp>
      <p:sp>
        <p:nvSpPr>
          <p:cNvPr id="163" name="PlaceHolder 2"/>
          <p:cNvSpPr>
            <a:spLocks noGrp="1"/>
          </p:cNvSpPr>
          <p:nvPr>
            <p:ph/>
          </p:nvPr>
        </p:nvSpPr>
        <p:spPr>
          <a:xfrm>
            <a:off x="457200" y="1676520"/>
            <a:ext cx="4013280" cy="4495680"/>
          </a:xfrm>
          <a:prstGeom prst="rect">
            <a:avLst/>
          </a:prstGeom>
          <a:noFill/>
          <a:ln w="0">
            <a:noFill/>
          </a:ln>
        </p:spPr>
        <p:txBody>
          <a:bodyPr lIns="90000" rIns="90000" tIns="46800" bIns="46800" anchor="t">
            <a:normAutofit lnSpcReduction="9999"/>
          </a:bodyPr>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PG&amp;E </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Redwood-Malin                       1,905</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Baja Path                                  1,140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Kern River/Mojave (400)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Needles (400)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Topock  (1,140)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SoCalGas</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Needles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750</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Hector Road</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50</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Topock                                        540</a:t>
            </a:r>
            <a:endParaRPr b="0" lang="en-US" sz="1600" strike="noStrike" u="none">
              <a:solidFill>
                <a:srgbClr val="000000"/>
              </a:solidFill>
              <a:effectLst/>
              <a:uFillTx/>
              <a:latin typeface="Times New Roman"/>
            </a:endParaRPr>
          </a:p>
          <a:p>
            <a:pPr marL="343080" indent="-34308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Ehrenburg                                1,210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Mojave</a:t>
            </a:r>
            <a:r>
              <a:rPr b="0" lang="en-US" sz="1600" strike="noStrike" u="none">
                <a:solidFill>
                  <a:srgbClr val="000000"/>
                </a:solidFill>
                <a:effectLst/>
                <a:uFillTx/>
                <a:latin typeface="Times New Roman"/>
              </a:rPr>
              <a:t>                                              400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Needles (300)</a:t>
            </a: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Topock  (400)    </a:t>
            </a:r>
            <a:endParaRPr b="0" lang="en-US" sz="1600" strike="noStrike" u="none">
              <a:solidFill>
                <a:srgbClr val="000000"/>
              </a:solidFill>
              <a:effectLst/>
              <a:uFillTx/>
              <a:latin typeface="Times New Roman"/>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Kern River </a:t>
            </a:r>
            <a:r>
              <a:rPr b="0" lang="en-US" sz="1600" strike="noStrike" u="none">
                <a:solidFill>
                  <a:srgbClr val="000000"/>
                </a:solidFill>
                <a:effectLst/>
                <a:uFillTx/>
                <a:latin typeface="Times New Roman"/>
              </a:rPr>
              <a:t>                                       700 </a:t>
            </a:r>
            <a:endParaRPr b="0" lang="en-US" sz="1600" strike="noStrike" u="none">
              <a:solidFill>
                <a:srgbClr val="000000"/>
              </a:solidFill>
              <a:effectLst/>
              <a:uFillTx/>
              <a:latin typeface="Times New Roman"/>
            </a:endParaRPr>
          </a:p>
        </p:txBody>
      </p:sp>
      <p:sp>
        <p:nvSpPr>
          <p:cNvPr id="164" name="PlaceHolder 3"/>
          <p:cNvSpPr>
            <a:spLocks noGrp="1"/>
          </p:cNvSpPr>
          <p:nvPr>
            <p:ph/>
          </p:nvPr>
        </p:nvSpPr>
        <p:spPr>
          <a:xfrm>
            <a:off x="4673520" y="1885680"/>
            <a:ext cx="4013280" cy="4172040"/>
          </a:xfrm>
          <a:prstGeom prst="rect">
            <a:avLst/>
          </a:prstGeom>
          <a:noFill/>
          <a:ln w="0">
            <a:noFill/>
          </a:ln>
        </p:spPr>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Winter receipts at Malin drop to 1500 to 1750 MMcfd due to increased demand in the Pacific NW.</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addition, there is about 1,000 MMcfd in California production</a:t>
            </a:r>
            <a:endParaRPr b="0" lang="en-US" sz="1600" strike="noStrike" u="none">
              <a:solidFill>
                <a:srgbClr val="000000"/>
              </a:solidFill>
              <a:effectLst/>
              <a:uFillTx/>
              <a:latin typeface="Times New Roman"/>
            </a:endParaRPr>
          </a:p>
        </p:txBody>
      </p:sp>
      <p:sp>
        <p:nvSpPr>
          <p:cNvPr id="165" name=""/>
          <p:cNvSpPr/>
          <p:nvPr/>
        </p:nvSpPr>
        <p:spPr>
          <a:xfrm>
            <a:off x="4952880" y="4572000"/>
            <a:ext cx="39625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Total =  6,675 MMCF/D</a:t>
            </a:r>
            <a:endParaRPr b="0" lang="en-US" sz="24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C3419872-2024-41D8-8794-2851C17D74F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3081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2001-03-20T18:42:49Z</dcterms:created>
  <dc:creator>CEC</dc:creator>
  <dc:description/>
  <dc:language>en-US</dc:language>
  <cp:lastModifiedBy>CA Energy Commission</cp:lastModifiedBy>
  <cp:lastPrinted>2001-04-16T19:54:16Z</cp:lastPrinted>
  <dcterms:modified xsi:type="dcterms:W3CDTF">2001-04-16T20:31:36Z</dcterms:modified>
  <cp:revision>90</cp:revision>
  <dc:subject/>
  <dc:title>No Slide Title</dc:title>
</cp:coreProperties>
</file>