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1" name="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" name="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4" name=""/>
            <p:cNvSpPr/>
            <p:nvPr/>
          </p:nvSpPr>
          <p:spPr>
            <a:xfrm flipH="1" flipV="1" rot="10800000">
              <a:off x="8923320" y="2206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 flipV="1" rot="10800000">
              <a:off x="8792640" y="37980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" name="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7" name="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V="1" rot="5400000">
              <a:off x="4625280" y="241704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" name=""/>
          <p:cNvGrpSpPr/>
          <p:nvPr/>
        </p:nvGrpSpPr>
        <p:grpSpPr>
          <a:xfrm>
            <a:off x="76320" y="176040"/>
            <a:ext cx="8745480" cy="161280"/>
            <a:chOff x="76320" y="176040"/>
            <a:chExt cx="8745480" cy="161280"/>
          </a:xfrm>
        </p:grpSpPr>
        <p:sp>
          <p:nvSpPr>
            <p:cNvPr id="10" name=""/>
            <p:cNvSpPr/>
            <p:nvPr/>
          </p:nvSpPr>
          <p:spPr>
            <a:xfrm flipV="1" rot="5400000">
              <a:off x="452916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V="1" rot="5400000">
              <a:off x="441864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" name=""/>
          <p:cNvGrpSpPr/>
          <p:nvPr/>
        </p:nvGrpSpPr>
        <p:grpSpPr>
          <a:xfrm>
            <a:off x="71280" y="176040"/>
            <a:ext cx="8745840" cy="161280"/>
            <a:chOff x="71280" y="176040"/>
            <a:chExt cx="8745840" cy="161280"/>
          </a:xfrm>
        </p:grpSpPr>
        <p:sp>
          <p:nvSpPr>
            <p:cNvPr id="13" name=""/>
            <p:cNvSpPr/>
            <p:nvPr/>
          </p:nvSpPr>
          <p:spPr>
            <a:xfrm flipV="1" rot="5400000">
              <a:off x="452448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 rot="5400000">
              <a:off x="4413960" y="-4166640"/>
              <a:ext cx="60480" cy="87458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99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699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4572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124080" y="60199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8580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69BD3A-E382-45FB-921E-AD79A77FC4E8}" type="slidenum"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1" name="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4" name=""/>
            <p:cNvSpPr/>
            <p:nvPr/>
          </p:nvSpPr>
          <p:spPr>
            <a:xfrm flipH="1" flipV="1" rot="10800000">
              <a:off x="8923320" y="2206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 flipV="1" rot="10800000">
              <a:off x="8792640" y="37980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7" name="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V="1" rot="5400000">
              <a:off x="4625280" y="241704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76320" y="176040"/>
            <a:ext cx="8745480" cy="161280"/>
            <a:chOff x="76320" y="176040"/>
            <a:chExt cx="8745480" cy="161280"/>
          </a:xfrm>
        </p:grpSpPr>
        <p:sp>
          <p:nvSpPr>
            <p:cNvPr id="10" name=""/>
            <p:cNvSpPr/>
            <p:nvPr/>
          </p:nvSpPr>
          <p:spPr>
            <a:xfrm flipV="1" rot="5400000">
              <a:off x="452916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V="1" rot="5400000">
              <a:off x="441864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71280" y="176040"/>
            <a:ext cx="8745840" cy="161280"/>
            <a:chOff x="71280" y="176040"/>
            <a:chExt cx="8745840" cy="161280"/>
          </a:xfrm>
        </p:grpSpPr>
        <p:sp>
          <p:nvSpPr>
            <p:cNvPr id="13" name=""/>
            <p:cNvSpPr/>
            <p:nvPr/>
          </p:nvSpPr>
          <p:spPr>
            <a:xfrm flipV="1" rot="5400000">
              <a:off x="452448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 rot="5400000">
              <a:off x="4413960" y="-4166640"/>
              <a:ext cx="60480" cy="87458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99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699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4"/>
          </p:nvPr>
        </p:nvSpPr>
        <p:spPr>
          <a:xfrm>
            <a:off x="4572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ftr" idx="5"/>
          </p:nvPr>
        </p:nvSpPr>
        <p:spPr>
          <a:xfrm>
            <a:off x="3124080" y="60199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sldNum" idx="6"/>
          </p:nvPr>
        </p:nvSpPr>
        <p:spPr>
          <a:xfrm>
            <a:off x="68580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1DEA7A0-3ABC-4D1B-A8D3-B9468721660C}" type="slidenum"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1" name="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" name="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4" name=""/>
            <p:cNvSpPr/>
            <p:nvPr/>
          </p:nvSpPr>
          <p:spPr>
            <a:xfrm flipH="1" flipV="1" rot="10800000">
              <a:off x="8923320" y="2206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 flipV="1" rot="10800000">
              <a:off x="8792640" y="37980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7" name="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V="1" rot="5400000">
              <a:off x="4625280" y="241704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76320" y="176040"/>
            <a:ext cx="8745480" cy="161280"/>
            <a:chOff x="76320" y="176040"/>
            <a:chExt cx="8745480" cy="161280"/>
          </a:xfrm>
        </p:grpSpPr>
        <p:sp>
          <p:nvSpPr>
            <p:cNvPr id="10" name=""/>
            <p:cNvSpPr/>
            <p:nvPr/>
          </p:nvSpPr>
          <p:spPr>
            <a:xfrm flipV="1" rot="5400000">
              <a:off x="452916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V="1" rot="5400000">
              <a:off x="441864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" name=""/>
          <p:cNvGrpSpPr/>
          <p:nvPr/>
        </p:nvGrpSpPr>
        <p:grpSpPr>
          <a:xfrm>
            <a:off x="71280" y="176040"/>
            <a:ext cx="8745840" cy="161280"/>
            <a:chOff x="71280" y="176040"/>
            <a:chExt cx="8745840" cy="161280"/>
          </a:xfrm>
        </p:grpSpPr>
        <p:sp>
          <p:nvSpPr>
            <p:cNvPr id="13" name=""/>
            <p:cNvSpPr/>
            <p:nvPr/>
          </p:nvSpPr>
          <p:spPr>
            <a:xfrm flipV="1" rot="5400000">
              <a:off x="452448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 rot="5400000">
              <a:off x="4413960" y="-4166640"/>
              <a:ext cx="60480" cy="87458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99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699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7"/>
          </p:nvPr>
        </p:nvSpPr>
        <p:spPr>
          <a:xfrm>
            <a:off x="4572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8"/>
          </p:nvPr>
        </p:nvSpPr>
        <p:spPr>
          <a:xfrm>
            <a:off x="3124080" y="60199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sldNum" idx="9"/>
          </p:nvPr>
        </p:nvSpPr>
        <p:spPr>
          <a:xfrm>
            <a:off x="68580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E8E0CD-A73A-41E5-8119-CEA5138C73F5}" type="slidenum"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1" name="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" name="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4" name=""/>
            <p:cNvSpPr/>
            <p:nvPr/>
          </p:nvSpPr>
          <p:spPr>
            <a:xfrm flipH="1" flipV="1" rot="10800000">
              <a:off x="8923320" y="2206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 flipV="1" rot="10800000">
              <a:off x="8792640" y="37980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7" name="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V="1" rot="5400000">
              <a:off x="4625280" y="241704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" name=""/>
          <p:cNvGrpSpPr/>
          <p:nvPr/>
        </p:nvGrpSpPr>
        <p:grpSpPr>
          <a:xfrm>
            <a:off x="76320" y="176040"/>
            <a:ext cx="8745480" cy="161280"/>
            <a:chOff x="76320" y="176040"/>
            <a:chExt cx="8745480" cy="161280"/>
          </a:xfrm>
        </p:grpSpPr>
        <p:sp>
          <p:nvSpPr>
            <p:cNvPr id="10" name=""/>
            <p:cNvSpPr/>
            <p:nvPr/>
          </p:nvSpPr>
          <p:spPr>
            <a:xfrm flipV="1" rot="5400000">
              <a:off x="452916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V="1" rot="5400000">
              <a:off x="441864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" name=""/>
          <p:cNvGrpSpPr/>
          <p:nvPr/>
        </p:nvGrpSpPr>
        <p:grpSpPr>
          <a:xfrm>
            <a:off x="71280" y="176040"/>
            <a:ext cx="8745840" cy="161280"/>
            <a:chOff x="71280" y="176040"/>
            <a:chExt cx="8745840" cy="161280"/>
          </a:xfrm>
        </p:grpSpPr>
        <p:sp>
          <p:nvSpPr>
            <p:cNvPr id="13" name=""/>
            <p:cNvSpPr/>
            <p:nvPr/>
          </p:nvSpPr>
          <p:spPr>
            <a:xfrm flipV="1" rot="5400000">
              <a:off x="452448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 rot="5400000">
              <a:off x="4413960" y="-4166640"/>
              <a:ext cx="60480" cy="87458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99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699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10"/>
          </p:nvPr>
        </p:nvSpPr>
        <p:spPr>
          <a:xfrm>
            <a:off x="4572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11"/>
          </p:nvPr>
        </p:nvSpPr>
        <p:spPr>
          <a:xfrm>
            <a:off x="3124080" y="60199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12"/>
          </p:nvPr>
        </p:nvSpPr>
        <p:spPr>
          <a:xfrm>
            <a:off x="68580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125111-6A8A-4607-A014-56F19DC28FA5}" type="slidenum"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51" name="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54" name=""/>
            <p:cNvSpPr/>
            <p:nvPr/>
          </p:nvSpPr>
          <p:spPr>
            <a:xfrm flipH="1" flipV="1" rot="10800000">
              <a:off x="8923320" y="2206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V="1" rot="10800000">
              <a:off x="8792640" y="37980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57" name="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flipV="1" rot="5400000">
              <a:off x="4625280" y="241704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" name=""/>
          <p:cNvGrpSpPr/>
          <p:nvPr/>
        </p:nvGrpSpPr>
        <p:grpSpPr>
          <a:xfrm>
            <a:off x="76320" y="176040"/>
            <a:ext cx="8745480" cy="161280"/>
            <a:chOff x="76320" y="176040"/>
            <a:chExt cx="8745480" cy="161280"/>
          </a:xfrm>
        </p:grpSpPr>
        <p:sp>
          <p:nvSpPr>
            <p:cNvPr id="60" name=""/>
            <p:cNvSpPr/>
            <p:nvPr/>
          </p:nvSpPr>
          <p:spPr>
            <a:xfrm flipV="1" rot="5400000">
              <a:off x="452916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flipV="1" rot="5400000">
              <a:off x="441864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1980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dt" idx="13"/>
          </p:nvPr>
        </p:nvSpPr>
        <p:spPr>
          <a:xfrm>
            <a:off x="439560" y="5989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ftr" idx="14"/>
          </p:nvPr>
        </p:nvSpPr>
        <p:spPr>
          <a:xfrm>
            <a:off x="3135240" y="60022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sldNum" idx="15"/>
          </p:nvPr>
        </p:nvSpPr>
        <p:spPr>
          <a:xfrm>
            <a:off x="6800760" y="597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A4FFD0-DC62-47E4-B8E3-A225C95ABB4B}" type="slidenum"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6699ff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0099cc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6699ff"/>
              </a:buClr>
              <a:buFont typeface="Tahom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440" y="19807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Transwestern Pipeline Company</a:t>
            </a:r>
            <a:endParaRPr b="0" lang="en-US" sz="44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Presentation to CPUC Workshop on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Gas Infrastructure in California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April 17, 2001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83808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Transwestern Pipeline Company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System Map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430880" y="1582560"/>
            <a:ext cx="1931760" cy="1487520"/>
          </a:xfrm>
          <a:prstGeom prst="rect">
            <a:avLst/>
          </a:prstGeom>
          <a:noFill/>
          <a:ln w="12600">
            <a:solidFill>
              <a:srgbClr val="a1a1a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05440" y="3433680"/>
            <a:ext cx="3911400" cy="3349800"/>
          </a:xfrm>
          <a:custGeom>
            <a:avLst/>
            <a:gdLst/>
            <a:ahLst/>
            <a:rect l="l" t="t" r="r" b="b"/>
            <a:pathLst>
              <a:path w="2464" h="2110">
                <a:moveTo>
                  <a:pt x="686" y="0"/>
                </a:moveTo>
                <a:lnTo>
                  <a:pt x="1225" y="0"/>
                </a:lnTo>
                <a:lnTo>
                  <a:pt x="1225" y="376"/>
                </a:lnTo>
                <a:lnTo>
                  <a:pt x="1881" y="507"/>
                </a:lnTo>
                <a:lnTo>
                  <a:pt x="1991" y="491"/>
                </a:lnTo>
                <a:lnTo>
                  <a:pt x="2256" y="552"/>
                </a:lnTo>
                <a:lnTo>
                  <a:pt x="2348" y="569"/>
                </a:lnTo>
                <a:lnTo>
                  <a:pt x="2342" y="945"/>
                </a:lnTo>
                <a:lnTo>
                  <a:pt x="2463" y="1208"/>
                </a:lnTo>
                <a:lnTo>
                  <a:pt x="2391" y="1338"/>
                </a:lnTo>
                <a:lnTo>
                  <a:pt x="2172" y="1390"/>
                </a:lnTo>
                <a:lnTo>
                  <a:pt x="1827" y="1660"/>
                </a:lnTo>
                <a:lnTo>
                  <a:pt x="1743" y="1876"/>
                </a:lnTo>
                <a:lnTo>
                  <a:pt x="1786" y="2109"/>
                </a:lnTo>
                <a:lnTo>
                  <a:pt x="1344" y="1954"/>
                </a:lnTo>
                <a:lnTo>
                  <a:pt x="1061" y="1489"/>
                </a:lnTo>
                <a:lnTo>
                  <a:pt x="833" y="1421"/>
                </a:lnTo>
                <a:lnTo>
                  <a:pt x="708" y="1548"/>
                </a:lnTo>
                <a:lnTo>
                  <a:pt x="532" y="1448"/>
                </a:lnTo>
                <a:lnTo>
                  <a:pt x="368" y="1161"/>
                </a:lnTo>
                <a:lnTo>
                  <a:pt x="0" y="864"/>
                </a:lnTo>
                <a:lnTo>
                  <a:pt x="686" y="864"/>
                </a:lnTo>
                <a:lnTo>
                  <a:pt x="686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152280" y="1295280"/>
            <a:ext cx="5934240" cy="3802320"/>
            <a:chOff x="152280" y="1295280"/>
            <a:chExt cx="5934240" cy="3802320"/>
          </a:xfrm>
        </p:grpSpPr>
        <p:sp>
          <p:nvSpPr>
            <p:cNvPr id="73" name=""/>
            <p:cNvSpPr/>
            <p:nvPr/>
          </p:nvSpPr>
          <p:spPr>
            <a:xfrm>
              <a:off x="4465800" y="3084480"/>
              <a:ext cx="1620720" cy="2006640"/>
            </a:xfrm>
            <a:custGeom>
              <a:avLst/>
              <a:gdLst/>
              <a:ahLst/>
              <a:rect l="l" t="t" r="r" b="b"/>
              <a:pathLst>
                <a:path w="1021" h="1264">
                  <a:moveTo>
                    <a:pt x="0" y="0"/>
                  </a:moveTo>
                  <a:lnTo>
                    <a:pt x="1020" y="0"/>
                  </a:lnTo>
                  <a:lnTo>
                    <a:pt x="1020" y="1088"/>
                  </a:lnTo>
                  <a:lnTo>
                    <a:pt x="355" y="1088"/>
                  </a:lnTo>
                  <a:lnTo>
                    <a:pt x="169" y="1088"/>
                  </a:lnTo>
                  <a:lnTo>
                    <a:pt x="169" y="1263"/>
                  </a:lnTo>
                  <a:lnTo>
                    <a:pt x="0" y="1263"/>
                  </a:lnTo>
                  <a:lnTo>
                    <a:pt x="0" y="0"/>
                  </a:lnTo>
                </a:path>
              </a:pathLst>
            </a:custGeom>
            <a:noFill/>
            <a:ln cap="rnd" w="12600">
              <a:solidFill>
                <a:srgbClr val="a1a1a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871720" y="3084480"/>
              <a:ext cx="1595520" cy="2013120"/>
            </a:xfrm>
            <a:custGeom>
              <a:avLst/>
              <a:gdLst/>
              <a:ahLst/>
              <a:rect l="l" t="t" r="r" b="b"/>
              <a:pathLst>
                <a:path w="1005" h="1268">
                  <a:moveTo>
                    <a:pt x="108" y="0"/>
                  </a:moveTo>
                  <a:lnTo>
                    <a:pt x="1004" y="0"/>
                  </a:lnTo>
                  <a:lnTo>
                    <a:pt x="1004" y="1267"/>
                  </a:lnTo>
                  <a:lnTo>
                    <a:pt x="693" y="1267"/>
                  </a:lnTo>
                  <a:lnTo>
                    <a:pt x="98" y="986"/>
                  </a:lnTo>
                  <a:lnTo>
                    <a:pt x="98" y="896"/>
                  </a:lnTo>
                  <a:lnTo>
                    <a:pt x="136" y="626"/>
                  </a:lnTo>
                  <a:lnTo>
                    <a:pt x="42" y="502"/>
                  </a:lnTo>
                  <a:lnTo>
                    <a:pt x="0" y="217"/>
                  </a:lnTo>
                  <a:lnTo>
                    <a:pt x="108" y="244"/>
                  </a:lnTo>
                  <a:lnTo>
                    <a:pt x="108" y="0"/>
                  </a:lnTo>
                </a:path>
              </a:pathLst>
            </a:custGeom>
            <a:noFill/>
            <a:ln cap="rnd" w="12600">
              <a:solidFill>
                <a:srgbClr val="a1a1a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52280" y="1295280"/>
              <a:ext cx="2930760" cy="3222720"/>
            </a:xfrm>
            <a:custGeom>
              <a:avLst/>
              <a:gdLst/>
              <a:ahLst/>
              <a:rect l="l" t="t" r="r" b="b"/>
              <a:pathLst>
                <a:path w="1846" h="2030">
                  <a:moveTo>
                    <a:pt x="42" y="0"/>
                  </a:moveTo>
                  <a:lnTo>
                    <a:pt x="792" y="0"/>
                  </a:lnTo>
                  <a:lnTo>
                    <a:pt x="792" y="691"/>
                  </a:lnTo>
                  <a:lnTo>
                    <a:pt x="1758" y="1645"/>
                  </a:lnTo>
                  <a:lnTo>
                    <a:pt x="1845" y="1752"/>
                  </a:lnTo>
                  <a:lnTo>
                    <a:pt x="1802" y="2029"/>
                  </a:lnTo>
                  <a:lnTo>
                    <a:pt x="1318" y="2029"/>
                  </a:lnTo>
                  <a:lnTo>
                    <a:pt x="888" y="1690"/>
                  </a:lnTo>
                  <a:lnTo>
                    <a:pt x="738" y="1690"/>
                  </a:lnTo>
                  <a:lnTo>
                    <a:pt x="372" y="1052"/>
                  </a:lnTo>
                  <a:lnTo>
                    <a:pt x="118" y="661"/>
                  </a:lnTo>
                  <a:lnTo>
                    <a:pt x="150" y="510"/>
                  </a:lnTo>
                  <a:lnTo>
                    <a:pt x="0" y="310"/>
                  </a:lnTo>
                  <a:lnTo>
                    <a:pt x="42" y="0"/>
                  </a:lnTo>
                </a:path>
              </a:pathLst>
            </a:custGeom>
            <a:noFill/>
            <a:ln cap="rnd" w="12600">
              <a:solidFill>
                <a:srgbClr val="a1a1a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6084720" y="3076560"/>
            <a:ext cx="2502000" cy="1216080"/>
          </a:xfrm>
          <a:custGeom>
            <a:avLst/>
            <a:gdLst/>
            <a:ahLst/>
            <a:rect l="l" t="t" r="r" b="b"/>
            <a:pathLst>
              <a:path w="1576" h="766">
                <a:moveTo>
                  <a:pt x="0" y="0"/>
                </a:moveTo>
                <a:lnTo>
                  <a:pt x="1511" y="0"/>
                </a:lnTo>
                <a:lnTo>
                  <a:pt x="1552" y="138"/>
                </a:lnTo>
                <a:lnTo>
                  <a:pt x="1575" y="297"/>
                </a:lnTo>
                <a:lnTo>
                  <a:pt x="1575" y="765"/>
                </a:lnTo>
                <a:lnTo>
                  <a:pt x="1314" y="702"/>
                </a:lnTo>
                <a:lnTo>
                  <a:pt x="1199" y="724"/>
                </a:lnTo>
                <a:lnTo>
                  <a:pt x="540" y="597"/>
                </a:lnTo>
                <a:lnTo>
                  <a:pt x="540" y="227"/>
                </a:lnTo>
                <a:lnTo>
                  <a:pt x="0" y="222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29040" y="4000680"/>
            <a:ext cx="2444760" cy="88560"/>
          </a:xfrm>
          <a:custGeom>
            <a:avLst/>
            <a:gdLst/>
            <a:ahLst/>
            <a:rect l="l" t="t" r="r" b="b"/>
            <a:pathLst>
              <a:path w="1540" h="56">
                <a:moveTo>
                  <a:pt x="0" y="30"/>
                </a:moveTo>
                <a:lnTo>
                  <a:pt x="1044" y="0"/>
                </a:lnTo>
                <a:lnTo>
                  <a:pt x="1540" y="56"/>
                </a:lnTo>
              </a:path>
            </a:pathLst>
          </a:custGeom>
          <a:noFill/>
          <a:ln w="10152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760" bIns="4176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5445000" y="3675240"/>
            <a:ext cx="862200" cy="426960"/>
          </a:xfrm>
          <a:prstGeom prst="line">
            <a:avLst/>
          </a:prstGeom>
          <a:ln w="101520">
            <a:solidFill>
              <a:srgbClr val="99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483160" y="4095720"/>
            <a:ext cx="790560" cy="1123920"/>
          </a:xfrm>
          <a:custGeom>
            <a:avLst/>
            <a:gdLst/>
            <a:ahLst/>
            <a:rect l="l" t="t" r="r" b="b"/>
            <a:pathLst>
              <a:path w="498" h="708">
                <a:moveTo>
                  <a:pt x="0" y="0"/>
                </a:moveTo>
                <a:lnTo>
                  <a:pt x="498" y="708"/>
                </a:lnTo>
              </a:path>
            </a:pathLst>
          </a:custGeom>
          <a:noFill/>
          <a:ln w="10152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648320" y="2921040"/>
            <a:ext cx="304560" cy="1079640"/>
          </a:xfrm>
          <a:custGeom>
            <a:avLst/>
            <a:gdLst/>
            <a:ahLst/>
            <a:rect l="l" t="t" r="r" b="b"/>
            <a:pathLst>
              <a:path w="192" h="680">
                <a:moveTo>
                  <a:pt x="0" y="680"/>
                </a:moveTo>
                <a:lnTo>
                  <a:pt x="168" y="160"/>
                </a:lnTo>
                <a:lnTo>
                  <a:pt x="192" y="0"/>
                </a:lnTo>
              </a:path>
            </a:pathLst>
          </a:custGeom>
          <a:noFill/>
          <a:ln w="10152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72400" y="3613320"/>
            <a:ext cx="46836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3044880" y="4043160"/>
            <a:ext cx="264960" cy="236520"/>
          </a:xfrm>
          <a:prstGeom prst="line">
            <a:avLst/>
          </a:prstGeom>
          <a:ln w="101520">
            <a:solidFill>
              <a:srgbClr val="99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114800" y="2514600"/>
            <a:ext cx="1562040" cy="749160"/>
          </a:xfrm>
          <a:prstGeom prst="ellipse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San Juan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Basin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172200" y="3048120"/>
            <a:ext cx="1397160" cy="850680"/>
          </a:xfrm>
          <a:prstGeom prst="ellipse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Panhandle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486400" y="4572000"/>
            <a:ext cx="1523880" cy="749160"/>
          </a:xfrm>
          <a:prstGeom prst="ellipse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Permian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Basin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3276360" y="4343400"/>
            <a:ext cx="1447560" cy="0"/>
          </a:xfrm>
          <a:prstGeom prst="line">
            <a:avLst/>
          </a:prstGeom>
          <a:ln w="63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820960" y="4572000"/>
            <a:ext cx="27799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West Flow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Capacity to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California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1,090,000 MMBtu/d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685800" y="16524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Transwestern Pipeline Company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r>
              <a:rPr b="1" lang="en-US" sz="2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West End Delivery Capacities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872400" y="3613320"/>
            <a:ext cx="46836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590920" y="1981080"/>
            <a:ext cx="876240" cy="3419640"/>
          </a:xfrm>
          <a:custGeom>
            <a:avLst/>
            <a:gdLst/>
            <a:ahLst/>
            <a:rect l="l" t="t" r="r" b="b"/>
            <a:pathLst>
              <a:path w="552" h="2154">
                <a:moveTo>
                  <a:pt x="0" y="0"/>
                </a:moveTo>
                <a:lnTo>
                  <a:pt x="207" y="434"/>
                </a:lnTo>
                <a:lnTo>
                  <a:pt x="248" y="802"/>
                </a:lnTo>
                <a:cubicBezTo>
                  <a:pt x="285" y="936"/>
                  <a:pt x="396" y="1123"/>
                  <a:pt x="428" y="1247"/>
                </a:cubicBezTo>
                <a:cubicBezTo>
                  <a:pt x="460" y="1371"/>
                  <a:pt x="422" y="1425"/>
                  <a:pt x="442" y="1548"/>
                </a:cubicBezTo>
                <a:lnTo>
                  <a:pt x="552" y="1982"/>
                </a:lnTo>
                <a:lnTo>
                  <a:pt x="528" y="2154"/>
                </a:lnTo>
              </a:path>
            </a:pathLst>
          </a:custGeom>
          <a:noFill/>
          <a:ln w="76320">
            <a:solidFill>
              <a:srgbClr val="00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971800" y="2895480"/>
            <a:ext cx="5791320" cy="0"/>
          </a:xfrm>
          <a:prstGeom prst="line">
            <a:avLst/>
          </a:prstGeom>
          <a:ln w="63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124080" y="2895480"/>
            <a:ext cx="1371600" cy="1143000"/>
          </a:xfrm>
          <a:custGeom>
            <a:avLst/>
            <a:gdLst/>
            <a:ahLst/>
            <a:rect l="l" t="t" r="r" b="b"/>
            <a:pathLst>
              <a:path w="864" h="720">
                <a:moveTo>
                  <a:pt x="864" y="0"/>
                </a:moveTo>
                <a:cubicBezTo>
                  <a:pt x="812" y="84"/>
                  <a:pt x="656" y="397"/>
                  <a:pt x="552" y="507"/>
                </a:cubicBezTo>
                <a:cubicBezTo>
                  <a:pt x="448" y="617"/>
                  <a:pt x="329" y="625"/>
                  <a:pt x="237" y="660"/>
                </a:cubicBezTo>
                <a:lnTo>
                  <a:pt x="0" y="720"/>
                </a:lnTo>
              </a:path>
            </a:pathLst>
          </a:custGeom>
          <a:noFill/>
          <a:ln w="63360">
            <a:solidFill>
              <a:srgbClr val="f8f8f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895480" y="2666880"/>
            <a:ext cx="381240" cy="381240"/>
          </a:xfrm>
          <a:prstGeom prst="rect">
            <a:avLst/>
          </a:prstGeom>
          <a:solidFill>
            <a:srgbClr val="ff33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819520" y="3886200"/>
            <a:ext cx="304560" cy="304920"/>
          </a:xfrm>
          <a:prstGeom prst="rect">
            <a:avLst/>
          </a:prstGeom>
          <a:solidFill>
            <a:srgbClr val="ff33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276720" y="4038480"/>
            <a:ext cx="304560" cy="304920"/>
          </a:xfrm>
          <a:prstGeom prst="rect">
            <a:avLst/>
          </a:prstGeom>
          <a:solidFill>
            <a:srgbClr val="ff33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200400" y="3581280"/>
            <a:ext cx="304920" cy="304920"/>
          </a:xfrm>
          <a:prstGeom prst="rect">
            <a:avLst/>
          </a:prstGeom>
          <a:solidFill>
            <a:srgbClr val="ff33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38480" y="3505320"/>
            <a:ext cx="304920" cy="304560"/>
          </a:xfrm>
          <a:prstGeom prst="rect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24280" y="2590920"/>
            <a:ext cx="304920" cy="304560"/>
          </a:xfrm>
          <a:prstGeom prst="rect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105520" y="2895480"/>
            <a:ext cx="304560" cy="304920"/>
          </a:xfrm>
          <a:prstGeom prst="rect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410080" y="2590920"/>
            <a:ext cx="304920" cy="304560"/>
          </a:xfrm>
          <a:prstGeom prst="rect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91320" y="2895480"/>
            <a:ext cx="304560" cy="304920"/>
          </a:xfrm>
          <a:prstGeom prst="rect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2360" y="4648320"/>
            <a:ext cx="9583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SoCal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Topock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  (0)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495320" y="3657600"/>
            <a:ext cx="13759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Calpine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South Point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   (90)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600200" y="3173400"/>
            <a:ext cx="958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Mojave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(300)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666880" y="3581280"/>
            <a:ext cx="381240" cy="7632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25320" y="4468680"/>
            <a:ext cx="859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PG&amp;E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(400)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1523880"/>
            <a:ext cx="12481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 SoCal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Needles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(750/800)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362320" y="2438280"/>
            <a:ext cx="457200" cy="38124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2514600" y="4266720"/>
            <a:ext cx="304920" cy="30492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 flipV="1">
            <a:off x="5410080" y="3200040"/>
            <a:ext cx="990720" cy="121932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 flipV="1">
            <a:off x="6095880" y="3200040"/>
            <a:ext cx="990720" cy="68580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095880" y="4495680"/>
            <a:ext cx="101484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Citizens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Griffith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Power 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(120)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009920" y="3581280"/>
            <a:ext cx="11631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North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Star Steel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  (3.5)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29000" y="1523880"/>
            <a:ext cx="12412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Southwest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Gas Corp.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  (100)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791680" y="1600200"/>
            <a:ext cx="1127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Citizens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Kingman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    (25)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495680" y="2286000"/>
            <a:ext cx="228600" cy="22860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5714640" y="2286000"/>
            <a:ext cx="228600" cy="228600"/>
          </a:xfrm>
          <a:prstGeom prst="line">
            <a:avLst/>
          </a:prstGeom>
          <a:ln w="1908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 flipV="1">
            <a:off x="4419360" y="3809880"/>
            <a:ext cx="228600" cy="1526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 flipV="1">
            <a:off x="3581280" y="4419360"/>
            <a:ext cx="152640" cy="2286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33520" y="5638680"/>
            <a:ext cx="304560" cy="304920"/>
          </a:xfrm>
          <a:prstGeom prst="rect">
            <a:avLst/>
          </a:prstGeom>
          <a:solidFill>
            <a:srgbClr val="ff33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33520" y="6019920"/>
            <a:ext cx="304560" cy="304560"/>
          </a:xfrm>
          <a:prstGeom prst="rect">
            <a:avLst/>
          </a:prstGeom>
          <a:solidFill>
            <a:srgbClr val="6699ff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914400" y="5562720"/>
            <a:ext cx="2745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California Deliveries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914400" y="5943600"/>
            <a:ext cx="234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East of California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1666800" y="533520"/>
            <a:ext cx="6467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Transwestern Pipeline Company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5" name=""/>
          <p:cNvGraphicFramePr/>
          <p:nvPr/>
        </p:nvGraphicFramePr>
        <p:xfrm>
          <a:off x="304920" y="1143000"/>
          <a:ext cx="8458200" cy="525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143000"/>
                    <a:ext cx="845820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Transwestern’s Commitment to California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       </a:t>
            </a:r>
            <a:r>
              <a:rPr b="0" lang="en-US" sz="2800" strike="noStrike" u="sng">
                <a:solidFill>
                  <a:srgbClr val="f8f8f8"/>
                </a:solidFill>
                <a:effectLst/>
                <a:uFillTx/>
                <a:latin typeface="Tahoma"/>
              </a:rPr>
              <a:t>Mainline West Capacity Expansions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8f8f8"/>
                </a:solidFill>
                <a:effectLst/>
                <a:uFillTx/>
                <a:latin typeface="Tahoma"/>
              </a:rPr>
              <a:t>Gallup Expansion</a:t>
            </a: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 (140,000 MMBtu/d)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6699ff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Placed into service May 2000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6699ff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Raised mainline west capacity to 1,090,000 MMBtu/d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8f8f8"/>
                </a:solidFill>
                <a:effectLst/>
                <a:uFillTx/>
                <a:latin typeface="Tahoma"/>
              </a:rPr>
              <a:t>Red Rock Expansion</a:t>
            </a: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 (150,000 MMBtu/d)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6699ff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Filed for FERC certificate on March 30, 2001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6699ff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Bids for capacity being accepted through 4/20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6699ff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Expected in-service date of June 2001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6699ff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Will raise mainline west capacity to 1,240,000</a:t>
            </a: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MMBtu/d</a:t>
            </a:r>
            <a:r>
              <a:rPr b="0" lang="en-US" sz="20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Transwestern’s Commitment to California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" name=""/>
          <p:cNvSpPr/>
          <p:nvPr/>
        </p:nvSpPr>
        <p:spPr>
          <a:xfrm>
            <a:off x="1371600" y="1371600"/>
            <a:ext cx="6705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      </a:t>
            </a:r>
            <a:r>
              <a:rPr b="0" lang="en-US" sz="2800" strike="noStrike" u="sng">
                <a:solidFill>
                  <a:srgbClr val="f8f8f8"/>
                </a:solidFill>
                <a:effectLst/>
                <a:uFillTx/>
                <a:latin typeface="Tahoma"/>
              </a:rPr>
              <a:t>Increased Access to Gas Supply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1" name=""/>
          <p:cNvGraphicFramePr/>
          <p:nvPr/>
        </p:nvGraphicFramePr>
        <p:xfrm>
          <a:off x="457200" y="2286000"/>
          <a:ext cx="822960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286000"/>
                    <a:ext cx="822960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      Keys to Enable California</a:t>
            </a:r>
            <a:br>
              <a:rPr sz="3600"/>
            </a:b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        to Compete Effectively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533520" indent="-533520">
              <a:lnSpc>
                <a:spcPct val="90000"/>
              </a:lnSpc>
              <a:spcBef>
                <a:spcPts val="700"/>
              </a:spcBef>
              <a:buClr>
                <a:srgbClr val="6699ff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Adequate short-term and long-term gas infrastructure, including transmission and storage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marL="533520" indent="-533520">
              <a:lnSpc>
                <a:spcPct val="90000"/>
              </a:lnSpc>
              <a:spcBef>
                <a:spcPts val="700"/>
              </a:spcBef>
              <a:buClr>
                <a:srgbClr val="6699ff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Regulatory framework for California utilities that assures reliability of supplies, certainty of rates and the efficient allocation of utility resources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914400" indent="-45720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Adopt Comprehensive Settlement in GIR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marL="533520" indent="-533520">
              <a:lnSpc>
                <a:spcPct val="90000"/>
              </a:lnSpc>
              <a:spcBef>
                <a:spcPts val="700"/>
              </a:spcBef>
              <a:buClr>
                <a:srgbClr val="6699ff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Collaborative partnership between regulators, utilities and 3</a:t>
            </a:r>
            <a:r>
              <a:rPr b="0" lang="en-US" sz="2800" strike="noStrike" u="none" baseline="30000">
                <a:solidFill>
                  <a:srgbClr val="f8f8f8"/>
                </a:solidFill>
                <a:effectLst/>
                <a:uFillTx/>
                <a:latin typeface="Tahoma"/>
              </a:rPr>
              <a:t>rd</a:t>
            </a: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 parties, including FERC pipelines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Comprehensive Settlement Agreement in CPUC’s GIR proceeding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Assures a rational, predictable, open access environment into California LDC transmission systems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Creates a receipt point/take away capacity protocol that encourages both upstream and downstream capacity investments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Assures the benefits and opportunities of competition are available to all California LDC customers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2001-04-13T12:29:25Z</dcterms:created>
  <dc:creator>jfawcet</dc:creator>
  <dc:description/>
  <dc:language>en-US</dc:language>
  <cp:lastModifiedBy>jfawcet</cp:lastModifiedBy>
  <dcterms:modified xsi:type="dcterms:W3CDTF">2001-04-13T19:49:14Z</dcterms:modified>
  <cp:revision>7</cp:revision>
  <dc:subject/>
  <dc:title>Transwestern Pipeline Company</dc:title>
</cp:coreProperties>
</file>