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wmf" ContentType="image/x-wmf"/>
  <Override PartName="/ppt/media/image3.wmf" ContentType="image/x-wmf"/>
  <Override PartName="/ppt/media/image4.wmf" ContentType="image/x-wmf"/>
  <Override PartName="/ppt/media/image5.wmf" ContentType="image/x-wmf"/>
  <Override PartName="/ppt/media/image6.wmf" ContentType="image/x-wmf"/>
  <Override PartName="/ppt/media/image10.wmf" ContentType="image/x-wmf"/>
  <Override PartName="/ppt/media/image11.png" ContentType="image/png"/>
  <Override PartName="/ppt/media/image7.wmf" ContentType="image/x-wmf"/>
  <Override PartName="/ppt/media/image12.png" ContentType="image/png"/>
  <Override PartName="/ppt/media/image8.wmf" ContentType="image/x-wmf"/>
  <Override PartName="/ppt/media/image13.png" ContentType="image/png"/>
  <Override PartName="/ppt/media/image9.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bin" ContentType="application/vnd.openxmlformats-officedocument.oleObject"/>
  <Override PartName="/ppt/embeddings/oleObject1.xlsx" ContentType="application/vnd.openxmlformats-officedocument.spreadsheetml.sheet"/>
  <Override PartName="/ppt/slides/_rels/slide27.xml.rels" ContentType="application/vnd.openxmlformats-package.relationships+xml"/>
  <Override PartName="/ppt/slides/_rels/slide18.xml.rels" ContentType="application/vnd.openxmlformats-package.relationships+xml"/>
  <Override PartName="/ppt/slides/_rels/slide11.xml.rels" ContentType="application/vnd.openxmlformats-package.relationships+xml"/>
  <Override PartName="/ppt/slides/_rels/slide28.xml.rels" ContentType="application/vnd.openxmlformats-package.relationships+xml"/>
  <Override PartName="/ppt/slides/_rels/slide30.xml.rels" ContentType="application/vnd.openxmlformats-package.relationships+xml"/>
  <Override PartName="/ppt/slides/_rels/slide19.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29.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25.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1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slide29.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19.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24.xml" ContentType="application/vnd.openxmlformats-officedocument.presentationml.slide+xml"/>
  <Override PartName="/ppt/slides/slide5.xml" ContentType="application/vnd.openxmlformats-officedocument.presentationml.slide+xml"/>
  <Override PartName="/ppt/slides/slide13.xml" ContentType="application/vnd.openxmlformats-officedocument.presentationml.slide+xml"/>
  <Override PartName="/ppt/slides/slide25.xml" ContentType="application/vnd.openxmlformats-officedocument.presentationml.slide+xml"/>
  <Override PartName="/ppt/slides/slide30.xml" ContentType="application/vnd.openxmlformats-officedocument.presentationml.slide+xml"/>
  <Override PartName="/ppt/slides/slide28.xml" ContentType="application/vnd.openxmlformats-officedocument.presentationml.slide+xml"/>
  <Override PartName="/ppt/slides/slide11.xml" ContentType="application/vnd.openxmlformats-officedocument.presentationml.slide+xml"/>
  <Override PartName="/ppt/slides/slide3.xml" ContentType="application/vnd.openxmlformats-officedocument.presentationml.slide+xml"/>
  <Override PartName="/ppt/slides/slide9.xml" ContentType="application/vnd.openxmlformats-officedocument.presentationml.slide+xml"/>
  <Override PartName="/ppt/slides/slide17.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16.xml" ContentType="application/vnd.openxmlformats-officedocument.presentationml.slide+xml"/>
  <Override PartName="/ppt/slides/slide1.xml" ContentType="application/vnd.openxmlformats-officedocument.presentationml.slide+xml"/>
  <Override PartName="/ppt/slides/slide7.xml" ContentType="application/vnd.openxmlformats-officedocument.presentationml.slide+xml"/>
  <Override PartName="/ppt/slides/slide15.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Slides/_rels/notesSlide5.xml.rels" ContentType="application/vnd.openxmlformats-package.relationships+xml"/>
  <Override PartName="/ppt/notesSlides/notesSlide5.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slide" Target="slides/slide29.xml"/><Relationship Id="rId33" Type="http://schemas.openxmlformats.org/officeDocument/2006/relationships/slide" Target="slides/slide30.xml"/><Relationship Id="rId34"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 name=""/>
          <p:cNvSpPr/>
          <p:nvPr/>
        </p:nvSpPr>
        <p:spPr>
          <a:xfrm>
            <a:off x="0" y="0"/>
            <a:ext cx="6858000" cy="9144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Arial"/>
            </a:endParaRPr>
          </a:p>
        </p:txBody>
      </p:sp>
      <p:sp>
        <p:nvSpPr>
          <p:cNvPr id="13" name="PlaceHolder 1"/>
          <p:cNvSpPr>
            <a:spLocks noGrp="1"/>
          </p:cNvSpPr>
          <p:nvPr>
            <p:ph type="hdr"/>
          </p:nvPr>
        </p:nvSpPr>
        <p:spPr>
          <a:xfrm>
            <a:off x="-360" y="0"/>
            <a:ext cx="2971800" cy="45720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&lt;header&gt;</a:t>
            </a:r>
            <a:endParaRPr b="0" lang="en-US" sz="1200" strike="noStrike" u="none">
              <a:solidFill>
                <a:srgbClr val="000000"/>
              </a:solidFill>
              <a:effectLst/>
              <a:uFillTx/>
              <a:latin typeface="Arial"/>
            </a:endParaRPr>
          </a:p>
        </p:txBody>
      </p:sp>
      <p:sp>
        <p:nvSpPr>
          <p:cNvPr id="14" name="PlaceHolder 2"/>
          <p:cNvSpPr>
            <a:spLocks noGrp="1"/>
          </p:cNvSpPr>
          <p:nvPr>
            <p:ph type="dt" idx="7"/>
          </p:nvPr>
        </p:nvSpPr>
        <p:spPr>
          <a:xfrm>
            <a:off x="3885840" y="0"/>
            <a:ext cx="297180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Arial"/>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&lt;date/time&gt;</a:t>
            </a:r>
            <a:endParaRPr b="0" lang="en-US" sz="1200" strike="noStrike" u="none">
              <a:solidFill>
                <a:srgbClr val="000000"/>
              </a:solidFill>
              <a:effectLst/>
              <a:uFillTx/>
              <a:latin typeface="Arial"/>
            </a:endParaRPr>
          </a:p>
        </p:txBody>
      </p:sp>
      <p:sp>
        <p:nvSpPr>
          <p:cNvPr id="15" name="PlaceHolder 3"/>
          <p:cNvSpPr>
            <a:spLocks noGrp="1"/>
          </p:cNvSpPr>
          <p:nvPr>
            <p:ph type="sldImg"/>
          </p:nvPr>
        </p:nvSpPr>
        <p:spPr>
          <a:xfrm>
            <a:off x="1143000" y="685440"/>
            <a:ext cx="4572000" cy="3429000"/>
          </a:xfrm>
          <a:prstGeom prst="rect">
            <a:avLst/>
          </a:prstGeom>
          <a:solidFill>
            <a:srgbClr val="ffffff"/>
          </a:solidFill>
          <a:ln w="9360">
            <a:solidFill>
              <a:srgbClr val="000000"/>
            </a:solidFill>
            <a:miter/>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Arial"/>
              </a:rPr>
              <a:t>Click to move the slide</a:t>
            </a:r>
            <a:endParaRPr b="0" lang="en-US" sz="4000" strike="noStrike" u="none">
              <a:solidFill>
                <a:srgbClr val="000000"/>
              </a:solidFill>
              <a:effectLst/>
              <a:uFillTx/>
              <a:latin typeface="Arial"/>
            </a:endParaRPr>
          </a:p>
        </p:txBody>
      </p:sp>
      <p:sp>
        <p:nvSpPr>
          <p:cNvPr id="16" name="PlaceHolder 4"/>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Click to edit the notes format</a:t>
            </a:r>
            <a:endParaRPr b="0" lang="en-US" sz="1200" strike="noStrike" u="none">
              <a:solidFill>
                <a:srgbClr val="000000"/>
              </a:solidFill>
              <a:effectLst/>
              <a:uFillTx/>
              <a:latin typeface="Arial"/>
            </a:endParaRPr>
          </a:p>
        </p:txBody>
      </p:sp>
      <p:sp>
        <p:nvSpPr>
          <p:cNvPr id="17" name="PlaceHolder 5"/>
          <p:cNvSpPr>
            <a:spLocks noGrp="1"/>
          </p:cNvSpPr>
          <p:nvPr>
            <p:ph type="ftr" idx="8"/>
          </p:nvPr>
        </p:nvSpPr>
        <p:spPr>
          <a:xfrm>
            <a:off x="-360" y="8686800"/>
            <a:ext cx="2971800" cy="457200"/>
          </a:xfrm>
          <a:prstGeom prst="rect">
            <a:avLst/>
          </a:prstGeom>
          <a:noFill/>
          <a:ln w="0">
            <a:noFill/>
          </a:ln>
        </p:spPr>
        <p:txBody>
          <a:bodyPr lIns="90000" rIns="90000" tIns="46800" bIns="46800" anchor="b">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Arial"/>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&lt;footer&gt;</a:t>
            </a:r>
            <a:endParaRPr b="0" lang="en-US" sz="1200" strike="noStrike" u="none">
              <a:solidFill>
                <a:srgbClr val="000000"/>
              </a:solidFill>
              <a:effectLst/>
              <a:uFillTx/>
              <a:latin typeface="Arial"/>
            </a:endParaRPr>
          </a:p>
        </p:txBody>
      </p:sp>
      <p:sp>
        <p:nvSpPr>
          <p:cNvPr id="18" name="PlaceHolder 6"/>
          <p:cNvSpPr>
            <a:spLocks noGrp="1"/>
          </p:cNvSpPr>
          <p:nvPr>
            <p:ph type="sldNum" idx="9"/>
          </p:nvPr>
        </p:nvSpPr>
        <p:spPr>
          <a:xfrm>
            <a:off x="3885840" y="8686800"/>
            <a:ext cx="2971800" cy="457200"/>
          </a:xfrm>
          <a:prstGeom prst="rect">
            <a:avLst/>
          </a:prstGeom>
          <a:noFill/>
          <a:ln w="0">
            <a:noFill/>
          </a:ln>
        </p:spPr>
        <p:txBody>
          <a:bodyPr lIns="90000" rIns="90000" tIns="46800" bIns="46800" anchor="b">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Arial"/>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D8C0EA9-4F90-45C8-88BA-D6CDCEEC3735}"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Arial"/>
            </a:endParaRPr>
          </a:p>
        </p:txBody>
      </p:sp>
    </p:spTree>
  </p:cSld>
  <p:clrMap bg1="lt1" bg2="lt2" tx1="dk1" tx2="dk2" accent1="accent1" accent2="accent2" accent3="accent3" accent4="accent4" accent5="accent5" accent6="accent6" hlink="hlink" folHlink="folHlink"/>
</p:notesMaster>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 name=""/>
          <p:cNvSpPr/>
          <p:nvPr/>
        </p:nvSpPr>
        <p:spPr>
          <a:xfrm>
            <a:off x="3886200" y="0"/>
            <a:ext cx="297180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04" name=""/>
          <p:cNvSpPr/>
          <p:nvPr/>
        </p:nvSpPr>
        <p:spPr>
          <a:xfrm>
            <a:off x="3886200" y="8686800"/>
            <a:ext cx="2971800" cy="457200"/>
          </a:xfrm>
          <a:prstGeom prst="rect">
            <a:avLst/>
          </a:prstGeom>
          <a:noFill/>
          <a:ln w="0">
            <a:noFill/>
          </a:ln>
        </p:spPr>
        <p:style>
          <a:lnRef idx="0"/>
          <a:fillRef idx="0"/>
          <a:effectRef idx="0"/>
          <a:fontRef idx="minor"/>
        </p:style>
        <p:txBody>
          <a:bodyPr lIns="90360" rIns="90360" tIns="44280" bIns="4428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a:t>
            </a:r>
            <a:endParaRPr b="0" lang="en-US" sz="1200" strike="noStrike" u="none">
              <a:solidFill>
                <a:srgbClr val="000000"/>
              </a:solidFill>
              <a:effectLst/>
              <a:uFillTx/>
              <a:latin typeface="Arial"/>
            </a:endParaRPr>
          </a:p>
        </p:txBody>
      </p:sp>
      <p:sp>
        <p:nvSpPr>
          <p:cNvPr id="305" name=""/>
          <p:cNvSpPr/>
          <p:nvPr/>
        </p:nvSpPr>
        <p:spPr>
          <a:xfrm>
            <a:off x="0" y="8686800"/>
            <a:ext cx="297180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06" name=""/>
          <p:cNvSpPr/>
          <p:nvPr/>
        </p:nvSpPr>
        <p:spPr>
          <a:xfrm>
            <a:off x="0" y="0"/>
            <a:ext cx="2971800" cy="457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07" name="PlaceHolder 1"/>
          <p:cNvSpPr>
            <a:spLocks noGrp="1"/>
          </p:cNvSpPr>
          <p:nvPr>
            <p:ph type="sldImg"/>
          </p:nvPr>
        </p:nvSpPr>
        <p:spPr>
          <a:xfrm>
            <a:off x="1143000" y="685800"/>
            <a:ext cx="4572000" cy="3429000"/>
          </a:xfrm>
          <a:prstGeom prst="rect">
            <a:avLst/>
          </a:prstGeom>
          <a:ln w="0">
            <a:noFill/>
          </a:ln>
        </p:spPr>
      </p:sp>
      <p:sp>
        <p:nvSpPr>
          <p:cNvPr id="308" name="PlaceHolder 2"/>
          <p:cNvSpPr>
            <a:spLocks noGrp="1"/>
          </p:cNvSpPr>
          <p:nvPr>
            <p:ph type="body"/>
          </p:nvPr>
        </p:nvSpPr>
        <p:spPr>
          <a:xfrm>
            <a:off x="914400" y="4343400"/>
            <a:ext cx="5029200" cy="411480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gradFill rotWithShape="0">
          <a:gsLst>
            <a:gs pos="0">
              <a:srgbClr val="66ccff"/>
            </a:gs>
            <a:gs pos="50000">
              <a:srgbClr val="ffffcc"/>
            </a:gs>
            <a:gs pos="100000">
              <a:srgbClr val="66ccff"/>
            </a:gs>
          </a:gsLst>
          <a:lin ang="5400000"/>
        </a:gra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406080" y="228240"/>
            <a:ext cx="828036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Arial"/>
              </a:rPr>
              <a:t>Click to edit the title text format</a:t>
            </a:r>
            <a:endParaRPr b="0" lang="en-US" sz="4000" strike="noStrike" u="none">
              <a:solidFill>
                <a:srgbClr val="000000"/>
              </a:solidFill>
              <a:effectLst/>
              <a:uFillTx/>
              <a:latin typeface="Arial"/>
            </a:endParaRPr>
          </a:p>
        </p:txBody>
      </p:sp>
      <p:sp>
        <p:nvSpPr>
          <p:cNvPr id="1" name="PlaceHolder 2"/>
          <p:cNvSpPr>
            <a:spLocks noGrp="1"/>
          </p:cNvSpPr>
          <p:nvPr>
            <p:ph type="body"/>
          </p:nvPr>
        </p:nvSpPr>
        <p:spPr>
          <a:xfrm>
            <a:off x="456840" y="1885680"/>
            <a:ext cx="8178840" cy="4172040"/>
          </a:xfrm>
          <a:prstGeom prst="rect">
            <a:avLst/>
          </a:prstGeom>
          <a:noFill/>
          <a:ln w="0">
            <a:noFill/>
          </a:ln>
        </p:spPr>
        <p:txBody>
          <a:bodyPr lIns="90000" rIns="90000" tIns="46800" bIns="46800" anchor="t">
            <a:normAutofit/>
          </a:bodyPr>
          <a:p>
            <a:pPr marL="343080" indent="-343080">
              <a:spcBef>
                <a:spcPts val="799"/>
              </a:spcBef>
              <a:buClr>
                <a:srgbClr val="ffcc00"/>
              </a:buClr>
              <a:buFont typeface="Arial"/>
              <a:buChar char="z"/>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Click to edit the outline text format</a:t>
            </a:r>
            <a:endParaRPr b="0" lang="en-US" sz="3200" strike="noStrike" u="none">
              <a:solidFill>
                <a:srgbClr val="000000"/>
              </a:solidFill>
              <a:effectLst/>
              <a:uFillTx/>
              <a:latin typeface="Arial"/>
            </a:endParaRPr>
          </a:p>
          <a:p>
            <a:pPr lvl="1" marL="743040" indent="-285840">
              <a:spcBef>
                <a:spcPts val="799"/>
              </a:spcBef>
              <a:buClr>
                <a:srgbClr val="ffcc00"/>
              </a:buClr>
              <a:buFont typeface="Arial"/>
              <a:buChar char="y"/>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Second Outline Level</a:t>
            </a:r>
            <a:endParaRPr b="0" lang="en-US" sz="3200" strike="noStrike" u="none">
              <a:solidFill>
                <a:srgbClr val="000000"/>
              </a:solidFill>
              <a:effectLst/>
              <a:uFillTx/>
              <a:latin typeface="Arial"/>
            </a:endParaRPr>
          </a:p>
          <a:p>
            <a:pPr lvl="2" marL="1143000" indent="-228600">
              <a:spcBef>
                <a:spcPts val="799"/>
              </a:spcBef>
              <a:buClr>
                <a:srgbClr val="ffcc00"/>
              </a:buClr>
              <a:buFont typeface="Arial"/>
              <a:buChar char="x"/>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Third Outline Level</a:t>
            </a:r>
            <a:endParaRPr b="0" lang="en-US" sz="3200" strike="noStrike" u="none">
              <a:solidFill>
                <a:srgbClr val="000000"/>
              </a:solidFill>
              <a:effectLst/>
              <a:uFillTx/>
              <a:latin typeface="Arial"/>
            </a:endParaRPr>
          </a:p>
          <a:p>
            <a:pPr lvl="3" marL="1600200" indent="-228600">
              <a:spcBef>
                <a:spcPts val="7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Fourth Outline Level</a:t>
            </a:r>
            <a:endParaRPr b="0" lang="en-US" sz="3200" strike="noStrike" u="none">
              <a:solidFill>
                <a:srgbClr val="000000"/>
              </a:solidFill>
              <a:effectLst/>
              <a:uFillTx/>
              <a:latin typeface="Arial"/>
            </a:endParaRPr>
          </a:p>
          <a:p>
            <a:pPr lvl="4" marL="2057400" indent="-228600">
              <a:spcBef>
                <a:spcPts val="7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Fifth Outline Level</a:t>
            </a:r>
            <a:endParaRPr b="0" lang="en-US" sz="3200" strike="noStrike" u="none">
              <a:solidFill>
                <a:srgbClr val="000000"/>
              </a:solidFill>
              <a:effectLst/>
              <a:uFillTx/>
              <a:latin typeface="Arial"/>
            </a:endParaRPr>
          </a:p>
          <a:p>
            <a:pPr lvl="5"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Sixth Outline Level</a:t>
            </a:r>
            <a:endParaRPr b="0" lang="en-US" sz="3200" strike="noStrike" u="none">
              <a:solidFill>
                <a:srgbClr val="000000"/>
              </a:solidFill>
              <a:effectLst/>
              <a:uFillTx/>
              <a:latin typeface="Arial"/>
            </a:endParaRPr>
          </a:p>
          <a:p>
            <a:pPr lvl="6"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Seventh Outline Level</a:t>
            </a:r>
            <a:endParaRPr b="0" lang="en-US" sz="3200" strike="noStrike" u="none">
              <a:solidFill>
                <a:srgbClr val="000000"/>
              </a:solidFill>
              <a:effectLst/>
              <a:uFillTx/>
              <a:latin typeface="Arial"/>
            </a:endParaRPr>
          </a:p>
        </p:txBody>
      </p:sp>
      <p:sp>
        <p:nvSpPr>
          <p:cNvPr id="2" name="PlaceHolder 3"/>
          <p:cNvSpPr>
            <a:spLocks noGrp="1"/>
          </p:cNvSpPr>
          <p:nvPr>
            <p:ph type="dt" idx="1"/>
          </p:nvPr>
        </p:nvSpPr>
        <p:spPr>
          <a:xfrm>
            <a:off x="431640" y="6229440"/>
            <a:ext cx="1905120" cy="457200"/>
          </a:xfrm>
          <a:prstGeom prst="rect">
            <a:avLst/>
          </a:prstGeom>
          <a:noFill/>
          <a:ln w="0">
            <a:noFill/>
          </a:ln>
        </p:spPr>
        <p:txBody>
          <a:bodyPr lIns="90000" rIns="90000" tIns="46800" bIns="46800" anchor="b">
            <a:noAutofit/>
          </a:bodyPr>
          <a:lstStyle>
            <a:lvl1pPr indent="0">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5e574e"/>
                </a:solidFill>
                <a:effectLst/>
                <a:uFillTx/>
                <a:latin typeface="Arial"/>
              </a:defRPr>
            </a:lvl1pPr>
          </a:lstStyle>
          <a:p>
            <a:pPr indent="0">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5e574e"/>
                </a:solidFill>
                <a:effectLst/>
                <a:uFillTx/>
                <a:latin typeface="Arial"/>
              </a:rPr>
              <a:t>&lt;date/time&gt;</a:t>
            </a:r>
            <a:endParaRPr b="0" lang="en-US" sz="1400" strike="noStrike" u="none">
              <a:solidFill>
                <a:srgbClr val="000000"/>
              </a:solidFill>
              <a:effectLst/>
              <a:uFillTx/>
              <a:latin typeface="Arial"/>
            </a:endParaRPr>
          </a:p>
        </p:txBody>
      </p:sp>
      <p:sp>
        <p:nvSpPr>
          <p:cNvPr id="3" name="PlaceHolder 4"/>
          <p:cNvSpPr>
            <a:spLocks noGrp="1"/>
          </p:cNvSpPr>
          <p:nvPr>
            <p:ph type="ftr" idx="2"/>
          </p:nvPr>
        </p:nvSpPr>
        <p:spPr>
          <a:xfrm>
            <a:off x="3124080" y="6229440"/>
            <a:ext cx="2895840" cy="457200"/>
          </a:xfrm>
          <a:prstGeom prst="rect">
            <a:avLst/>
          </a:prstGeom>
          <a:noFill/>
          <a:ln w="0">
            <a:noFill/>
          </a:ln>
        </p:spPr>
        <p:txBody>
          <a:bodyPr lIns="90000" rIns="90000" tIns="46800" bIns="46800" anchor="b">
            <a:noAutofit/>
          </a:bodyPr>
          <a:lstStyle>
            <a:lvl1pPr indent="0" algn="ctr">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5e574e"/>
                </a:solidFill>
                <a:effectLst/>
                <a:uFillTx/>
                <a:latin typeface="Arial"/>
              </a:defRPr>
            </a:lvl1pPr>
          </a:lstStyle>
          <a:p>
            <a:pPr indent="0" algn="ctr">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5e574e"/>
                </a:solidFill>
                <a:effectLst/>
                <a:uFillTx/>
                <a:latin typeface="Arial"/>
              </a:rPr>
              <a:t>&lt;footer&gt;</a:t>
            </a:r>
            <a:endParaRPr b="0" lang="en-US" sz="1400" strike="noStrike" u="none">
              <a:solidFill>
                <a:srgbClr val="000000"/>
              </a:solidFill>
              <a:effectLst/>
              <a:uFillTx/>
              <a:latin typeface="Arial"/>
            </a:endParaRPr>
          </a:p>
        </p:txBody>
      </p:sp>
      <p:sp>
        <p:nvSpPr>
          <p:cNvPr id="4" name="PlaceHolder 5"/>
          <p:cNvSpPr>
            <a:spLocks noGrp="1"/>
          </p:cNvSpPr>
          <p:nvPr>
            <p:ph type="sldNum" idx="3"/>
          </p:nvPr>
        </p:nvSpPr>
        <p:spPr>
          <a:xfrm>
            <a:off x="6730920" y="6229440"/>
            <a:ext cx="1905120" cy="457200"/>
          </a:xfrm>
          <a:prstGeom prst="rect">
            <a:avLst/>
          </a:prstGeom>
          <a:noFill/>
          <a:ln w="0">
            <a:noFill/>
          </a:ln>
        </p:spPr>
        <p:txBody>
          <a:bodyPr lIns="90000" rIns="90000" tIns="46800" bIns="46800" anchor="b">
            <a:noAutofit/>
          </a:bodyPr>
          <a:lstStyle>
            <a:lvl1pPr indent="0" algn="r">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5e574e"/>
                </a:solidFill>
                <a:effectLst/>
                <a:uFillTx/>
                <a:latin typeface="Arial"/>
              </a:defRPr>
            </a:lvl1pPr>
          </a:lstStyle>
          <a:p>
            <a:pPr indent="0" algn="r">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D8C710C-1F00-4095-AF0E-84006DD733EA}" type="slidenum">
              <a:rPr b="0" lang="en-US" sz="1400" strike="noStrike" u="none">
                <a:solidFill>
                  <a:srgbClr val="5e574e"/>
                </a:solidFill>
                <a:effectLst/>
                <a:uFillTx/>
                <a:latin typeface="Arial"/>
              </a:rPr>
              <a:t>&lt;number&gt;</a:t>
            </a:fld>
            <a:endParaRPr b="0" lang="en-US" sz="1400" strike="noStrike" u="none">
              <a:solidFill>
                <a:srgbClr val="000000"/>
              </a:solidFill>
              <a:effectLst/>
              <a:uFillTx/>
              <a:latin typeface="Arial"/>
            </a:endParaRPr>
          </a:p>
        </p:txBody>
      </p:sp>
      <p:pic>
        <p:nvPicPr>
          <p:cNvPr id="5" name="paint" descr=""/>
          <p:cNvPicPr/>
          <p:nvPr/>
        </p:nvPicPr>
        <p:blipFill>
          <a:blip r:embed="rId2"/>
          <a:stretch/>
        </p:blipFill>
        <p:spPr>
          <a:xfrm>
            <a:off x="914400" y="609480"/>
            <a:ext cx="8229600" cy="384120"/>
          </a:xfrm>
          <a:prstGeom prst="rect">
            <a:avLst/>
          </a:prstGeom>
          <a:noFill/>
          <a:ln w="0">
            <a:noFill/>
          </a:ln>
        </p:spPr>
      </p:pic>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bg>
      <p:bgPr>
        <a:gradFill rotWithShape="0">
          <a:gsLst>
            <a:gs pos="0">
              <a:srgbClr val="66ccff"/>
            </a:gs>
            <a:gs pos="50000">
              <a:srgbClr val="ffffcc"/>
            </a:gs>
            <a:gs pos="100000">
              <a:srgbClr val="66ccff"/>
            </a:gs>
          </a:gsLst>
          <a:lin ang="5400000"/>
        </a:gradFill>
      </p:bgPr>
    </p:bg>
    <p:spTree>
      <p:nvGrpSpPr>
        <p:cNvPr id="1" name=""/>
        <p:cNvGrpSpPr/>
        <p:nvPr/>
      </p:nvGrpSpPr>
      <p:grpSpPr>
        <a:xfrm>
          <a:off x="0" y="0"/>
          <a:ext cx="0" cy="0"/>
          <a:chOff x="0" y="0"/>
          <a:chExt cx="0" cy="0"/>
        </a:xfrm>
      </p:grpSpPr>
      <p:sp>
        <p:nvSpPr>
          <p:cNvPr id="6" name="PlaceHolder 1"/>
          <p:cNvSpPr>
            <a:spLocks noGrp="1"/>
          </p:cNvSpPr>
          <p:nvPr>
            <p:ph type="title"/>
          </p:nvPr>
        </p:nvSpPr>
        <p:spPr>
          <a:xfrm>
            <a:off x="406080" y="228240"/>
            <a:ext cx="8280360" cy="1143000"/>
          </a:xfrm>
          <a:prstGeom prst="rect">
            <a:avLst/>
          </a:prstGeom>
          <a:noFill/>
          <a:ln w="0">
            <a:noFill/>
          </a:ln>
        </p:spPr>
        <p:txBody>
          <a:bodyPr lIns="90000" rIns="90000" tIns="46800" bIns="4680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Arial"/>
              </a:rPr>
              <a:t>Click to edit the title text format</a:t>
            </a:r>
            <a:endParaRPr b="0" lang="en-US" sz="4000" strike="noStrike" u="none">
              <a:solidFill>
                <a:srgbClr val="000000"/>
              </a:solidFill>
              <a:effectLst/>
              <a:uFillTx/>
              <a:latin typeface="Arial"/>
            </a:endParaRPr>
          </a:p>
        </p:txBody>
      </p:sp>
      <p:sp>
        <p:nvSpPr>
          <p:cNvPr id="7" name="PlaceHolder 2"/>
          <p:cNvSpPr>
            <a:spLocks noGrp="1"/>
          </p:cNvSpPr>
          <p:nvPr>
            <p:ph type="body"/>
          </p:nvPr>
        </p:nvSpPr>
        <p:spPr>
          <a:xfrm>
            <a:off x="456840" y="1885680"/>
            <a:ext cx="8178840" cy="4172040"/>
          </a:xfrm>
          <a:prstGeom prst="rect">
            <a:avLst/>
          </a:prstGeom>
          <a:noFill/>
          <a:ln w="0">
            <a:noFill/>
          </a:ln>
        </p:spPr>
        <p:txBody>
          <a:bodyPr lIns="90000" rIns="90000" tIns="46800" bIns="46800" anchor="t">
            <a:normAutofit/>
          </a:bodyPr>
          <a:p>
            <a:pPr marL="343080" indent="-343080">
              <a:spcBef>
                <a:spcPts val="799"/>
              </a:spcBef>
              <a:buClr>
                <a:srgbClr val="ffcc00"/>
              </a:buClr>
              <a:buFont typeface="Arial"/>
              <a:buChar char="z"/>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Click to edit the outline text format</a:t>
            </a:r>
            <a:endParaRPr b="0" lang="en-US" sz="3200" strike="noStrike" u="none">
              <a:solidFill>
                <a:srgbClr val="000000"/>
              </a:solidFill>
              <a:effectLst/>
              <a:uFillTx/>
              <a:latin typeface="Arial"/>
            </a:endParaRPr>
          </a:p>
          <a:p>
            <a:pPr lvl="1" marL="743040" indent="-285840">
              <a:spcBef>
                <a:spcPts val="799"/>
              </a:spcBef>
              <a:buClr>
                <a:srgbClr val="ffcc00"/>
              </a:buClr>
              <a:buFont typeface="Arial"/>
              <a:buChar char="y"/>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Second Outline Level</a:t>
            </a:r>
            <a:endParaRPr b="0" lang="en-US" sz="3200" strike="noStrike" u="none">
              <a:solidFill>
                <a:srgbClr val="000000"/>
              </a:solidFill>
              <a:effectLst/>
              <a:uFillTx/>
              <a:latin typeface="Arial"/>
            </a:endParaRPr>
          </a:p>
          <a:p>
            <a:pPr lvl="2" marL="1143000" indent="-228600">
              <a:spcBef>
                <a:spcPts val="799"/>
              </a:spcBef>
              <a:buClr>
                <a:srgbClr val="ffcc00"/>
              </a:buClr>
              <a:buFont typeface="Arial"/>
              <a:buChar char="x"/>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Third Outline Level</a:t>
            </a:r>
            <a:endParaRPr b="0" lang="en-US" sz="3200" strike="noStrike" u="none">
              <a:solidFill>
                <a:srgbClr val="000000"/>
              </a:solidFill>
              <a:effectLst/>
              <a:uFillTx/>
              <a:latin typeface="Arial"/>
            </a:endParaRPr>
          </a:p>
          <a:p>
            <a:pPr lvl="3" marL="1600200" indent="-228600">
              <a:spcBef>
                <a:spcPts val="7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Fourth Outline Level</a:t>
            </a:r>
            <a:endParaRPr b="0" lang="en-US" sz="3200" strike="noStrike" u="none">
              <a:solidFill>
                <a:srgbClr val="000000"/>
              </a:solidFill>
              <a:effectLst/>
              <a:uFillTx/>
              <a:latin typeface="Arial"/>
            </a:endParaRPr>
          </a:p>
          <a:p>
            <a:pPr lvl="4" marL="2057400" indent="-228600">
              <a:spcBef>
                <a:spcPts val="799"/>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Fifth Outline Level</a:t>
            </a:r>
            <a:endParaRPr b="0" lang="en-US" sz="3200" strike="noStrike" u="none">
              <a:solidFill>
                <a:srgbClr val="000000"/>
              </a:solidFill>
              <a:effectLst/>
              <a:uFillTx/>
              <a:latin typeface="Arial"/>
            </a:endParaRPr>
          </a:p>
          <a:p>
            <a:pPr lvl="5"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Sixth Outline Level</a:t>
            </a:r>
            <a:endParaRPr b="0" lang="en-US" sz="3200" strike="noStrike" u="none">
              <a:solidFill>
                <a:srgbClr val="000000"/>
              </a:solidFill>
              <a:effectLst/>
              <a:uFillTx/>
              <a:latin typeface="Arial"/>
            </a:endParaRPr>
          </a:p>
          <a:p>
            <a:pPr lvl="6"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Seventh Outline Level</a:t>
            </a:r>
            <a:endParaRPr b="0" lang="en-US" sz="3200" strike="noStrike" u="none">
              <a:solidFill>
                <a:srgbClr val="000000"/>
              </a:solidFill>
              <a:effectLst/>
              <a:uFillTx/>
              <a:latin typeface="Arial"/>
            </a:endParaRPr>
          </a:p>
        </p:txBody>
      </p:sp>
      <p:sp>
        <p:nvSpPr>
          <p:cNvPr id="8" name="PlaceHolder 3"/>
          <p:cNvSpPr>
            <a:spLocks noGrp="1"/>
          </p:cNvSpPr>
          <p:nvPr>
            <p:ph type="dt" idx="4"/>
          </p:nvPr>
        </p:nvSpPr>
        <p:spPr>
          <a:xfrm>
            <a:off x="431640" y="6229440"/>
            <a:ext cx="1905120" cy="457200"/>
          </a:xfrm>
          <a:prstGeom prst="rect">
            <a:avLst/>
          </a:prstGeom>
          <a:noFill/>
          <a:ln w="0">
            <a:noFill/>
          </a:ln>
        </p:spPr>
        <p:txBody>
          <a:bodyPr lIns="90000" rIns="90000" tIns="46800" bIns="46800" anchor="b">
            <a:noAutofit/>
          </a:bodyPr>
          <a:lstStyle>
            <a:lvl1pPr indent="0">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5e574e"/>
                </a:solidFill>
                <a:effectLst/>
                <a:uFillTx/>
                <a:latin typeface="Arial"/>
              </a:defRPr>
            </a:lvl1pPr>
          </a:lstStyle>
          <a:p>
            <a:pPr indent="0">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5e574e"/>
                </a:solidFill>
                <a:effectLst/>
                <a:uFillTx/>
                <a:latin typeface="Arial"/>
              </a:rPr>
              <a:t>&lt;date/time&gt;</a:t>
            </a:r>
            <a:endParaRPr b="0" lang="en-US" sz="1400" strike="noStrike" u="none">
              <a:solidFill>
                <a:srgbClr val="000000"/>
              </a:solidFill>
              <a:effectLst/>
              <a:uFillTx/>
              <a:latin typeface="Arial"/>
            </a:endParaRPr>
          </a:p>
        </p:txBody>
      </p:sp>
      <p:sp>
        <p:nvSpPr>
          <p:cNvPr id="9" name="PlaceHolder 4"/>
          <p:cNvSpPr>
            <a:spLocks noGrp="1"/>
          </p:cNvSpPr>
          <p:nvPr>
            <p:ph type="ftr" idx="5"/>
          </p:nvPr>
        </p:nvSpPr>
        <p:spPr>
          <a:xfrm>
            <a:off x="3124080" y="6229440"/>
            <a:ext cx="2895840" cy="457200"/>
          </a:xfrm>
          <a:prstGeom prst="rect">
            <a:avLst/>
          </a:prstGeom>
          <a:noFill/>
          <a:ln w="0">
            <a:noFill/>
          </a:ln>
        </p:spPr>
        <p:txBody>
          <a:bodyPr lIns="90000" rIns="90000" tIns="46800" bIns="46800" anchor="b">
            <a:noAutofit/>
          </a:bodyPr>
          <a:lstStyle>
            <a:lvl1pPr indent="0" algn="ctr">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5e574e"/>
                </a:solidFill>
                <a:effectLst/>
                <a:uFillTx/>
                <a:latin typeface="Arial"/>
              </a:defRPr>
            </a:lvl1pPr>
          </a:lstStyle>
          <a:p>
            <a:pPr indent="0" algn="ctr">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5e574e"/>
                </a:solidFill>
                <a:effectLst/>
                <a:uFillTx/>
                <a:latin typeface="Arial"/>
              </a:rPr>
              <a:t>&lt;footer&gt;</a:t>
            </a:r>
            <a:endParaRPr b="0" lang="en-US" sz="1400" strike="noStrike" u="none">
              <a:solidFill>
                <a:srgbClr val="000000"/>
              </a:solidFill>
              <a:effectLst/>
              <a:uFillTx/>
              <a:latin typeface="Arial"/>
            </a:endParaRPr>
          </a:p>
        </p:txBody>
      </p:sp>
      <p:sp>
        <p:nvSpPr>
          <p:cNvPr id="10" name="PlaceHolder 5"/>
          <p:cNvSpPr>
            <a:spLocks noGrp="1"/>
          </p:cNvSpPr>
          <p:nvPr>
            <p:ph type="sldNum" idx="6"/>
          </p:nvPr>
        </p:nvSpPr>
        <p:spPr>
          <a:xfrm>
            <a:off x="6730920" y="6229440"/>
            <a:ext cx="1905120" cy="457200"/>
          </a:xfrm>
          <a:prstGeom prst="rect">
            <a:avLst/>
          </a:prstGeom>
          <a:noFill/>
          <a:ln w="0">
            <a:noFill/>
          </a:ln>
        </p:spPr>
        <p:txBody>
          <a:bodyPr lIns="90000" rIns="90000" tIns="46800" bIns="46800" anchor="b">
            <a:noAutofit/>
          </a:bodyPr>
          <a:lstStyle>
            <a:lvl1pPr indent="0" algn="r">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5e574e"/>
                </a:solidFill>
                <a:effectLst/>
                <a:uFillTx/>
                <a:latin typeface="Arial"/>
              </a:defRPr>
            </a:lvl1pPr>
          </a:lstStyle>
          <a:p>
            <a:pPr indent="0" algn="r">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3104281F-752B-4710-B48B-D8C70CAB0725}" type="slidenum">
              <a:rPr b="0" lang="en-US" sz="1400" strike="noStrike" u="none">
                <a:solidFill>
                  <a:srgbClr val="5e574e"/>
                </a:solidFill>
                <a:effectLst/>
                <a:uFillTx/>
                <a:latin typeface="Arial"/>
              </a:rPr>
              <a:t>&lt;number&gt;</a:t>
            </a:fld>
            <a:endParaRPr b="0" lang="en-US" sz="1400" strike="noStrike" u="none">
              <a:solidFill>
                <a:srgbClr val="000000"/>
              </a:solidFill>
              <a:effectLst/>
              <a:uFillTx/>
              <a:latin typeface="Arial"/>
            </a:endParaRPr>
          </a:p>
        </p:txBody>
      </p:sp>
      <p:pic>
        <p:nvPicPr>
          <p:cNvPr id="11" name="paint" descr=""/>
          <p:cNvPicPr/>
          <p:nvPr/>
        </p:nvPicPr>
        <p:blipFill>
          <a:blip r:embed="rId2"/>
          <a:stretch/>
        </p:blipFill>
        <p:spPr>
          <a:xfrm>
            <a:off x="914400" y="609480"/>
            <a:ext cx="8229600" cy="384120"/>
          </a:xfrm>
          <a:prstGeom prst="rect">
            <a:avLst/>
          </a:prstGeom>
          <a:noFill/>
          <a:ln w="0">
            <a:noFill/>
          </a:ln>
        </p:spPr>
      </p:pic>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image" Target="../media/image4.wmf"/><Relationship Id="rId2"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image" Target="../media/image5.wmf"/><Relationship Id="rId2" Type="http://schemas.openxmlformats.org/officeDocument/2006/relationships/image" Target="../media/image6.wmf"/><Relationship Id="rId3"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7.wmf"/><Relationship Id="rId3" Type="http://schemas.openxmlformats.org/officeDocument/2006/relationships/slideLayout" Target="../slideLayouts/slideLayout2.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8.wmf"/><Relationship Id="rId3"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9.wmf"/><Relationship Id="rId3" Type="http://schemas.openxmlformats.org/officeDocument/2006/relationships/slideLayout" Target="../slideLayouts/slideLayout2.xml"/>
</Relationships>
</file>

<file path=ppt/slides/_rels/slide21.xml.rels><?xml version="1.0" encoding="UTF-8"?>
<Relationships xmlns="http://schemas.openxmlformats.org/package/2006/relationships"><Relationship Id="rId1" Type="http://schemas.openxmlformats.org/officeDocument/2006/relationships/image" Target="../media/image10.wmf"/><Relationship Id="rId2" Type="http://schemas.openxmlformats.org/officeDocument/2006/relationships/slideLayout" Target="../slideLayouts/slideLayout2.xml"/>
</Relationships>
</file>

<file path=ppt/slides/_rels/slide22.xml.rels><?xml version="1.0" encoding="UTF-8"?>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2.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Relationships xmlns="http://schemas.openxmlformats.org/package/2006/relationships"><Relationship Id="rId1" Type="http://schemas.openxmlformats.org/officeDocument/2006/relationships/image" Target="../media/image12.png"/><Relationship Id="rId2" Type="http://schemas.openxmlformats.org/officeDocument/2006/relationships/slideLayout" Target="../slideLayouts/slideLayout2.xml"/>
</Relationships>
</file>

<file path=ppt/slides/_rels/slide25.xml.rels><?xml version="1.0" encoding="UTF-8"?>
<Relationships xmlns="http://schemas.openxmlformats.org/package/2006/relationships"><Relationship Id="rId1" Type="http://schemas.openxmlformats.org/officeDocument/2006/relationships/image" Target="../media/image13.png"/><Relationship Id="rId2" Type="http://schemas.openxmlformats.org/officeDocument/2006/relationships/slideLayout" Target="../slideLayouts/slideLayout2.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0.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image" Target="../media/image2.wmf"/><Relationship Id="rId2"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image" Target="../media/image3.wmf"/><Relationship Id="rId2"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gradFill rotWithShape="0">
          <a:gsLst>
            <a:gs pos="0">
              <a:srgbClr val="66ccff"/>
            </a:gs>
            <a:gs pos="50000">
              <a:srgbClr val="ffffcc"/>
            </a:gs>
            <a:gs pos="100000">
              <a:srgbClr val="66ccff"/>
            </a:gs>
          </a:gsLst>
          <a:lin ang="5400000"/>
        </a:gradFill>
      </p:bgPr>
    </p:bg>
    <p:spTree>
      <p:nvGrpSpPr>
        <p:cNvPr id="1" name=""/>
        <p:cNvGrpSpPr/>
        <p:nvPr/>
      </p:nvGrpSpPr>
      <p:grpSpPr>
        <a:xfrm>
          <a:off x="0" y="0"/>
          <a:ext cx="0" cy="0"/>
          <a:chOff x="0" y="0"/>
          <a:chExt cx="0" cy="0"/>
        </a:xfrm>
      </p:grpSpPr>
      <p:pic>
        <p:nvPicPr>
          <p:cNvPr id="19" name="paint" descr=""/>
          <p:cNvPicPr/>
          <p:nvPr/>
        </p:nvPicPr>
        <p:blipFill>
          <a:blip r:embed="rId1"/>
          <a:stretch/>
        </p:blipFill>
        <p:spPr>
          <a:xfrm>
            <a:off x="380880" y="3578400"/>
            <a:ext cx="8229600" cy="384120"/>
          </a:xfrm>
          <a:prstGeom prst="rect">
            <a:avLst/>
          </a:prstGeom>
          <a:noFill/>
          <a:ln w="0">
            <a:noFill/>
          </a:ln>
        </p:spPr>
      </p:pic>
      <p:sp>
        <p:nvSpPr>
          <p:cNvPr id="20" name=""/>
          <p:cNvSpPr/>
          <p:nvPr/>
        </p:nvSpPr>
        <p:spPr>
          <a:xfrm>
            <a:off x="1295280" y="609480"/>
            <a:ext cx="6629400" cy="283716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Argentine Power Market</a:t>
            </a:r>
            <a:endParaRPr b="0" lang="en-US" sz="36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Fuel Oil Use </a:t>
            </a:r>
            <a:endParaRPr b="0" lang="en-US" sz="36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&amp;</a:t>
            </a:r>
            <a:endParaRPr b="0" lang="en-US" sz="36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Opportunities for the Future</a:t>
            </a:r>
            <a:endParaRPr b="0" lang="en-US" sz="3600" strike="noStrike" u="none">
              <a:solidFill>
                <a:srgbClr val="000000"/>
              </a:solidFill>
              <a:effectLst/>
              <a:uFillTx/>
              <a:latin typeface="Arial"/>
            </a:endParaRPr>
          </a:p>
        </p:txBody>
      </p:sp>
      <p:sp>
        <p:nvSpPr>
          <p:cNvPr id="21" name=""/>
          <p:cNvSpPr/>
          <p:nvPr/>
        </p:nvSpPr>
        <p:spPr>
          <a:xfrm>
            <a:off x="1752480" y="4459320"/>
            <a:ext cx="5550120" cy="22885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Central Puerto S.A.</a:t>
            </a: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Fuel Oil / Energy Buyer’s Conference</a:t>
            </a: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Miami, September 2000</a:t>
            </a: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66ccff"/>
            </a:gs>
            <a:gs pos="50000">
              <a:srgbClr val="ffffcc"/>
            </a:gs>
            <a:gs pos="100000">
              <a:srgbClr val="66ccff"/>
            </a:gs>
          </a:gsLst>
          <a:lin ang="5400000"/>
        </a:gradFill>
      </p:bgPr>
    </p:bg>
    <p:spTree>
      <p:nvGrpSpPr>
        <p:cNvPr id="1" name=""/>
        <p:cNvGrpSpPr/>
        <p:nvPr/>
      </p:nvGrpSpPr>
      <p:grpSpPr>
        <a:xfrm>
          <a:off x="0" y="0"/>
          <a:ext cx="0" cy="0"/>
          <a:chOff x="0" y="0"/>
          <a:chExt cx="0" cy="0"/>
        </a:xfrm>
      </p:grpSpPr>
      <p:sp>
        <p:nvSpPr>
          <p:cNvPr id="170" name=""/>
          <p:cNvSpPr/>
          <p:nvPr/>
        </p:nvSpPr>
        <p:spPr>
          <a:xfrm>
            <a:off x="2286000" y="76320"/>
            <a:ext cx="6781680" cy="459720"/>
          </a:xfrm>
          <a:prstGeom prst="rect">
            <a:avLst/>
          </a:prstGeom>
          <a:noFill/>
          <a:ln w="0">
            <a:noFill/>
          </a:ln>
        </p:spPr>
        <p:style>
          <a:lnRef idx="0"/>
          <a:fillRef idx="0"/>
          <a:effectRef idx="0"/>
          <a:fontRef idx="minor"/>
        </p:style>
        <p:txBody>
          <a:bodyPr lIns="90000" rIns="90000" tIns="46800" bIns="4680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Arial"/>
              </a:rPr>
              <a:t>Fuel Oil Use &amp; Opportunities for the Future</a:t>
            </a:r>
            <a:endParaRPr b="0" lang="en-US" sz="2400" strike="noStrike" u="none">
              <a:solidFill>
                <a:srgbClr val="000000"/>
              </a:solidFill>
              <a:effectLst/>
              <a:uFillTx/>
              <a:latin typeface="Arial"/>
            </a:endParaRPr>
          </a:p>
        </p:txBody>
      </p:sp>
      <p:sp>
        <p:nvSpPr>
          <p:cNvPr id="171" name=""/>
          <p:cNvSpPr/>
          <p:nvPr/>
        </p:nvSpPr>
        <p:spPr>
          <a:xfrm>
            <a:off x="1086480" y="1905120"/>
            <a:ext cx="6836040" cy="3703320"/>
          </a:xfrm>
          <a:prstGeom prst="rect">
            <a:avLst/>
          </a:prstGeom>
          <a:noFill/>
          <a:ln w="0">
            <a:noFill/>
          </a:ln>
        </p:spPr>
        <p:style>
          <a:lnRef idx="0"/>
          <a:fillRef idx="0"/>
          <a:effectRef idx="0"/>
          <a:fontRef idx="minor"/>
        </p:style>
        <p:txBody>
          <a:bodyPr wrap="none" lIns="90000" rIns="90000" tIns="46800" bIns="46800" anchor="t">
            <a:spAutoFit/>
          </a:bodyPr>
          <a:p>
            <a:pPr>
              <a:lnSpc>
                <a:spcPct val="160000"/>
              </a:lnSpc>
              <a:buClr>
                <a:srgbClr val="96969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969696"/>
                </a:solidFill>
                <a:effectLst/>
                <a:uFillTx/>
                <a:latin typeface="Arial"/>
              </a:rPr>
              <a:t> Argentine Power Market</a:t>
            </a:r>
            <a:endParaRPr b="0" lang="en-US" sz="2800" strike="noStrike" u="none">
              <a:solidFill>
                <a:srgbClr val="000000"/>
              </a:solidFill>
              <a:effectLst/>
              <a:uFillTx/>
              <a:latin typeface="Arial"/>
            </a:endParaRPr>
          </a:p>
          <a:p>
            <a:pPr>
              <a:lnSpc>
                <a:spcPct val="160000"/>
              </a:lnSpc>
              <a:buClr>
                <a:srgbClr val="96969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969696"/>
                </a:solidFill>
                <a:effectLst/>
                <a:uFillTx/>
                <a:latin typeface="Arial"/>
              </a:rPr>
              <a:t> Central Puerto S.A.</a:t>
            </a:r>
            <a:endParaRPr b="0" lang="en-US" sz="2800" strike="noStrike" u="none">
              <a:solidFill>
                <a:srgbClr val="000000"/>
              </a:solidFill>
              <a:effectLst/>
              <a:uFillTx/>
              <a:latin typeface="Arial"/>
            </a:endParaRPr>
          </a:p>
          <a:p>
            <a:pPr>
              <a:lnSpc>
                <a:spcPct val="160000"/>
              </a:lnSpc>
              <a:buClr>
                <a:srgbClr val="0066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66ff"/>
                </a:solidFill>
                <a:effectLst/>
                <a:uFillTx/>
                <a:latin typeface="Arial"/>
              </a:rPr>
              <a:t> Fuel Oil Market in Argentina</a:t>
            </a:r>
            <a:endParaRPr b="0" lang="en-US" sz="3600" strike="noStrike" u="none">
              <a:solidFill>
                <a:srgbClr val="000000"/>
              </a:solidFill>
              <a:effectLst/>
              <a:uFillTx/>
              <a:latin typeface="Arial"/>
            </a:endParaRPr>
          </a:p>
          <a:p>
            <a:pPr>
              <a:lnSpc>
                <a:spcPct val="160000"/>
              </a:lnSpc>
              <a:buClr>
                <a:srgbClr val="96969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969696"/>
                </a:solidFill>
                <a:effectLst/>
                <a:uFillTx/>
                <a:latin typeface="Arial"/>
              </a:rPr>
              <a:t> Fuel Oil Use in Power Generation</a:t>
            </a:r>
            <a:endParaRPr b="0" lang="en-US" sz="2800" strike="noStrike" u="none">
              <a:solidFill>
                <a:srgbClr val="000000"/>
              </a:solidFill>
              <a:effectLst/>
              <a:uFillTx/>
              <a:latin typeface="Arial"/>
            </a:endParaRPr>
          </a:p>
          <a:p>
            <a:pPr>
              <a:lnSpc>
                <a:spcPct val="160000"/>
              </a:lnSpc>
              <a:buClr>
                <a:srgbClr val="96969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969696"/>
                </a:solidFill>
                <a:effectLst/>
                <a:uFillTx/>
                <a:latin typeface="Arial"/>
              </a:rPr>
              <a:t> Opportunities for the Future</a:t>
            </a:r>
            <a:endParaRPr b="0" lang="en-US" sz="2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66ccff"/>
            </a:gs>
            <a:gs pos="50000">
              <a:srgbClr val="ffffcc"/>
            </a:gs>
            <a:gs pos="100000">
              <a:srgbClr val="66ccff"/>
            </a:gs>
          </a:gsLst>
          <a:lin ang="5400000"/>
        </a:gradFill>
      </p:bgPr>
    </p:bg>
    <p:spTree>
      <p:nvGrpSpPr>
        <p:cNvPr id="1" name=""/>
        <p:cNvGrpSpPr/>
        <p:nvPr/>
      </p:nvGrpSpPr>
      <p:grpSpPr>
        <a:xfrm>
          <a:off x="0" y="0"/>
          <a:ext cx="0" cy="0"/>
          <a:chOff x="0" y="0"/>
          <a:chExt cx="0" cy="0"/>
        </a:xfrm>
      </p:grpSpPr>
      <p:sp>
        <p:nvSpPr>
          <p:cNvPr id="172" name=""/>
          <p:cNvSpPr/>
          <p:nvPr/>
        </p:nvSpPr>
        <p:spPr>
          <a:xfrm>
            <a:off x="1905120" y="76320"/>
            <a:ext cx="7162560" cy="51912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Fuel Oil Market in Argentina</a:t>
            </a:r>
            <a:endParaRPr b="0" lang="en-US" sz="3600" strike="noStrike" u="none">
              <a:solidFill>
                <a:srgbClr val="000000"/>
              </a:solidFill>
              <a:effectLst/>
              <a:uFillTx/>
              <a:latin typeface="Arial"/>
            </a:endParaRPr>
          </a:p>
        </p:txBody>
      </p:sp>
      <p:pic>
        <p:nvPicPr>
          <p:cNvPr id="173" name="" descr=""/>
          <p:cNvPicPr/>
          <p:nvPr/>
        </p:nvPicPr>
        <p:blipFill>
          <a:blip r:embed="rId1"/>
          <a:stretch/>
        </p:blipFill>
        <p:spPr>
          <a:xfrm>
            <a:off x="685800" y="917640"/>
            <a:ext cx="7683480" cy="5864040"/>
          </a:xfrm>
          <a:prstGeom prst="rect">
            <a:avLst/>
          </a:prstGeom>
          <a:noFill/>
          <a:ln w="0">
            <a:noFill/>
          </a:ln>
        </p:spPr>
      </p:pic>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66ccff"/>
            </a:gs>
            <a:gs pos="50000">
              <a:srgbClr val="ffffcc"/>
            </a:gs>
            <a:gs pos="100000">
              <a:srgbClr val="66ccff"/>
            </a:gs>
          </a:gsLst>
          <a:lin ang="5400000"/>
        </a:gradFill>
      </p:bgPr>
    </p:bg>
    <p:spTree>
      <p:nvGrpSpPr>
        <p:cNvPr id="1" name=""/>
        <p:cNvGrpSpPr/>
        <p:nvPr/>
      </p:nvGrpSpPr>
      <p:grpSpPr>
        <a:xfrm>
          <a:off x="0" y="0"/>
          <a:ext cx="0" cy="0"/>
          <a:chOff x="0" y="0"/>
          <a:chExt cx="0" cy="0"/>
        </a:xfrm>
      </p:grpSpPr>
      <p:pic>
        <p:nvPicPr>
          <p:cNvPr id="174" name="" descr=""/>
          <p:cNvPicPr/>
          <p:nvPr/>
        </p:nvPicPr>
        <p:blipFill>
          <a:blip r:embed="rId1"/>
          <a:stretch/>
        </p:blipFill>
        <p:spPr>
          <a:xfrm>
            <a:off x="-762120" y="1143000"/>
            <a:ext cx="6135840" cy="4389480"/>
          </a:xfrm>
          <a:prstGeom prst="rect">
            <a:avLst/>
          </a:prstGeom>
          <a:noFill/>
          <a:ln w="0">
            <a:noFill/>
          </a:ln>
        </p:spPr>
      </p:pic>
      <p:pic>
        <p:nvPicPr>
          <p:cNvPr id="175" name="" descr=""/>
          <p:cNvPicPr/>
          <p:nvPr/>
        </p:nvPicPr>
        <p:blipFill>
          <a:blip r:embed="rId2"/>
          <a:stretch/>
        </p:blipFill>
        <p:spPr>
          <a:xfrm>
            <a:off x="3581280" y="1066680"/>
            <a:ext cx="6135840" cy="4389480"/>
          </a:xfrm>
          <a:prstGeom prst="rect">
            <a:avLst/>
          </a:prstGeom>
          <a:noFill/>
          <a:ln w="0">
            <a:noFill/>
          </a:ln>
        </p:spPr>
      </p:pic>
      <p:sp>
        <p:nvSpPr>
          <p:cNvPr id="176" name=""/>
          <p:cNvSpPr/>
          <p:nvPr/>
        </p:nvSpPr>
        <p:spPr>
          <a:xfrm>
            <a:off x="540720" y="4648320"/>
            <a:ext cx="3466800" cy="100836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Year 1999</a:t>
            </a: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TOTAL: 1.838.800 tons</a:t>
            </a:r>
            <a:endParaRPr b="0" lang="en-US" sz="2400" strike="noStrike" u="none">
              <a:solidFill>
                <a:srgbClr val="000000"/>
              </a:solidFill>
              <a:effectLst/>
              <a:uFillTx/>
              <a:latin typeface="Arial"/>
            </a:endParaRPr>
          </a:p>
        </p:txBody>
      </p:sp>
      <p:sp>
        <p:nvSpPr>
          <p:cNvPr id="177" name=""/>
          <p:cNvSpPr/>
          <p:nvPr/>
        </p:nvSpPr>
        <p:spPr>
          <a:xfrm>
            <a:off x="2370240" y="838080"/>
            <a:ext cx="670068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Production and sales of Fuel Oil in Argentina</a:t>
            </a:r>
            <a:endParaRPr b="0" lang="en-US" sz="2400" strike="noStrike" u="none">
              <a:solidFill>
                <a:srgbClr val="000000"/>
              </a:solidFill>
              <a:effectLst/>
              <a:uFillTx/>
              <a:latin typeface="Arial"/>
            </a:endParaRPr>
          </a:p>
        </p:txBody>
      </p:sp>
      <p:sp>
        <p:nvSpPr>
          <p:cNvPr id="178" name=""/>
          <p:cNvSpPr/>
          <p:nvPr/>
        </p:nvSpPr>
        <p:spPr>
          <a:xfrm>
            <a:off x="4960080" y="4648320"/>
            <a:ext cx="3466800" cy="100836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Year 1999</a:t>
            </a: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TOTAL: 1.422.300 tons</a:t>
            </a:r>
            <a:endParaRPr b="0" lang="en-US" sz="2400" strike="noStrike" u="none">
              <a:solidFill>
                <a:srgbClr val="000000"/>
              </a:solidFill>
              <a:effectLst/>
              <a:uFillTx/>
              <a:latin typeface="Arial"/>
            </a:endParaRPr>
          </a:p>
        </p:txBody>
      </p:sp>
      <p:sp>
        <p:nvSpPr>
          <p:cNvPr id="179" name=""/>
          <p:cNvSpPr/>
          <p:nvPr/>
        </p:nvSpPr>
        <p:spPr>
          <a:xfrm>
            <a:off x="1600920" y="1563840"/>
            <a:ext cx="17892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Arial"/>
              </a:rPr>
              <a:t>Production</a:t>
            </a:r>
            <a:endParaRPr b="0" lang="en-US" sz="2400" strike="noStrike" u="none">
              <a:solidFill>
                <a:srgbClr val="000000"/>
              </a:solidFill>
              <a:effectLst/>
              <a:uFillTx/>
              <a:latin typeface="Arial"/>
            </a:endParaRPr>
          </a:p>
        </p:txBody>
      </p:sp>
      <p:sp>
        <p:nvSpPr>
          <p:cNvPr id="180" name=""/>
          <p:cNvSpPr/>
          <p:nvPr/>
        </p:nvSpPr>
        <p:spPr>
          <a:xfrm>
            <a:off x="5945400" y="1523880"/>
            <a:ext cx="9774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Arial"/>
              </a:rPr>
              <a:t>Sales</a:t>
            </a:r>
            <a:endParaRPr b="0" lang="en-US" sz="2400" strike="noStrike" u="none">
              <a:solidFill>
                <a:srgbClr val="000000"/>
              </a:solidFill>
              <a:effectLst/>
              <a:uFillTx/>
              <a:latin typeface="Arial"/>
            </a:endParaRPr>
          </a:p>
        </p:txBody>
      </p:sp>
      <p:sp>
        <p:nvSpPr>
          <p:cNvPr id="181" name=""/>
          <p:cNvSpPr/>
          <p:nvPr/>
        </p:nvSpPr>
        <p:spPr>
          <a:xfrm>
            <a:off x="380160" y="6019920"/>
            <a:ext cx="83106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Central Puerto Fuel Oil Consumption 1999: 389.400 tons</a:t>
            </a:r>
            <a:endParaRPr b="0" lang="en-US" sz="2400" strike="noStrike" u="none">
              <a:solidFill>
                <a:srgbClr val="000000"/>
              </a:solidFill>
              <a:effectLst/>
              <a:uFillTx/>
              <a:latin typeface="Arial"/>
            </a:endParaRPr>
          </a:p>
        </p:txBody>
      </p:sp>
      <p:sp>
        <p:nvSpPr>
          <p:cNvPr id="182" name=""/>
          <p:cNvSpPr/>
          <p:nvPr/>
        </p:nvSpPr>
        <p:spPr>
          <a:xfrm>
            <a:off x="1905120" y="76320"/>
            <a:ext cx="7162560" cy="51912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Fuel Oil Market in Argentina</a:t>
            </a:r>
            <a:endParaRPr b="0" lang="en-US" sz="3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66ccff"/>
            </a:gs>
            <a:gs pos="50000">
              <a:srgbClr val="ffffcc"/>
            </a:gs>
            <a:gs pos="100000">
              <a:srgbClr val="66ccff"/>
            </a:gs>
          </a:gsLst>
          <a:lin ang="5400000"/>
        </a:gradFill>
      </p:bgPr>
    </p:bg>
    <p:spTree>
      <p:nvGrpSpPr>
        <p:cNvPr id="1" name=""/>
        <p:cNvGrpSpPr/>
        <p:nvPr/>
      </p:nvGrpSpPr>
      <p:grpSpPr>
        <a:xfrm>
          <a:off x="0" y="0"/>
          <a:ext cx="0" cy="0"/>
          <a:chOff x="0" y="0"/>
          <a:chExt cx="0" cy="0"/>
        </a:xfrm>
      </p:grpSpPr>
      <p:sp>
        <p:nvSpPr>
          <p:cNvPr id="183" name=""/>
          <p:cNvSpPr/>
          <p:nvPr/>
        </p:nvSpPr>
        <p:spPr>
          <a:xfrm>
            <a:off x="2147040" y="838080"/>
            <a:ext cx="692136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Price Fundamentals from a Utility’s standpoint</a:t>
            </a:r>
            <a:endParaRPr b="0" lang="en-US" sz="2400" strike="noStrike" u="none">
              <a:solidFill>
                <a:srgbClr val="000000"/>
              </a:solidFill>
              <a:effectLst/>
              <a:uFillTx/>
              <a:latin typeface="Arial"/>
            </a:endParaRPr>
          </a:p>
        </p:txBody>
      </p:sp>
      <p:sp>
        <p:nvSpPr>
          <p:cNvPr id="184" name=""/>
          <p:cNvSpPr/>
          <p:nvPr/>
        </p:nvSpPr>
        <p:spPr>
          <a:xfrm>
            <a:off x="1525320" y="1371600"/>
            <a:ext cx="20779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Export Parity</a:t>
            </a:r>
            <a:endParaRPr b="0" lang="en-US" sz="2400" strike="noStrike" u="none">
              <a:solidFill>
                <a:srgbClr val="000000"/>
              </a:solidFill>
              <a:effectLst/>
              <a:uFillTx/>
              <a:latin typeface="Arial"/>
            </a:endParaRPr>
          </a:p>
        </p:txBody>
      </p:sp>
      <p:sp>
        <p:nvSpPr>
          <p:cNvPr id="185" name=""/>
          <p:cNvSpPr/>
          <p:nvPr/>
        </p:nvSpPr>
        <p:spPr>
          <a:xfrm>
            <a:off x="0" y="1751040"/>
            <a:ext cx="4730760" cy="119124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Local refiners with low conversion refineries export to the Gulf Coast, except some limited exports to neighbor countries</a:t>
            </a:r>
            <a:endParaRPr b="0" lang="en-US" sz="1800" strike="noStrike" u="none">
              <a:solidFill>
                <a:srgbClr val="000000"/>
              </a:solidFill>
              <a:effectLst/>
              <a:uFillTx/>
              <a:latin typeface="Arial"/>
            </a:endParaRPr>
          </a:p>
        </p:txBody>
      </p:sp>
      <p:sp>
        <p:nvSpPr>
          <p:cNvPr id="186" name=""/>
          <p:cNvSpPr/>
          <p:nvPr/>
        </p:nvSpPr>
        <p:spPr>
          <a:xfrm>
            <a:off x="1449360" y="5181480"/>
            <a:ext cx="182376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Processing</a:t>
            </a:r>
            <a:endParaRPr b="0" lang="en-US" sz="2400" strike="noStrike" u="none">
              <a:solidFill>
                <a:srgbClr val="000000"/>
              </a:solidFill>
              <a:effectLst/>
              <a:uFillTx/>
              <a:latin typeface="Arial"/>
            </a:endParaRPr>
          </a:p>
        </p:txBody>
      </p:sp>
      <p:sp>
        <p:nvSpPr>
          <p:cNvPr id="187" name=""/>
          <p:cNvSpPr/>
          <p:nvPr/>
        </p:nvSpPr>
        <p:spPr>
          <a:xfrm>
            <a:off x="0" y="5638680"/>
            <a:ext cx="4876920" cy="91692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A refiner may alter it’s run in order to produce additional fuel oil at a higher than usual cost</a:t>
            </a:r>
            <a:endParaRPr b="0" lang="en-US" sz="1800" strike="noStrike" u="none">
              <a:solidFill>
                <a:srgbClr val="000000"/>
              </a:solidFill>
              <a:effectLst/>
              <a:uFillTx/>
              <a:latin typeface="Arial"/>
            </a:endParaRPr>
          </a:p>
        </p:txBody>
      </p:sp>
      <p:sp>
        <p:nvSpPr>
          <p:cNvPr id="188" name=""/>
          <p:cNvSpPr/>
          <p:nvPr/>
        </p:nvSpPr>
        <p:spPr>
          <a:xfrm>
            <a:off x="1525320" y="3276720"/>
            <a:ext cx="2060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Import Parity</a:t>
            </a:r>
            <a:endParaRPr b="0" lang="en-US" sz="2400" strike="noStrike" u="none">
              <a:solidFill>
                <a:srgbClr val="000000"/>
              </a:solidFill>
              <a:effectLst/>
              <a:uFillTx/>
              <a:latin typeface="Arial"/>
            </a:endParaRPr>
          </a:p>
        </p:txBody>
      </p:sp>
      <p:sp>
        <p:nvSpPr>
          <p:cNvPr id="189" name=""/>
          <p:cNvSpPr/>
          <p:nvPr/>
        </p:nvSpPr>
        <p:spPr>
          <a:xfrm>
            <a:off x="0" y="3716280"/>
            <a:ext cx="4883040" cy="146556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Local and foreign traders arrive with fuel oil from abroad, price will depend on freight optimization (crude trip back) and shipment size. Local refiners will sell industrial fuel oil at this prices.</a:t>
            </a:r>
            <a:endParaRPr b="0" lang="en-US" sz="1800" strike="noStrike" u="none">
              <a:solidFill>
                <a:srgbClr val="000000"/>
              </a:solidFill>
              <a:effectLst/>
              <a:uFillTx/>
              <a:latin typeface="Arial"/>
            </a:endParaRPr>
          </a:p>
        </p:txBody>
      </p:sp>
      <p:sp>
        <p:nvSpPr>
          <p:cNvPr id="190" name=""/>
          <p:cNvSpPr/>
          <p:nvPr/>
        </p:nvSpPr>
        <p:spPr>
          <a:xfrm>
            <a:off x="4800600" y="5410080"/>
            <a:ext cx="1143000" cy="1219320"/>
          </a:xfrm>
          <a:prstGeom prst="rightArrow">
            <a:avLst>
              <a:gd name="adj1" fmla="val 50000"/>
              <a:gd name="adj2" fmla="val 44940"/>
            </a:avLst>
          </a:prstGeom>
          <a:gradFill rotWithShape="0">
            <a:gsLst>
              <a:gs pos="0">
                <a:srgbClr val="000000"/>
              </a:gs>
              <a:gs pos="100000">
                <a:srgbClr val="cbcbcb"/>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91" name=""/>
          <p:cNvSpPr/>
          <p:nvPr/>
        </p:nvSpPr>
        <p:spPr>
          <a:xfrm>
            <a:off x="4800600" y="1523880"/>
            <a:ext cx="1143000" cy="1447920"/>
          </a:xfrm>
          <a:prstGeom prst="rightArrow">
            <a:avLst>
              <a:gd name="adj1" fmla="val 50000"/>
              <a:gd name="adj2" fmla="val 44940"/>
            </a:avLst>
          </a:prstGeom>
          <a:gradFill rotWithShape="0">
            <a:gsLst>
              <a:gs pos="0">
                <a:srgbClr val="000000"/>
              </a:gs>
              <a:gs pos="100000">
                <a:srgbClr val="cbcbcb"/>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92" name=""/>
          <p:cNvSpPr/>
          <p:nvPr/>
        </p:nvSpPr>
        <p:spPr>
          <a:xfrm>
            <a:off x="4800600" y="3809880"/>
            <a:ext cx="1143000" cy="1219320"/>
          </a:xfrm>
          <a:prstGeom prst="rightArrow">
            <a:avLst>
              <a:gd name="adj1" fmla="val 50000"/>
              <a:gd name="adj2" fmla="val 44940"/>
            </a:avLst>
          </a:prstGeom>
          <a:gradFill rotWithShape="0">
            <a:gsLst>
              <a:gs pos="0">
                <a:srgbClr val="000000"/>
              </a:gs>
              <a:gs pos="100000">
                <a:srgbClr val="cbcbcb"/>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93" name=""/>
          <p:cNvSpPr/>
          <p:nvPr/>
        </p:nvSpPr>
        <p:spPr>
          <a:xfrm>
            <a:off x="5791320" y="5486400"/>
            <a:ext cx="3352680" cy="91692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Depends on capacity, fuel oil-heating oil spread, and local heating oil demand</a:t>
            </a:r>
            <a:endParaRPr b="0" lang="en-US" sz="1800" strike="noStrike" u="none">
              <a:solidFill>
                <a:srgbClr val="000000"/>
              </a:solidFill>
              <a:effectLst/>
              <a:uFillTx/>
              <a:latin typeface="Arial"/>
            </a:endParaRPr>
          </a:p>
        </p:txBody>
      </p:sp>
      <p:sp>
        <p:nvSpPr>
          <p:cNvPr id="194" name=""/>
          <p:cNvSpPr/>
          <p:nvPr/>
        </p:nvSpPr>
        <p:spPr>
          <a:xfrm>
            <a:off x="6019920" y="1828800"/>
            <a:ext cx="2987640" cy="82548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Platts - costo de transporte </a:t>
            </a:r>
            <a:r>
              <a:rPr b="1" lang="en-US" sz="1600" strike="noStrike" u="none">
                <a:solidFill>
                  <a:srgbClr val="000000"/>
                </a:solidFill>
                <a:effectLst/>
                <a:uFillTx/>
                <a:latin typeface="Arial"/>
              </a:rPr>
              <a:t>USGC-BA</a:t>
            </a:r>
            <a:endParaRPr b="0" lang="en-US" sz="1600" strike="noStrike" u="none">
              <a:solidFill>
                <a:srgbClr val="000000"/>
              </a:solidFill>
              <a:effectLst/>
              <a:uFillTx/>
              <a:latin typeface="Arial"/>
            </a:endParaRPr>
          </a:p>
        </p:txBody>
      </p:sp>
      <p:sp>
        <p:nvSpPr>
          <p:cNvPr id="195" name=""/>
          <p:cNvSpPr/>
          <p:nvPr/>
        </p:nvSpPr>
        <p:spPr>
          <a:xfrm>
            <a:off x="6019920" y="4114800"/>
            <a:ext cx="2835000" cy="82548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Platts + costo de transporte </a:t>
            </a:r>
            <a:r>
              <a:rPr b="1" lang="en-US" sz="1600" strike="noStrike" u="none">
                <a:solidFill>
                  <a:srgbClr val="000000"/>
                </a:solidFill>
                <a:effectLst/>
                <a:uFillTx/>
                <a:latin typeface="Arial"/>
              </a:rPr>
              <a:t>USGC-BA</a:t>
            </a:r>
            <a:endParaRPr b="0" lang="en-US" sz="1600" strike="noStrike" u="none">
              <a:solidFill>
                <a:srgbClr val="000000"/>
              </a:solidFill>
              <a:effectLst/>
              <a:uFillTx/>
              <a:latin typeface="Arial"/>
            </a:endParaRPr>
          </a:p>
        </p:txBody>
      </p:sp>
      <p:sp>
        <p:nvSpPr>
          <p:cNvPr id="196" name=""/>
          <p:cNvSpPr/>
          <p:nvPr/>
        </p:nvSpPr>
        <p:spPr>
          <a:xfrm>
            <a:off x="4743720" y="5838840"/>
            <a:ext cx="119916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Refiners</a:t>
            </a:r>
            <a:endParaRPr b="0" lang="en-US" sz="2000" strike="noStrike" u="none">
              <a:solidFill>
                <a:srgbClr val="000000"/>
              </a:solidFill>
              <a:effectLst/>
              <a:uFillTx/>
              <a:latin typeface="Arial"/>
            </a:endParaRPr>
          </a:p>
        </p:txBody>
      </p:sp>
      <p:sp>
        <p:nvSpPr>
          <p:cNvPr id="197" name=""/>
          <p:cNvSpPr/>
          <p:nvPr/>
        </p:nvSpPr>
        <p:spPr>
          <a:xfrm>
            <a:off x="4724640" y="2041560"/>
            <a:ext cx="119916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Refiners</a:t>
            </a:r>
            <a:endParaRPr b="0" lang="en-US" sz="2000" strike="noStrike" u="none">
              <a:solidFill>
                <a:srgbClr val="000000"/>
              </a:solidFill>
              <a:effectLst/>
              <a:uFillTx/>
              <a:latin typeface="Arial"/>
            </a:endParaRPr>
          </a:p>
        </p:txBody>
      </p:sp>
      <p:sp>
        <p:nvSpPr>
          <p:cNvPr id="198" name=""/>
          <p:cNvSpPr/>
          <p:nvPr/>
        </p:nvSpPr>
        <p:spPr>
          <a:xfrm>
            <a:off x="4752000" y="4235400"/>
            <a:ext cx="111420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Traders</a:t>
            </a:r>
            <a:endParaRPr b="0" lang="en-US" sz="2000" strike="noStrike" u="none">
              <a:solidFill>
                <a:srgbClr val="000000"/>
              </a:solidFill>
              <a:effectLst/>
              <a:uFillTx/>
              <a:latin typeface="Arial"/>
            </a:endParaRPr>
          </a:p>
        </p:txBody>
      </p:sp>
      <p:sp>
        <p:nvSpPr>
          <p:cNvPr id="199" name=""/>
          <p:cNvSpPr/>
          <p:nvPr/>
        </p:nvSpPr>
        <p:spPr>
          <a:xfrm>
            <a:off x="4643640" y="3124080"/>
            <a:ext cx="129816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Arial"/>
              </a:rPr>
              <a:t>BRAZIL</a:t>
            </a:r>
            <a:endParaRPr b="0" lang="en-US" sz="2400" strike="noStrike" u="none">
              <a:solidFill>
                <a:srgbClr val="000000"/>
              </a:solidFill>
              <a:effectLst/>
              <a:uFillTx/>
              <a:latin typeface="Arial"/>
            </a:endParaRPr>
          </a:p>
        </p:txBody>
      </p:sp>
      <p:sp>
        <p:nvSpPr>
          <p:cNvPr id="200" name=""/>
          <p:cNvSpPr/>
          <p:nvPr/>
        </p:nvSpPr>
        <p:spPr>
          <a:xfrm>
            <a:off x="5943600" y="2984400"/>
            <a:ext cx="3048120" cy="82512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Platts - costo de transporte USGC-Brasil + costo de transporte Brasil-BA</a:t>
            </a:r>
            <a:endParaRPr b="0" lang="en-US" sz="1600" strike="noStrike" u="none">
              <a:solidFill>
                <a:srgbClr val="000000"/>
              </a:solidFill>
              <a:effectLst/>
              <a:uFillTx/>
              <a:latin typeface="Arial"/>
            </a:endParaRPr>
          </a:p>
        </p:txBody>
      </p:sp>
      <p:sp>
        <p:nvSpPr>
          <p:cNvPr id="201" name=""/>
          <p:cNvSpPr/>
          <p:nvPr/>
        </p:nvSpPr>
        <p:spPr>
          <a:xfrm>
            <a:off x="1905120" y="76320"/>
            <a:ext cx="7162560" cy="51912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Fuel Oil Market in Argentina</a:t>
            </a:r>
            <a:endParaRPr b="0" lang="en-US" sz="3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66ccff"/>
            </a:gs>
            <a:gs pos="50000">
              <a:srgbClr val="ffffcc"/>
            </a:gs>
            <a:gs pos="100000">
              <a:srgbClr val="66ccff"/>
            </a:gs>
          </a:gsLst>
          <a:lin ang="5400000"/>
        </a:gradFill>
      </p:bgPr>
    </p:bg>
    <p:spTree>
      <p:nvGrpSpPr>
        <p:cNvPr id="1" name=""/>
        <p:cNvGrpSpPr/>
        <p:nvPr/>
      </p:nvGrpSpPr>
      <p:grpSpPr>
        <a:xfrm>
          <a:off x="0" y="0"/>
          <a:ext cx="0" cy="0"/>
          <a:chOff x="0" y="0"/>
          <a:chExt cx="0" cy="0"/>
        </a:xfrm>
      </p:grpSpPr>
      <p:sp>
        <p:nvSpPr>
          <p:cNvPr id="202" name=""/>
          <p:cNvSpPr/>
          <p:nvPr/>
        </p:nvSpPr>
        <p:spPr>
          <a:xfrm>
            <a:off x="151200" y="1754280"/>
            <a:ext cx="634608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Fuel Oil’s price indifference to Natural Gas</a:t>
            </a:r>
            <a:endParaRPr b="0" lang="en-US" sz="2400" strike="noStrike" u="none">
              <a:solidFill>
                <a:srgbClr val="000000"/>
              </a:solidFill>
              <a:effectLst/>
              <a:uFillTx/>
              <a:latin typeface="Arial"/>
            </a:endParaRPr>
          </a:p>
        </p:txBody>
      </p:sp>
      <p:sp>
        <p:nvSpPr>
          <p:cNvPr id="203" name=""/>
          <p:cNvSpPr/>
          <p:nvPr/>
        </p:nvSpPr>
        <p:spPr>
          <a:xfrm>
            <a:off x="234360" y="2363760"/>
            <a:ext cx="4398480" cy="2837160"/>
          </a:xfrm>
          <a:prstGeom prst="rect">
            <a:avLst/>
          </a:prstGeom>
          <a:noFill/>
          <a:ln w="9360">
            <a:solidFill>
              <a:srgbClr val="000000"/>
            </a:solidFill>
            <a:miter/>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Natural Gas Price:     66,00 $/Dm3</a:t>
            </a:r>
            <a:endParaRPr b="0" lang="en-US" sz="18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Lower Fuel Oil efficiency:</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 0,97</a:t>
            </a:r>
            <a:endParaRPr b="0" lang="en-US" sz="18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Fuel Oil LHV :</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 9850 kcal/kg</a:t>
            </a:r>
            <a:endParaRPr b="0" lang="en-US" sz="18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Natural Gas LHV:</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 8400 kcal/m3</a:t>
            </a:r>
            <a:endParaRPr b="0" lang="en-US" sz="18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Volume Conversion:     </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 6,29 bbl/m3</a:t>
            </a:r>
            <a:endParaRPr b="0" lang="en-US" sz="18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Typical Fuel Oil Density:     0,96 kg/m3</a:t>
            </a:r>
            <a:endParaRPr b="0" lang="en-US" sz="1800" strike="noStrike" u="none">
              <a:solidFill>
                <a:srgbClr val="000000"/>
              </a:solidFill>
              <a:effectLst/>
              <a:uFillTx/>
              <a:latin typeface="Arial"/>
            </a:endParaRPr>
          </a:p>
        </p:txBody>
      </p:sp>
      <p:sp>
        <p:nvSpPr>
          <p:cNvPr id="204" name=""/>
          <p:cNvSpPr/>
          <p:nvPr/>
        </p:nvSpPr>
        <p:spPr>
          <a:xfrm>
            <a:off x="4644360" y="3186000"/>
            <a:ext cx="4395960" cy="16185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Precio equivalente FO:  75,07 </a:t>
            </a:r>
            <a:r>
              <a:rPr b="1" lang="en-US" sz="1600" strike="noStrike" u="none">
                <a:solidFill>
                  <a:srgbClr val="000000"/>
                </a:solidFill>
                <a:effectLst/>
                <a:uFillTx/>
                <a:latin typeface="Arial"/>
              </a:rPr>
              <a:t>$/ton</a:t>
            </a:r>
            <a:endParaRPr b="0" lang="en-US" sz="16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Precio equivalente FO:  11,46 </a:t>
            </a:r>
            <a:r>
              <a:rPr b="1" lang="en-US" sz="1600" strike="noStrike" u="none">
                <a:solidFill>
                  <a:srgbClr val="000000"/>
                </a:solidFill>
                <a:effectLst/>
                <a:uFillTx/>
                <a:latin typeface="Arial"/>
              </a:rPr>
              <a:t>$/bbl</a:t>
            </a:r>
            <a:endParaRPr b="0" lang="en-US" sz="16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Precio equivalente FO:  64,02 </a:t>
            </a:r>
            <a:r>
              <a:rPr b="1" lang="en-US" sz="1600" strike="noStrike" u="none">
                <a:solidFill>
                  <a:srgbClr val="000000"/>
                </a:solidFill>
                <a:effectLst/>
                <a:uFillTx/>
                <a:latin typeface="Arial"/>
              </a:rPr>
              <a:t>$/Dm3</a:t>
            </a:r>
            <a:endParaRPr b="0" lang="en-US" sz="1600" strike="noStrike" u="none">
              <a:solidFill>
                <a:srgbClr val="000000"/>
              </a:solidFill>
              <a:effectLst/>
              <a:uFillTx/>
              <a:latin typeface="Arial"/>
            </a:endParaRPr>
          </a:p>
        </p:txBody>
      </p:sp>
      <p:sp>
        <p:nvSpPr>
          <p:cNvPr id="205" name=""/>
          <p:cNvSpPr/>
          <p:nvPr/>
        </p:nvSpPr>
        <p:spPr>
          <a:xfrm>
            <a:off x="0" y="5442120"/>
            <a:ext cx="9144000" cy="119124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Fuel Oil Shipments will be taken to replace Natural Gas</a:t>
            </a: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 at a price lower then 75.07 $/ton or 11,46 $/bbl</a:t>
            </a: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 on a delivered basis.</a:t>
            </a:r>
            <a:endParaRPr b="0" lang="en-US" sz="2400" strike="noStrike" u="none">
              <a:solidFill>
                <a:srgbClr val="000000"/>
              </a:solidFill>
              <a:effectLst/>
              <a:uFillTx/>
              <a:latin typeface="Arial"/>
            </a:endParaRPr>
          </a:p>
        </p:txBody>
      </p:sp>
      <p:sp>
        <p:nvSpPr>
          <p:cNvPr id="206" name=""/>
          <p:cNvSpPr/>
          <p:nvPr/>
        </p:nvSpPr>
        <p:spPr>
          <a:xfrm>
            <a:off x="141120" y="1344600"/>
            <a:ext cx="779004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Maximize processing of the cheapest fuel, typically natural gas</a:t>
            </a:r>
            <a:endParaRPr b="0" lang="en-US" sz="2000" strike="noStrike" u="none">
              <a:solidFill>
                <a:srgbClr val="000000"/>
              </a:solidFill>
              <a:effectLst/>
              <a:uFillTx/>
              <a:latin typeface="Arial"/>
            </a:endParaRPr>
          </a:p>
        </p:txBody>
      </p:sp>
      <p:sp>
        <p:nvSpPr>
          <p:cNvPr id="207" name=""/>
          <p:cNvSpPr/>
          <p:nvPr/>
        </p:nvSpPr>
        <p:spPr>
          <a:xfrm>
            <a:off x="2147040" y="838080"/>
            <a:ext cx="692136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Price Fundamentals from a Utility’s standpoint</a:t>
            </a:r>
            <a:endParaRPr b="0" lang="en-US" sz="2400" strike="noStrike" u="none">
              <a:solidFill>
                <a:srgbClr val="000000"/>
              </a:solidFill>
              <a:effectLst/>
              <a:uFillTx/>
              <a:latin typeface="Arial"/>
            </a:endParaRPr>
          </a:p>
        </p:txBody>
      </p:sp>
      <p:sp>
        <p:nvSpPr>
          <p:cNvPr id="208" name=""/>
          <p:cNvSpPr/>
          <p:nvPr/>
        </p:nvSpPr>
        <p:spPr>
          <a:xfrm>
            <a:off x="1905120" y="76320"/>
            <a:ext cx="7162560" cy="51912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Fuel Oil Market in Argentina</a:t>
            </a:r>
            <a:endParaRPr b="0" lang="en-US" sz="3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66ccff"/>
            </a:gs>
            <a:gs pos="50000">
              <a:srgbClr val="ffffcc"/>
            </a:gs>
            <a:gs pos="100000">
              <a:srgbClr val="66ccff"/>
            </a:gs>
          </a:gsLst>
          <a:lin ang="5400000"/>
        </a:gradFill>
      </p:bgPr>
    </p:bg>
    <p:spTree>
      <p:nvGrpSpPr>
        <p:cNvPr id="1" name=""/>
        <p:cNvGrpSpPr/>
        <p:nvPr/>
      </p:nvGrpSpPr>
      <p:grpSpPr>
        <a:xfrm>
          <a:off x="0" y="0"/>
          <a:ext cx="0" cy="0"/>
          <a:chOff x="0" y="0"/>
          <a:chExt cx="0" cy="0"/>
        </a:xfrm>
      </p:grpSpPr>
      <p:sp>
        <p:nvSpPr>
          <p:cNvPr id="209" name=""/>
          <p:cNvSpPr/>
          <p:nvPr/>
        </p:nvSpPr>
        <p:spPr>
          <a:xfrm>
            <a:off x="117000" y="1338120"/>
            <a:ext cx="746388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Keep inventories during the winter season for NG shortages</a:t>
            </a:r>
            <a:endParaRPr b="0" lang="en-US" sz="2000" strike="noStrike" u="none">
              <a:solidFill>
                <a:srgbClr val="000000"/>
              </a:solidFill>
              <a:effectLst/>
              <a:uFillTx/>
              <a:latin typeface="Arial"/>
            </a:endParaRPr>
          </a:p>
        </p:txBody>
      </p:sp>
      <p:sp>
        <p:nvSpPr>
          <p:cNvPr id="210" name=""/>
          <p:cNvSpPr/>
          <p:nvPr/>
        </p:nvSpPr>
        <p:spPr>
          <a:xfrm>
            <a:off x="533520" y="1900080"/>
            <a:ext cx="8305560" cy="8254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Natural Gas carries a risk of shortage during the winter season due to transportation capacity limitations.</a:t>
            </a:r>
            <a:endParaRPr b="0" lang="en-US" sz="2400" strike="noStrike" u="none">
              <a:solidFill>
                <a:srgbClr val="000000"/>
              </a:solidFill>
              <a:effectLst/>
              <a:uFillTx/>
              <a:latin typeface="Arial"/>
            </a:endParaRPr>
          </a:p>
        </p:txBody>
      </p:sp>
      <p:sp>
        <p:nvSpPr>
          <p:cNvPr id="211" name=""/>
          <p:cNvSpPr/>
          <p:nvPr/>
        </p:nvSpPr>
        <p:spPr>
          <a:xfrm>
            <a:off x="2300760" y="4495680"/>
            <a:ext cx="4763520" cy="1618560"/>
          </a:xfrm>
          <a:prstGeom prst="rect">
            <a:avLst/>
          </a:prstGeom>
          <a:noFill/>
          <a:ln w="9360">
            <a:solidFill>
              <a:srgbClr val="000000"/>
            </a:solidFill>
            <a:miter/>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Fuel Oil stock capacity:     36.000 tons</a:t>
            </a:r>
            <a:endParaRPr b="0" lang="en-US" sz="2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Peak Consumption</a:t>
            </a:r>
            <a:endParaRPr b="0" lang="en-US" sz="2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equivalent: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10 days</a:t>
            </a:r>
            <a:endParaRPr b="0" lang="en-US" sz="2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
        <p:nvSpPr>
          <p:cNvPr id="212" name=""/>
          <p:cNvSpPr/>
          <p:nvPr/>
        </p:nvSpPr>
        <p:spPr>
          <a:xfrm>
            <a:off x="4722480" y="838080"/>
            <a:ext cx="439776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Fuel Oil in the Winter Season</a:t>
            </a:r>
            <a:endParaRPr b="0" lang="en-US" sz="2400" strike="noStrike" u="none">
              <a:solidFill>
                <a:srgbClr val="000000"/>
              </a:solidFill>
              <a:effectLst/>
              <a:uFillTx/>
              <a:latin typeface="Arial"/>
            </a:endParaRPr>
          </a:p>
        </p:txBody>
      </p:sp>
      <p:sp>
        <p:nvSpPr>
          <p:cNvPr id="213" name=""/>
          <p:cNvSpPr/>
          <p:nvPr/>
        </p:nvSpPr>
        <p:spPr>
          <a:xfrm>
            <a:off x="1905120" y="76320"/>
            <a:ext cx="7162560" cy="51912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Fuel Oil Market in Argentina</a:t>
            </a:r>
            <a:endParaRPr b="0" lang="en-US" sz="3600" strike="noStrike" u="none">
              <a:solidFill>
                <a:srgbClr val="000000"/>
              </a:solidFill>
              <a:effectLst/>
              <a:uFillTx/>
              <a:latin typeface="Arial"/>
            </a:endParaRPr>
          </a:p>
        </p:txBody>
      </p:sp>
      <p:sp>
        <p:nvSpPr>
          <p:cNvPr id="214" name=""/>
          <p:cNvSpPr/>
          <p:nvPr/>
        </p:nvSpPr>
        <p:spPr>
          <a:xfrm>
            <a:off x="533520" y="2895480"/>
            <a:ext cx="8305560" cy="11912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Fuel Oil delivery lead time is 1 week for local supply (mainly due to tanker availability) and 2-4 weeks for imported material.</a:t>
            </a:r>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66ccff"/>
            </a:gs>
            <a:gs pos="50000">
              <a:srgbClr val="ffffcc"/>
            </a:gs>
            <a:gs pos="100000">
              <a:srgbClr val="66ccff"/>
            </a:gs>
          </a:gsLst>
          <a:lin ang="5400000"/>
        </a:gradFill>
      </p:bgPr>
    </p:bg>
    <p:spTree>
      <p:nvGrpSpPr>
        <p:cNvPr id="1" name=""/>
        <p:cNvGrpSpPr/>
        <p:nvPr/>
      </p:nvGrpSpPr>
      <p:grpSpPr>
        <a:xfrm>
          <a:off x="0" y="0"/>
          <a:ext cx="0" cy="0"/>
          <a:chOff x="0" y="0"/>
          <a:chExt cx="0" cy="0"/>
        </a:xfrm>
      </p:grpSpPr>
      <p:graphicFrame>
        <p:nvGraphicFramePr>
          <p:cNvPr id="215" name=""/>
          <p:cNvGraphicFramePr/>
          <p:nvPr/>
        </p:nvGraphicFramePr>
        <p:xfrm>
          <a:off x="304920" y="1166760"/>
          <a:ext cx="8532720" cy="5691240"/>
        </p:xfrm>
        <a:graphic>
          <a:graphicData uri="http://schemas.openxmlformats.org/presentationml/2006/ole">
            <p:oleObj r:id="rId1" spid="">
              <p:embed/>
              <p:pic>
                <p:nvPicPr>
                  <p:cNvPr id="216" name="" descr=""/>
                  <p:cNvPicPr/>
                  <p:nvPr/>
                </p:nvPicPr>
                <p:blipFill>
                  <a:blip r:embed="rId2"/>
                  <a:stretch/>
                </p:blipFill>
                <p:spPr>
                  <a:xfrm>
                    <a:off x="304920" y="1166760"/>
                    <a:ext cx="8532720" cy="5691240"/>
                  </a:xfrm>
                  <a:prstGeom prst="rect">
                    <a:avLst/>
                  </a:prstGeom>
                  <a:noFill/>
                  <a:ln w="0">
                    <a:noFill/>
                  </a:ln>
                </p:spPr>
              </p:pic>
            </p:oleObj>
          </a:graphicData>
        </a:graphic>
      </p:graphicFrame>
      <p:sp>
        <p:nvSpPr>
          <p:cNvPr id="217" name=""/>
          <p:cNvSpPr/>
          <p:nvPr/>
        </p:nvSpPr>
        <p:spPr>
          <a:xfrm>
            <a:off x="1221120" y="6156360"/>
            <a:ext cx="68976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April</a:t>
            </a:r>
            <a:endParaRPr b="0" lang="en-US" sz="2000" strike="noStrike" u="none">
              <a:solidFill>
                <a:srgbClr val="000000"/>
              </a:solidFill>
              <a:effectLst/>
              <a:uFillTx/>
              <a:latin typeface="Arial"/>
            </a:endParaRPr>
          </a:p>
        </p:txBody>
      </p:sp>
      <p:sp>
        <p:nvSpPr>
          <p:cNvPr id="218" name=""/>
          <p:cNvSpPr/>
          <p:nvPr/>
        </p:nvSpPr>
        <p:spPr>
          <a:xfrm>
            <a:off x="2058120" y="6156360"/>
            <a:ext cx="66168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May</a:t>
            </a:r>
            <a:endParaRPr b="0" lang="en-US" sz="2000" strike="noStrike" u="none">
              <a:solidFill>
                <a:srgbClr val="000000"/>
              </a:solidFill>
              <a:effectLst/>
              <a:uFillTx/>
              <a:latin typeface="Arial"/>
            </a:endParaRPr>
          </a:p>
        </p:txBody>
      </p:sp>
      <p:sp>
        <p:nvSpPr>
          <p:cNvPr id="219" name=""/>
          <p:cNvSpPr/>
          <p:nvPr/>
        </p:nvSpPr>
        <p:spPr>
          <a:xfrm>
            <a:off x="3076200" y="6156360"/>
            <a:ext cx="73260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June</a:t>
            </a:r>
            <a:endParaRPr b="0" lang="en-US" sz="2000" strike="noStrike" u="none">
              <a:solidFill>
                <a:srgbClr val="000000"/>
              </a:solidFill>
              <a:effectLst/>
              <a:uFillTx/>
              <a:latin typeface="Arial"/>
            </a:endParaRPr>
          </a:p>
        </p:txBody>
      </p:sp>
      <p:sp>
        <p:nvSpPr>
          <p:cNvPr id="220" name=""/>
          <p:cNvSpPr/>
          <p:nvPr/>
        </p:nvSpPr>
        <p:spPr>
          <a:xfrm>
            <a:off x="4089240" y="6156360"/>
            <a:ext cx="63324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July</a:t>
            </a:r>
            <a:endParaRPr b="0" lang="en-US" sz="2000" strike="noStrike" u="none">
              <a:solidFill>
                <a:srgbClr val="000000"/>
              </a:solidFill>
              <a:effectLst/>
              <a:uFillTx/>
              <a:latin typeface="Arial"/>
            </a:endParaRPr>
          </a:p>
        </p:txBody>
      </p:sp>
      <p:sp>
        <p:nvSpPr>
          <p:cNvPr id="221" name=""/>
          <p:cNvSpPr/>
          <p:nvPr/>
        </p:nvSpPr>
        <p:spPr>
          <a:xfrm>
            <a:off x="4969440" y="6140520"/>
            <a:ext cx="97308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August</a:t>
            </a:r>
            <a:endParaRPr b="0" lang="en-US" sz="2000" strike="noStrike" u="none">
              <a:solidFill>
                <a:srgbClr val="000000"/>
              </a:solidFill>
              <a:effectLst/>
              <a:uFillTx/>
              <a:latin typeface="Arial"/>
            </a:endParaRPr>
          </a:p>
        </p:txBody>
      </p:sp>
      <p:sp>
        <p:nvSpPr>
          <p:cNvPr id="222" name=""/>
          <p:cNvSpPr/>
          <p:nvPr/>
        </p:nvSpPr>
        <p:spPr>
          <a:xfrm>
            <a:off x="6041880" y="6140520"/>
            <a:ext cx="142560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September</a:t>
            </a:r>
            <a:endParaRPr b="0" lang="en-US" sz="2000" strike="noStrike" u="none">
              <a:solidFill>
                <a:srgbClr val="000000"/>
              </a:solidFill>
              <a:effectLst/>
              <a:uFillTx/>
              <a:latin typeface="Arial"/>
            </a:endParaRPr>
          </a:p>
        </p:txBody>
      </p:sp>
      <p:sp>
        <p:nvSpPr>
          <p:cNvPr id="223" name=""/>
          <p:cNvSpPr/>
          <p:nvPr/>
        </p:nvSpPr>
        <p:spPr>
          <a:xfrm>
            <a:off x="7448400" y="6140520"/>
            <a:ext cx="108612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October</a:t>
            </a:r>
            <a:endParaRPr b="0" lang="en-US" sz="2000" strike="noStrike" u="none">
              <a:solidFill>
                <a:srgbClr val="000000"/>
              </a:solidFill>
              <a:effectLst/>
              <a:uFillTx/>
              <a:latin typeface="Arial"/>
            </a:endParaRPr>
          </a:p>
        </p:txBody>
      </p:sp>
      <p:sp>
        <p:nvSpPr>
          <p:cNvPr id="224" name=""/>
          <p:cNvSpPr/>
          <p:nvPr/>
        </p:nvSpPr>
        <p:spPr>
          <a:xfrm>
            <a:off x="457920" y="1574640"/>
            <a:ext cx="51768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tons</a:t>
            </a:r>
            <a:endParaRPr b="0" lang="en-US" sz="1400" strike="noStrike" u="none">
              <a:solidFill>
                <a:srgbClr val="000000"/>
              </a:solidFill>
              <a:effectLst/>
              <a:uFillTx/>
              <a:latin typeface="Arial"/>
            </a:endParaRPr>
          </a:p>
        </p:txBody>
      </p:sp>
      <p:sp>
        <p:nvSpPr>
          <p:cNvPr id="225" name=""/>
          <p:cNvSpPr/>
          <p:nvPr/>
        </p:nvSpPr>
        <p:spPr>
          <a:xfrm>
            <a:off x="1295280" y="5130720"/>
            <a:ext cx="1676520" cy="825120"/>
          </a:xfrm>
          <a:prstGeom prst="borderCallout2">
            <a:avLst>
              <a:gd name="adj1" fmla="val 18750"/>
              <a:gd name="adj2" fmla="val -8333"/>
              <a:gd name="adj3" fmla="val 15254"/>
              <a:gd name="adj4" fmla="val -7671"/>
              <a:gd name="adj5" fmla="val -102351"/>
              <a:gd name="adj6" fmla="val -10967"/>
            </a:avLst>
          </a:prstGeom>
          <a:gradFill rotWithShape="0">
            <a:gsLst>
              <a:gs pos="0">
                <a:srgbClr val="fefefe"/>
              </a:gs>
              <a:gs pos="100000">
                <a:srgbClr val="ffcccc"/>
              </a:gs>
            </a:gsLst>
            <a:path path="rect">
              <a:fillToRect l="50000" t="50000" r="50000" b="50000"/>
            </a:path>
          </a:gradFill>
          <a:ln w="1908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Start stock purchases in April</a:t>
            </a:r>
            <a:endParaRPr b="0" lang="en-US" sz="1600" strike="noStrike" u="none">
              <a:solidFill>
                <a:srgbClr val="000000"/>
              </a:solidFill>
              <a:effectLst/>
              <a:uFillTx/>
              <a:latin typeface="Arial"/>
            </a:endParaRPr>
          </a:p>
        </p:txBody>
      </p:sp>
      <p:sp>
        <p:nvSpPr>
          <p:cNvPr id="226" name=""/>
          <p:cNvSpPr/>
          <p:nvPr/>
        </p:nvSpPr>
        <p:spPr>
          <a:xfrm>
            <a:off x="152280" y="533520"/>
            <a:ext cx="1752840" cy="581400"/>
          </a:xfrm>
          <a:prstGeom prst="borderCallout2">
            <a:avLst>
              <a:gd name="adj1" fmla="val 18750"/>
              <a:gd name="adj2" fmla="val -8333"/>
              <a:gd name="adj3" fmla="val 21300"/>
              <a:gd name="adj4" fmla="val 116759"/>
              <a:gd name="adj5" fmla="val 247337"/>
              <a:gd name="adj6" fmla="val 129875"/>
            </a:avLst>
          </a:prstGeom>
          <a:gradFill rotWithShape="0">
            <a:gsLst>
              <a:gs pos="0">
                <a:srgbClr val="fefefe"/>
              </a:gs>
              <a:gs pos="100000">
                <a:srgbClr val="ffcccc"/>
              </a:gs>
            </a:gsLst>
            <a:path path="rect">
              <a:fillToRect l="50000" t="50000" r="50000" b="50000"/>
            </a:path>
          </a:gradFill>
          <a:ln w="1908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Take Stocks to full capacity</a:t>
            </a:r>
            <a:endParaRPr b="0" lang="en-US" sz="1600" strike="noStrike" u="none">
              <a:solidFill>
                <a:srgbClr val="000000"/>
              </a:solidFill>
              <a:effectLst/>
              <a:uFillTx/>
              <a:latin typeface="Arial"/>
            </a:endParaRPr>
          </a:p>
        </p:txBody>
      </p:sp>
      <p:sp>
        <p:nvSpPr>
          <p:cNvPr id="227" name=""/>
          <p:cNvSpPr/>
          <p:nvPr/>
        </p:nvSpPr>
        <p:spPr>
          <a:xfrm>
            <a:off x="3276720" y="4191120"/>
            <a:ext cx="2743200" cy="825120"/>
          </a:xfrm>
          <a:prstGeom prst="borderCallout2">
            <a:avLst>
              <a:gd name="adj1" fmla="val 18750"/>
              <a:gd name="adj2" fmla="val -8333"/>
              <a:gd name="adj3" fmla="val 15254"/>
              <a:gd name="adj4" fmla="val -6018"/>
              <a:gd name="adj5" fmla="val -126819"/>
              <a:gd name="adj6" fmla="val -9250"/>
            </a:avLst>
          </a:prstGeom>
          <a:gradFill rotWithShape="0">
            <a:gsLst>
              <a:gs pos="0">
                <a:srgbClr val="fefefe"/>
              </a:gs>
              <a:gs pos="100000">
                <a:srgbClr val="ffcccc"/>
              </a:gs>
            </a:gsLst>
            <a:path path="rect">
              <a:fillToRect l="50000" t="50000" r="50000" b="50000"/>
            </a:path>
          </a:gradFill>
          <a:ln w="1908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Fuel Oil consumption dependent on price and natural gas shortages</a:t>
            </a:r>
            <a:endParaRPr b="0" lang="en-US" sz="1600" strike="noStrike" u="none">
              <a:solidFill>
                <a:srgbClr val="000000"/>
              </a:solidFill>
              <a:effectLst/>
              <a:uFillTx/>
              <a:latin typeface="Arial"/>
            </a:endParaRPr>
          </a:p>
        </p:txBody>
      </p:sp>
      <p:sp>
        <p:nvSpPr>
          <p:cNvPr id="228" name=""/>
          <p:cNvSpPr/>
          <p:nvPr/>
        </p:nvSpPr>
        <p:spPr>
          <a:xfrm>
            <a:off x="6705720" y="1752480"/>
            <a:ext cx="1828800" cy="581400"/>
          </a:xfrm>
          <a:prstGeom prst="borderCallout2">
            <a:avLst>
              <a:gd name="adj1" fmla="val 18750"/>
              <a:gd name="adj2" fmla="val -8333"/>
              <a:gd name="adj3" fmla="val 21300"/>
              <a:gd name="adj4" fmla="val -28384"/>
              <a:gd name="adj5" fmla="val 97087"/>
              <a:gd name="adj6" fmla="val -46425"/>
            </a:avLst>
          </a:prstGeom>
          <a:gradFill rotWithShape="0">
            <a:gsLst>
              <a:gs pos="0">
                <a:srgbClr val="fefefe"/>
              </a:gs>
              <a:gs pos="100000">
                <a:srgbClr val="ffcccc"/>
              </a:gs>
            </a:gsLst>
            <a:path path="rect">
              <a:fillToRect l="50000" t="50000" r="50000" b="50000"/>
            </a:path>
          </a:gradFill>
          <a:ln w="1908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Start stock consumption </a:t>
            </a:r>
            <a:endParaRPr b="0" lang="en-US" sz="1600" strike="noStrike" u="none">
              <a:solidFill>
                <a:srgbClr val="000000"/>
              </a:solidFill>
              <a:effectLst/>
              <a:uFillTx/>
              <a:latin typeface="Arial"/>
            </a:endParaRPr>
          </a:p>
        </p:txBody>
      </p:sp>
      <p:sp>
        <p:nvSpPr>
          <p:cNvPr id="229" name=""/>
          <p:cNvSpPr/>
          <p:nvPr/>
        </p:nvSpPr>
        <p:spPr>
          <a:xfrm>
            <a:off x="4722480" y="838080"/>
            <a:ext cx="439776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Fuel Oil in the Winter Season</a:t>
            </a:r>
            <a:endParaRPr b="0" lang="en-US" sz="2400" strike="noStrike" u="none">
              <a:solidFill>
                <a:srgbClr val="000000"/>
              </a:solidFill>
              <a:effectLst/>
              <a:uFillTx/>
              <a:latin typeface="Arial"/>
            </a:endParaRPr>
          </a:p>
        </p:txBody>
      </p:sp>
      <p:sp>
        <p:nvSpPr>
          <p:cNvPr id="230" name=""/>
          <p:cNvSpPr/>
          <p:nvPr/>
        </p:nvSpPr>
        <p:spPr>
          <a:xfrm>
            <a:off x="1905120" y="76320"/>
            <a:ext cx="7162560" cy="51912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Fuel Oil Market in Argentina</a:t>
            </a:r>
            <a:endParaRPr b="0" lang="en-US" sz="3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66ccff"/>
            </a:gs>
            <a:gs pos="50000">
              <a:srgbClr val="ffffcc"/>
            </a:gs>
            <a:gs pos="100000">
              <a:srgbClr val="66ccff"/>
            </a:gs>
          </a:gsLst>
          <a:lin ang="5400000"/>
        </a:gradFill>
      </p:bgPr>
    </p:bg>
    <p:spTree>
      <p:nvGrpSpPr>
        <p:cNvPr id="1" name=""/>
        <p:cNvGrpSpPr/>
        <p:nvPr/>
      </p:nvGrpSpPr>
      <p:grpSpPr>
        <a:xfrm>
          <a:off x="0" y="0"/>
          <a:ext cx="0" cy="0"/>
          <a:chOff x="0" y="0"/>
          <a:chExt cx="0" cy="0"/>
        </a:xfrm>
      </p:grpSpPr>
      <p:sp>
        <p:nvSpPr>
          <p:cNvPr id="231" name=""/>
          <p:cNvSpPr/>
          <p:nvPr/>
        </p:nvSpPr>
        <p:spPr>
          <a:xfrm>
            <a:off x="2286000" y="76320"/>
            <a:ext cx="6781680" cy="459720"/>
          </a:xfrm>
          <a:prstGeom prst="rect">
            <a:avLst/>
          </a:prstGeom>
          <a:noFill/>
          <a:ln w="0">
            <a:noFill/>
          </a:ln>
        </p:spPr>
        <p:style>
          <a:lnRef idx="0"/>
          <a:fillRef idx="0"/>
          <a:effectRef idx="0"/>
          <a:fontRef idx="minor"/>
        </p:style>
        <p:txBody>
          <a:bodyPr lIns="90000" rIns="90000" tIns="46800" bIns="4680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Arial"/>
              </a:rPr>
              <a:t>Fuel Oil Use &amp; Opportunities for the Future</a:t>
            </a:r>
            <a:endParaRPr b="0" lang="en-US" sz="2400" strike="noStrike" u="none">
              <a:solidFill>
                <a:srgbClr val="000000"/>
              </a:solidFill>
              <a:effectLst/>
              <a:uFillTx/>
              <a:latin typeface="Arial"/>
            </a:endParaRPr>
          </a:p>
        </p:txBody>
      </p:sp>
      <p:sp>
        <p:nvSpPr>
          <p:cNvPr id="232" name=""/>
          <p:cNvSpPr/>
          <p:nvPr/>
        </p:nvSpPr>
        <p:spPr>
          <a:xfrm>
            <a:off x="1086120" y="1905120"/>
            <a:ext cx="7979760" cy="3703320"/>
          </a:xfrm>
          <a:prstGeom prst="rect">
            <a:avLst/>
          </a:prstGeom>
          <a:noFill/>
          <a:ln w="0">
            <a:noFill/>
          </a:ln>
        </p:spPr>
        <p:style>
          <a:lnRef idx="0"/>
          <a:fillRef idx="0"/>
          <a:effectRef idx="0"/>
          <a:fontRef idx="minor"/>
        </p:style>
        <p:txBody>
          <a:bodyPr wrap="none" lIns="90000" rIns="90000" tIns="46800" bIns="46800" anchor="t">
            <a:spAutoFit/>
          </a:bodyPr>
          <a:p>
            <a:pPr>
              <a:lnSpc>
                <a:spcPct val="160000"/>
              </a:lnSpc>
              <a:buClr>
                <a:srgbClr val="96969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969696"/>
                </a:solidFill>
                <a:effectLst/>
                <a:uFillTx/>
                <a:latin typeface="Arial"/>
              </a:rPr>
              <a:t> Argentine Power Market</a:t>
            </a:r>
            <a:endParaRPr b="0" lang="en-US" sz="2800" strike="noStrike" u="none">
              <a:solidFill>
                <a:srgbClr val="000000"/>
              </a:solidFill>
              <a:effectLst/>
              <a:uFillTx/>
              <a:latin typeface="Arial"/>
            </a:endParaRPr>
          </a:p>
          <a:p>
            <a:pPr>
              <a:lnSpc>
                <a:spcPct val="160000"/>
              </a:lnSpc>
              <a:buClr>
                <a:srgbClr val="96969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969696"/>
                </a:solidFill>
                <a:effectLst/>
                <a:uFillTx/>
                <a:latin typeface="Arial"/>
              </a:rPr>
              <a:t> Central Puerto S.A.</a:t>
            </a:r>
            <a:endParaRPr b="0" lang="en-US" sz="2800" strike="noStrike" u="none">
              <a:solidFill>
                <a:srgbClr val="000000"/>
              </a:solidFill>
              <a:effectLst/>
              <a:uFillTx/>
              <a:latin typeface="Arial"/>
            </a:endParaRPr>
          </a:p>
          <a:p>
            <a:pPr>
              <a:lnSpc>
                <a:spcPct val="160000"/>
              </a:lnSpc>
              <a:buClr>
                <a:srgbClr val="96969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969696"/>
                </a:solidFill>
                <a:effectLst/>
                <a:uFillTx/>
                <a:latin typeface="Arial"/>
              </a:rPr>
              <a:t> Fuel Oil Market in Argentina</a:t>
            </a:r>
            <a:endParaRPr b="0" lang="en-US" sz="2800" strike="noStrike" u="none">
              <a:solidFill>
                <a:srgbClr val="000000"/>
              </a:solidFill>
              <a:effectLst/>
              <a:uFillTx/>
              <a:latin typeface="Arial"/>
            </a:endParaRPr>
          </a:p>
          <a:p>
            <a:pPr>
              <a:lnSpc>
                <a:spcPct val="160000"/>
              </a:lnSpc>
              <a:buClr>
                <a:srgbClr val="0066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66ff"/>
                </a:solidFill>
                <a:effectLst/>
                <a:uFillTx/>
                <a:latin typeface="Arial"/>
              </a:rPr>
              <a:t> Fuel Oil Use in Power Generation</a:t>
            </a:r>
            <a:endParaRPr b="0" lang="en-US" sz="3600" strike="noStrike" u="none">
              <a:solidFill>
                <a:srgbClr val="000000"/>
              </a:solidFill>
              <a:effectLst/>
              <a:uFillTx/>
              <a:latin typeface="Arial"/>
            </a:endParaRPr>
          </a:p>
          <a:p>
            <a:pPr>
              <a:lnSpc>
                <a:spcPct val="160000"/>
              </a:lnSpc>
              <a:buClr>
                <a:srgbClr val="96969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969696"/>
                </a:solidFill>
                <a:effectLst/>
                <a:uFillTx/>
                <a:latin typeface="Arial"/>
              </a:rPr>
              <a:t> Opportunities for the Future</a:t>
            </a:r>
            <a:endParaRPr b="0" lang="en-US" sz="2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66ccff"/>
            </a:gs>
            <a:gs pos="50000">
              <a:srgbClr val="ffffcc"/>
            </a:gs>
            <a:gs pos="100000">
              <a:srgbClr val="66ccff"/>
            </a:gs>
          </a:gsLst>
          <a:lin ang="5400000"/>
        </a:gradFill>
      </p:bgPr>
    </p:bg>
    <p:spTree>
      <p:nvGrpSpPr>
        <p:cNvPr id="1" name=""/>
        <p:cNvGrpSpPr/>
        <p:nvPr/>
      </p:nvGrpSpPr>
      <p:grpSpPr>
        <a:xfrm>
          <a:off x="0" y="0"/>
          <a:ext cx="0" cy="0"/>
          <a:chOff x="0" y="0"/>
          <a:chExt cx="0" cy="0"/>
        </a:xfrm>
      </p:grpSpPr>
      <p:sp>
        <p:nvSpPr>
          <p:cNvPr id="233" name=""/>
          <p:cNvSpPr/>
          <p:nvPr/>
        </p:nvSpPr>
        <p:spPr>
          <a:xfrm>
            <a:off x="1066680" y="76320"/>
            <a:ext cx="8001000" cy="51912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Fuel Oil Use in Power Generation</a:t>
            </a:r>
            <a:endParaRPr b="0" lang="en-US" sz="3600" strike="noStrike" u="none">
              <a:solidFill>
                <a:srgbClr val="000000"/>
              </a:solidFill>
              <a:effectLst/>
              <a:uFillTx/>
              <a:latin typeface="Arial"/>
            </a:endParaRPr>
          </a:p>
        </p:txBody>
      </p:sp>
      <p:sp>
        <p:nvSpPr>
          <p:cNvPr id="234" name=""/>
          <p:cNvSpPr/>
          <p:nvPr/>
        </p:nvSpPr>
        <p:spPr>
          <a:xfrm>
            <a:off x="4264920" y="838080"/>
            <a:ext cx="48038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Fuel Oil competitive positioning</a:t>
            </a:r>
            <a:endParaRPr b="0" lang="en-US" sz="2400" strike="noStrike" u="none">
              <a:solidFill>
                <a:srgbClr val="000000"/>
              </a:solidFill>
              <a:effectLst/>
              <a:uFillTx/>
              <a:latin typeface="Arial"/>
            </a:endParaRPr>
          </a:p>
        </p:txBody>
      </p:sp>
      <p:sp>
        <p:nvSpPr>
          <p:cNvPr id="235" name=""/>
          <p:cNvSpPr/>
          <p:nvPr/>
        </p:nvSpPr>
        <p:spPr>
          <a:xfrm>
            <a:off x="533520" y="1641600"/>
            <a:ext cx="8153280" cy="47905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Fuel Oil based generation is well positioned as an alternative fuel to natural gas.</a:t>
            </a:r>
            <a:endParaRPr b="0" lang="en-US" sz="28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Fuel Oil consumption is used a as:</a:t>
            </a:r>
            <a:endParaRPr b="0" lang="en-US" sz="28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a:p>
            <a:pPr>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 peakload generation fuel on years of high hydroelectric generations</a:t>
            </a:r>
            <a:endParaRPr b="0" lang="en-US" sz="2800" strike="noStrike" u="none">
              <a:solidFill>
                <a:srgbClr val="000000"/>
              </a:solidFill>
              <a:effectLst/>
              <a:uFillTx/>
              <a:latin typeface="Arial"/>
            </a:endParaRPr>
          </a:p>
          <a:p>
            <a:pPr>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a:p>
            <a:pPr>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 baseload and peakload generation fuel on years of low hydroelectric generation or low temperatures. </a:t>
            </a:r>
            <a:endParaRPr b="0" lang="en-US" sz="2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66ccff"/>
            </a:gs>
            <a:gs pos="50000">
              <a:srgbClr val="ffffcc"/>
            </a:gs>
            <a:gs pos="100000">
              <a:srgbClr val="66ccff"/>
            </a:gs>
          </a:gsLst>
          <a:lin ang="5400000"/>
        </a:gradFill>
      </p:bgPr>
    </p:bg>
    <p:spTree>
      <p:nvGrpSpPr>
        <p:cNvPr id="1" name=""/>
        <p:cNvGrpSpPr/>
        <p:nvPr/>
      </p:nvGrpSpPr>
      <p:grpSpPr>
        <a:xfrm>
          <a:off x="0" y="0"/>
          <a:ext cx="0" cy="0"/>
          <a:chOff x="0" y="0"/>
          <a:chExt cx="0" cy="0"/>
        </a:xfrm>
      </p:grpSpPr>
      <p:graphicFrame>
        <p:nvGraphicFramePr>
          <p:cNvPr id="236" name=""/>
          <p:cNvGraphicFramePr/>
          <p:nvPr/>
        </p:nvGraphicFramePr>
        <p:xfrm>
          <a:off x="152280" y="1008000"/>
          <a:ext cx="6229440" cy="5850000"/>
        </p:xfrm>
        <a:graphic>
          <a:graphicData uri="http://schemas.openxmlformats.org/presentationml/2006/ole">
            <p:oleObj progId="Excel.Sheet.12" r:id="rId1" spid="">
              <p:embed/>
              <p:pic>
                <p:nvPicPr>
                  <p:cNvPr id="237" name="" descr=""/>
                  <p:cNvPicPr/>
                  <p:nvPr/>
                </p:nvPicPr>
                <p:blipFill>
                  <a:blip r:embed="rId2"/>
                  <a:stretch/>
                </p:blipFill>
                <p:spPr>
                  <a:xfrm>
                    <a:off x="152280" y="1008000"/>
                    <a:ext cx="6229440" cy="5850000"/>
                  </a:xfrm>
                  <a:prstGeom prst="rect">
                    <a:avLst/>
                  </a:prstGeom>
                  <a:noFill/>
                  <a:ln w="0">
                    <a:noFill/>
                  </a:ln>
                </p:spPr>
              </p:pic>
            </p:oleObj>
          </a:graphicData>
        </a:graphic>
      </p:graphicFrame>
      <p:sp>
        <p:nvSpPr>
          <p:cNvPr id="238" name=""/>
          <p:cNvSpPr/>
          <p:nvPr/>
        </p:nvSpPr>
        <p:spPr>
          <a:xfrm>
            <a:off x="6458040" y="5653080"/>
            <a:ext cx="121284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4 $/MWh</a:t>
            </a:r>
            <a:endParaRPr b="0" lang="en-US" sz="2000" strike="noStrike" u="none">
              <a:solidFill>
                <a:srgbClr val="000000"/>
              </a:solidFill>
              <a:effectLst/>
              <a:uFillTx/>
              <a:latin typeface="Arial"/>
            </a:endParaRPr>
          </a:p>
        </p:txBody>
      </p:sp>
      <p:sp>
        <p:nvSpPr>
          <p:cNvPr id="239" name=""/>
          <p:cNvSpPr/>
          <p:nvPr/>
        </p:nvSpPr>
        <p:spPr>
          <a:xfrm>
            <a:off x="6473880" y="4937040"/>
            <a:ext cx="121284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5 $/MWh</a:t>
            </a:r>
            <a:endParaRPr b="0" lang="en-US" sz="2000" strike="noStrike" u="none">
              <a:solidFill>
                <a:srgbClr val="000000"/>
              </a:solidFill>
              <a:effectLst/>
              <a:uFillTx/>
              <a:latin typeface="Arial"/>
            </a:endParaRPr>
          </a:p>
        </p:txBody>
      </p:sp>
      <p:sp>
        <p:nvSpPr>
          <p:cNvPr id="240" name=""/>
          <p:cNvSpPr/>
          <p:nvPr/>
        </p:nvSpPr>
        <p:spPr>
          <a:xfrm>
            <a:off x="6390360" y="4038480"/>
            <a:ext cx="135432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11 $/MWh</a:t>
            </a:r>
            <a:endParaRPr b="0" lang="en-US" sz="2000" strike="noStrike" u="none">
              <a:solidFill>
                <a:srgbClr val="000000"/>
              </a:solidFill>
              <a:effectLst/>
              <a:uFillTx/>
              <a:latin typeface="Arial"/>
            </a:endParaRPr>
          </a:p>
        </p:txBody>
      </p:sp>
      <p:sp>
        <p:nvSpPr>
          <p:cNvPr id="241" name=""/>
          <p:cNvSpPr/>
          <p:nvPr/>
        </p:nvSpPr>
        <p:spPr>
          <a:xfrm>
            <a:off x="6390360" y="2743200"/>
            <a:ext cx="135432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16 $/MWh</a:t>
            </a:r>
            <a:endParaRPr b="0" lang="en-US" sz="2000" strike="noStrike" u="none">
              <a:solidFill>
                <a:srgbClr val="000000"/>
              </a:solidFill>
              <a:effectLst/>
              <a:uFillTx/>
              <a:latin typeface="Arial"/>
            </a:endParaRPr>
          </a:p>
        </p:txBody>
      </p:sp>
      <p:sp>
        <p:nvSpPr>
          <p:cNvPr id="242" name=""/>
          <p:cNvSpPr/>
          <p:nvPr/>
        </p:nvSpPr>
        <p:spPr>
          <a:xfrm>
            <a:off x="6390360" y="2133720"/>
            <a:ext cx="135432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25 $/MWh</a:t>
            </a:r>
            <a:endParaRPr b="0" lang="en-US" sz="2000" strike="noStrike" u="none">
              <a:solidFill>
                <a:srgbClr val="000000"/>
              </a:solidFill>
              <a:effectLst/>
              <a:uFillTx/>
              <a:latin typeface="Arial"/>
            </a:endParaRPr>
          </a:p>
        </p:txBody>
      </p:sp>
      <p:sp>
        <p:nvSpPr>
          <p:cNvPr id="243" name=""/>
          <p:cNvSpPr/>
          <p:nvPr/>
        </p:nvSpPr>
        <p:spPr>
          <a:xfrm>
            <a:off x="7800120" y="4038480"/>
            <a:ext cx="135432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35 $/MWh</a:t>
            </a:r>
            <a:endParaRPr b="0" lang="en-US" sz="2000" strike="noStrike" u="none">
              <a:solidFill>
                <a:srgbClr val="000000"/>
              </a:solidFill>
              <a:effectLst/>
              <a:uFillTx/>
              <a:latin typeface="Arial"/>
            </a:endParaRPr>
          </a:p>
        </p:txBody>
      </p:sp>
      <p:sp>
        <p:nvSpPr>
          <p:cNvPr id="244" name=""/>
          <p:cNvSpPr/>
          <p:nvPr/>
        </p:nvSpPr>
        <p:spPr>
          <a:xfrm>
            <a:off x="7800120" y="2133720"/>
            <a:ext cx="135432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35 $/MWh</a:t>
            </a:r>
            <a:endParaRPr b="0" lang="en-US" sz="2000" strike="noStrike" u="none">
              <a:solidFill>
                <a:srgbClr val="000000"/>
              </a:solidFill>
              <a:effectLst/>
              <a:uFillTx/>
              <a:latin typeface="Arial"/>
            </a:endParaRPr>
          </a:p>
        </p:txBody>
      </p:sp>
      <p:sp>
        <p:nvSpPr>
          <p:cNvPr id="245" name=""/>
          <p:cNvSpPr/>
          <p:nvPr/>
        </p:nvSpPr>
        <p:spPr>
          <a:xfrm>
            <a:off x="6400800" y="1295280"/>
            <a:ext cx="2666880" cy="3376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Thermal Generation Fuel</a:t>
            </a:r>
            <a:endParaRPr b="0" lang="en-US" sz="1600" strike="noStrike" u="none">
              <a:solidFill>
                <a:srgbClr val="000000"/>
              </a:solidFill>
              <a:effectLst/>
              <a:uFillTx/>
              <a:latin typeface="Arial"/>
            </a:endParaRPr>
          </a:p>
        </p:txBody>
      </p:sp>
      <p:sp>
        <p:nvSpPr>
          <p:cNvPr id="246" name=""/>
          <p:cNvSpPr/>
          <p:nvPr/>
        </p:nvSpPr>
        <p:spPr>
          <a:xfrm>
            <a:off x="6400800" y="1676520"/>
            <a:ext cx="1295280" cy="5814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Natural Gas</a:t>
            </a:r>
            <a:endParaRPr b="0" lang="en-US" sz="1600" strike="noStrike" u="none">
              <a:solidFill>
                <a:srgbClr val="000000"/>
              </a:solidFill>
              <a:effectLst/>
              <a:uFillTx/>
              <a:latin typeface="Arial"/>
            </a:endParaRPr>
          </a:p>
        </p:txBody>
      </p:sp>
      <p:sp>
        <p:nvSpPr>
          <p:cNvPr id="247" name=""/>
          <p:cNvSpPr/>
          <p:nvPr/>
        </p:nvSpPr>
        <p:spPr>
          <a:xfrm>
            <a:off x="7848720" y="1676520"/>
            <a:ext cx="1295280" cy="5814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Liquid Fuels</a:t>
            </a:r>
            <a:endParaRPr b="0" lang="en-US" sz="1600" strike="noStrike" u="none">
              <a:solidFill>
                <a:srgbClr val="000000"/>
              </a:solidFill>
              <a:effectLst/>
              <a:uFillTx/>
              <a:latin typeface="Arial"/>
            </a:endParaRPr>
          </a:p>
        </p:txBody>
      </p:sp>
      <p:sp>
        <p:nvSpPr>
          <p:cNvPr id="248" name=""/>
          <p:cNvSpPr/>
          <p:nvPr/>
        </p:nvSpPr>
        <p:spPr>
          <a:xfrm>
            <a:off x="2362320" y="838080"/>
            <a:ext cx="67518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Monthly Generation for the Argentine System</a:t>
            </a:r>
            <a:endParaRPr b="0" lang="en-US" sz="2400" strike="noStrike" u="none">
              <a:solidFill>
                <a:srgbClr val="000000"/>
              </a:solidFill>
              <a:effectLst/>
              <a:uFillTx/>
              <a:latin typeface="Arial"/>
            </a:endParaRPr>
          </a:p>
        </p:txBody>
      </p:sp>
      <p:sp>
        <p:nvSpPr>
          <p:cNvPr id="249" name=""/>
          <p:cNvSpPr/>
          <p:nvPr/>
        </p:nvSpPr>
        <p:spPr>
          <a:xfrm>
            <a:off x="6477120" y="6140520"/>
            <a:ext cx="2514600" cy="33768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Variable Cost</a:t>
            </a:r>
            <a:endParaRPr b="0" lang="en-US" sz="1600" strike="noStrike" u="none">
              <a:solidFill>
                <a:srgbClr val="000000"/>
              </a:solidFill>
              <a:effectLst/>
              <a:uFillTx/>
              <a:latin typeface="Arial"/>
            </a:endParaRPr>
          </a:p>
        </p:txBody>
      </p:sp>
      <p:sp>
        <p:nvSpPr>
          <p:cNvPr id="250" name=""/>
          <p:cNvSpPr/>
          <p:nvPr/>
        </p:nvSpPr>
        <p:spPr>
          <a:xfrm>
            <a:off x="1066680" y="76320"/>
            <a:ext cx="8001000" cy="51912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Fuel Oil Use in Power Generation</a:t>
            </a:r>
            <a:endParaRPr b="0" lang="en-US" sz="3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66ccff"/>
            </a:gs>
            <a:gs pos="50000">
              <a:srgbClr val="ffffcc"/>
            </a:gs>
            <a:gs pos="100000">
              <a:srgbClr val="66ccff"/>
            </a:gs>
          </a:gsLst>
          <a:lin ang="5400000"/>
        </a:gradFill>
      </p:bgPr>
    </p:bg>
    <p:spTree>
      <p:nvGrpSpPr>
        <p:cNvPr id="1" name=""/>
        <p:cNvGrpSpPr/>
        <p:nvPr/>
      </p:nvGrpSpPr>
      <p:grpSpPr>
        <a:xfrm>
          <a:off x="0" y="0"/>
          <a:ext cx="0" cy="0"/>
          <a:chOff x="0" y="0"/>
          <a:chExt cx="0" cy="0"/>
        </a:xfrm>
      </p:grpSpPr>
      <p:sp>
        <p:nvSpPr>
          <p:cNvPr id="22" name=""/>
          <p:cNvSpPr/>
          <p:nvPr/>
        </p:nvSpPr>
        <p:spPr>
          <a:xfrm>
            <a:off x="2286000" y="76320"/>
            <a:ext cx="6781680" cy="459720"/>
          </a:xfrm>
          <a:prstGeom prst="rect">
            <a:avLst/>
          </a:prstGeom>
          <a:noFill/>
          <a:ln w="0">
            <a:noFill/>
          </a:ln>
        </p:spPr>
        <p:style>
          <a:lnRef idx="0"/>
          <a:fillRef idx="0"/>
          <a:effectRef idx="0"/>
          <a:fontRef idx="minor"/>
        </p:style>
        <p:txBody>
          <a:bodyPr lIns="90000" rIns="90000" tIns="46800" bIns="4680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Arial"/>
              </a:rPr>
              <a:t>Fuel Oil Use &amp; Opportunities for the Future</a:t>
            </a:r>
            <a:endParaRPr b="0" lang="en-US" sz="2400" strike="noStrike" u="none">
              <a:solidFill>
                <a:srgbClr val="000000"/>
              </a:solidFill>
              <a:effectLst/>
              <a:uFillTx/>
              <a:latin typeface="Arial"/>
            </a:endParaRPr>
          </a:p>
        </p:txBody>
      </p:sp>
      <p:sp>
        <p:nvSpPr>
          <p:cNvPr id="23" name=""/>
          <p:cNvSpPr/>
          <p:nvPr/>
        </p:nvSpPr>
        <p:spPr>
          <a:xfrm>
            <a:off x="1104840" y="1905120"/>
            <a:ext cx="6237720" cy="3508560"/>
          </a:xfrm>
          <a:prstGeom prst="rect">
            <a:avLst/>
          </a:prstGeom>
          <a:noFill/>
          <a:ln w="0">
            <a:noFill/>
          </a:ln>
        </p:spPr>
        <p:style>
          <a:lnRef idx="0"/>
          <a:fillRef idx="0"/>
          <a:effectRef idx="0"/>
          <a:fontRef idx="minor"/>
        </p:style>
        <p:txBody>
          <a:bodyPr wrap="none" lIns="90000" rIns="90000" tIns="46800" bIns="46800" anchor="t">
            <a:spAutoFit/>
          </a:bodyPr>
          <a:p>
            <a:pPr>
              <a:lnSpc>
                <a:spcPct val="16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 Argentine Power Market</a:t>
            </a:r>
            <a:endParaRPr b="0" lang="en-US" sz="2800" strike="noStrike" u="none">
              <a:solidFill>
                <a:srgbClr val="000000"/>
              </a:solidFill>
              <a:effectLst/>
              <a:uFillTx/>
              <a:latin typeface="Arial"/>
            </a:endParaRPr>
          </a:p>
          <a:p>
            <a:pPr>
              <a:lnSpc>
                <a:spcPct val="16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 Central Puerto S.A.</a:t>
            </a:r>
            <a:endParaRPr b="0" lang="en-US" sz="2800" strike="noStrike" u="none">
              <a:solidFill>
                <a:srgbClr val="000000"/>
              </a:solidFill>
              <a:effectLst/>
              <a:uFillTx/>
              <a:latin typeface="Arial"/>
            </a:endParaRPr>
          </a:p>
          <a:p>
            <a:pPr>
              <a:lnSpc>
                <a:spcPct val="16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 Fuel Oil Market in Argentina</a:t>
            </a:r>
            <a:endParaRPr b="0" lang="en-US" sz="2800" strike="noStrike" u="none">
              <a:solidFill>
                <a:srgbClr val="000000"/>
              </a:solidFill>
              <a:effectLst/>
              <a:uFillTx/>
              <a:latin typeface="Arial"/>
            </a:endParaRPr>
          </a:p>
          <a:p>
            <a:pPr>
              <a:lnSpc>
                <a:spcPct val="16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 Fuel Oil Use in Power Generation</a:t>
            </a:r>
            <a:endParaRPr b="0" lang="en-US" sz="2800" strike="noStrike" u="none">
              <a:solidFill>
                <a:srgbClr val="000000"/>
              </a:solidFill>
              <a:effectLst/>
              <a:uFillTx/>
              <a:latin typeface="Arial"/>
            </a:endParaRPr>
          </a:p>
          <a:p>
            <a:pPr>
              <a:lnSpc>
                <a:spcPct val="16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 Opportunities for the Future</a:t>
            </a:r>
            <a:endParaRPr b="0" lang="en-US" sz="2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66ccff"/>
            </a:gs>
            <a:gs pos="50000">
              <a:srgbClr val="ffffcc"/>
            </a:gs>
            <a:gs pos="100000">
              <a:srgbClr val="66ccff"/>
            </a:gs>
          </a:gsLst>
          <a:lin ang="5400000"/>
        </a:gradFill>
      </p:bgPr>
    </p:bg>
    <p:spTree>
      <p:nvGrpSpPr>
        <p:cNvPr id="1" name=""/>
        <p:cNvGrpSpPr/>
        <p:nvPr/>
      </p:nvGrpSpPr>
      <p:grpSpPr>
        <a:xfrm>
          <a:off x="0" y="0"/>
          <a:ext cx="0" cy="0"/>
          <a:chOff x="0" y="0"/>
          <a:chExt cx="0" cy="0"/>
        </a:xfrm>
      </p:grpSpPr>
      <p:graphicFrame>
        <p:nvGraphicFramePr>
          <p:cNvPr id="251" name=""/>
          <p:cNvGraphicFramePr/>
          <p:nvPr/>
        </p:nvGraphicFramePr>
        <p:xfrm>
          <a:off x="685800" y="1004760"/>
          <a:ext cx="7658280" cy="5853240"/>
        </p:xfrm>
        <a:graphic>
          <a:graphicData uri="http://schemas.openxmlformats.org/presentationml/2006/ole">
            <p:oleObj progId="Excel.Sheet.12" r:id="rId1" spid="">
              <p:embed/>
              <p:pic>
                <p:nvPicPr>
                  <p:cNvPr id="252" name="" descr=""/>
                  <p:cNvPicPr/>
                  <p:nvPr/>
                </p:nvPicPr>
                <p:blipFill>
                  <a:blip r:embed="rId2"/>
                  <a:stretch/>
                </p:blipFill>
                <p:spPr>
                  <a:xfrm>
                    <a:off x="685800" y="1004760"/>
                    <a:ext cx="7658280" cy="5853240"/>
                  </a:xfrm>
                  <a:prstGeom prst="rect">
                    <a:avLst/>
                  </a:prstGeom>
                  <a:noFill/>
                  <a:ln w="0">
                    <a:noFill/>
                  </a:ln>
                </p:spPr>
              </p:pic>
            </p:oleObj>
          </a:graphicData>
        </a:graphic>
      </p:graphicFrame>
      <p:sp>
        <p:nvSpPr>
          <p:cNvPr id="253" name=""/>
          <p:cNvSpPr/>
          <p:nvPr/>
        </p:nvSpPr>
        <p:spPr>
          <a:xfrm>
            <a:off x="1449360" y="838080"/>
            <a:ext cx="7667280" cy="459720"/>
          </a:xfrm>
          <a:prstGeom prst="rect">
            <a:avLst/>
          </a:prstGeom>
          <a:noFill/>
          <a:ln w="0">
            <a:noFill/>
          </a:ln>
        </p:spPr>
        <p:style>
          <a:lnRef idx="0"/>
          <a:fillRef idx="0"/>
          <a:effectRef idx="0"/>
          <a:fontRef idx="minor"/>
        </p:style>
        <p:txBody>
          <a:bodyPr wrap="none" lIns="90000" rIns="90000" tIns="46800" bIns="4680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Average Daily Load Curve for the Argentine System</a:t>
            </a:r>
            <a:endParaRPr b="0" lang="en-US" sz="2400" strike="noStrike" u="none">
              <a:solidFill>
                <a:srgbClr val="000000"/>
              </a:solidFill>
              <a:effectLst/>
              <a:uFillTx/>
              <a:latin typeface="Arial"/>
            </a:endParaRPr>
          </a:p>
        </p:txBody>
      </p:sp>
      <p:sp>
        <p:nvSpPr>
          <p:cNvPr id="254" name=""/>
          <p:cNvSpPr/>
          <p:nvPr/>
        </p:nvSpPr>
        <p:spPr>
          <a:xfrm>
            <a:off x="1066680" y="76320"/>
            <a:ext cx="8001000" cy="51912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Fuel Oil Use in Power Generation</a:t>
            </a:r>
            <a:endParaRPr b="0" lang="en-US" sz="3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66ccff"/>
            </a:gs>
            <a:gs pos="50000">
              <a:srgbClr val="ffffcc"/>
            </a:gs>
            <a:gs pos="100000">
              <a:srgbClr val="66ccff"/>
            </a:gs>
          </a:gsLst>
          <a:lin ang="5400000"/>
        </a:gradFill>
      </p:bgPr>
    </p:bg>
    <p:spTree>
      <p:nvGrpSpPr>
        <p:cNvPr id="1" name=""/>
        <p:cNvGrpSpPr/>
        <p:nvPr/>
      </p:nvGrpSpPr>
      <p:grpSpPr>
        <a:xfrm>
          <a:off x="0" y="0"/>
          <a:ext cx="0" cy="0"/>
          <a:chOff x="0" y="0"/>
          <a:chExt cx="0" cy="0"/>
        </a:xfrm>
      </p:grpSpPr>
      <p:pic>
        <p:nvPicPr>
          <p:cNvPr id="255" name="" descr=""/>
          <p:cNvPicPr/>
          <p:nvPr/>
        </p:nvPicPr>
        <p:blipFill>
          <a:blip r:embed="rId1"/>
          <a:stretch/>
        </p:blipFill>
        <p:spPr>
          <a:xfrm>
            <a:off x="720720" y="1295280"/>
            <a:ext cx="7661160" cy="5492880"/>
          </a:xfrm>
          <a:prstGeom prst="rect">
            <a:avLst/>
          </a:prstGeom>
          <a:noFill/>
          <a:ln w="0">
            <a:noFill/>
          </a:ln>
        </p:spPr>
      </p:pic>
      <p:sp>
        <p:nvSpPr>
          <p:cNvPr id="256" name=""/>
          <p:cNvSpPr/>
          <p:nvPr/>
        </p:nvSpPr>
        <p:spPr>
          <a:xfrm>
            <a:off x="1425600" y="838080"/>
            <a:ext cx="77184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Gas supply profile in the Greater Buenos Aires Area</a:t>
            </a:r>
            <a:endParaRPr b="0" lang="en-US" sz="2400" strike="noStrike" u="none">
              <a:solidFill>
                <a:srgbClr val="000000"/>
              </a:solidFill>
              <a:effectLst/>
              <a:uFillTx/>
              <a:latin typeface="Arial"/>
            </a:endParaRPr>
          </a:p>
        </p:txBody>
      </p:sp>
      <p:sp>
        <p:nvSpPr>
          <p:cNvPr id="257" name=""/>
          <p:cNvSpPr/>
          <p:nvPr/>
        </p:nvSpPr>
        <p:spPr>
          <a:xfrm>
            <a:off x="1066680" y="76320"/>
            <a:ext cx="8001000" cy="51912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Fuel Oil Use in Power Generation</a:t>
            </a:r>
            <a:endParaRPr b="0" lang="en-US" sz="3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66ccff"/>
            </a:gs>
            <a:gs pos="50000">
              <a:srgbClr val="ffffcc"/>
            </a:gs>
            <a:gs pos="100000">
              <a:srgbClr val="66ccff"/>
            </a:gs>
          </a:gsLst>
          <a:lin ang="5400000"/>
        </a:gradFill>
      </p:bgPr>
    </p:bg>
    <p:spTree>
      <p:nvGrpSpPr>
        <p:cNvPr id="1" name=""/>
        <p:cNvGrpSpPr/>
        <p:nvPr/>
      </p:nvGrpSpPr>
      <p:grpSpPr>
        <a:xfrm>
          <a:off x="0" y="0"/>
          <a:ext cx="0" cy="0"/>
          <a:chOff x="0" y="0"/>
          <a:chExt cx="0" cy="0"/>
        </a:xfrm>
      </p:grpSpPr>
      <p:pic>
        <p:nvPicPr>
          <p:cNvPr id="258" name="" descr=""/>
          <p:cNvPicPr/>
          <p:nvPr/>
        </p:nvPicPr>
        <p:blipFill>
          <a:blip r:embed="rId1"/>
          <a:stretch/>
        </p:blipFill>
        <p:spPr>
          <a:xfrm>
            <a:off x="660240" y="1409760"/>
            <a:ext cx="7874280" cy="5371920"/>
          </a:xfrm>
          <a:prstGeom prst="rect">
            <a:avLst/>
          </a:prstGeom>
          <a:noFill/>
          <a:ln w="0">
            <a:noFill/>
          </a:ln>
        </p:spPr>
      </p:pic>
      <p:sp>
        <p:nvSpPr>
          <p:cNvPr id="259" name=""/>
          <p:cNvSpPr/>
          <p:nvPr/>
        </p:nvSpPr>
        <p:spPr>
          <a:xfrm>
            <a:off x="1749600" y="838080"/>
            <a:ext cx="7343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Liquid Fuel Consumption by Hydrologic Scenario</a:t>
            </a:r>
            <a:endParaRPr b="0" lang="en-US" sz="2400" strike="noStrike" u="none">
              <a:solidFill>
                <a:srgbClr val="000000"/>
              </a:solidFill>
              <a:effectLst/>
              <a:uFillTx/>
              <a:latin typeface="Arial"/>
            </a:endParaRPr>
          </a:p>
        </p:txBody>
      </p:sp>
      <p:sp>
        <p:nvSpPr>
          <p:cNvPr id="260" name=""/>
          <p:cNvSpPr/>
          <p:nvPr/>
        </p:nvSpPr>
        <p:spPr>
          <a:xfrm>
            <a:off x="1066680" y="76320"/>
            <a:ext cx="8001000" cy="51912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Fuel Oil Use in Power Generation</a:t>
            </a:r>
            <a:endParaRPr b="0" lang="en-US" sz="3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66ccff"/>
            </a:gs>
            <a:gs pos="50000">
              <a:srgbClr val="ffffcc"/>
            </a:gs>
            <a:gs pos="100000">
              <a:srgbClr val="66ccff"/>
            </a:gs>
          </a:gsLst>
          <a:lin ang="5400000"/>
        </a:gradFill>
      </p:bgPr>
    </p:bg>
    <p:spTree>
      <p:nvGrpSpPr>
        <p:cNvPr id="1" name=""/>
        <p:cNvGrpSpPr/>
        <p:nvPr/>
      </p:nvGrpSpPr>
      <p:grpSpPr>
        <a:xfrm>
          <a:off x="0" y="0"/>
          <a:ext cx="0" cy="0"/>
          <a:chOff x="0" y="0"/>
          <a:chExt cx="0" cy="0"/>
        </a:xfrm>
      </p:grpSpPr>
      <p:sp>
        <p:nvSpPr>
          <p:cNvPr id="261" name=""/>
          <p:cNvSpPr/>
          <p:nvPr/>
        </p:nvSpPr>
        <p:spPr>
          <a:xfrm>
            <a:off x="2286000" y="76320"/>
            <a:ext cx="6781680" cy="459720"/>
          </a:xfrm>
          <a:prstGeom prst="rect">
            <a:avLst/>
          </a:prstGeom>
          <a:noFill/>
          <a:ln w="0">
            <a:noFill/>
          </a:ln>
        </p:spPr>
        <p:style>
          <a:lnRef idx="0"/>
          <a:fillRef idx="0"/>
          <a:effectRef idx="0"/>
          <a:fontRef idx="minor"/>
        </p:style>
        <p:txBody>
          <a:bodyPr lIns="90000" rIns="90000" tIns="46800" bIns="4680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Arial"/>
              </a:rPr>
              <a:t>Fuel Oil Use &amp; Opportunities for the Future</a:t>
            </a:r>
            <a:endParaRPr b="0" lang="en-US" sz="2400" strike="noStrike" u="none">
              <a:solidFill>
                <a:srgbClr val="000000"/>
              </a:solidFill>
              <a:effectLst/>
              <a:uFillTx/>
              <a:latin typeface="Arial"/>
            </a:endParaRPr>
          </a:p>
        </p:txBody>
      </p:sp>
      <p:sp>
        <p:nvSpPr>
          <p:cNvPr id="262" name=""/>
          <p:cNvSpPr/>
          <p:nvPr/>
        </p:nvSpPr>
        <p:spPr>
          <a:xfrm>
            <a:off x="1087200" y="1905120"/>
            <a:ext cx="6860160" cy="3703320"/>
          </a:xfrm>
          <a:prstGeom prst="rect">
            <a:avLst/>
          </a:prstGeom>
          <a:noFill/>
          <a:ln w="0">
            <a:noFill/>
          </a:ln>
        </p:spPr>
        <p:style>
          <a:lnRef idx="0"/>
          <a:fillRef idx="0"/>
          <a:effectRef idx="0"/>
          <a:fontRef idx="minor"/>
        </p:style>
        <p:txBody>
          <a:bodyPr wrap="none" lIns="90000" rIns="90000" tIns="46800" bIns="46800" anchor="t">
            <a:spAutoFit/>
          </a:bodyPr>
          <a:p>
            <a:pPr>
              <a:lnSpc>
                <a:spcPct val="160000"/>
              </a:lnSpc>
              <a:buClr>
                <a:srgbClr val="96969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969696"/>
                </a:solidFill>
                <a:effectLst/>
                <a:uFillTx/>
                <a:latin typeface="Arial"/>
              </a:rPr>
              <a:t> Argentine Power Market</a:t>
            </a:r>
            <a:endParaRPr b="0" lang="en-US" sz="2800" strike="noStrike" u="none">
              <a:solidFill>
                <a:srgbClr val="000000"/>
              </a:solidFill>
              <a:effectLst/>
              <a:uFillTx/>
              <a:latin typeface="Arial"/>
            </a:endParaRPr>
          </a:p>
          <a:p>
            <a:pPr>
              <a:lnSpc>
                <a:spcPct val="160000"/>
              </a:lnSpc>
              <a:buClr>
                <a:srgbClr val="96969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969696"/>
                </a:solidFill>
                <a:effectLst/>
                <a:uFillTx/>
                <a:latin typeface="Arial"/>
              </a:rPr>
              <a:t> Central Puerto S.A.</a:t>
            </a:r>
            <a:endParaRPr b="0" lang="en-US" sz="2800" strike="noStrike" u="none">
              <a:solidFill>
                <a:srgbClr val="000000"/>
              </a:solidFill>
              <a:effectLst/>
              <a:uFillTx/>
              <a:latin typeface="Arial"/>
            </a:endParaRPr>
          </a:p>
          <a:p>
            <a:pPr>
              <a:lnSpc>
                <a:spcPct val="160000"/>
              </a:lnSpc>
              <a:buClr>
                <a:srgbClr val="96969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969696"/>
                </a:solidFill>
                <a:effectLst/>
                <a:uFillTx/>
                <a:latin typeface="Arial"/>
              </a:rPr>
              <a:t> Fuel Oil Market in Argentina</a:t>
            </a:r>
            <a:endParaRPr b="0" lang="en-US" sz="2800" strike="noStrike" u="none">
              <a:solidFill>
                <a:srgbClr val="000000"/>
              </a:solidFill>
              <a:effectLst/>
              <a:uFillTx/>
              <a:latin typeface="Arial"/>
            </a:endParaRPr>
          </a:p>
          <a:p>
            <a:pPr>
              <a:lnSpc>
                <a:spcPct val="160000"/>
              </a:lnSpc>
              <a:buClr>
                <a:srgbClr val="96969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969696"/>
                </a:solidFill>
                <a:effectLst/>
                <a:uFillTx/>
                <a:latin typeface="Arial"/>
              </a:rPr>
              <a:t> Fuel Oil Use in Power Generation</a:t>
            </a:r>
            <a:endParaRPr b="0" lang="en-US" sz="2800" strike="noStrike" u="none">
              <a:solidFill>
                <a:srgbClr val="000000"/>
              </a:solidFill>
              <a:effectLst/>
              <a:uFillTx/>
              <a:latin typeface="Arial"/>
            </a:endParaRPr>
          </a:p>
          <a:p>
            <a:pPr>
              <a:lnSpc>
                <a:spcPct val="160000"/>
              </a:lnSpc>
              <a:buClr>
                <a:srgbClr val="0066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66ff"/>
                </a:solidFill>
                <a:effectLst/>
                <a:uFillTx/>
                <a:latin typeface="Arial"/>
              </a:rPr>
              <a:t> Opportunities for the Future</a:t>
            </a:r>
            <a:endParaRPr b="0" lang="en-US" sz="3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66ccff"/>
            </a:gs>
            <a:gs pos="50000">
              <a:srgbClr val="ffffcc"/>
            </a:gs>
            <a:gs pos="100000">
              <a:srgbClr val="66ccff"/>
            </a:gs>
          </a:gsLst>
          <a:lin ang="5400000"/>
        </a:gradFill>
      </p:bgPr>
    </p:bg>
    <p:spTree>
      <p:nvGrpSpPr>
        <p:cNvPr id="1" name=""/>
        <p:cNvGrpSpPr/>
        <p:nvPr/>
      </p:nvGrpSpPr>
      <p:grpSpPr>
        <a:xfrm>
          <a:off x="0" y="0"/>
          <a:ext cx="0" cy="0"/>
          <a:chOff x="0" y="0"/>
          <a:chExt cx="0" cy="0"/>
        </a:xfrm>
      </p:grpSpPr>
      <p:pic>
        <p:nvPicPr>
          <p:cNvPr id="263" name="" descr=""/>
          <p:cNvPicPr/>
          <p:nvPr/>
        </p:nvPicPr>
        <p:blipFill>
          <a:blip r:embed="rId1"/>
          <a:stretch/>
        </p:blipFill>
        <p:spPr>
          <a:xfrm>
            <a:off x="701640" y="1327320"/>
            <a:ext cx="7680240" cy="5378400"/>
          </a:xfrm>
          <a:prstGeom prst="rect">
            <a:avLst/>
          </a:prstGeom>
          <a:noFill/>
          <a:ln w="0">
            <a:noFill/>
          </a:ln>
        </p:spPr>
      </p:pic>
      <p:sp>
        <p:nvSpPr>
          <p:cNvPr id="264" name=""/>
          <p:cNvSpPr/>
          <p:nvPr/>
        </p:nvSpPr>
        <p:spPr>
          <a:xfrm>
            <a:off x="3467160" y="838080"/>
            <a:ext cx="56005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Medium Term Generation Projections</a:t>
            </a:r>
            <a:endParaRPr b="0" lang="en-US" sz="2400" strike="noStrike" u="none">
              <a:solidFill>
                <a:srgbClr val="000000"/>
              </a:solidFill>
              <a:effectLst/>
              <a:uFillTx/>
              <a:latin typeface="Arial"/>
            </a:endParaRPr>
          </a:p>
        </p:txBody>
      </p:sp>
      <p:sp>
        <p:nvSpPr>
          <p:cNvPr id="265" name=""/>
          <p:cNvSpPr/>
          <p:nvPr/>
        </p:nvSpPr>
        <p:spPr>
          <a:xfrm>
            <a:off x="1066680" y="76320"/>
            <a:ext cx="8001000" cy="51912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Opportunities for the Future</a:t>
            </a:r>
            <a:endParaRPr b="0" lang="en-US" sz="3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66ccff"/>
            </a:gs>
            <a:gs pos="50000">
              <a:srgbClr val="ffffcc"/>
            </a:gs>
            <a:gs pos="100000">
              <a:srgbClr val="66ccff"/>
            </a:gs>
          </a:gsLst>
          <a:lin ang="5400000"/>
        </a:gradFill>
      </p:bgPr>
    </p:bg>
    <p:spTree>
      <p:nvGrpSpPr>
        <p:cNvPr id="1" name=""/>
        <p:cNvGrpSpPr/>
        <p:nvPr/>
      </p:nvGrpSpPr>
      <p:grpSpPr>
        <a:xfrm>
          <a:off x="0" y="0"/>
          <a:ext cx="0" cy="0"/>
          <a:chOff x="0" y="0"/>
          <a:chExt cx="0" cy="0"/>
        </a:xfrm>
      </p:grpSpPr>
      <p:pic>
        <p:nvPicPr>
          <p:cNvPr id="266" name="" descr=""/>
          <p:cNvPicPr/>
          <p:nvPr/>
        </p:nvPicPr>
        <p:blipFill>
          <a:blip r:embed="rId1"/>
          <a:stretch/>
        </p:blipFill>
        <p:spPr>
          <a:xfrm>
            <a:off x="152280" y="1676520"/>
            <a:ext cx="8820360" cy="4601880"/>
          </a:xfrm>
          <a:prstGeom prst="rect">
            <a:avLst/>
          </a:prstGeom>
          <a:noFill/>
          <a:ln w="0">
            <a:noFill/>
          </a:ln>
        </p:spPr>
      </p:pic>
      <p:sp>
        <p:nvSpPr>
          <p:cNvPr id="267" name=""/>
          <p:cNvSpPr/>
          <p:nvPr/>
        </p:nvSpPr>
        <p:spPr>
          <a:xfrm>
            <a:off x="2819520" y="838080"/>
            <a:ext cx="631188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Long Term Average Generation Projection</a:t>
            </a:r>
            <a:endParaRPr b="0" lang="en-US" sz="2400" strike="noStrike" u="none">
              <a:solidFill>
                <a:srgbClr val="000000"/>
              </a:solidFill>
              <a:effectLst/>
              <a:uFillTx/>
              <a:latin typeface="Arial"/>
            </a:endParaRPr>
          </a:p>
        </p:txBody>
      </p:sp>
      <p:sp>
        <p:nvSpPr>
          <p:cNvPr id="268" name=""/>
          <p:cNvSpPr/>
          <p:nvPr/>
        </p:nvSpPr>
        <p:spPr>
          <a:xfrm>
            <a:off x="1066680" y="76320"/>
            <a:ext cx="8001000" cy="51912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Opportunities for the Future</a:t>
            </a:r>
            <a:endParaRPr b="0" lang="en-US" sz="3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66ccff"/>
            </a:gs>
            <a:gs pos="50000">
              <a:srgbClr val="ffffcc"/>
            </a:gs>
            <a:gs pos="100000">
              <a:srgbClr val="66ccff"/>
            </a:gs>
          </a:gsLst>
          <a:lin ang="5400000"/>
        </a:gradFill>
      </p:bgPr>
    </p:bg>
    <p:spTree>
      <p:nvGrpSpPr>
        <p:cNvPr id="1" name=""/>
        <p:cNvGrpSpPr/>
        <p:nvPr/>
      </p:nvGrpSpPr>
      <p:grpSpPr>
        <a:xfrm>
          <a:off x="0" y="0"/>
          <a:ext cx="0" cy="0"/>
          <a:chOff x="0" y="0"/>
          <a:chExt cx="0" cy="0"/>
        </a:xfrm>
      </p:grpSpPr>
      <p:sp>
        <p:nvSpPr>
          <p:cNvPr id="269" name=""/>
          <p:cNvSpPr/>
          <p:nvPr/>
        </p:nvSpPr>
        <p:spPr>
          <a:xfrm>
            <a:off x="2114280" y="853920"/>
            <a:ext cx="6955200" cy="825480"/>
          </a:xfrm>
          <a:prstGeom prst="rect">
            <a:avLst/>
          </a:prstGeom>
          <a:noFill/>
          <a:ln w="0">
            <a:noFill/>
          </a:ln>
        </p:spPr>
        <p:style>
          <a:lnRef idx="0"/>
          <a:fillRef idx="0"/>
          <a:effectRef idx="0"/>
          <a:fontRef idx="minor"/>
        </p:style>
        <p:txBody>
          <a:bodyPr wrap="none" lIns="90000" rIns="90000" tIns="46800" bIns="4680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Generating Technologies for PeakLoad Supply</a:t>
            </a:r>
            <a:endParaRPr b="0" lang="en-US" sz="2400" strike="noStrike" u="none">
              <a:solidFill>
                <a:srgbClr val="000000"/>
              </a:solidFill>
              <a:effectLst/>
              <a:uFillTx/>
              <a:latin typeface="Arial"/>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Cost Comparison</a:t>
            </a:r>
            <a:endParaRPr b="0" lang="en-US" sz="2400" strike="noStrike" u="none">
              <a:solidFill>
                <a:srgbClr val="000000"/>
              </a:solidFill>
              <a:effectLst/>
              <a:uFillTx/>
              <a:latin typeface="Arial"/>
            </a:endParaRPr>
          </a:p>
        </p:txBody>
      </p:sp>
      <p:sp>
        <p:nvSpPr>
          <p:cNvPr id="270" name=""/>
          <p:cNvSpPr/>
          <p:nvPr/>
        </p:nvSpPr>
        <p:spPr>
          <a:xfrm>
            <a:off x="75960" y="2498760"/>
            <a:ext cx="2669040" cy="25333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Hydroelectric</a:t>
            </a:r>
            <a:endParaRPr b="0" lang="en-US" sz="2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Open Cycle </a:t>
            </a:r>
            <a:endParaRPr b="0" lang="en-US" sz="2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Combustion Turbine</a:t>
            </a:r>
            <a:endParaRPr b="0" lang="en-US" sz="2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Steam Turbine</a:t>
            </a:r>
            <a:endParaRPr b="0" lang="en-US" sz="2000" strike="noStrike" u="none">
              <a:solidFill>
                <a:srgbClr val="000000"/>
              </a:solidFill>
              <a:effectLst/>
              <a:uFillTx/>
              <a:latin typeface="Arial"/>
            </a:endParaRPr>
          </a:p>
        </p:txBody>
      </p:sp>
      <p:sp>
        <p:nvSpPr>
          <p:cNvPr id="271" name=""/>
          <p:cNvSpPr/>
          <p:nvPr/>
        </p:nvSpPr>
        <p:spPr>
          <a:xfrm>
            <a:off x="2668320" y="2498760"/>
            <a:ext cx="1290600" cy="25333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1500 </a:t>
            </a:r>
            <a:r>
              <a:rPr b="1" lang="en-US" sz="1600" strike="noStrike" u="none">
                <a:solidFill>
                  <a:srgbClr val="000000"/>
                </a:solidFill>
                <a:effectLst/>
                <a:uFillTx/>
                <a:latin typeface="Arial"/>
              </a:rPr>
              <a:t>$/kW</a:t>
            </a:r>
            <a:endParaRPr b="0" lang="en-US" sz="16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550 </a:t>
            </a:r>
            <a:r>
              <a:rPr b="1" lang="en-US" sz="1600" strike="noStrike" u="none">
                <a:solidFill>
                  <a:srgbClr val="000000"/>
                </a:solidFill>
                <a:effectLst/>
                <a:uFillTx/>
                <a:latin typeface="Arial"/>
              </a:rPr>
              <a:t>$/kW</a:t>
            </a:r>
            <a:endParaRPr b="0" lang="en-US" sz="16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800 </a:t>
            </a:r>
            <a:r>
              <a:rPr b="1" lang="en-US" sz="1600" strike="noStrike" u="none">
                <a:solidFill>
                  <a:srgbClr val="000000"/>
                </a:solidFill>
                <a:effectLst/>
                <a:uFillTx/>
                <a:latin typeface="Arial"/>
              </a:rPr>
              <a:t>$/kW</a:t>
            </a:r>
            <a:endParaRPr b="0" lang="en-US" sz="1600" strike="noStrike" u="none">
              <a:solidFill>
                <a:srgbClr val="000000"/>
              </a:solidFill>
              <a:effectLst/>
              <a:uFillTx/>
              <a:latin typeface="Arial"/>
            </a:endParaRPr>
          </a:p>
        </p:txBody>
      </p:sp>
      <p:sp>
        <p:nvSpPr>
          <p:cNvPr id="272" name=""/>
          <p:cNvSpPr/>
          <p:nvPr/>
        </p:nvSpPr>
        <p:spPr>
          <a:xfrm>
            <a:off x="4117320" y="2498760"/>
            <a:ext cx="1458360" cy="25333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55 </a:t>
            </a:r>
            <a:r>
              <a:rPr b="1" lang="en-US" sz="1600" strike="noStrike" u="none">
                <a:solidFill>
                  <a:srgbClr val="000000"/>
                </a:solidFill>
                <a:effectLst/>
                <a:uFillTx/>
                <a:latin typeface="Arial"/>
              </a:rPr>
              <a:t>MM$/year</a:t>
            </a:r>
            <a:endParaRPr b="0" lang="en-US" sz="16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21 </a:t>
            </a:r>
            <a:r>
              <a:rPr b="1" lang="en-US" sz="1600" strike="noStrike" u="none">
                <a:solidFill>
                  <a:srgbClr val="000000"/>
                </a:solidFill>
                <a:effectLst/>
                <a:uFillTx/>
                <a:latin typeface="Arial"/>
              </a:rPr>
              <a:t>MM$/year</a:t>
            </a:r>
            <a:endParaRPr b="0" lang="en-US" sz="16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29 </a:t>
            </a:r>
            <a:r>
              <a:rPr b="1" lang="en-US" sz="1600" strike="noStrike" u="none">
                <a:solidFill>
                  <a:srgbClr val="000000"/>
                </a:solidFill>
                <a:effectLst/>
                <a:uFillTx/>
                <a:latin typeface="Arial"/>
              </a:rPr>
              <a:t>MM$/year</a:t>
            </a:r>
            <a:endParaRPr b="0" lang="en-US" sz="1600" strike="noStrike" u="none">
              <a:solidFill>
                <a:srgbClr val="000000"/>
              </a:solidFill>
              <a:effectLst/>
              <a:uFillTx/>
              <a:latin typeface="Arial"/>
            </a:endParaRPr>
          </a:p>
        </p:txBody>
      </p:sp>
      <p:sp>
        <p:nvSpPr>
          <p:cNvPr id="273" name=""/>
          <p:cNvSpPr/>
          <p:nvPr/>
        </p:nvSpPr>
        <p:spPr>
          <a:xfrm>
            <a:off x="5716440" y="2498760"/>
            <a:ext cx="1541520" cy="25333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72.3 </a:t>
            </a:r>
            <a:r>
              <a:rPr b="1" lang="en-US" sz="1600" strike="noStrike" u="none">
                <a:solidFill>
                  <a:srgbClr val="000000"/>
                </a:solidFill>
                <a:effectLst/>
                <a:uFillTx/>
                <a:latin typeface="Arial"/>
              </a:rPr>
              <a:t>$/MWh</a:t>
            </a:r>
            <a:endParaRPr b="0" lang="en-US" sz="16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54.52 </a:t>
            </a:r>
            <a:r>
              <a:rPr b="1" lang="en-US" sz="1600" strike="noStrike" u="none">
                <a:solidFill>
                  <a:srgbClr val="000000"/>
                </a:solidFill>
                <a:effectLst/>
                <a:uFillTx/>
                <a:latin typeface="Arial"/>
              </a:rPr>
              <a:t>$/MWh</a:t>
            </a:r>
            <a:endParaRPr b="0" lang="en-US" sz="16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62.37 </a:t>
            </a:r>
            <a:r>
              <a:rPr b="1" lang="en-US" sz="1600" strike="noStrike" u="none">
                <a:solidFill>
                  <a:srgbClr val="000000"/>
                </a:solidFill>
                <a:effectLst/>
                <a:uFillTx/>
                <a:latin typeface="Arial"/>
              </a:rPr>
              <a:t>$/MWh</a:t>
            </a:r>
            <a:endParaRPr b="0" lang="en-US" sz="1600" strike="noStrike" u="none">
              <a:solidFill>
                <a:srgbClr val="000000"/>
              </a:solidFill>
              <a:effectLst/>
              <a:uFillTx/>
              <a:latin typeface="Arial"/>
            </a:endParaRPr>
          </a:p>
        </p:txBody>
      </p:sp>
      <p:sp>
        <p:nvSpPr>
          <p:cNvPr id="274" name=""/>
          <p:cNvSpPr/>
          <p:nvPr/>
        </p:nvSpPr>
        <p:spPr>
          <a:xfrm>
            <a:off x="7372080" y="2498760"/>
            <a:ext cx="1541520" cy="25333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72.3 </a:t>
            </a:r>
            <a:r>
              <a:rPr b="1" lang="en-US" sz="1600" strike="noStrike" u="none">
                <a:solidFill>
                  <a:srgbClr val="000000"/>
                </a:solidFill>
                <a:effectLst/>
                <a:uFillTx/>
                <a:latin typeface="Arial"/>
              </a:rPr>
              <a:t>$/MWh</a:t>
            </a:r>
            <a:endParaRPr b="0" lang="en-US" sz="16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77.05 </a:t>
            </a:r>
            <a:r>
              <a:rPr b="1" lang="en-US" sz="1600" strike="noStrike" u="none">
                <a:solidFill>
                  <a:srgbClr val="000000"/>
                </a:solidFill>
                <a:effectLst/>
                <a:uFillTx/>
                <a:latin typeface="Arial"/>
              </a:rPr>
              <a:t>$/MWh</a:t>
            </a:r>
            <a:endParaRPr b="0" lang="en-US" sz="16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69.93 </a:t>
            </a:r>
            <a:r>
              <a:rPr b="1" lang="en-US" sz="1600" strike="noStrike" u="none">
                <a:solidFill>
                  <a:srgbClr val="000000"/>
                </a:solidFill>
                <a:effectLst/>
                <a:uFillTx/>
                <a:latin typeface="Arial"/>
              </a:rPr>
              <a:t>$/MWh</a:t>
            </a:r>
            <a:endParaRPr b="0" lang="en-US" sz="1600" strike="noStrike" u="none">
              <a:solidFill>
                <a:srgbClr val="000000"/>
              </a:solidFill>
              <a:effectLst/>
              <a:uFillTx/>
              <a:latin typeface="Arial"/>
            </a:endParaRPr>
          </a:p>
        </p:txBody>
      </p:sp>
      <p:sp>
        <p:nvSpPr>
          <p:cNvPr id="275" name=""/>
          <p:cNvSpPr/>
          <p:nvPr/>
        </p:nvSpPr>
        <p:spPr>
          <a:xfrm>
            <a:off x="2516400" y="1751040"/>
            <a:ext cx="1603080" cy="64260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Construction</a:t>
            </a:r>
            <a:endParaRPr b="0" lang="en-US" sz="18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Cost</a:t>
            </a:r>
            <a:endParaRPr b="0" lang="en-US" sz="1800" strike="noStrike" u="none">
              <a:solidFill>
                <a:srgbClr val="000000"/>
              </a:solidFill>
              <a:effectLst/>
              <a:uFillTx/>
              <a:latin typeface="Arial"/>
            </a:endParaRPr>
          </a:p>
        </p:txBody>
      </p:sp>
      <p:sp>
        <p:nvSpPr>
          <p:cNvPr id="276" name=""/>
          <p:cNvSpPr/>
          <p:nvPr/>
        </p:nvSpPr>
        <p:spPr>
          <a:xfrm>
            <a:off x="4192560" y="1612800"/>
            <a:ext cx="1349280" cy="9169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Cash Flow</a:t>
            </a:r>
            <a:endParaRPr b="0" lang="en-US" sz="18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needed for</a:t>
            </a:r>
            <a:endParaRPr b="0" lang="en-US" sz="18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10 % IRR</a:t>
            </a:r>
            <a:endParaRPr b="0" lang="en-US" sz="1800" strike="noStrike" u="none">
              <a:solidFill>
                <a:srgbClr val="000000"/>
              </a:solidFill>
              <a:effectLst/>
              <a:uFillTx/>
              <a:latin typeface="Arial"/>
            </a:endParaRPr>
          </a:p>
        </p:txBody>
      </p:sp>
      <p:sp>
        <p:nvSpPr>
          <p:cNvPr id="277" name=""/>
          <p:cNvSpPr/>
          <p:nvPr/>
        </p:nvSpPr>
        <p:spPr>
          <a:xfrm>
            <a:off x="5659200" y="1749600"/>
            <a:ext cx="1463760" cy="64260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Peak Price</a:t>
            </a:r>
            <a:endParaRPr b="0" lang="en-US" sz="18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Natural Gas</a:t>
            </a:r>
            <a:endParaRPr b="0" lang="en-US" sz="1800" strike="noStrike" u="none">
              <a:solidFill>
                <a:srgbClr val="000000"/>
              </a:solidFill>
              <a:effectLst/>
              <a:uFillTx/>
              <a:latin typeface="Arial"/>
            </a:endParaRPr>
          </a:p>
        </p:txBody>
      </p:sp>
      <p:sp>
        <p:nvSpPr>
          <p:cNvPr id="278" name=""/>
          <p:cNvSpPr/>
          <p:nvPr/>
        </p:nvSpPr>
        <p:spPr>
          <a:xfrm>
            <a:off x="7329600" y="1749600"/>
            <a:ext cx="1399680" cy="64260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Peak Price</a:t>
            </a:r>
            <a:endParaRPr b="0" lang="en-US" sz="18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Liquid Fuel</a:t>
            </a:r>
            <a:endParaRPr b="0" lang="en-US" sz="1800" strike="noStrike" u="none">
              <a:solidFill>
                <a:srgbClr val="000000"/>
              </a:solidFill>
              <a:effectLst/>
              <a:uFillTx/>
              <a:latin typeface="Arial"/>
            </a:endParaRPr>
          </a:p>
        </p:txBody>
      </p:sp>
      <p:sp>
        <p:nvSpPr>
          <p:cNvPr id="279" name=""/>
          <p:cNvSpPr/>
          <p:nvPr/>
        </p:nvSpPr>
        <p:spPr>
          <a:xfrm>
            <a:off x="304920" y="5229360"/>
            <a:ext cx="8550000" cy="15570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Based on a Peaking plant with a load factor of 35 %, the prices represent the average price needed to be“seen” by the plant’s output in order to repay variable and fixed costs and earn a 10 % return on investment.</a:t>
            </a:r>
            <a:endParaRPr b="0" lang="en-US" sz="2400" strike="noStrike" u="none">
              <a:solidFill>
                <a:srgbClr val="000000"/>
              </a:solidFill>
              <a:effectLst/>
              <a:uFillTx/>
              <a:latin typeface="Arial"/>
            </a:endParaRPr>
          </a:p>
        </p:txBody>
      </p:sp>
      <p:sp>
        <p:nvSpPr>
          <p:cNvPr id="280" name=""/>
          <p:cNvSpPr/>
          <p:nvPr/>
        </p:nvSpPr>
        <p:spPr>
          <a:xfrm>
            <a:off x="1066680" y="76320"/>
            <a:ext cx="8001000" cy="51912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Opportunities for the Future</a:t>
            </a:r>
            <a:endParaRPr b="0" lang="en-US" sz="3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66ccff"/>
            </a:gs>
            <a:gs pos="50000">
              <a:srgbClr val="ffffcc"/>
            </a:gs>
            <a:gs pos="100000">
              <a:srgbClr val="66ccff"/>
            </a:gs>
          </a:gsLst>
          <a:lin ang="5400000"/>
        </a:gradFill>
      </p:bgPr>
    </p:bg>
    <p:spTree>
      <p:nvGrpSpPr>
        <p:cNvPr id="1" name=""/>
        <p:cNvGrpSpPr/>
        <p:nvPr/>
      </p:nvGrpSpPr>
      <p:grpSpPr>
        <a:xfrm>
          <a:off x="0" y="0"/>
          <a:ext cx="0" cy="0"/>
          <a:chOff x="0" y="0"/>
          <a:chExt cx="0" cy="0"/>
        </a:xfrm>
      </p:grpSpPr>
      <p:sp>
        <p:nvSpPr>
          <p:cNvPr id="281" name=""/>
          <p:cNvSpPr/>
          <p:nvPr/>
        </p:nvSpPr>
        <p:spPr>
          <a:xfrm>
            <a:off x="2131920" y="838080"/>
            <a:ext cx="6955200" cy="825480"/>
          </a:xfrm>
          <a:prstGeom prst="rect">
            <a:avLst/>
          </a:prstGeom>
          <a:noFill/>
          <a:ln w="0">
            <a:noFill/>
          </a:ln>
        </p:spPr>
        <p:style>
          <a:lnRef idx="0"/>
          <a:fillRef idx="0"/>
          <a:effectRef idx="0"/>
          <a:fontRef idx="minor"/>
        </p:style>
        <p:txBody>
          <a:bodyPr wrap="none" lIns="90000" rIns="90000" tIns="46800" bIns="4680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Generating Technologies for PeakLoad Supply</a:t>
            </a:r>
            <a:endParaRPr b="0" lang="en-US" sz="2400" strike="noStrike" u="none">
              <a:solidFill>
                <a:srgbClr val="000000"/>
              </a:solidFill>
              <a:effectLst/>
              <a:uFillTx/>
              <a:latin typeface="Arial"/>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Technical Comparison</a:t>
            </a:r>
            <a:endParaRPr b="0" lang="en-US" sz="2400" strike="noStrike" u="none">
              <a:solidFill>
                <a:srgbClr val="000000"/>
              </a:solidFill>
              <a:effectLst/>
              <a:uFillTx/>
              <a:latin typeface="Arial"/>
            </a:endParaRPr>
          </a:p>
        </p:txBody>
      </p:sp>
      <p:sp>
        <p:nvSpPr>
          <p:cNvPr id="282" name=""/>
          <p:cNvSpPr/>
          <p:nvPr/>
        </p:nvSpPr>
        <p:spPr>
          <a:xfrm>
            <a:off x="226800" y="2879640"/>
            <a:ext cx="2669040" cy="25333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Hydroelectric</a:t>
            </a:r>
            <a:endParaRPr b="0" lang="en-US" sz="2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Open Cycle </a:t>
            </a:r>
            <a:endParaRPr b="0" lang="en-US" sz="2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Combustion Turbine</a:t>
            </a:r>
            <a:endParaRPr b="0" lang="en-US" sz="2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Steam Turbine</a:t>
            </a:r>
            <a:endParaRPr b="0" lang="en-US" sz="2000" strike="noStrike" u="none">
              <a:solidFill>
                <a:srgbClr val="000000"/>
              </a:solidFill>
              <a:effectLst/>
              <a:uFillTx/>
              <a:latin typeface="Arial"/>
            </a:endParaRPr>
          </a:p>
        </p:txBody>
      </p:sp>
      <p:sp>
        <p:nvSpPr>
          <p:cNvPr id="283" name=""/>
          <p:cNvSpPr/>
          <p:nvPr/>
        </p:nvSpPr>
        <p:spPr>
          <a:xfrm>
            <a:off x="3297240" y="2131920"/>
            <a:ext cx="1387800" cy="36828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Availability</a:t>
            </a:r>
            <a:endParaRPr b="0" lang="en-US" sz="1800" strike="noStrike" u="none">
              <a:solidFill>
                <a:srgbClr val="000000"/>
              </a:solidFill>
              <a:effectLst/>
              <a:uFillTx/>
              <a:latin typeface="Arial"/>
            </a:endParaRPr>
          </a:p>
        </p:txBody>
      </p:sp>
      <p:sp>
        <p:nvSpPr>
          <p:cNvPr id="284" name=""/>
          <p:cNvSpPr/>
          <p:nvPr/>
        </p:nvSpPr>
        <p:spPr>
          <a:xfrm>
            <a:off x="3278160" y="2755800"/>
            <a:ext cx="1425240" cy="64260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Dependent </a:t>
            </a:r>
            <a:endParaRPr b="0" lang="en-US" sz="18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on rains</a:t>
            </a:r>
            <a:endParaRPr b="0" lang="en-US" sz="1800" strike="noStrike" u="none">
              <a:solidFill>
                <a:srgbClr val="000000"/>
              </a:solidFill>
              <a:effectLst/>
              <a:uFillTx/>
              <a:latin typeface="Arial"/>
            </a:endParaRPr>
          </a:p>
        </p:txBody>
      </p:sp>
      <p:sp>
        <p:nvSpPr>
          <p:cNvPr id="285" name=""/>
          <p:cNvSpPr/>
          <p:nvPr/>
        </p:nvSpPr>
        <p:spPr>
          <a:xfrm>
            <a:off x="3386160" y="3913200"/>
            <a:ext cx="1209600" cy="36828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Dual Fuel</a:t>
            </a:r>
            <a:endParaRPr b="0" lang="en-US" sz="1800" strike="noStrike" u="none">
              <a:solidFill>
                <a:srgbClr val="000000"/>
              </a:solidFill>
              <a:effectLst/>
              <a:uFillTx/>
              <a:latin typeface="Arial"/>
            </a:endParaRPr>
          </a:p>
        </p:txBody>
      </p:sp>
      <p:sp>
        <p:nvSpPr>
          <p:cNvPr id="286" name=""/>
          <p:cNvSpPr/>
          <p:nvPr/>
        </p:nvSpPr>
        <p:spPr>
          <a:xfrm>
            <a:off x="3386160" y="4979880"/>
            <a:ext cx="1209600" cy="36828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Dual Fuel</a:t>
            </a:r>
            <a:endParaRPr b="0" lang="en-US" sz="1800" strike="noStrike" u="none">
              <a:solidFill>
                <a:srgbClr val="000000"/>
              </a:solidFill>
              <a:effectLst/>
              <a:uFillTx/>
              <a:latin typeface="Arial"/>
            </a:endParaRPr>
          </a:p>
        </p:txBody>
      </p:sp>
      <p:sp>
        <p:nvSpPr>
          <p:cNvPr id="287" name=""/>
          <p:cNvSpPr/>
          <p:nvPr/>
        </p:nvSpPr>
        <p:spPr>
          <a:xfrm>
            <a:off x="4830480" y="2131920"/>
            <a:ext cx="1577880" cy="36828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Startup Time</a:t>
            </a:r>
            <a:endParaRPr b="0" lang="en-US" sz="1800" strike="noStrike" u="none">
              <a:solidFill>
                <a:srgbClr val="000000"/>
              </a:solidFill>
              <a:effectLst/>
              <a:uFillTx/>
              <a:latin typeface="Arial"/>
            </a:endParaRPr>
          </a:p>
        </p:txBody>
      </p:sp>
      <p:sp>
        <p:nvSpPr>
          <p:cNvPr id="288" name=""/>
          <p:cNvSpPr/>
          <p:nvPr/>
        </p:nvSpPr>
        <p:spPr>
          <a:xfrm>
            <a:off x="4830480" y="2846520"/>
            <a:ext cx="1578240" cy="36828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5-10 minutes</a:t>
            </a:r>
            <a:endParaRPr b="0" lang="en-US" sz="1800" strike="noStrike" u="none">
              <a:solidFill>
                <a:srgbClr val="000000"/>
              </a:solidFill>
              <a:effectLst/>
              <a:uFillTx/>
              <a:latin typeface="Arial"/>
            </a:endParaRPr>
          </a:p>
        </p:txBody>
      </p:sp>
      <p:sp>
        <p:nvSpPr>
          <p:cNvPr id="289" name=""/>
          <p:cNvSpPr/>
          <p:nvPr/>
        </p:nvSpPr>
        <p:spPr>
          <a:xfrm>
            <a:off x="5014800" y="3913200"/>
            <a:ext cx="1209600" cy="36828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1-4 hours</a:t>
            </a:r>
            <a:endParaRPr b="0" lang="en-US" sz="1800" strike="noStrike" u="none">
              <a:solidFill>
                <a:srgbClr val="000000"/>
              </a:solidFill>
              <a:effectLst/>
              <a:uFillTx/>
              <a:latin typeface="Arial"/>
            </a:endParaRPr>
          </a:p>
        </p:txBody>
      </p:sp>
      <p:sp>
        <p:nvSpPr>
          <p:cNvPr id="290" name=""/>
          <p:cNvSpPr/>
          <p:nvPr/>
        </p:nvSpPr>
        <p:spPr>
          <a:xfrm>
            <a:off x="4951440" y="4979880"/>
            <a:ext cx="1336680" cy="36828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6-10 hours</a:t>
            </a:r>
            <a:endParaRPr b="0" lang="en-US" sz="1800" strike="noStrike" u="none">
              <a:solidFill>
                <a:srgbClr val="000000"/>
              </a:solidFill>
              <a:effectLst/>
              <a:uFillTx/>
              <a:latin typeface="Arial"/>
            </a:endParaRPr>
          </a:p>
        </p:txBody>
      </p:sp>
      <p:sp>
        <p:nvSpPr>
          <p:cNvPr id="291" name=""/>
          <p:cNvSpPr/>
          <p:nvPr/>
        </p:nvSpPr>
        <p:spPr>
          <a:xfrm>
            <a:off x="6561000" y="1994040"/>
            <a:ext cx="1895760" cy="64260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Reliability on</a:t>
            </a:r>
            <a:endParaRPr b="0" lang="en-US" sz="18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Alternative Fuel</a:t>
            </a:r>
            <a:endParaRPr b="0" lang="en-US" sz="1800" strike="noStrike" u="none">
              <a:solidFill>
                <a:srgbClr val="000000"/>
              </a:solidFill>
              <a:effectLst/>
              <a:uFillTx/>
              <a:latin typeface="Arial"/>
            </a:endParaRPr>
          </a:p>
        </p:txBody>
      </p:sp>
      <p:sp>
        <p:nvSpPr>
          <p:cNvPr id="292" name=""/>
          <p:cNvSpPr/>
          <p:nvPr/>
        </p:nvSpPr>
        <p:spPr>
          <a:xfrm>
            <a:off x="6777000" y="3822840"/>
            <a:ext cx="1463760" cy="64260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Sensitive to</a:t>
            </a:r>
            <a:endParaRPr b="0" lang="en-US" sz="18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Liquid Fuel</a:t>
            </a:r>
            <a:endParaRPr b="0" lang="en-US" sz="1800" strike="noStrike" u="none">
              <a:solidFill>
                <a:srgbClr val="000000"/>
              </a:solidFill>
              <a:effectLst/>
              <a:uFillTx/>
              <a:latin typeface="Arial"/>
            </a:endParaRPr>
          </a:p>
        </p:txBody>
      </p:sp>
      <p:sp>
        <p:nvSpPr>
          <p:cNvPr id="293" name=""/>
          <p:cNvSpPr/>
          <p:nvPr/>
        </p:nvSpPr>
        <p:spPr>
          <a:xfrm>
            <a:off x="6751440" y="4979880"/>
            <a:ext cx="1514880" cy="36828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Same as NG</a:t>
            </a:r>
            <a:endParaRPr b="0" lang="en-US" sz="1800" strike="noStrike" u="none">
              <a:solidFill>
                <a:srgbClr val="000000"/>
              </a:solidFill>
              <a:effectLst/>
              <a:uFillTx/>
              <a:latin typeface="Arial"/>
            </a:endParaRPr>
          </a:p>
        </p:txBody>
      </p:sp>
      <p:sp>
        <p:nvSpPr>
          <p:cNvPr id="294" name=""/>
          <p:cNvSpPr/>
          <p:nvPr/>
        </p:nvSpPr>
        <p:spPr>
          <a:xfrm>
            <a:off x="1066680" y="76320"/>
            <a:ext cx="8001000" cy="51912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Opportunities for the Future</a:t>
            </a:r>
            <a:endParaRPr b="0" lang="en-US" sz="3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66ccff"/>
            </a:gs>
            <a:gs pos="50000">
              <a:srgbClr val="ffffcc"/>
            </a:gs>
            <a:gs pos="100000">
              <a:srgbClr val="66ccff"/>
            </a:gs>
          </a:gsLst>
          <a:lin ang="5400000"/>
        </a:gradFill>
      </p:bgPr>
    </p:bg>
    <p:spTree>
      <p:nvGrpSpPr>
        <p:cNvPr id="1" name=""/>
        <p:cNvGrpSpPr/>
        <p:nvPr/>
      </p:nvGrpSpPr>
      <p:grpSpPr>
        <a:xfrm>
          <a:off x="0" y="0"/>
          <a:ext cx="0" cy="0"/>
          <a:chOff x="0" y="0"/>
          <a:chExt cx="0" cy="0"/>
        </a:xfrm>
      </p:grpSpPr>
      <p:sp>
        <p:nvSpPr>
          <p:cNvPr id="295" name=""/>
          <p:cNvSpPr/>
          <p:nvPr/>
        </p:nvSpPr>
        <p:spPr>
          <a:xfrm>
            <a:off x="1066680" y="76320"/>
            <a:ext cx="8001000" cy="51912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Opportunities for the Future</a:t>
            </a:r>
            <a:endParaRPr b="0" lang="en-US" sz="3600" strike="noStrike" u="none">
              <a:solidFill>
                <a:srgbClr val="000000"/>
              </a:solidFill>
              <a:effectLst/>
              <a:uFillTx/>
              <a:latin typeface="Arial"/>
            </a:endParaRPr>
          </a:p>
        </p:txBody>
      </p:sp>
      <p:sp>
        <p:nvSpPr>
          <p:cNvPr id="296" name=""/>
          <p:cNvSpPr/>
          <p:nvPr/>
        </p:nvSpPr>
        <p:spPr>
          <a:xfrm>
            <a:off x="531720" y="1676520"/>
            <a:ext cx="8078760" cy="484884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New fuel oil based steam generation plants are not likely to be built in the near future</a:t>
            </a: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Existing fuel oil generation plants will most likely continue to be used during the winter season, with a likely increase in annual fuel oil consumption following demand growth and increasing natural gas shortage periods</a:t>
            </a: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In the long term a window of 60 days natural gas interruption will most likely remain a market for fuel oil, as new generation combined cycles have increasing restrictions on liquid fuel use</a:t>
            </a:r>
            <a:endParaRPr b="0" lang="en-US" sz="2400" strike="noStrike" u="none">
              <a:solidFill>
                <a:srgbClr val="000000"/>
              </a:solidFill>
              <a:effectLst/>
              <a:uFillTx/>
              <a:latin typeface="Arial"/>
            </a:endParaRPr>
          </a:p>
        </p:txBody>
      </p:sp>
      <p:sp>
        <p:nvSpPr>
          <p:cNvPr id="297" name=""/>
          <p:cNvSpPr/>
          <p:nvPr/>
        </p:nvSpPr>
        <p:spPr>
          <a:xfrm>
            <a:off x="1319040" y="838080"/>
            <a:ext cx="7768080" cy="459720"/>
          </a:xfrm>
          <a:prstGeom prst="rect">
            <a:avLst/>
          </a:prstGeom>
          <a:noFill/>
          <a:ln w="0">
            <a:noFill/>
          </a:ln>
        </p:spPr>
        <p:style>
          <a:lnRef idx="0"/>
          <a:fillRef idx="0"/>
          <a:effectRef idx="0"/>
          <a:fontRef idx="minor"/>
        </p:style>
        <p:txBody>
          <a:bodyPr wrap="none" lIns="90000" rIns="90000" tIns="46800" bIns="4680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Competitive outlook for fuel oil as an alternative fuel</a:t>
            </a:r>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66ccff"/>
            </a:gs>
            <a:gs pos="50000">
              <a:srgbClr val="ffffcc"/>
            </a:gs>
            <a:gs pos="100000">
              <a:srgbClr val="66ccff"/>
            </a:gs>
          </a:gsLst>
          <a:lin ang="5400000"/>
        </a:gradFill>
      </p:bgPr>
    </p:bg>
    <p:spTree>
      <p:nvGrpSpPr>
        <p:cNvPr id="1" name=""/>
        <p:cNvGrpSpPr/>
        <p:nvPr/>
      </p:nvGrpSpPr>
      <p:grpSpPr>
        <a:xfrm>
          <a:off x="0" y="0"/>
          <a:ext cx="0" cy="0"/>
          <a:chOff x="0" y="0"/>
          <a:chExt cx="0" cy="0"/>
        </a:xfrm>
      </p:grpSpPr>
      <p:sp>
        <p:nvSpPr>
          <p:cNvPr id="298" name=""/>
          <p:cNvSpPr/>
          <p:nvPr/>
        </p:nvSpPr>
        <p:spPr>
          <a:xfrm>
            <a:off x="2286000" y="76320"/>
            <a:ext cx="6781680" cy="459720"/>
          </a:xfrm>
          <a:prstGeom prst="rect">
            <a:avLst/>
          </a:prstGeom>
          <a:noFill/>
          <a:ln w="0">
            <a:noFill/>
          </a:ln>
        </p:spPr>
        <p:style>
          <a:lnRef idx="0"/>
          <a:fillRef idx="0"/>
          <a:effectRef idx="0"/>
          <a:fontRef idx="minor"/>
        </p:style>
        <p:txBody>
          <a:bodyPr lIns="90000" rIns="90000" tIns="46800" bIns="4680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Arial"/>
              </a:rPr>
              <a:t>Fuel Oil Use &amp; Opportunities for the Future</a:t>
            </a:r>
            <a:endParaRPr b="0" lang="en-US" sz="2400" strike="noStrike" u="none">
              <a:solidFill>
                <a:srgbClr val="000000"/>
              </a:solidFill>
              <a:effectLst/>
              <a:uFillTx/>
              <a:latin typeface="Arial"/>
            </a:endParaRPr>
          </a:p>
        </p:txBody>
      </p:sp>
      <p:sp>
        <p:nvSpPr>
          <p:cNvPr id="299" name=""/>
          <p:cNvSpPr/>
          <p:nvPr/>
        </p:nvSpPr>
        <p:spPr>
          <a:xfrm>
            <a:off x="1142280" y="1905120"/>
            <a:ext cx="6176880" cy="3508560"/>
          </a:xfrm>
          <a:prstGeom prst="rect">
            <a:avLst/>
          </a:prstGeom>
          <a:noFill/>
          <a:ln w="0">
            <a:noFill/>
          </a:ln>
        </p:spPr>
        <p:style>
          <a:lnRef idx="0"/>
          <a:fillRef idx="0"/>
          <a:effectRef idx="0"/>
          <a:fontRef idx="minor"/>
        </p:style>
        <p:txBody>
          <a:bodyPr wrap="none" lIns="90000" rIns="90000" tIns="46800" bIns="46800" anchor="t">
            <a:spAutoFit/>
          </a:bodyPr>
          <a:p>
            <a:pPr>
              <a:lnSpc>
                <a:spcPct val="160000"/>
              </a:lnSpc>
              <a:buClr>
                <a:srgbClr val="96969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969696"/>
                </a:solidFill>
                <a:effectLst/>
                <a:uFillTx/>
                <a:latin typeface="Arial"/>
              </a:rPr>
              <a:t> Argentine Power Market</a:t>
            </a:r>
            <a:endParaRPr b="0" lang="en-US" sz="2800" strike="noStrike" u="none">
              <a:solidFill>
                <a:srgbClr val="000000"/>
              </a:solidFill>
              <a:effectLst/>
              <a:uFillTx/>
              <a:latin typeface="Arial"/>
            </a:endParaRPr>
          </a:p>
          <a:p>
            <a:pPr>
              <a:lnSpc>
                <a:spcPct val="160000"/>
              </a:lnSpc>
              <a:buClr>
                <a:srgbClr val="96969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969696"/>
                </a:solidFill>
                <a:effectLst/>
                <a:uFillTx/>
                <a:latin typeface="Arial"/>
              </a:rPr>
              <a:t> Central Puerto S.A.</a:t>
            </a:r>
            <a:endParaRPr b="0" lang="en-US" sz="2800" strike="noStrike" u="none">
              <a:solidFill>
                <a:srgbClr val="000000"/>
              </a:solidFill>
              <a:effectLst/>
              <a:uFillTx/>
              <a:latin typeface="Arial"/>
            </a:endParaRPr>
          </a:p>
          <a:p>
            <a:pPr>
              <a:lnSpc>
                <a:spcPct val="160000"/>
              </a:lnSpc>
              <a:buClr>
                <a:srgbClr val="96969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969696"/>
                </a:solidFill>
                <a:effectLst/>
                <a:uFillTx/>
                <a:latin typeface="Arial"/>
              </a:rPr>
              <a:t> Fuel Oil Market in Argentina</a:t>
            </a:r>
            <a:endParaRPr b="0" lang="en-US" sz="2800" strike="noStrike" u="none">
              <a:solidFill>
                <a:srgbClr val="000000"/>
              </a:solidFill>
              <a:effectLst/>
              <a:uFillTx/>
              <a:latin typeface="Arial"/>
            </a:endParaRPr>
          </a:p>
          <a:p>
            <a:pPr>
              <a:lnSpc>
                <a:spcPct val="160000"/>
              </a:lnSpc>
              <a:buClr>
                <a:srgbClr val="96969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969696"/>
                </a:solidFill>
                <a:effectLst/>
                <a:uFillTx/>
                <a:latin typeface="Arial"/>
              </a:rPr>
              <a:t> Fuel Oil Use in Power Generation</a:t>
            </a:r>
            <a:endParaRPr b="0" lang="en-US" sz="2800" strike="noStrike" u="none">
              <a:solidFill>
                <a:srgbClr val="000000"/>
              </a:solidFill>
              <a:effectLst/>
              <a:uFillTx/>
              <a:latin typeface="Arial"/>
            </a:endParaRPr>
          </a:p>
          <a:p>
            <a:pPr>
              <a:lnSpc>
                <a:spcPct val="160000"/>
              </a:lnSpc>
              <a:buClr>
                <a:srgbClr val="96969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969696"/>
                </a:solidFill>
                <a:effectLst/>
                <a:uFillTx/>
                <a:latin typeface="Arial"/>
              </a:rPr>
              <a:t> Opportunities for the Future</a:t>
            </a:r>
            <a:endParaRPr b="0" lang="en-US" sz="2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66ccff"/>
            </a:gs>
            <a:gs pos="50000">
              <a:srgbClr val="ffffcc"/>
            </a:gs>
            <a:gs pos="100000">
              <a:srgbClr val="66ccff"/>
            </a:gs>
          </a:gsLst>
          <a:lin ang="5400000"/>
        </a:gradFill>
      </p:bgPr>
    </p:bg>
    <p:spTree>
      <p:nvGrpSpPr>
        <p:cNvPr id="1" name=""/>
        <p:cNvGrpSpPr/>
        <p:nvPr/>
      </p:nvGrpSpPr>
      <p:grpSpPr>
        <a:xfrm>
          <a:off x="0" y="0"/>
          <a:ext cx="0" cy="0"/>
          <a:chOff x="0" y="0"/>
          <a:chExt cx="0" cy="0"/>
        </a:xfrm>
      </p:grpSpPr>
      <p:sp>
        <p:nvSpPr>
          <p:cNvPr id="24" name=""/>
          <p:cNvSpPr/>
          <p:nvPr/>
        </p:nvSpPr>
        <p:spPr>
          <a:xfrm>
            <a:off x="2286000" y="76320"/>
            <a:ext cx="6781680" cy="459720"/>
          </a:xfrm>
          <a:prstGeom prst="rect">
            <a:avLst/>
          </a:prstGeom>
          <a:noFill/>
          <a:ln w="0">
            <a:noFill/>
          </a:ln>
        </p:spPr>
        <p:style>
          <a:lnRef idx="0"/>
          <a:fillRef idx="0"/>
          <a:effectRef idx="0"/>
          <a:fontRef idx="minor"/>
        </p:style>
        <p:txBody>
          <a:bodyPr lIns="90000" rIns="90000" tIns="46800" bIns="4680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Arial"/>
              </a:rPr>
              <a:t>Fuel Oil Use &amp; Opportunities for the Future</a:t>
            </a:r>
            <a:endParaRPr b="0" lang="en-US" sz="2400" strike="noStrike" u="none">
              <a:solidFill>
                <a:srgbClr val="000000"/>
              </a:solidFill>
              <a:effectLst/>
              <a:uFillTx/>
              <a:latin typeface="Arial"/>
            </a:endParaRPr>
          </a:p>
        </p:txBody>
      </p:sp>
      <p:sp>
        <p:nvSpPr>
          <p:cNvPr id="25" name=""/>
          <p:cNvSpPr/>
          <p:nvPr/>
        </p:nvSpPr>
        <p:spPr>
          <a:xfrm>
            <a:off x="1104840" y="1746360"/>
            <a:ext cx="6237720" cy="3703320"/>
          </a:xfrm>
          <a:prstGeom prst="rect">
            <a:avLst/>
          </a:prstGeom>
          <a:noFill/>
          <a:ln w="0">
            <a:noFill/>
          </a:ln>
        </p:spPr>
        <p:style>
          <a:lnRef idx="0"/>
          <a:fillRef idx="0"/>
          <a:effectRef idx="0"/>
          <a:fontRef idx="minor"/>
        </p:style>
        <p:txBody>
          <a:bodyPr wrap="none" lIns="90000" rIns="90000" tIns="46800" bIns="46800" anchor="t">
            <a:spAutoFit/>
          </a:bodyPr>
          <a:p>
            <a:pPr>
              <a:lnSpc>
                <a:spcPct val="160000"/>
              </a:lnSpc>
              <a:buClr>
                <a:srgbClr val="0066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66ff"/>
                </a:solidFill>
                <a:effectLst/>
                <a:uFillTx/>
                <a:latin typeface="Arial"/>
              </a:rPr>
              <a:t> Argentine Power Market</a:t>
            </a:r>
            <a:endParaRPr b="0" lang="en-US" sz="3600" strike="noStrike" u="none">
              <a:solidFill>
                <a:srgbClr val="000000"/>
              </a:solidFill>
              <a:effectLst/>
              <a:uFillTx/>
              <a:latin typeface="Arial"/>
            </a:endParaRPr>
          </a:p>
          <a:p>
            <a:pPr>
              <a:lnSpc>
                <a:spcPct val="160000"/>
              </a:lnSpc>
              <a:buClr>
                <a:srgbClr val="96969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969696"/>
                </a:solidFill>
                <a:effectLst/>
                <a:uFillTx/>
                <a:latin typeface="Arial"/>
              </a:rPr>
              <a:t> Central Puerto S.A.</a:t>
            </a:r>
            <a:endParaRPr b="0" lang="en-US" sz="2800" strike="noStrike" u="none">
              <a:solidFill>
                <a:srgbClr val="000000"/>
              </a:solidFill>
              <a:effectLst/>
              <a:uFillTx/>
              <a:latin typeface="Arial"/>
            </a:endParaRPr>
          </a:p>
          <a:p>
            <a:pPr>
              <a:lnSpc>
                <a:spcPct val="160000"/>
              </a:lnSpc>
              <a:buClr>
                <a:srgbClr val="96969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969696"/>
                </a:solidFill>
                <a:effectLst/>
                <a:uFillTx/>
                <a:latin typeface="Arial"/>
              </a:rPr>
              <a:t> Fuel Oil Market in Argentina</a:t>
            </a:r>
            <a:endParaRPr b="0" lang="en-US" sz="2800" strike="noStrike" u="none">
              <a:solidFill>
                <a:srgbClr val="000000"/>
              </a:solidFill>
              <a:effectLst/>
              <a:uFillTx/>
              <a:latin typeface="Arial"/>
            </a:endParaRPr>
          </a:p>
          <a:p>
            <a:pPr>
              <a:lnSpc>
                <a:spcPct val="160000"/>
              </a:lnSpc>
              <a:buClr>
                <a:srgbClr val="96969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969696"/>
                </a:solidFill>
                <a:effectLst/>
                <a:uFillTx/>
                <a:latin typeface="Arial"/>
              </a:rPr>
              <a:t> Fuel Oil Use in Power Generation</a:t>
            </a:r>
            <a:endParaRPr b="0" lang="en-US" sz="2800" strike="noStrike" u="none">
              <a:solidFill>
                <a:srgbClr val="000000"/>
              </a:solidFill>
              <a:effectLst/>
              <a:uFillTx/>
              <a:latin typeface="Arial"/>
            </a:endParaRPr>
          </a:p>
          <a:p>
            <a:pPr>
              <a:lnSpc>
                <a:spcPct val="160000"/>
              </a:lnSpc>
              <a:buClr>
                <a:srgbClr val="96969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969696"/>
                </a:solidFill>
                <a:effectLst/>
                <a:uFillTx/>
                <a:latin typeface="Arial"/>
              </a:rPr>
              <a:t> Opportunities for the Future</a:t>
            </a:r>
            <a:endParaRPr b="0" lang="en-US" sz="2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gradFill rotWithShape="0">
          <a:gsLst>
            <a:gs pos="0">
              <a:srgbClr val="66ccff"/>
            </a:gs>
            <a:gs pos="50000">
              <a:srgbClr val="ffffcc"/>
            </a:gs>
            <a:gs pos="100000">
              <a:srgbClr val="66ccff"/>
            </a:gs>
          </a:gsLst>
          <a:lin ang="5400000"/>
        </a:gradFill>
      </p:bgPr>
    </p:bg>
    <p:spTree>
      <p:nvGrpSpPr>
        <p:cNvPr id="1" name=""/>
        <p:cNvGrpSpPr/>
        <p:nvPr/>
      </p:nvGrpSpPr>
      <p:grpSpPr>
        <a:xfrm>
          <a:off x="0" y="0"/>
          <a:ext cx="0" cy="0"/>
          <a:chOff x="0" y="0"/>
          <a:chExt cx="0" cy="0"/>
        </a:xfrm>
      </p:grpSpPr>
      <p:pic>
        <p:nvPicPr>
          <p:cNvPr id="300" name="paint" descr=""/>
          <p:cNvPicPr/>
          <p:nvPr/>
        </p:nvPicPr>
        <p:blipFill>
          <a:blip r:embed="rId1"/>
          <a:stretch/>
        </p:blipFill>
        <p:spPr>
          <a:xfrm>
            <a:off x="380880" y="3578400"/>
            <a:ext cx="8229600" cy="384120"/>
          </a:xfrm>
          <a:prstGeom prst="rect">
            <a:avLst/>
          </a:prstGeom>
          <a:noFill/>
          <a:ln w="0">
            <a:noFill/>
          </a:ln>
        </p:spPr>
      </p:pic>
      <p:sp>
        <p:nvSpPr>
          <p:cNvPr id="301" name=""/>
          <p:cNvSpPr/>
          <p:nvPr/>
        </p:nvSpPr>
        <p:spPr>
          <a:xfrm>
            <a:off x="1295280" y="609480"/>
            <a:ext cx="6629400" cy="283716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Argentine Power Market</a:t>
            </a:r>
            <a:endParaRPr b="0" lang="en-US" sz="36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Fuel Oil Use </a:t>
            </a:r>
            <a:endParaRPr b="0" lang="en-US" sz="36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&amp;</a:t>
            </a:r>
            <a:endParaRPr b="0" lang="en-US" sz="36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Opportunities for the Future</a:t>
            </a:r>
            <a:endParaRPr b="0" lang="en-US" sz="3600" strike="noStrike" u="none">
              <a:solidFill>
                <a:srgbClr val="000000"/>
              </a:solidFill>
              <a:effectLst/>
              <a:uFillTx/>
              <a:latin typeface="Arial"/>
            </a:endParaRPr>
          </a:p>
        </p:txBody>
      </p:sp>
      <p:sp>
        <p:nvSpPr>
          <p:cNvPr id="302" name=""/>
          <p:cNvSpPr/>
          <p:nvPr/>
        </p:nvSpPr>
        <p:spPr>
          <a:xfrm>
            <a:off x="1752480" y="4459320"/>
            <a:ext cx="5550120" cy="22885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Central Puerto S.A.</a:t>
            </a: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Fuel Oil / Energy Buyer’s Conference</a:t>
            </a: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Miami, September 2000</a:t>
            </a: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66ccff"/>
            </a:gs>
            <a:gs pos="50000">
              <a:srgbClr val="ffffcc"/>
            </a:gs>
            <a:gs pos="100000">
              <a:srgbClr val="66ccff"/>
            </a:gs>
          </a:gsLst>
          <a:lin ang="5400000"/>
        </a:gra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2057040" y="75960"/>
            <a:ext cx="7010280" cy="53316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Argentine Power Market</a:t>
            </a:r>
            <a:endParaRPr b="0" lang="en-US" sz="3600" strike="noStrike" u="none">
              <a:solidFill>
                <a:srgbClr val="000000"/>
              </a:solidFill>
              <a:effectLst/>
              <a:uFillTx/>
              <a:latin typeface="Arial"/>
            </a:endParaRPr>
          </a:p>
        </p:txBody>
      </p:sp>
      <p:grpSp>
        <p:nvGrpSpPr>
          <p:cNvPr id="27" name=""/>
          <p:cNvGrpSpPr/>
          <p:nvPr/>
        </p:nvGrpSpPr>
        <p:grpSpPr>
          <a:xfrm>
            <a:off x="3200400" y="684360"/>
            <a:ext cx="2962080" cy="6021000"/>
            <a:chOff x="3200400" y="684360"/>
            <a:chExt cx="2962080" cy="6021000"/>
          </a:xfrm>
        </p:grpSpPr>
        <p:sp>
          <p:nvSpPr>
            <p:cNvPr id="28" name=""/>
            <p:cNvSpPr/>
            <p:nvPr/>
          </p:nvSpPr>
          <p:spPr>
            <a:xfrm>
              <a:off x="5204160" y="1815120"/>
              <a:ext cx="220320" cy="11880"/>
            </a:xfrm>
            <a:prstGeom prst="line">
              <a:avLst/>
            </a:prstGeom>
            <a:ln w="25560">
              <a:solidFill>
                <a:srgbClr val="0039f0"/>
              </a:solidFill>
              <a:miter/>
            </a:ln>
          </p:spPr>
          <p:style>
            <a:lnRef idx="0"/>
            <a:fillRef idx="0"/>
            <a:effectRef idx="0"/>
            <a:fontRef idx="minor"/>
          </p:style>
          <p:txBody>
            <a:bodyPr lIns="90000" rIns="90000" tIns="-34920" bIns="-34920" anchor="ctr">
              <a:noAutofit/>
            </a:bodyPr>
            <a:p>
              <a:endParaRPr b="0" lang="en-US" sz="2400" strike="noStrike" u="none">
                <a:solidFill>
                  <a:srgbClr val="000000"/>
                </a:solidFill>
                <a:effectLst/>
                <a:uFillTx/>
                <a:latin typeface="Arial"/>
              </a:endParaRPr>
            </a:p>
          </p:txBody>
        </p:sp>
        <p:sp>
          <p:nvSpPr>
            <p:cNvPr id="29" name=""/>
            <p:cNvSpPr/>
            <p:nvPr/>
          </p:nvSpPr>
          <p:spPr>
            <a:xfrm>
              <a:off x="4311360" y="6615720"/>
              <a:ext cx="136800" cy="79560"/>
            </a:xfrm>
            <a:custGeom>
              <a:avLst/>
              <a:gdLst/>
              <a:ahLst/>
              <a:rect l="l" t="t" r="r" b="b"/>
              <a:pathLst>
                <a:path w="69" h="40">
                  <a:moveTo>
                    <a:pt x="0" y="26"/>
                  </a:moveTo>
                  <a:lnTo>
                    <a:pt x="0" y="27"/>
                  </a:lnTo>
                  <a:lnTo>
                    <a:pt x="1" y="29"/>
                  </a:lnTo>
                  <a:lnTo>
                    <a:pt x="2" y="31"/>
                  </a:lnTo>
                  <a:lnTo>
                    <a:pt x="5" y="34"/>
                  </a:lnTo>
                  <a:lnTo>
                    <a:pt x="9" y="37"/>
                  </a:lnTo>
                  <a:lnTo>
                    <a:pt x="14" y="39"/>
                  </a:lnTo>
                  <a:lnTo>
                    <a:pt x="21" y="38"/>
                  </a:lnTo>
                  <a:lnTo>
                    <a:pt x="30" y="36"/>
                  </a:lnTo>
                  <a:lnTo>
                    <a:pt x="38" y="32"/>
                  </a:lnTo>
                  <a:lnTo>
                    <a:pt x="45" y="29"/>
                  </a:lnTo>
                  <a:lnTo>
                    <a:pt x="50" y="27"/>
                  </a:lnTo>
                  <a:lnTo>
                    <a:pt x="55" y="24"/>
                  </a:lnTo>
                  <a:lnTo>
                    <a:pt x="57" y="23"/>
                  </a:lnTo>
                  <a:lnTo>
                    <a:pt x="60" y="22"/>
                  </a:lnTo>
                  <a:lnTo>
                    <a:pt x="61" y="21"/>
                  </a:lnTo>
                  <a:lnTo>
                    <a:pt x="63" y="20"/>
                  </a:lnTo>
                  <a:lnTo>
                    <a:pt x="65" y="18"/>
                  </a:lnTo>
                  <a:lnTo>
                    <a:pt x="67" y="13"/>
                  </a:lnTo>
                  <a:lnTo>
                    <a:pt x="68" y="8"/>
                  </a:lnTo>
                  <a:lnTo>
                    <a:pt x="68" y="5"/>
                  </a:lnTo>
                  <a:lnTo>
                    <a:pt x="67" y="4"/>
                  </a:lnTo>
                  <a:lnTo>
                    <a:pt x="65" y="2"/>
                  </a:lnTo>
                  <a:lnTo>
                    <a:pt x="62" y="1"/>
                  </a:lnTo>
                  <a:lnTo>
                    <a:pt x="60" y="1"/>
                  </a:lnTo>
                  <a:lnTo>
                    <a:pt x="57" y="0"/>
                  </a:lnTo>
                  <a:lnTo>
                    <a:pt x="55" y="0"/>
                  </a:lnTo>
                  <a:lnTo>
                    <a:pt x="52" y="0"/>
                  </a:lnTo>
                  <a:lnTo>
                    <a:pt x="50" y="0"/>
                  </a:lnTo>
                  <a:lnTo>
                    <a:pt x="49" y="1"/>
                  </a:lnTo>
                  <a:lnTo>
                    <a:pt x="47" y="3"/>
                  </a:lnTo>
                  <a:lnTo>
                    <a:pt x="45" y="5"/>
                  </a:lnTo>
                  <a:lnTo>
                    <a:pt x="43" y="7"/>
                  </a:lnTo>
                  <a:lnTo>
                    <a:pt x="40" y="8"/>
                  </a:lnTo>
                  <a:lnTo>
                    <a:pt x="38" y="10"/>
                  </a:lnTo>
                  <a:lnTo>
                    <a:pt x="34" y="10"/>
                  </a:lnTo>
                  <a:lnTo>
                    <a:pt x="31" y="10"/>
                  </a:lnTo>
                  <a:lnTo>
                    <a:pt x="27" y="10"/>
                  </a:lnTo>
                  <a:lnTo>
                    <a:pt x="23" y="10"/>
                  </a:lnTo>
                  <a:lnTo>
                    <a:pt x="18" y="11"/>
                  </a:lnTo>
                  <a:lnTo>
                    <a:pt x="14" y="12"/>
                  </a:lnTo>
                  <a:lnTo>
                    <a:pt x="10" y="14"/>
                  </a:lnTo>
                  <a:lnTo>
                    <a:pt x="6" y="18"/>
                  </a:lnTo>
                  <a:lnTo>
                    <a:pt x="2" y="22"/>
                  </a:lnTo>
                  <a:lnTo>
                    <a:pt x="0" y="26"/>
                  </a:lnTo>
                </a:path>
              </a:pathLst>
            </a:custGeom>
            <a:solidFill>
              <a:srgbClr val="8a8a8a"/>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Arial"/>
              </a:endParaRPr>
            </a:p>
          </p:txBody>
        </p:sp>
        <p:sp>
          <p:nvSpPr>
            <p:cNvPr id="30" name=""/>
            <p:cNvSpPr/>
            <p:nvPr/>
          </p:nvSpPr>
          <p:spPr>
            <a:xfrm>
              <a:off x="4311360" y="6615720"/>
              <a:ext cx="136800" cy="79560"/>
            </a:xfrm>
            <a:custGeom>
              <a:avLst/>
              <a:gdLst/>
              <a:ahLst/>
              <a:rect l="l" t="t" r="r" b="b"/>
              <a:pathLst>
                <a:path w="69" h="40">
                  <a:moveTo>
                    <a:pt x="0" y="26"/>
                  </a:moveTo>
                  <a:lnTo>
                    <a:pt x="0" y="27"/>
                  </a:lnTo>
                  <a:lnTo>
                    <a:pt x="1" y="29"/>
                  </a:lnTo>
                  <a:lnTo>
                    <a:pt x="2" y="31"/>
                  </a:lnTo>
                  <a:lnTo>
                    <a:pt x="5" y="34"/>
                  </a:lnTo>
                  <a:lnTo>
                    <a:pt x="9" y="37"/>
                  </a:lnTo>
                  <a:lnTo>
                    <a:pt x="14" y="39"/>
                  </a:lnTo>
                  <a:lnTo>
                    <a:pt x="21" y="38"/>
                  </a:lnTo>
                  <a:lnTo>
                    <a:pt x="30" y="36"/>
                  </a:lnTo>
                  <a:lnTo>
                    <a:pt x="38" y="32"/>
                  </a:lnTo>
                  <a:lnTo>
                    <a:pt x="45" y="29"/>
                  </a:lnTo>
                  <a:lnTo>
                    <a:pt x="50" y="27"/>
                  </a:lnTo>
                  <a:lnTo>
                    <a:pt x="55" y="24"/>
                  </a:lnTo>
                  <a:lnTo>
                    <a:pt x="57" y="23"/>
                  </a:lnTo>
                  <a:lnTo>
                    <a:pt x="60" y="22"/>
                  </a:lnTo>
                  <a:lnTo>
                    <a:pt x="61" y="21"/>
                  </a:lnTo>
                  <a:lnTo>
                    <a:pt x="63" y="20"/>
                  </a:lnTo>
                  <a:lnTo>
                    <a:pt x="65" y="18"/>
                  </a:lnTo>
                  <a:lnTo>
                    <a:pt x="67" y="13"/>
                  </a:lnTo>
                  <a:lnTo>
                    <a:pt x="68" y="8"/>
                  </a:lnTo>
                  <a:lnTo>
                    <a:pt x="68" y="5"/>
                  </a:lnTo>
                  <a:lnTo>
                    <a:pt x="67" y="4"/>
                  </a:lnTo>
                  <a:lnTo>
                    <a:pt x="65" y="2"/>
                  </a:lnTo>
                  <a:lnTo>
                    <a:pt x="62" y="1"/>
                  </a:lnTo>
                  <a:lnTo>
                    <a:pt x="60" y="1"/>
                  </a:lnTo>
                  <a:lnTo>
                    <a:pt x="57" y="0"/>
                  </a:lnTo>
                  <a:lnTo>
                    <a:pt x="55" y="0"/>
                  </a:lnTo>
                  <a:lnTo>
                    <a:pt x="52" y="0"/>
                  </a:lnTo>
                  <a:lnTo>
                    <a:pt x="50" y="0"/>
                  </a:lnTo>
                  <a:lnTo>
                    <a:pt x="49" y="1"/>
                  </a:lnTo>
                  <a:lnTo>
                    <a:pt x="47" y="3"/>
                  </a:lnTo>
                  <a:lnTo>
                    <a:pt x="45" y="5"/>
                  </a:lnTo>
                  <a:lnTo>
                    <a:pt x="43" y="7"/>
                  </a:lnTo>
                  <a:lnTo>
                    <a:pt x="40" y="8"/>
                  </a:lnTo>
                  <a:lnTo>
                    <a:pt x="38" y="10"/>
                  </a:lnTo>
                  <a:lnTo>
                    <a:pt x="34" y="10"/>
                  </a:lnTo>
                  <a:lnTo>
                    <a:pt x="31" y="10"/>
                  </a:lnTo>
                  <a:lnTo>
                    <a:pt x="27" y="10"/>
                  </a:lnTo>
                  <a:lnTo>
                    <a:pt x="23" y="10"/>
                  </a:lnTo>
                  <a:lnTo>
                    <a:pt x="18" y="11"/>
                  </a:lnTo>
                  <a:lnTo>
                    <a:pt x="14" y="12"/>
                  </a:lnTo>
                  <a:lnTo>
                    <a:pt x="10" y="14"/>
                  </a:lnTo>
                  <a:lnTo>
                    <a:pt x="6" y="18"/>
                  </a:lnTo>
                  <a:lnTo>
                    <a:pt x="2" y="22"/>
                  </a:lnTo>
                  <a:lnTo>
                    <a:pt x="0" y="26"/>
                  </a:lnTo>
                </a:path>
              </a:pathLst>
            </a:custGeom>
            <a:noFill/>
            <a:ln cap="rnd" w="12600">
              <a:solidFill>
                <a:srgbClr val="000000"/>
              </a:solidFill>
              <a:round/>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Arial"/>
              </a:endParaRPr>
            </a:p>
          </p:txBody>
        </p:sp>
        <p:sp>
          <p:nvSpPr>
            <p:cNvPr id="31" name=""/>
            <p:cNvSpPr/>
            <p:nvPr/>
          </p:nvSpPr>
          <p:spPr>
            <a:xfrm>
              <a:off x="3898800" y="6346440"/>
              <a:ext cx="358920" cy="358920"/>
            </a:xfrm>
            <a:custGeom>
              <a:avLst/>
              <a:gdLst/>
              <a:ahLst/>
              <a:rect l="l" t="t" r="r" b="b"/>
              <a:pathLst>
                <a:path w="181" h="181">
                  <a:moveTo>
                    <a:pt x="3" y="0"/>
                  </a:moveTo>
                  <a:lnTo>
                    <a:pt x="3" y="6"/>
                  </a:lnTo>
                  <a:lnTo>
                    <a:pt x="3" y="19"/>
                  </a:lnTo>
                  <a:lnTo>
                    <a:pt x="6" y="32"/>
                  </a:lnTo>
                  <a:lnTo>
                    <a:pt x="14" y="40"/>
                  </a:lnTo>
                  <a:lnTo>
                    <a:pt x="18" y="41"/>
                  </a:lnTo>
                  <a:lnTo>
                    <a:pt x="22" y="41"/>
                  </a:lnTo>
                  <a:lnTo>
                    <a:pt x="25" y="42"/>
                  </a:lnTo>
                  <a:lnTo>
                    <a:pt x="28" y="43"/>
                  </a:lnTo>
                  <a:lnTo>
                    <a:pt x="30" y="44"/>
                  </a:lnTo>
                  <a:lnTo>
                    <a:pt x="33" y="47"/>
                  </a:lnTo>
                  <a:lnTo>
                    <a:pt x="37" y="50"/>
                  </a:lnTo>
                  <a:lnTo>
                    <a:pt x="41" y="55"/>
                  </a:lnTo>
                  <a:lnTo>
                    <a:pt x="45" y="60"/>
                  </a:lnTo>
                  <a:lnTo>
                    <a:pt x="47" y="64"/>
                  </a:lnTo>
                  <a:lnTo>
                    <a:pt x="48" y="68"/>
                  </a:lnTo>
                  <a:lnTo>
                    <a:pt x="49" y="71"/>
                  </a:lnTo>
                  <a:lnTo>
                    <a:pt x="50" y="73"/>
                  </a:lnTo>
                  <a:lnTo>
                    <a:pt x="51" y="75"/>
                  </a:lnTo>
                  <a:lnTo>
                    <a:pt x="54" y="76"/>
                  </a:lnTo>
                  <a:lnTo>
                    <a:pt x="58" y="76"/>
                  </a:lnTo>
                  <a:lnTo>
                    <a:pt x="64" y="77"/>
                  </a:lnTo>
                  <a:lnTo>
                    <a:pt x="68" y="78"/>
                  </a:lnTo>
                  <a:lnTo>
                    <a:pt x="71" y="80"/>
                  </a:lnTo>
                  <a:lnTo>
                    <a:pt x="74" y="82"/>
                  </a:lnTo>
                  <a:lnTo>
                    <a:pt x="76" y="84"/>
                  </a:lnTo>
                  <a:lnTo>
                    <a:pt x="78" y="86"/>
                  </a:lnTo>
                  <a:lnTo>
                    <a:pt x="79" y="87"/>
                  </a:lnTo>
                  <a:lnTo>
                    <a:pt x="82" y="88"/>
                  </a:lnTo>
                  <a:lnTo>
                    <a:pt x="86" y="92"/>
                  </a:lnTo>
                  <a:lnTo>
                    <a:pt x="92" y="99"/>
                  </a:lnTo>
                  <a:lnTo>
                    <a:pt x="100" y="108"/>
                  </a:lnTo>
                  <a:lnTo>
                    <a:pt x="110" y="118"/>
                  </a:lnTo>
                  <a:lnTo>
                    <a:pt x="120" y="127"/>
                  </a:lnTo>
                  <a:lnTo>
                    <a:pt x="130" y="135"/>
                  </a:lnTo>
                  <a:lnTo>
                    <a:pt x="139" y="140"/>
                  </a:lnTo>
                  <a:lnTo>
                    <a:pt x="147" y="141"/>
                  </a:lnTo>
                  <a:lnTo>
                    <a:pt x="152" y="141"/>
                  </a:lnTo>
                  <a:lnTo>
                    <a:pt x="157" y="143"/>
                  </a:lnTo>
                  <a:lnTo>
                    <a:pt x="161" y="146"/>
                  </a:lnTo>
                  <a:lnTo>
                    <a:pt x="164" y="150"/>
                  </a:lnTo>
                  <a:lnTo>
                    <a:pt x="167" y="154"/>
                  </a:lnTo>
                  <a:lnTo>
                    <a:pt x="170" y="157"/>
                  </a:lnTo>
                  <a:lnTo>
                    <a:pt x="173" y="159"/>
                  </a:lnTo>
                  <a:lnTo>
                    <a:pt x="177" y="159"/>
                  </a:lnTo>
                  <a:lnTo>
                    <a:pt x="179" y="159"/>
                  </a:lnTo>
                  <a:lnTo>
                    <a:pt x="180" y="161"/>
                  </a:lnTo>
                  <a:lnTo>
                    <a:pt x="178" y="165"/>
                  </a:lnTo>
                  <a:lnTo>
                    <a:pt x="175" y="170"/>
                  </a:lnTo>
                  <a:lnTo>
                    <a:pt x="171" y="175"/>
                  </a:lnTo>
                  <a:lnTo>
                    <a:pt x="167" y="178"/>
                  </a:lnTo>
                  <a:lnTo>
                    <a:pt x="164" y="180"/>
                  </a:lnTo>
                  <a:lnTo>
                    <a:pt x="160" y="179"/>
                  </a:lnTo>
                  <a:lnTo>
                    <a:pt x="155" y="177"/>
                  </a:lnTo>
                  <a:lnTo>
                    <a:pt x="146" y="177"/>
                  </a:lnTo>
                  <a:lnTo>
                    <a:pt x="135" y="176"/>
                  </a:lnTo>
                  <a:lnTo>
                    <a:pt x="122" y="176"/>
                  </a:lnTo>
                  <a:lnTo>
                    <a:pt x="110" y="176"/>
                  </a:lnTo>
                  <a:lnTo>
                    <a:pt x="99" y="176"/>
                  </a:lnTo>
                  <a:lnTo>
                    <a:pt x="90" y="176"/>
                  </a:lnTo>
                  <a:lnTo>
                    <a:pt x="86" y="175"/>
                  </a:lnTo>
                  <a:lnTo>
                    <a:pt x="82" y="174"/>
                  </a:lnTo>
                  <a:lnTo>
                    <a:pt x="73" y="173"/>
                  </a:lnTo>
                  <a:lnTo>
                    <a:pt x="61" y="172"/>
                  </a:lnTo>
                  <a:lnTo>
                    <a:pt x="48" y="171"/>
                  </a:lnTo>
                  <a:lnTo>
                    <a:pt x="36" y="170"/>
                  </a:lnTo>
                  <a:lnTo>
                    <a:pt x="24" y="169"/>
                  </a:lnTo>
                  <a:lnTo>
                    <a:pt x="15" y="169"/>
                  </a:lnTo>
                  <a:lnTo>
                    <a:pt x="10" y="171"/>
                  </a:lnTo>
                  <a:lnTo>
                    <a:pt x="6" y="171"/>
                  </a:lnTo>
                  <a:lnTo>
                    <a:pt x="2" y="167"/>
                  </a:lnTo>
                  <a:lnTo>
                    <a:pt x="1" y="161"/>
                  </a:lnTo>
                  <a:lnTo>
                    <a:pt x="1" y="157"/>
                  </a:lnTo>
                  <a:lnTo>
                    <a:pt x="2" y="132"/>
                  </a:lnTo>
                  <a:lnTo>
                    <a:pt x="1" y="79"/>
                  </a:lnTo>
                  <a:lnTo>
                    <a:pt x="0" y="27"/>
                  </a:lnTo>
                  <a:lnTo>
                    <a:pt x="3" y="0"/>
                  </a:lnTo>
                </a:path>
              </a:pathLst>
            </a:custGeom>
            <a:solidFill>
              <a:srgbClr val="8a8a8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2" name=""/>
            <p:cNvSpPr/>
            <p:nvPr/>
          </p:nvSpPr>
          <p:spPr>
            <a:xfrm>
              <a:off x="3898800" y="6346440"/>
              <a:ext cx="358920" cy="358920"/>
            </a:xfrm>
            <a:custGeom>
              <a:avLst/>
              <a:gdLst/>
              <a:ahLst/>
              <a:rect l="l" t="t" r="r" b="b"/>
              <a:pathLst>
                <a:path w="181" h="181">
                  <a:moveTo>
                    <a:pt x="3" y="0"/>
                  </a:moveTo>
                  <a:lnTo>
                    <a:pt x="3" y="6"/>
                  </a:lnTo>
                  <a:lnTo>
                    <a:pt x="3" y="19"/>
                  </a:lnTo>
                  <a:lnTo>
                    <a:pt x="6" y="32"/>
                  </a:lnTo>
                  <a:lnTo>
                    <a:pt x="14" y="40"/>
                  </a:lnTo>
                  <a:lnTo>
                    <a:pt x="18" y="41"/>
                  </a:lnTo>
                  <a:lnTo>
                    <a:pt x="22" y="41"/>
                  </a:lnTo>
                  <a:lnTo>
                    <a:pt x="25" y="42"/>
                  </a:lnTo>
                  <a:lnTo>
                    <a:pt x="28" y="43"/>
                  </a:lnTo>
                  <a:lnTo>
                    <a:pt x="30" y="44"/>
                  </a:lnTo>
                  <a:lnTo>
                    <a:pt x="33" y="47"/>
                  </a:lnTo>
                  <a:lnTo>
                    <a:pt x="37" y="50"/>
                  </a:lnTo>
                  <a:lnTo>
                    <a:pt x="41" y="55"/>
                  </a:lnTo>
                  <a:lnTo>
                    <a:pt x="45" y="60"/>
                  </a:lnTo>
                  <a:lnTo>
                    <a:pt x="47" y="64"/>
                  </a:lnTo>
                  <a:lnTo>
                    <a:pt x="48" y="68"/>
                  </a:lnTo>
                  <a:lnTo>
                    <a:pt x="49" y="71"/>
                  </a:lnTo>
                  <a:lnTo>
                    <a:pt x="50" y="73"/>
                  </a:lnTo>
                  <a:lnTo>
                    <a:pt x="51" y="75"/>
                  </a:lnTo>
                  <a:lnTo>
                    <a:pt x="54" y="76"/>
                  </a:lnTo>
                  <a:lnTo>
                    <a:pt x="58" y="76"/>
                  </a:lnTo>
                  <a:lnTo>
                    <a:pt x="64" y="77"/>
                  </a:lnTo>
                  <a:lnTo>
                    <a:pt x="68" y="78"/>
                  </a:lnTo>
                  <a:lnTo>
                    <a:pt x="71" y="80"/>
                  </a:lnTo>
                  <a:lnTo>
                    <a:pt x="74" y="82"/>
                  </a:lnTo>
                  <a:lnTo>
                    <a:pt x="76" y="84"/>
                  </a:lnTo>
                  <a:lnTo>
                    <a:pt x="78" y="86"/>
                  </a:lnTo>
                  <a:lnTo>
                    <a:pt x="79" y="87"/>
                  </a:lnTo>
                  <a:lnTo>
                    <a:pt x="82" y="88"/>
                  </a:lnTo>
                  <a:lnTo>
                    <a:pt x="86" y="92"/>
                  </a:lnTo>
                  <a:lnTo>
                    <a:pt x="92" y="99"/>
                  </a:lnTo>
                  <a:lnTo>
                    <a:pt x="100" y="108"/>
                  </a:lnTo>
                  <a:lnTo>
                    <a:pt x="110" y="118"/>
                  </a:lnTo>
                  <a:lnTo>
                    <a:pt x="120" y="127"/>
                  </a:lnTo>
                  <a:lnTo>
                    <a:pt x="130" y="135"/>
                  </a:lnTo>
                  <a:lnTo>
                    <a:pt x="139" y="140"/>
                  </a:lnTo>
                  <a:lnTo>
                    <a:pt x="147" y="141"/>
                  </a:lnTo>
                  <a:lnTo>
                    <a:pt x="152" y="141"/>
                  </a:lnTo>
                  <a:lnTo>
                    <a:pt x="157" y="143"/>
                  </a:lnTo>
                  <a:lnTo>
                    <a:pt x="161" y="146"/>
                  </a:lnTo>
                  <a:lnTo>
                    <a:pt x="164" y="150"/>
                  </a:lnTo>
                  <a:lnTo>
                    <a:pt x="167" y="154"/>
                  </a:lnTo>
                  <a:lnTo>
                    <a:pt x="170" y="157"/>
                  </a:lnTo>
                  <a:lnTo>
                    <a:pt x="173" y="159"/>
                  </a:lnTo>
                  <a:lnTo>
                    <a:pt x="177" y="159"/>
                  </a:lnTo>
                  <a:lnTo>
                    <a:pt x="179" y="159"/>
                  </a:lnTo>
                  <a:lnTo>
                    <a:pt x="180" y="161"/>
                  </a:lnTo>
                  <a:lnTo>
                    <a:pt x="178" y="165"/>
                  </a:lnTo>
                  <a:lnTo>
                    <a:pt x="175" y="170"/>
                  </a:lnTo>
                  <a:lnTo>
                    <a:pt x="171" y="175"/>
                  </a:lnTo>
                  <a:lnTo>
                    <a:pt x="167" y="178"/>
                  </a:lnTo>
                  <a:lnTo>
                    <a:pt x="164" y="180"/>
                  </a:lnTo>
                  <a:lnTo>
                    <a:pt x="160" y="179"/>
                  </a:lnTo>
                  <a:lnTo>
                    <a:pt x="155" y="177"/>
                  </a:lnTo>
                  <a:lnTo>
                    <a:pt x="146" y="177"/>
                  </a:lnTo>
                  <a:lnTo>
                    <a:pt x="135" y="176"/>
                  </a:lnTo>
                  <a:lnTo>
                    <a:pt x="122" y="176"/>
                  </a:lnTo>
                  <a:lnTo>
                    <a:pt x="110" y="176"/>
                  </a:lnTo>
                  <a:lnTo>
                    <a:pt x="99" y="176"/>
                  </a:lnTo>
                  <a:lnTo>
                    <a:pt x="90" y="176"/>
                  </a:lnTo>
                  <a:lnTo>
                    <a:pt x="86" y="175"/>
                  </a:lnTo>
                  <a:lnTo>
                    <a:pt x="82" y="174"/>
                  </a:lnTo>
                  <a:lnTo>
                    <a:pt x="73" y="173"/>
                  </a:lnTo>
                  <a:lnTo>
                    <a:pt x="61" y="172"/>
                  </a:lnTo>
                  <a:lnTo>
                    <a:pt x="48" y="171"/>
                  </a:lnTo>
                  <a:lnTo>
                    <a:pt x="36" y="170"/>
                  </a:lnTo>
                  <a:lnTo>
                    <a:pt x="24" y="169"/>
                  </a:lnTo>
                  <a:lnTo>
                    <a:pt x="15" y="169"/>
                  </a:lnTo>
                  <a:lnTo>
                    <a:pt x="10" y="171"/>
                  </a:lnTo>
                  <a:lnTo>
                    <a:pt x="6" y="171"/>
                  </a:lnTo>
                  <a:lnTo>
                    <a:pt x="2" y="167"/>
                  </a:lnTo>
                  <a:lnTo>
                    <a:pt x="1" y="161"/>
                  </a:lnTo>
                  <a:lnTo>
                    <a:pt x="1" y="157"/>
                  </a:lnTo>
                  <a:lnTo>
                    <a:pt x="2" y="132"/>
                  </a:lnTo>
                  <a:lnTo>
                    <a:pt x="1" y="79"/>
                  </a:lnTo>
                  <a:lnTo>
                    <a:pt x="0" y="27"/>
                  </a:lnTo>
                  <a:lnTo>
                    <a:pt x="3" y="0"/>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3" name=""/>
            <p:cNvSpPr/>
            <p:nvPr/>
          </p:nvSpPr>
          <p:spPr>
            <a:xfrm>
              <a:off x="4745880" y="6096240"/>
              <a:ext cx="370800" cy="136800"/>
            </a:xfrm>
            <a:custGeom>
              <a:avLst/>
              <a:gdLst/>
              <a:ahLst/>
              <a:rect l="l" t="t" r="r" b="b"/>
              <a:pathLst>
                <a:path w="187" h="69">
                  <a:moveTo>
                    <a:pt x="102" y="21"/>
                  </a:moveTo>
                  <a:lnTo>
                    <a:pt x="102" y="22"/>
                  </a:lnTo>
                  <a:lnTo>
                    <a:pt x="104" y="23"/>
                  </a:lnTo>
                  <a:lnTo>
                    <a:pt x="106" y="25"/>
                  </a:lnTo>
                  <a:lnTo>
                    <a:pt x="109" y="26"/>
                  </a:lnTo>
                  <a:lnTo>
                    <a:pt x="112" y="28"/>
                  </a:lnTo>
                  <a:lnTo>
                    <a:pt x="115" y="28"/>
                  </a:lnTo>
                  <a:lnTo>
                    <a:pt x="117" y="27"/>
                  </a:lnTo>
                  <a:lnTo>
                    <a:pt x="120" y="24"/>
                  </a:lnTo>
                  <a:lnTo>
                    <a:pt x="123" y="17"/>
                  </a:lnTo>
                  <a:lnTo>
                    <a:pt x="126" y="11"/>
                  </a:lnTo>
                  <a:lnTo>
                    <a:pt x="128" y="7"/>
                  </a:lnTo>
                  <a:lnTo>
                    <a:pt x="133" y="5"/>
                  </a:lnTo>
                  <a:lnTo>
                    <a:pt x="135" y="6"/>
                  </a:lnTo>
                  <a:lnTo>
                    <a:pt x="138" y="7"/>
                  </a:lnTo>
                  <a:lnTo>
                    <a:pt x="140" y="8"/>
                  </a:lnTo>
                  <a:lnTo>
                    <a:pt x="142" y="8"/>
                  </a:lnTo>
                  <a:lnTo>
                    <a:pt x="144" y="10"/>
                  </a:lnTo>
                  <a:lnTo>
                    <a:pt x="148" y="11"/>
                  </a:lnTo>
                  <a:lnTo>
                    <a:pt x="152" y="11"/>
                  </a:lnTo>
                  <a:lnTo>
                    <a:pt x="157" y="12"/>
                  </a:lnTo>
                  <a:lnTo>
                    <a:pt x="163" y="12"/>
                  </a:lnTo>
                  <a:lnTo>
                    <a:pt x="168" y="12"/>
                  </a:lnTo>
                  <a:lnTo>
                    <a:pt x="172" y="11"/>
                  </a:lnTo>
                  <a:lnTo>
                    <a:pt x="176" y="11"/>
                  </a:lnTo>
                  <a:lnTo>
                    <a:pt x="180" y="11"/>
                  </a:lnTo>
                  <a:lnTo>
                    <a:pt x="182" y="11"/>
                  </a:lnTo>
                  <a:lnTo>
                    <a:pt x="184" y="11"/>
                  </a:lnTo>
                  <a:lnTo>
                    <a:pt x="185" y="13"/>
                  </a:lnTo>
                  <a:lnTo>
                    <a:pt x="186" y="21"/>
                  </a:lnTo>
                  <a:lnTo>
                    <a:pt x="184" y="29"/>
                  </a:lnTo>
                  <a:lnTo>
                    <a:pt x="178" y="39"/>
                  </a:lnTo>
                  <a:lnTo>
                    <a:pt x="173" y="43"/>
                  </a:lnTo>
                  <a:lnTo>
                    <a:pt x="168" y="46"/>
                  </a:lnTo>
                  <a:lnTo>
                    <a:pt x="162" y="50"/>
                  </a:lnTo>
                  <a:lnTo>
                    <a:pt x="157" y="52"/>
                  </a:lnTo>
                  <a:lnTo>
                    <a:pt x="152" y="54"/>
                  </a:lnTo>
                  <a:lnTo>
                    <a:pt x="147" y="56"/>
                  </a:lnTo>
                  <a:lnTo>
                    <a:pt x="143" y="56"/>
                  </a:lnTo>
                  <a:lnTo>
                    <a:pt x="138" y="57"/>
                  </a:lnTo>
                  <a:lnTo>
                    <a:pt x="133" y="58"/>
                  </a:lnTo>
                  <a:lnTo>
                    <a:pt x="127" y="59"/>
                  </a:lnTo>
                  <a:lnTo>
                    <a:pt x="121" y="62"/>
                  </a:lnTo>
                  <a:lnTo>
                    <a:pt x="114" y="64"/>
                  </a:lnTo>
                  <a:lnTo>
                    <a:pt x="108" y="66"/>
                  </a:lnTo>
                  <a:lnTo>
                    <a:pt x="102" y="68"/>
                  </a:lnTo>
                  <a:lnTo>
                    <a:pt x="96" y="68"/>
                  </a:lnTo>
                  <a:lnTo>
                    <a:pt x="91" y="67"/>
                  </a:lnTo>
                  <a:lnTo>
                    <a:pt x="87" y="65"/>
                  </a:lnTo>
                  <a:lnTo>
                    <a:pt x="83" y="62"/>
                  </a:lnTo>
                  <a:lnTo>
                    <a:pt x="80" y="59"/>
                  </a:lnTo>
                  <a:lnTo>
                    <a:pt x="78" y="56"/>
                  </a:lnTo>
                  <a:lnTo>
                    <a:pt x="77" y="53"/>
                  </a:lnTo>
                  <a:lnTo>
                    <a:pt x="77" y="50"/>
                  </a:lnTo>
                  <a:lnTo>
                    <a:pt x="79" y="47"/>
                  </a:lnTo>
                  <a:lnTo>
                    <a:pt x="82" y="45"/>
                  </a:lnTo>
                  <a:lnTo>
                    <a:pt x="84" y="43"/>
                  </a:lnTo>
                  <a:lnTo>
                    <a:pt x="83" y="43"/>
                  </a:lnTo>
                  <a:lnTo>
                    <a:pt x="80" y="44"/>
                  </a:lnTo>
                  <a:lnTo>
                    <a:pt x="75" y="45"/>
                  </a:lnTo>
                  <a:lnTo>
                    <a:pt x="71" y="47"/>
                  </a:lnTo>
                  <a:lnTo>
                    <a:pt x="64" y="48"/>
                  </a:lnTo>
                  <a:lnTo>
                    <a:pt x="57" y="50"/>
                  </a:lnTo>
                  <a:lnTo>
                    <a:pt x="52" y="50"/>
                  </a:lnTo>
                  <a:lnTo>
                    <a:pt x="46" y="52"/>
                  </a:lnTo>
                  <a:lnTo>
                    <a:pt x="39" y="54"/>
                  </a:lnTo>
                  <a:lnTo>
                    <a:pt x="33" y="56"/>
                  </a:lnTo>
                  <a:lnTo>
                    <a:pt x="27" y="59"/>
                  </a:lnTo>
                  <a:lnTo>
                    <a:pt x="22" y="60"/>
                  </a:lnTo>
                  <a:lnTo>
                    <a:pt x="17" y="61"/>
                  </a:lnTo>
                  <a:lnTo>
                    <a:pt x="13" y="60"/>
                  </a:lnTo>
                  <a:lnTo>
                    <a:pt x="10" y="58"/>
                  </a:lnTo>
                  <a:lnTo>
                    <a:pt x="8" y="54"/>
                  </a:lnTo>
                  <a:lnTo>
                    <a:pt x="5" y="51"/>
                  </a:lnTo>
                  <a:lnTo>
                    <a:pt x="3" y="49"/>
                  </a:lnTo>
                  <a:lnTo>
                    <a:pt x="1" y="46"/>
                  </a:lnTo>
                  <a:lnTo>
                    <a:pt x="0" y="45"/>
                  </a:lnTo>
                  <a:lnTo>
                    <a:pt x="0" y="43"/>
                  </a:lnTo>
                  <a:lnTo>
                    <a:pt x="1" y="41"/>
                  </a:lnTo>
                  <a:lnTo>
                    <a:pt x="3" y="41"/>
                  </a:lnTo>
                  <a:lnTo>
                    <a:pt x="6" y="40"/>
                  </a:lnTo>
                  <a:lnTo>
                    <a:pt x="9" y="40"/>
                  </a:lnTo>
                  <a:lnTo>
                    <a:pt x="12" y="39"/>
                  </a:lnTo>
                  <a:lnTo>
                    <a:pt x="16" y="37"/>
                  </a:lnTo>
                  <a:lnTo>
                    <a:pt x="19" y="36"/>
                  </a:lnTo>
                  <a:lnTo>
                    <a:pt x="22" y="34"/>
                  </a:lnTo>
                  <a:lnTo>
                    <a:pt x="24" y="33"/>
                  </a:lnTo>
                  <a:lnTo>
                    <a:pt x="26" y="30"/>
                  </a:lnTo>
                  <a:lnTo>
                    <a:pt x="26" y="25"/>
                  </a:lnTo>
                  <a:lnTo>
                    <a:pt x="27" y="20"/>
                  </a:lnTo>
                  <a:lnTo>
                    <a:pt x="28" y="15"/>
                  </a:lnTo>
                  <a:lnTo>
                    <a:pt x="30" y="11"/>
                  </a:lnTo>
                  <a:lnTo>
                    <a:pt x="30" y="9"/>
                  </a:lnTo>
                  <a:lnTo>
                    <a:pt x="32" y="7"/>
                  </a:lnTo>
                  <a:lnTo>
                    <a:pt x="34" y="5"/>
                  </a:lnTo>
                  <a:lnTo>
                    <a:pt x="36" y="3"/>
                  </a:lnTo>
                  <a:lnTo>
                    <a:pt x="39" y="1"/>
                  </a:lnTo>
                  <a:lnTo>
                    <a:pt x="42" y="0"/>
                  </a:lnTo>
                  <a:lnTo>
                    <a:pt x="47" y="0"/>
                  </a:lnTo>
                  <a:lnTo>
                    <a:pt x="53" y="1"/>
                  </a:lnTo>
                  <a:lnTo>
                    <a:pt x="59" y="2"/>
                  </a:lnTo>
                  <a:lnTo>
                    <a:pt x="63" y="4"/>
                  </a:lnTo>
                  <a:lnTo>
                    <a:pt x="66" y="6"/>
                  </a:lnTo>
                  <a:lnTo>
                    <a:pt x="68" y="8"/>
                  </a:lnTo>
                  <a:lnTo>
                    <a:pt x="70" y="9"/>
                  </a:lnTo>
                  <a:lnTo>
                    <a:pt x="71" y="10"/>
                  </a:lnTo>
                  <a:lnTo>
                    <a:pt x="73" y="12"/>
                  </a:lnTo>
                  <a:lnTo>
                    <a:pt x="75" y="12"/>
                  </a:lnTo>
                  <a:lnTo>
                    <a:pt x="76" y="12"/>
                  </a:lnTo>
                  <a:lnTo>
                    <a:pt x="78" y="8"/>
                  </a:lnTo>
                  <a:lnTo>
                    <a:pt x="81" y="3"/>
                  </a:lnTo>
                  <a:lnTo>
                    <a:pt x="86" y="1"/>
                  </a:lnTo>
                  <a:lnTo>
                    <a:pt x="90" y="2"/>
                  </a:lnTo>
                  <a:lnTo>
                    <a:pt x="93" y="4"/>
                  </a:lnTo>
                  <a:lnTo>
                    <a:pt x="95" y="7"/>
                  </a:lnTo>
                  <a:lnTo>
                    <a:pt x="98" y="11"/>
                  </a:lnTo>
                  <a:lnTo>
                    <a:pt x="99" y="15"/>
                  </a:lnTo>
                  <a:lnTo>
                    <a:pt x="100" y="18"/>
                  </a:lnTo>
                  <a:lnTo>
                    <a:pt x="101" y="21"/>
                  </a:lnTo>
                  <a:lnTo>
                    <a:pt x="102" y="21"/>
                  </a:lnTo>
                </a:path>
              </a:pathLst>
            </a:custGeom>
            <a:solidFill>
              <a:srgbClr val="8a8a8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4" name=""/>
            <p:cNvSpPr/>
            <p:nvPr/>
          </p:nvSpPr>
          <p:spPr>
            <a:xfrm>
              <a:off x="4745880" y="6096240"/>
              <a:ext cx="370800" cy="136800"/>
            </a:xfrm>
            <a:custGeom>
              <a:avLst/>
              <a:gdLst/>
              <a:ahLst/>
              <a:rect l="l" t="t" r="r" b="b"/>
              <a:pathLst>
                <a:path w="187" h="69">
                  <a:moveTo>
                    <a:pt x="102" y="21"/>
                  </a:moveTo>
                  <a:lnTo>
                    <a:pt x="102" y="22"/>
                  </a:lnTo>
                  <a:lnTo>
                    <a:pt x="104" y="23"/>
                  </a:lnTo>
                  <a:lnTo>
                    <a:pt x="106" y="25"/>
                  </a:lnTo>
                  <a:lnTo>
                    <a:pt x="109" y="26"/>
                  </a:lnTo>
                  <a:lnTo>
                    <a:pt x="112" y="28"/>
                  </a:lnTo>
                  <a:lnTo>
                    <a:pt x="115" y="28"/>
                  </a:lnTo>
                  <a:lnTo>
                    <a:pt x="117" y="27"/>
                  </a:lnTo>
                  <a:lnTo>
                    <a:pt x="120" y="24"/>
                  </a:lnTo>
                  <a:lnTo>
                    <a:pt x="123" y="17"/>
                  </a:lnTo>
                  <a:lnTo>
                    <a:pt x="126" y="11"/>
                  </a:lnTo>
                  <a:lnTo>
                    <a:pt x="128" y="7"/>
                  </a:lnTo>
                  <a:lnTo>
                    <a:pt x="133" y="5"/>
                  </a:lnTo>
                  <a:lnTo>
                    <a:pt x="135" y="6"/>
                  </a:lnTo>
                  <a:lnTo>
                    <a:pt x="138" y="7"/>
                  </a:lnTo>
                  <a:lnTo>
                    <a:pt x="140" y="8"/>
                  </a:lnTo>
                  <a:lnTo>
                    <a:pt x="142" y="8"/>
                  </a:lnTo>
                  <a:lnTo>
                    <a:pt x="144" y="10"/>
                  </a:lnTo>
                  <a:lnTo>
                    <a:pt x="148" y="11"/>
                  </a:lnTo>
                  <a:lnTo>
                    <a:pt x="152" y="11"/>
                  </a:lnTo>
                  <a:lnTo>
                    <a:pt x="157" y="12"/>
                  </a:lnTo>
                  <a:lnTo>
                    <a:pt x="163" y="12"/>
                  </a:lnTo>
                  <a:lnTo>
                    <a:pt x="168" y="12"/>
                  </a:lnTo>
                  <a:lnTo>
                    <a:pt x="172" y="11"/>
                  </a:lnTo>
                  <a:lnTo>
                    <a:pt x="176" y="11"/>
                  </a:lnTo>
                  <a:lnTo>
                    <a:pt x="180" y="11"/>
                  </a:lnTo>
                  <a:lnTo>
                    <a:pt x="182" y="11"/>
                  </a:lnTo>
                  <a:lnTo>
                    <a:pt x="184" y="11"/>
                  </a:lnTo>
                  <a:lnTo>
                    <a:pt x="185" y="13"/>
                  </a:lnTo>
                  <a:lnTo>
                    <a:pt x="186" y="21"/>
                  </a:lnTo>
                  <a:lnTo>
                    <a:pt x="184" y="29"/>
                  </a:lnTo>
                  <a:lnTo>
                    <a:pt x="178" y="39"/>
                  </a:lnTo>
                  <a:lnTo>
                    <a:pt x="173" y="43"/>
                  </a:lnTo>
                  <a:lnTo>
                    <a:pt x="168" y="46"/>
                  </a:lnTo>
                  <a:lnTo>
                    <a:pt x="162" y="50"/>
                  </a:lnTo>
                  <a:lnTo>
                    <a:pt x="157" y="52"/>
                  </a:lnTo>
                  <a:lnTo>
                    <a:pt x="152" y="54"/>
                  </a:lnTo>
                  <a:lnTo>
                    <a:pt x="147" y="56"/>
                  </a:lnTo>
                  <a:lnTo>
                    <a:pt x="143" y="56"/>
                  </a:lnTo>
                  <a:lnTo>
                    <a:pt x="138" y="57"/>
                  </a:lnTo>
                  <a:lnTo>
                    <a:pt x="133" y="58"/>
                  </a:lnTo>
                  <a:lnTo>
                    <a:pt x="127" y="59"/>
                  </a:lnTo>
                  <a:lnTo>
                    <a:pt x="121" y="62"/>
                  </a:lnTo>
                  <a:lnTo>
                    <a:pt x="114" y="64"/>
                  </a:lnTo>
                  <a:lnTo>
                    <a:pt x="108" y="66"/>
                  </a:lnTo>
                  <a:lnTo>
                    <a:pt x="102" y="68"/>
                  </a:lnTo>
                  <a:lnTo>
                    <a:pt x="96" y="68"/>
                  </a:lnTo>
                  <a:lnTo>
                    <a:pt x="91" y="67"/>
                  </a:lnTo>
                  <a:lnTo>
                    <a:pt x="87" y="65"/>
                  </a:lnTo>
                  <a:lnTo>
                    <a:pt x="83" y="62"/>
                  </a:lnTo>
                  <a:lnTo>
                    <a:pt x="80" y="59"/>
                  </a:lnTo>
                  <a:lnTo>
                    <a:pt x="78" y="56"/>
                  </a:lnTo>
                  <a:lnTo>
                    <a:pt x="77" y="53"/>
                  </a:lnTo>
                  <a:lnTo>
                    <a:pt x="77" y="50"/>
                  </a:lnTo>
                  <a:lnTo>
                    <a:pt x="79" y="47"/>
                  </a:lnTo>
                  <a:lnTo>
                    <a:pt x="82" y="45"/>
                  </a:lnTo>
                  <a:lnTo>
                    <a:pt x="84" y="43"/>
                  </a:lnTo>
                  <a:lnTo>
                    <a:pt x="83" y="43"/>
                  </a:lnTo>
                  <a:lnTo>
                    <a:pt x="80" y="44"/>
                  </a:lnTo>
                  <a:lnTo>
                    <a:pt x="75" y="45"/>
                  </a:lnTo>
                  <a:lnTo>
                    <a:pt x="71" y="47"/>
                  </a:lnTo>
                  <a:lnTo>
                    <a:pt x="64" y="48"/>
                  </a:lnTo>
                  <a:lnTo>
                    <a:pt x="57" y="50"/>
                  </a:lnTo>
                  <a:lnTo>
                    <a:pt x="52" y="50"/>
                  </a:lnTo>
                  <a:lnTo>
                    <a:pt x="46" y="52"/>
                  </a:lnTo>
                  <a:lnTo>
                    <a:pt x="39" y="54"/>
                  </a:lnTo>
                  <a:lnTo>
                    <a:pt x="33" y="56"/>
                  </a:lnTo>
                  <a:lnTo>
                    <a:pt x="27" y="59"/>
                  </a:lnTo>
                  <a:lnTo>
                    <a:pt x="22" y="60"/>
                  </a:lnTo>
                  <a:lnTo>
                    <a:pt x="17" y="61"/>
                  </a:lnTo>
                  <a:lnTo>
                    <a:pt x="13" y="60"/>
                  </a:lnTo>
                  <a:lnTo>
                    <a:pt x="10" y="58"/>
                  </a:lnTo>
                  <a:lnTo>
                    <a:pt x="8" y="54"/>
                  </a:lnTo>
                  <a:lnTo>
                    <a:pt x="5" y="51"/>
                  </a:lnTo>
                  <a:lnTo>
                    <a:pt x="3" y="49"/>
                  </a:lnTo>
                  <a:lnTo>
                    <a:pt x="1" y="46"/>
                  </a:lnTo>
                  <a:lnTo>
                    <a:pt x="0" y="45"/>
                  </a:lnTo>
                  <a:lnTo>
                    <a:pt x="0" y="43"/>
                  </a:lnTo>
                  <a:lnTo>
                    <a:pt x="1" y="41"/>
                  </a:lnTo>
                  <a:lnTo>
                    <a:pt x="3" y="41"/>
                  </a:lnTo>
                  <a:lnTo>
                    <a:pt x="6" y="40"/>
                  </a:lnTo>
                  <a:lnTo>
                    <a:pt x="9" y="40"/>
                  </a:lnTo>
                  <a:lnTo>
                    <a:pt x="12" y="39"/>
                  </a:lnTo>
                  <a:lnTo>
                    <a:pt x="16" y="37"/>
                  </a:lnTo>
                  <a:lnTo>
                    <a:pt x="19" y="36"/>
                  </a:lnTo>
                  <a:lnTo>
                    <a:pt x="22" y="34"/>
                  </a:lnTo>
                  <a:lnTo>
                    <a:pt x="24" y="33"/>
                  </a:lnTo>
                  <a:lnTo>
                    <a:pt x="26" y="30"/>
                  </a:lnTo>
                  <a:lnTo>
                    <a:pt x="26" y="25"/>
                  </a:lnTo>
                  <a:lnTo>
                    <a:pt x="27" y="20"/>
                  </a:lnTo>
                  <a:lnTo>
                    <a:pt x="28" y="15"/>
                  </a:lnTo>
                  <a:lnTo>
                    <a:pt x="30" y="11"/>
                  </a:lnTo>
                  <a:lnTo>
                    <a:pt x="30" y="9"/>
                  </a:lnTo>
                  <a:lnTo>
                    <a:pt x="32" y="7"/>
                  </a:lnTo>
                  <a:lnTo>
                    <a:pt x="34" y="5"/>
                  </a:lnTo>
                  <a:lnTo>
                    <a:pt x="36" y="3"/>
                  </a:lnTo>
                  <a:lnTo>
                    <a:pt x="39" y="1"/>
                  </a:lnTo>
                  <a:lnTo>
                    <a:pt x="42" y="0"/>
                  </a:lnTo>
                  <a:lnTo>
                    <a:pt x="47" y="0"/>
                  </a:lnTo>
                  <a:lnTo>
                    <a:pt x="53" y="1"/>
                  </a:lnTo>
                  <a:lnTo>
                    <a:pt x="59" y="2"/>
                  </a:lnTo>
                  <a:lnTo>
                    <a:pt x="63" y="4"/>
                  </a:lnTo>
                  <a:lnTo>
                    <a:pt x="66" y="6"/>
                  </a:lnTo>
                  <a:lnTo>
                    <a:pt x="68" y="8"/>
                  </a:lnTo>
                  <a:lnTo>
                    <a:pt x="70" y="9"/>
                  </a:lnTo>
                  <a:lnTo>
                    <a:pt x="71" y="10"/>
                  </a:lnTo>
                  <a:lnTo>
                    <a:pt x="73" y="12"/>
                  </a:lnTo>
                  <a:lnTo>
                    <a:pt x="75" y="12"/>
                  </a:lnTo>
                  <a:lnTo>
                    <a:pt x="76" y="12"/>
                  </a:lnTo>
                  <a:lnTo>
                    <a:pt x="78" y="8"/>
                  </a:lnTo>
                  <a:lnTo>
                    <a:pt x="81" y="3"/>
                  </a:lnTo>
                  <a:lnTo>
                    <a:pt x="86" y="1"/>
                  </a:lnTo>
                  <a:lnTo>
                    <a:pt x="90" y="2"/>
                  </a:lnTo>
                  <a:lnTo>
                    <a:pt x="93" y="4"/>
                  </a:lnTo>
                  <a:lnTo>
                    <a:pt x="95" y="7"/>
                  </a:lnTo>
                  <a:lnTo>
                    <a:pt x="98" y="11"/>
                  </a:lnTo>
                  <a:lnTo>
                    <a:pt x="99" y="15"/>
                  </a:lnTo>
                  <a:lnTo>
                    <a:pt x="100" y="18"/>
                  </a:lnTo>
                  <a:lnTo>
                    <a:pt x="101" y="21"/>
                  </a:lnTo>
                  <a:lnTo>
                    <a:pt x="102" y="21"/>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5" name=""/>
            <p:cNvSpPr/>
            <p:nvPr/>
          </p:nvSpPr>
          <p:spPr>
            <a:xfrm>
              <a:off x="3279600" y="876240"/>
              <a:ext cx="2882880" cy="5418000"/>
            </a:xfrm>
            <a:custGeom>
              <a:avLst/>
              <a:gdLst/>
              <a:ahLst/>
              <a:rect l="l" t="t" r="r" b="b"/>
              <a:pathLst>
                <a:path w="1453" h="2730">
                  <a:moveTo>
                    <a:pt x="351" y="0"/>
                  </a:moveTo>
                  <a:lnTo>
                    <a:pt x="353" y="0"/>
                  </a:lnTo>
                  <a:lnTo>
                    <a:pt x="359" y="1"/>
                  </a:lnTo>
                  <a:lnTo>
                    <a:pt x="368" y="3"/>
                  </a:lnTo>
                  <a:lnTo>
                    <a:pt x="378" y="6"/>
                  </a:lnTo>
                  <a:lnTo>
                    <a:pt x="389" y="10"/>
                  </a:lnTo>
                  <a:lnTo>
                    <a:pt x="399" y="15"/>
                  </a:lnTo>
                  <a:lnTo>
                    <a:pt x="408" y="22"/>
                  </a:lnTo>
                  <a:lnTo>
                    <a:pt x="414" y="30"/>
                  </a:lnTo>
                  <a:lnTo>
                    <a:pt x="418" y="35"/>
                  </a:lnTo>
                  <a:lnTo>
                    <a:pt x="422" y="36"/>
                  </a:lnTo>
                  <a:lnTo>
                    <a:pt x="427" y="32"/>
                  </a:lnTo>
                  <a:lnTo>
                    <a:pt x="432" y="26"/>
                  </a:lnTo>
                  <a:lnTo>
                    <a:pt x="438" y="18"/>
                  </a:lnTo>
                  <a:lnTo>
                    <a:pt x="445" y="12"/>
                  </a:lnTo>
                  <a:lnTo>
                    <a:pt x="453" y="8"/>
                  </a:lnTo>
                  <a:lnTo>
                    <a:pt x="464" y="7"/>
                  </a:lnTo>
                  <a:lnTo>
                    <a:pt x="474" y="9"/>
                  </a:lnTo>
                  <a:lnTo>
                    <a:pt x="482" y="15"/>
                  </a:lnTo>
                  <a:lnTo>
                    <a:pt x="488" y="23"/>
                  </a:lnTo>
                  <a:lnTo>
                    <a:pt x="493" y="31"/>
                  </a:lnTo>
                  <a:lnTo>
                    <a:pt x="498" y="38"/>
                  </a:lnTo>
                  <a:lnTo>
                    <a:pt x="504" y="44"/>
                  </a:lnTo>
                  <a:lnTo>
                    <a:pt x="510" y="46"/>
                  </a:lnTo>
                  <a:lnTo>
                    <a:pt x="519" y="45"/>
                  </a:lnTo>
                  <a:lnTo>
                    <a:pt x="527" y="40"/>
                  </a:lnTo>
                  <a:lnTo>
                    <a:pt x="532" y="36"/>
                  </a:lnTo>
                  <a:lnTo>
                    <a:pt x="535" y="32"/>
                  </a:lnTo>
                  <a:lnTo>
                    <a:pt x="536" y="27"/>
                  </a:lnTo>
                  <a:lnTo>
                    <a:pt x="538" y="23"/>
                  </a:lnTo>
                  <a:lnTo>
                    <a:pt x="540" y="18"/>
                  </a:lnTo>
                  <a:lnTo>
                    <a:pt x="544" y="15"/>
                  </a:lnTo>
                  <a:lnTo>
                    <a:pt x="551" y="12"/>
                  </a:lnTo>
                  <a:lnTo>
                    <a:pt x="556" y="10"/>
                  </a:lnTo>
                  <a:lnTo>
                    <a:pt x="562" y="9"/>
                  </a:lnTo>
                  <a:lnTo>
                    <a:pt x="570" y="8"/>
                  </a:lnTo>
                  <a:lnTo>
                    <a:pt x="578" y="7"/>
                  </a:lnTo>
                  <a:lnTo>
                    <a:pt x="587" y="6"/>
                  </a:lnTo>
                  <a:lnTo>
                    <a:pt x="597" y="6"/>
                  </a:lnTo>
                  <a:lnTo>
                    <a:pt x="607" y="6"/>
                  </a:lnTo>
                  <a:lnTo>
                    <a:pt x="617" y="6"/>
                  </a:lnTo>
                  <a:lnTo>
                    <a:pt x="627" y="7"/>
                  </a:lnTo>
                  <a:lnTo>
                    <a:pt x="638" y="8"/>
                  </a:lnTo>
                  <a:lnTo>
                    <a:pt x="647" y="9"/>
                  </a:lnTo>
                  <a:lnTo>
                    <a:pt x="657" y="11"/>
                  </a:lnTo>
                  <a:lnTo>
                    <a:pt x="665" y="13"/>
                  </a:lnTo>
                  <a:lnTo>
                    <a:pt x="672" y="16"/>
                  </a:lnTo>
                  <a:lnTo>
                    <a:pt x="679" y="20"/>
                  </a:lnTo>
                  <a:lnTo>
                    <a:pt x="684" y="24"/>
                  </a:lnTo>
                  <a:lnTo>
                    <a:pt x="688" y="29"/>
                  </a:lnTo>
                  <a:lnTo>
                    <a:pt x="693" y="35"/>
                  </a:lnTo>
                  <a:lnTo>
                    <a:pt x="697" y="43"/>
                  </a:lnTo>
                  <a:lnTo>
                    <a:pt x="702" y="50"/>
                  </a:lnTo>
                  <a:lnTo>
                    <a:pt x="708" y="58"/>
                  </a:lnTo>
                  <a:lnTo>
                    <a:pt x="714" y="67"/>
                  </a:lnTo>
                  <a:lnTo>
                    <a:pt x="720" y="76"/>
                  </a:lnTo>
                  <a:lnTo>
                    <a:pt x="727" y="86"/>
                  </a:lnTo>
                  <a:lnTo>
                    <a:pt x="734" y="96"/>
                  </a:lnTo>
                  <a:lnTo>
                    <a:pt x="742" y="106"/>
                  </a:lnTo>
                  <a:lnTo>
                    <a:pt x="751" y="116"/>
                  </a:lnTo>
                  <a:lnTo>
                    <a:pt x="761" y="125"/>
                  </a:lnTo>
                  <a:lnTo>
                    <a:pt x="773" y="135"/>
                  </a:lnTo>
                  <a:lnTo>
                    <a:pt x="785" y="144"/>
                  </a:lnTo>
                  <a:lnTo>
                    <a:pt x="799" y="153"/>
                  </a:lnTo>
                  <a:lnTo>
                    <a:pt x="813" y="161"/>
                  </a:lnTo>
                  <a:lnTo>
                    <a:pt x="828" y="168"/>
                  </a:lnTo>
                  <a:lnTo>
                    <a:pt x="840" y="174"/>
                  </a:lnTo>
                  <a:lnTo>
                    <a:pt x="851" y="178"/>
                  </a:lnTo>
                  <a:lnTo>
                    <a:pt x="860" y="182"/>
                  </a:lnTo>
                  <a:lnTo>
                    <a:pt x="868" y="184"/>
                  </a:lnTo>
                  <a:lnTo>
                    <a:pt x="875" y="185"/>
                  </a:lnTo>
                  <a:lnTo>
                    <a:pt x="882" y="186"/>
                  </a:lnTo>
                  <a:lnTo>
                    <a:pt x="887" y="187"/>
                  </a:lnTo>
                  <a:lnTo>
                    <a:pt x="892" y="188"/>
                  </a:lnTo>
                  <a:lnTo>
                    <a:pt x="898" y="189"/>
                  </a:lnTo>
                  <a:lnTo>
                    <a:pt x="904" y="191"/>
                  </a:lnTo>
                  <a:lnTo>
                    <a:pt x="909" y="193"/>
                  </a:lnTo>
                  <a:lnTo>
                    <a:pt x="916" y="197"/>
                  </a:lnTo>
                  <a:lnTo>
                    <a:pt x="923" y="201"/>
                  </a:lnTo>
                  <a:lnTo>
                    <a:pt x="932" y="207"/>
                  </a:lnTo>
                  <a:lnTo>
                    <a:pt x="941" y="215"/>
                  </a:lnTo>
                  <a:lnTo>
                    <a:pt x="946" y="218"/>
                  </a:lnTo>
                  <a:lnTo>
                    <a:pt x="951" y="222"/>
                  </a:lnTo>
                  <a:lnTo>
                    <a:pt x="956" y="226"/>
                  </a:lnTo>
                  <a:lnTo>
                    <a:pt x="962" y="230"/>
                  </a:lnTo>
                  <a:lnTo>
                    <a:pt x="967" y="234"/>
                  </a:lnTo>
                  <a:lnTo>
                    <a:pt x="974" y="239"/>
                  </a:lnTo>
                  <a:lnTo>
                    <a:pt x="980" y="243"/>
                  </a:lnTo>
                  <a:lnTo>
                    <a:pt x="986" y="248"/>
                  </a:lnTo>
                  <a:lnTo>
                    <a:pt x="992" y="252"/>
                  </a:lnTo>
                  <a:lnTo>
                    <a:pt x="999" y="257"/>
                  </a:lnTo>
                  <a:lnTo>
                    <a:pt x="1006" y="261"/>
                  </a:lnTo>
                  <a:lnTo>
                    <a:pt x="1013" y="265"/>
                  </a:lnTo>
                  <a:lnTo>
                    <a:pt x="1019" y="269"/>
                  </a:lnTo>
                  <a:lnTo>
                    <a:pt x="1026" y="272"/>
                  </a:lnTo>
                  <a:lnTo>
                    <a:pt x="1031" y="276"/>
                  </a:lnTo>
                  <a:lnTo>
                    <a:pt x="1038" y="279"/>
                  </a:lnTo>
                  <a:lnTo>
                    <a:pt x="1045" y="283"/>
                  </a:lnTo>
                  <a:lnTo>
                    <a:pt x="1053" y="285"/>
                  </a:lnTo>
                  <a:lnTo>
                    <a:pt x="1060" y="288"/>
                  </a:lnTo>
                  <a:lnTo>
                    <a:pt x="1067" y="291"/>
                  </a:lnTo>
                  <a:lnTo>
                    <a:pt x="1074" y="293"/>
                  </a:lnTo>
                  <a:lnTo>
                    <a:pt x="1080" y="295"/>
                  </a:lnTo>
                  <a:lnTo>
                    <a:pt x="1086" y="296"/>
                  </a:lnTo>
                  <a:lnTo>
                    <a:pt x="1092" y="297"/>
                  </a:lnTo>
                  <a:lnTo>
                    <a:pt x="1097" y="298"/>
                  </a:lnTo>
                  <a:lnTo>
                    <a:pt x="1102" y="299"/>
                  </a:lnTo>
                  <a:lnTo>
                    <a:pt x="1106" y="300"/>
                  </a:lnTo>
                  <a:lnTo>
                    <a:pt x="1111" y="300"/>
                  </a:lnTo>
                  <a:lnTo>
                    <a:pt x="1115" y="301"/>
                  </a:lnTo>
                  <a:lnTo>
                    <a:pt x="1118" y="301"/>
                  </a:lnTo>
                  <a:lnTo>
                    <a:pt x="1120" y="301"/>
                  </a:lnTo>
                  <a:lnTo>
                    <a:pt x="1122" y="301"/>
                  </a:lnTo>
                  <a:lnTo>
                    <a:pt x="1124" y="302"/>
                  </a:lnTo>
                  <a:lnTo>
                    <a:pt x="1124" y="307"/>
                  </a:lnTo>
                  <a:lnTo>
                    <a:pt x="1121" y="315"/>
                  </a:lnTo>
                  <a:lnTo>
                    <a:pt x="1116" y="325"/>
                  </a:lnTo>
                  <a:lnTo>
                    <a:pt x="1110" y="337"/>
                  </a:lnTo>
                  <a:lnTo>
                    <a:pt x="1102" y="349"/>
                  </a:lnTo>
                  <a:lnTo>
                    <a:pt x="1093" y="364"/>
                  </a:lnTo>
                  <a:lnTo>
                    <a:pt x="1085" y="378"/>
                  </a:lnTo>
                  <a:lnTo>
                    <a:pt x="1076" y="392"/>
                  </a:lnTo>
                  <a:lnTo>
                    <a:pt x="1067" y="406"/>
                  </a:lnTo>
                  <a:lnTo>
                    <a:pt x="1058" y="420"/>
                  </a:lnTo>
                  <a:lnTo>
                    <a:pt x="1051" y="433"/>
                  </a:lnTo>
                  <a:lnTo>
                    <a:pt x="1045" y="443"/>
                  </a:lnTo>
                  <a:lnTo>
                    <a:pt x="1040" y="452"/>
                  </a:lnTo>
                  <a:lnTo>
                    <a:pt x="1039" y="458"/>
                  </a:lnTo>
                  <a:lnTo>
                    <a:pt x="1039" y="461"/>
                  </a:lnTo>
                  <a:lnTo>
                    <a:pt x="1041" y="463"/>
                  </a:lnTo>
                  <a:lnTo>
                    <a:pt x="1046" y="465"/>
                  </a:lnTo>
                  <a:lnTo>
                    <a:pt x="1053" y="468"/>
                  </a:lnTo>
                  <a:lnTo>
                    <a:pt x="1061" y="471"/>
                  </a:lnTo>
                  <a:lnTo>
                    <a:pt x="1071" y="474"/>
                  </a:lnTo>
                  <a:lnTo>
                    <a:pt x="1081" y="478"/>
                  </a:lnTo>
                  <a:lnTo>
                    <a:pt x="1093" y="482"/>
                  </a:lnTo>
                  <a:lnTo>
                    <a:pt x="1105" y="485"/>
                  </a:lnTo>
                  <a:lnTo>
                    <a:pt x="1116" y="488"/>
                  </a:lnTo>
                  <a:lnTo>
                    <a:pt x="1129" y="492"/>
                  </a:lnTo>
                  <a:lnTo>
                    <a:pt x="1140" y="496"/>
                  </a:lnTo>
                  <a:lnTo>
                    <a:pt x="1151" y="498"/>
                  </a:lnTo>
                  <a:lnTo>
                    <a:pt x="1160" y="501"/>
                  </a:lnTo>
                  <a:lnTo>
                    <a:pt x="1169" y="503"/>
                  </a:lnTo>
                  <a:lnTo>
                    <a:pt x="1176" y="504"/>
                  </a:lnTo>
                  <a:lnTo>
                    <a:pt x="1181" y="504"/>
                  </a:lnTo>
                  <a:lnTo>
                    <a:pt x="1186" y="504"/>
                  </a:lnTo>
                  <a:lnTo>
                    <a:pt x="1193" y="503"/>
                  </a:lnTo>
                  <a:lnTo>
                    <a:pt x="1202" y="502"/>
                  </a:lnTo>
                  <a:lnTo>
                    <a:pt x="1212" y="501"/>
                  </a:lnTo>
                  <a:lnTo>
                    <a:pt x="1224" y="499"/>
                  </a:lnTo>
                  <a:lnTo>
                    <a:pt x="1237" y="497"/>
                  </a:lnTo>
                  <a:lnTo>
                    <a:pt x="1251" y="494"/>
                  </a:lnTo>
                  <a:lnTo>
                    <a:pt x="1263" y="459"/>
                  </a:lnTo>
                  <a:lnTo>
                    <a:pt x="1248" y="464"/>
                  </a:lnTo>
                  <a:lnTo>
                    <a:pt x="1273" y="459"/>
                  </a:lnTo>
                  <a:lnTo>
                    <a:pt x="1258" y="474"/>
                  </a:lnTo>
                  <a:lnTo>
                    <a:pt x="1303" y="433"/>
                  </a:lnTo>
                  <a:lnTo>
                    <a:pt x="1283" y="424"/>
                  </a:lnTo>
                  <a:lnTo>
                    <a:pt x="1298" y="419"/>
                  </a:lnTo>
                  <a:lnTo>
                    <a:pt x="1328" y="383"/>
                  </a:lnTo>
                  <a:lnTo>
                    <a:pt x="1313" y="424"/>
                  </a:lnTo>
                  <a:lnTo>
                    <a:pt x="1333" y="383"/>
                  </a:lnTo>
                  <a:lnTo>
                    <a:pt x="1344" y="433"/>
                  </a:lnTo>
                  <a:lnTo>
                    <a:pt x="1348" y="425"/>
                  </a:lnTo>
                  <a:lnTo>
                    <a:pt x="1350" y="419"/>
                  </a:lnTo>
                  <a:lnTo>
                    <a:pt x="1353" y="414"/>
                  </a:lnTo>
                  <a:lnTo>
                    <a:pt x="1353" y="409"/>
                  </a:lnTo>
                  <a:lnTo>
                    <a:pt x="1350" y="405"/>
                  </a:lnTo>
                  <a:lnTo>
                    <a:pt x="1346" y="400"/>
                  </a:lnTo>
                  <a:lnTo>
                    <a:pt x="1342" y="394"/>
                  </a:lnTo>
                  <a:lnTo>
                    <a:pt x="1342" y="384"/>
                  </a:lnTo>
                  <a:lnTo>
                    <a:pt x="1346" y="374"/>
                  </a:lnTo>
                  <a:lnTo>
                    <a:pt x="1354" y="364"/>
                  </a:lnTo>
                  <a:lnTo>
                    <a:pt x="1363" y="354"/>
                  </a:lnTo>
                  <a:lnTo>
                    <a:pt x="1374" y="347"/>
                  </a:lnTo>
                  <a:lnTo>
                    <a:pt x="1387" y="343"/>
                  </a:lnTo>
                  <a:lnTo>
                    <a:pt x="1401" y="344"/>
                  </a:lnTo>
                  <a:lnTo>
                    <a:pt x="1414" y="348"/>
                  </a:lnTo>
                  <a:lnTo>
                    <a:pt x="1427" y="355"/>
                  </a:lnTo>
                  <a:lnTo>
                    <a:pt x="1438" y="364"/>
                  </a:lnTo>
                  <a:lnTo>
                    <a:pt x="1447" y="375"/>
                  </a:lnTo>
                  <a:lnTo>
                    <a:pt x="1452" y="391"/>
                  </a:lnTo>
                  <a:lnTo>
                    <a:pt x="1452" y="411"/>
                  </a:lnTo>
                  <a:lnTo>
                    <a:pt x="1448" y="437"/>
                  </a:lnTo>
                  <a:lnTo>
                    <a:pt x="1438" y="468"/>
                  </a:lnTo>
                  <a:lnTo>
                    <a:pt x="1432" y="479"/>
                  </a:lnTo>
                  <a:lnTo>
                    <a:pt x="1426" y="487"/>
                  </a:lnTo>
                  <a:lnTo>
                    <a:pt x="1417" y="495"/>
                  </a:lnTo>
                  <a:lnTo>
                    <a:pt x="1408" y="502"/>
                  </a:lnTo>
                  <a:lnTo>
                    <a:pt x="1399" y="507"/>
                  </a:lnTo>
                  <a:lnTo>
                    <a:pt x="1388" y="513"/>
                  </a:lnTo>
                  <a:lnTo>
                    <a:pt x="1377" y="518"/>
                  </a:lnTo>
                  <a:lnTo>
                    <a:pt x="1367" y="523"/>
                  </a:lnTo>
                  <a:lnTo>
                    <a:pt x="1358" y="528"/>
                  </a:lnTo>
                  <a:lnTo>
                    <a:pt x="1349" y="535"/>
                  </a:lnTo>
                  <a:lnTo>
                    <a:pt x="1338" y="543"/>
                  </a:lnTo>
                  <a:lnTo>
                    <a:pt x="1328" y="552"/>
                  </a:lnTo>
                  <a:lnTo>
                    <a:pt x="1317" y="562"/>
                  </a:lnTo>
                  <a:lnTo>
                    <a:pt x="1305" y="574"/>
                  </a:lnTo>
                  <a:lnTo>
                    <a:pt x="1292" y="586"/>
                  </a:lnTo>
                  <a:lnTo>
                    <a:pt x="1278" y="599"/>
                  </a:lnTo>
                  <a:lnTo>
                    <a:pt x="1264" y="613"/>
                  </a:lnTo>
                  <a:lnTo>
                    <a:pt x="1248" y="627"/>
                  </a:lnTo>
                  <a:lnTo>
                    <a:pt x="1232" y="642"/>
                  </a:lnTo>
                  <a:lnTo>
                    <a:pt x="1214" y="658"/>
                  </a:lnTo>
                  <a:lnTo>
                    <a:pt x="1195" y="673"/>
                  </a:lnTo>
                  <a:lnTo>
                    <a:pt x="1176" y="690"/>
                  </a:lnTo>
                  <a:lnTo>
                    <a:pt x="1155" y="705"/>
                  </a:lnTo>
                  <a:lnTo>
                    <a:pt x="1132" y="722"/>
                  </a:lnTo>
                  <a:lnTo>
                    <a:pt x="1122" y="731"/>
                  </a:lnTo>
                  <a:lnTo>
                    <a:pt x="1112" y="742"/>
                  </a:lnTo>
                  <a:lnTo>
                    <a:pt x="1105" y="755"/>
                  </a:lnTo>
                  <a:lnTo>
                    <a:pt x="1097" y="769"/>
                  </a:lnTo>
                  <a:lnTo>
                    <a:pt x="1091" y="783"/>
                  </a:lnTo>
                  <a:lnTo>
                    <a:pt x="1085" y="798"/>
                  </a:lnTo>
                  <a:lnTo>
                    <a:pt x="1079" y="812"/>
                  </a:lnTo>
                  <a:lnTo>
                    <a:pt x="1072" y="825"/>
                  </a:lnTo>
                  <a:lnTo>
                    <a:pt x="1070" y="830"/>
                  </a:lnTo>
                  <a:lnTo>
                    <a:pt x="1067" y="835"/>
                  </a:lnTo>
                  <a:lnTo>
                    <a:pt x="1063" y="840"/>
                  </a:lnTo>
                  <a:lnTo>
                    <a:pt x="1059" y="845"/>
                  </a:lnTo>
                  <a:lnTo>
                    <a:pt x="1055" y="852"/>
                  </a:lnTo>
                  <a:lnTo>
                    <a:pt x="1052" y="857"/>
                  </a:lnTo>
                  <a:lnTo>
                    <a:pt x="1050" y="863"/>
                  </a:lnTo>
                  <a:lnTo>
                    <a:pt x="1049" y="870"/>
                  </a:lnTo>
                  <a:lnTo>
                    <a:pt x="1049" y="881"/>
                  </a:lnTo>
                  <a:lnTo>
                    <a:pt x="1050" y="894"/>
                  </a:lnTo>
                  <a:lnTo>
                    <a:pt x="1051" y="907"/>
                  </a:lnTo>
                  <a:lnTo>
                    <a:pt x="1050" y="922"/>
                  </a:lnTo>
                  <a:lnTo>
                    <a:pt x="1049" y="938"/>
                  </a:lnTo>
                  <a:lnTo>
                    <a:pt x="1044" y="956"/>
                  </a:lnTo>
                  <a:lnTo>
                    <a:pt x="1036" y="975"/>
                  </a:lnTo>
                  <a:lnTo>
                    <a:pt x="1026" y="996"/>
                  </a:lnTo>
                  <a:lnTo>
                    <a:pt x="1009" y="1029"/>
                  </a:lnTo>
                  <a:lnTo>
                    <a:pt x="1002" y="1057"/>
                  </a:lnTo>
                  <a:lnTo>
                    <a:pt x="1002" y="1082"/>
                  </a:lnTo>
                  <a:lnTo>
                    <a:pt x="1006" y="1103"/>
                  </a:lnTo>
                  <a:lnTo>
                    <a:pt x="1013" y="1121"/>
                  </a:lnTo>
                  <a:lnTo>
                    <a:pt x="1021" y="1138"/>
                  </a:lnTo>
                  <a:lnTo>
                    <a:pt x="1026" y="1153"/>
                  </a:lnTo>
                  <a:lnTo>
                    <a:pt x="1028" y="1166"/>
                  </a:lnTo>
                  <a:lnTo>
                    <a:pt x="1028" y="1172"/>
                  </a:lnTo>
                  <a:lnTo>
                    <a:pt x="1029" y="1177"/>
                  </a:lnTo>
                  <a:lnTo>
                    <a:pt x="1031" y="1181"/>
                  </a:lnTo>
                  <a:lnTo>
                    <a:pt x="1035" y="1183"/>
                  </a:lnTo>
                  <a:lnTo>
                    <a:pt x="1039" y="1186"/>
                  </a:lnTo>
                  <a:lnTo>
                    <a:pt x="1044" y="1188"/>
                  </a:lnTo>
                  <a:lnTo>
                    <a:pt x="1049" y="1189"/>
                  </a:lnTo>
                  <a:lnTo>
                    <a:pt x="1055" y="1191"/>
                  </a:lnTo>
                  <a:lnTo>
                    <a:pt x="1062" y="1192"/>
                  </a:lnTo>
                  <a:lnTo>
                    <a:pt x="1067" y="1194"/>
                  </a:lnTo>
                  <a:lnTo>
                    <a:pt x="1075" y="1196"/>
                  </a:lnTo>
                  <a:lnTo>
                    <a:pt x="1081" y="1200"/>
                  </a:lnTo>
                  <a:lnTo>
                    <a:pt x="1087" y="1203"/>
                  </a:lnTo>
                  <a:lnTo>
                    <a:pt x="1093" y="1208"/>
                  </a:lnTo>
                  <a:lnTo>
                    <a:pt x="1099" y="1215"/>
                  </a:lnTo>
                  <a:lnTo>
                    <a:pt x="1104" y="1222"/>
                  </a:lnTo>
                  <a:lnTo>
                    <a:pt x="1111" y="1242"/>
                  </a:lnTo>
                  <a:lnTo>
                    <a:pt x="1115" y="1265"/>
                  </a:lnTo>
                  <a:lnTo>
                    <a:pt x="1116" y="1291"/>
                  </a:lnTo>
                  <a:lnTo>
                    <a:pt x="1115" y="1316"/>
                  </a:lnTo>
                  <a:lnTo>
                    <a:pt x="1115" y="1341"/>
                  </a:lnTo>
                  <a:lnTo>
                    <a:pt x="1117" y="1362"/>
                  </a:lnTo>
                  <a:lnTo>
                    <a:pt x="1123" y="1379"/>
                  </a:lnTo>
                  <a:lnTo>
                    <a:pt x="1133" y="1389"/>
                  </a:lnTo>
                  <a:lnTo>
                    <a:pt x="1138" y="1394"/>
                  </a:lnTo>
                  <a:lnTo>
                    <a:pt x="1138" y="1401"/>
                  </a:lnTo>
                  <a:lnTo>
                    <a:pt x="1134" y="1409"/>
                  </a:lnTo>
                  <a:lnTo>
                    <a:pt x="1129" y="1420"/>
                  </a:lnTo>
                  <a:lnTo>
                    <a:pt x="1120" y="1431"/>
                  </a:lnTo>
                  <a:lnTo>
                    <a:pt x="1110" y="1444"/>
                  </a:lnTo>
                  <a:lnTo>
                    <a:pt x="1097" y="1457"/>
                  </a:lnTo>
                  <a:lnTo>
                    <a:pt x="1084" y="1471"/>
                  </a:lnTo>
                  <a:lnTo>
                    <a:pt x="1071" y="1485"/>
                  </a:lnTo>
                  <a:lnTo>
                    <a:pt x="1058" y="1499"/>
                  </a:lnTo>
                  <a:lnTo>
                    <a:pt x="1044" y="1512"/>
                  </a:lnTo>
                  <a:lnTo>
                    <a:pt x="1032" y="1524"/>
                  </a:lnTo>
                  <a:lnTo>
                    <a:pt x="1022" y="1536"/>
                  </a:lnTo>
                  <a:lnTo>
                    <a:pt x="1013" y="1545"/>
                  </a:lnTo>
                  <a:lnTo>
                    <a:pt x="1007" y="1554"/>
                  </a:lnTo>
                  <a:lnTo>
                    <a:pt x="1004" y="1560"/>
                  </a:lnTo>
                  <a:lnTo>
                    <a:pt x="1002" y="1564"/>
                  </a:lnTo>
                  <a:lnTo>
                    <a:pt x="998" y="1565"/>
                  </a:lnTo>
                  <a:lnTo>
                    <a:pt x="992" y="1566"/>
                  </a:lnTo>
                  <a:lnTo>
                    <a:pt x="986" y="1564"/>
                  </a:lnTo>
                  <a:lnTo>
                    <a:pt x="977" y="1562"/>
                  </a:lnTo>
                  <a:lnTo>
                    <a:pt x="968" y="1559"/>
                  </a:lnTo>
                  <a:lnTo>
                    <a:pt x="957" y="1556"/>
                  </a:lnTo>
                  <a:lnTo>
                    <a:pt x="945" y="1553"/>
                  </a:lnTo>
                  <a:lnTo>
                    <a:pt x="931" y="1550"/>
                  </a:lnTo>
                  <a:lnTo>
                    <a:pt x="916" y="1548"/>
                  </a:lnTo>
                  <a:lnTo>
                    <a:pt x="900" y="1548"/>
                  </a:lnTo>
                  <a:lnTo>
                    <a:pt x="883" y="1548"/>
                  </a:lnTo>
                  <a:lnTo>
                    <a:pt x="865" y="1551"/>
                  </a:lnTo>
                  <a:lnTo>
                    <a:pt x="846" y="1556"/>
                  </a:lnTo>
                  <a:lnTo>
                    <a:pt x="826" y="1564"/>
                  </a:lnTo>
                  <a:lnTo>
                    <a:pt x="805" y="1575"/>
                  </a:lnTo>
                  <a:lnTo>
                    <a:pt x="800" y="1576"/>
                  </a:lnTo>
                  <a:lnTo>
                    <a:pt x="792" y="1578"/>
                  </a:lnTo>
                  <a:lnTo>
                    <a:pt x="784" y="1579"/>
                  </a:lnTo>
                  <a:lnTo>
                    <a:pt x="774" y="1579"/>
                  </a:lnTo>
                  <a:lnTo>
                    <a:pt x="765" y="1580"/>
                  </a:lnTo>
                  <a:lnTo>
                    <a:pt x="757" y="1580"/>
                  </a:lnTo>
                  <a:lnTo>
                    <a:pt x="751" y="1580"/>
                  </a:lnTo>
                  <a:lnTo>
                    <a:pt x="746" y="1580"/>
                  </a:lnTo>
                  <a:lnTo>
                    <a:pt x="723" y="1587"/>
                  </a:lnTo>
                  <a:lnTo>
                    <a:pt x="708" y="1604"/>
                  </a:lnTo>
                  <a:lnTo>
                    <a:pt x="699" y="1629"/>
                  </a:lnTo>
                  <a:lnTo>
                    <a:pt x="694" y="1657"/>
                  </a:lnTo>
                  <a:lnTo>
                    <a:pt x="692" y="1685"/>
                  </a:lnTo>
                  <a:lnTo>
                    <a:pt x="691" y="1711"/>
                  </a:lnTo>
                  <a:lnTo>
                    <a:pt x="690" y="1730"/>
                  </a:lnTo>
                  <a:lnTo>
                    <a:pt x="687" y="1739"/>
                  </a:lnTo>
                  <a:lnTo>
                    <a:pt x="684" y="1741"/>
                  </a:lnTo>
                  <a:lnTo>
                    <a:pt x="679" y="1744"/>
                  </a:lnTo>
                  <a:lnTo>
                    <a:pt x="675" y="1746"/>
                  </a:lnTo>
                  <a:lnTo>
                    <a:pt x="668" y="1748"/>
                  </a:lnTo>
                  <a:lnTo>
                    <a:pt x="661" y="1750"/>
                  </a:lnTo>
                  <a:lnTo>
                    <a:pt x="654" y="1752"/>
                  </a:lnTo>
                  <a:lnTo>
                    <a:pt x="646" y="1753"/>
                  </a:lnTo>
                  <a:lnTo>
                    <a:pt x="639" y="1755"/>
                  </a:lnTo>
                  <a:lnTo>
                    <a:pt x="630" y="1757"/>
                  </a:lnTo>
                  <a:lnTo>
                    <a:pt x="622" y="1758"/>
                  </a:lnTo>
                  <a:lnTo>
                    <a:pt x="615" y="1759"/>
                  </a:lnTo>
                  <a:lnTo>
                    <a:pt x="607" y="1759"/>
                  </a:lnTo>
                  <a:lnTo>
                    <a:pt x="600" y="1760"/>
                  </a:lnTo>
                  <a:lnTo>
                    <a:pt x="594" y="1759"/>
                  </a:lnTo>
                  <a:lnTo>
                    <a:pt x="589" y="1759"/>
                  </a:lnTo>
                  <a:lnTo>
                    <a:pt x="585" y="1758"/>
                  </a:lnTo>
                  <a:lnTo>
                    <a:pt x="580" y="1756"/>
                  </a:lnTo>
                  <a:lnTo>
                    <a:pt x="575" y="1753"/>
                  </a:lnTo>
                  <a:lnTo>
                    <a:pt x="570" y="1751"/>
                  </a:lnTo>
                  <a:lnTo>
                    <a:pt x="563" y="1748"/>
                  </a:lnTo>
                  <a:lnTo>
                    <a:pt x="557" y="1744"/>
                  </a:lnTo>
                  <a:lnTo>
                    <a:pt x="550" y="1741"/>
                  </a:lnTo>
                  <a:lnTo>
                    <a:pt x="544" y="1737"/>
                  </a:lnTo>
                  <a:lnTo>
                    <a:pt x="537" y="1734"/>
                  </a:lnTo>
                  <a:lnTo>
                    <a:pt x="530" y="1730"/>
                  </a:lnTo>
                  <a:lnTo>
                    <a:pt x="523" y="1727"/>
                  </a:lnTo>
                  <a:lnTo>
                    <a:pt x="517" y="1724"/>
                  </a:lnTo>
                  <a:lnTo>
                    <a:pt x="512" y="1722"/>
                  </a:lnTo>
                  <a:lnTo>
                    <a:pt x="508" y="1720"/>
                  </a:lnTo>
                  <a:lnTo>
                    <a:pt x="504" y="1719"/>
                  </a:lnTo>
                  <a:lnTo>
                    <a:pt x="501" y="1718"/>
                  </a:lnTo>
                  <a:lnTo>
                    <a:pt x="499" y="1719"/>
                  </a:lnTo>
                  <a:lnTo>
                    <a:pt x="497" y="1721"/>
                  </a:lnTo>
                  <a:lnTo>
                    <a:pt x="495" y="1725"/>
                  </a:lnTo>
                  <a:lnTo>
                    <a:pt x="492" y="1730"/>
                  </a:lnTo>
                  <a:lnTo>
                    <a:pt x="490" y="1735"/>
                  </a:lnTo>
                  <a:lnTo>
                    <a:pt x="490" y="1741"/>
                  </a:lnTo>
                  <a:lnTo>
                    <a:pt x="490" y="1748"/>
                  </a:lnTo>
                  <a:lnTo>
                    <a:pt x="492" y="1755"/>
                  </a:lnTo>
                  <a:lnTo>
                    <a:pt x="496" y="1763"/>
                  </a:lnTo>
                  <a:lnTo>
                    <a:pt x="499" y="1772"/>
                  </a:lnTo>
                  <a:lnTo>
                    <a:pt x="500" y="1782"/>
                  </a:lnTo>
                  <a:lnTo>
                    <a:pt x="500" y="1793"/>
                  </a:lnTo>
                  <a:lnTo>
                    <a:pt x="500" y="1806"/>
                  </a:lnTo>
                  <a:lnTo>
                    <a:pt x="502" y="1817"/>
                  </a:lnTo>
                  <a:lnTo>
                    <a:pt x="505" y="1828"/>
                  </a:lnTo>
                  <a:lnTo>
                    <a:pt x="512" y="1837"/>
                  </a:lnTo>
                  <a:lnTo>
                    <a:pt x="526" y="1843"/>
                  </a:lnTo>
                  <a:lnTo>
                    <a:pt x="538" y="1848"/>
                  </a:lnTo>
                  <a:lnTo>
                    <a:pt x="547" y="1850"/>
                  </a:lnTo>
                  <a:lnTo>
                    <a:pt x="552" y="1850"/>
                  </a:lnTo>
                  <a:lnTo>
                    <a:pt x="555" y="1849"/>
                  </a:lnTo>
                  <a:lnTo>
                    <a:pt x="557" y="1848"/>
                  </a:lnTo>
                  <a:lnTo>
                    <a:pt x="558" y="1847"/>
                  </a:lnTo>
                  <a:lnTo>
                    <a:pt x="561" y="1846"/>
                  </a:lnTo>
                  <a:lnTo>
                    <a:pt x="565" y="1846"/>
                  </a:lnTo>
                  <a:lnTo>
                    <a:pt x="571" y="1849"/>
                  </a:lnTo>
                  <a:lnTo>
                    <a:pt x="574" y="1855"/>
                  </a:lnTo>
                  <a:lnTo>
                    <a:pt x="577" y="1863"/>
                  </a:lnTo>
                  <a:lnTo>
                    <a:pt x="578" y="1872"/>
                  </a:lnTo>
                  <a:lnTo>
                    <a:pt x="578" y="1881"/>
                  </a:lnTo>
                  <a:lnTo>
                    <a:pt x="576" y="1889"/>
                  </a:lnTo>
                  <a:lnTo>
                    <a:pt x="574" y="1894"/>
                  </a:lnTo>
                  <a:lnTo>
                    <a:pt x="571" y="1897"/>
                  </a:lnTo>
                  <a:lnTo>
                    <a:pt x="566" y="1897"/>
                  </a:lnTo>
                  <a:lnTo>
                    <a:pt x="559" y="1898"/>
                  </a:lnTo>
                  <a:lnTo>
                    <a:pt x="551" y="1898"/>
                  </a:lnTo>
                  <a:lnTo>
                    <a:pt x="543" y="1899"/>
                  </a:lnTo>
                  <a:lnTo>
                    <a:pt x="535" y="1900"/>
                  </a:lnTo>
                  <a:lnTo>
                    <a:pt x="529" y="1902"/>
                  </a:lnTo>
                  <a:lnTo>
                    <a:pt x="525" y="1905"/>
                  </a:lnTo>
                  <a:lnTo>
                    <a:pt x="523" y="1909"/>
                  </a:lnTo>
                  <a:lnTo>
                    <a:pt x="523" y="1912"/>
                  </a:lnTo>
                  <a:lnTo>
                    <a:pt x="521" y="1916"/>
                  </a:lnTo>
                  <a:lnTo>
                    <a:pt x="519" y="1922"/>
                  </a:lnTo>
                  <a:lnTo>
                    <a:pt x="516" y="1927"/>
                  </a:lnTo>
                  <a:lnTo>
                    <a:pt x="512" y="1933"/>
                  </a:lnTo>
                  <a:lnTo>
                    <a:pt x="507" y="1939"/>
                  </a:lnTo>
                  <a:lnTo>
                    <a:pt x="501" y="1944"/>
                  </a:lnTo>
                  <a:lnTo>
                    <a:pt x="495" y="1949"/>
                  </a:lnTo>
                  <a:lnTo>
                    <a:pt x="492" y="1955"/>
                  </a:lnTo>
                  <a:lnTo>
                    <a:pt x="491" y="1965"/>
                  </a:lnTo>
                  <a:lnTo>
                    <a:pt x="492" y="1977"/>
                  </a:lnTo>
                  <a:lnTo>
                    <a:pt x="492" y="1990"/>
                  </a:lnTo>
                  <a:lnTo>
                    <a:pt x="492" y="2010"/>
                  </a:lnTo>
                  <a:lnTo>
                    <a:pt x="492" y="2030"/>
                  </a:lnTo>
                  <a:lnTo>
                    <a:pt x="491" y="2049"/>
                  </a:lnTo>
                  <a:lnTo>
                    <a:pt x="491" y="2065"/>
                  </a:lnTo>
                  <a:lnTo>
                    <a:pt x="490" y="2069"/>
                  </a:lnTo>
                  <a:lnTo>
                    <a:pt x="486" y="2072"/>
                  </a:lnTo>
                  <a:lnTo>
                    <a:pt x="481" y="2073"/>
                  </a:lnTo>
                  <a:lnTo>
                    <a:pt x="474" y="2073"/>
                  </a:lnTo>
                  <a:lnTo>
                    <a:pt x="467" y="2074"/>
                  </a:lnTo>
                  <a:lnTo>
                    <a:pt x="460" y="2074"/>
                  </a:lnTo>
                  <a:lnTo>
                    <a:pt x="454" y="2077"/>
                  </a:lnTo>
                  <a:lnTo>
                    <a:pt x="449" y="2081"/>
                  </a:lnTo>
                  <a:lnTo>
                    <a:pt x="442" y="2089"/>
                  </a:lnTo>
                  <a:lnTo>
                    <a:pt x="435" y="2096"/>
                  </a:lnTo>
                  <a:lnTo>
                    <a:pt x="427" y="2103"/>
                  </a:lnTo>
                  <a:lnTo>
                    <a:pt x="418" y="2108"/>
                  </a:lnTo>
                  <a:lnTo>
                    <a:pt x="409" y="2113"/>
                  </a:lnTo>
                  <a:lnTo>
                    <a:pt x="400" y="2117"/>
                  </a:lnTo>
                  <a:lnTo>
                    <a:pt x="391" y="2120"/>
                  </a:lnTo>
                  <a:lnTo>
                    <a:pt x="383" y="2123"/>
                  </a:lnTo>
                  <a:lnTo>
                    <a:pt x="374" y="2125"/>
                  </a:lnTo>
                  <a:lnTo>
                    <a:pt x="367" y="2128"/>
                  </a:lnTo>
                  <a:lnTo>
                    <a:pt x="361" y="2129"/>
                  </a:lnTo>
                  <a:lnTo>
                    <a:pt x="355" y="2131"/>
                  </a:lnTo>
                  <a:lnTo>
                    <a:pt x="350" y="2133"/>
                  </a:lnTo>
                  <a:lnTo>
                    <a:pt x="347" y="2136"/>
                  </a:lnTo>
                  <a:lnTo>
                    <a:pt x="345" y="2138"/>
                  </a:lnTo>
                  <a:lnTo>
                    <a:pt x="345" y="2141"/>
                  </a:lnTo>
                  <a:lnTo>
                    <a:pt x="345" y="2146"/>
                  </a:lnTo>
                  <a:lnTo>
                    <a:pt x="343" y="2153"/>
                  </a:lnTo>
                  <a:lnTo>
                    <a:pt x="341" y="2161"/>
                  </a:lnTo>
                  <a:lnTo>
                    <a:pt x="339" y="2169"/>
                  </a:lnTo>
                  <a:lnTo>
                    <a:pt x="338" y="2178"/>
                  </a:lnTo>
                  <a:lnTo>
                    <a:pt x="341" y="2189"/>
                  </a:lnTo>
                  <a:lnTo>
                    <a:pt x="347" y="2202"/>
                  </a:lnTo>
                  <a:lnTo>
                    <a:pt x="358" y="2218"/>
                  </a:lnTo>
                  <a:lnTo>
                    <a:pt x="365" y="2225"/>
                  </a:lnTo>
                  <a:lnTo>
                    <a:pt x="373" y="2231"/>
                  </a:lnTo>
                  <a:lnTo>
                    <a:pt x="381" y="2237"/>
                  </a:lnTo>
                  <a:lnTo>
                    <a:pt x="388" y="2242"/>
                  </a:lnTo>
                  <a:lnTo>
                    <a:pt x="396" y="2246"/>
                  </a:lnTo>
                  <a:lnTo>
                    <a:pt x="404" y="2250"/>
                  </a:lnTo>
                  <a:lnTo>
                    <a:pt x="412" y="2253"/>
                  </a:lnTo>
                  <a:lnTo>
                    <a:pt x="419" y="2256"/>
                  </a:lnTo>
                  <a:lnTo>
                    <a:pt x="426" y="2259"/>
                  </a:lnTo>
                  <a:lnTo>
                    <a:pt x="432" y="2261"/>
                  </a:lnTo>
                  <a:lnTo>
                    <a:pt x="438" y="2264"/>
                  </a:lnTo>
                  <a:lnTo>
                    <a:pt x="443" y="2266"/>
                  </a:lnTo>
                  <a:lnTo>
                    <a:pt x="447" y="2269"/>
                  </a:lnTo>
                  <a:lnTo>
                    <a:pt x="450" y="2272"/>
                  </a:lnTo>
                  <a:lnTo>
                    <a:pt x="453" y="2276"/>
                  </a:lnTo>
                  <a:lnTo>
                    <a:pt x="454" y="2280"/>
                  </a:lnTo>
                  <a:lnTo>
                    <a:pt x="454" y="2292"/>
                  </a:lnTo>
                  <a:lnTo>
                    <a:pt x="451" y="2308"/>
                  </a:lnTo>
                  <a:lnTo>
                    <a:pt x="445" y="2327"/>
                  </a:lnTo>
                  <a:lnTo>
                    <a:pt x="437" y="2347"/>
                  </a:lnTo>
                  <a:lnTo>
                    <a:pt x="427" y="2366"/>
                  </a:lnTo>
                  <a:lnTo>
                    <a:pt x="414" y="2384"/>
                  </a:lnTo>
                  <a:lnTo>
                    <a:pt x="401" y="2399"/>
                  </a:lnTo>
                  <a:lnTo>
                    <a:pt x="386" y="2408"/>
                  </a:lnTo>
                  <a:lnTo>
                    <a:pt x="373" y="2416"/>
                  </a:lnTo>
                  <a:lnTo>
                    <a:pt x="363" y="2426"/>
                  </a:lnTo>
                  <a:lnTo>
                    <a:pt x="356" y="2437"/>
                  </a:lnTo>
                  <a:lnTo>
                    <a:pt x="352" y="2448"/>
                  </a:lnTo>
                  <a:lnTo>
                    <a:pt x="351" y="2458"/>
                  </a:lnTo>
                  <a:lnTo>
                    <a:pt x="350" y="2466"/>
                  </a:lnTo>
                  <a:lnTo>
                    <a:pt x="350" y="2472"/>
                  </a:lnTo>
                  <a:lnTo>
                    <a:pt x="350" y="2473"/>
                  </a:lnTo>
                  <a:lnTo>
                    <a:pt x="349" y="2482"/>
                  </a:lnTo>
                  <a:lnTo>
                    <a:pt x="347" y="2501"/>
                  </a:lnTo>
                  <a:lnTo>
                    <a:pt x="345" y="2519"/>
                  </a:lnTo>
                  <a:lnTo>
                    <a:pt x="344" y="2527"/>
                  </a:lnTo>
                  <a:lnTo>
                    <a:pt x="342" y="2527"/>
                  </a:lnTo>
                  <a:lnTo>
                    <a:pt x="338" y="2528"/>
                  </a:lnTo>
                  <a:lnTo>
                    <a:pt x="333" y="2529"/>
                  </a:lnTo>
                  <a:lnTo>
                    <a:pt x="326" y="2530"/>
                  </a:lnTo>
                  <a:lnTo>
                    <a:pt x="320" y="2530"/>
                  </a:lnTo>
                  <a:lnTo>
                    <a:pt x="314" y="2531"/>
                  </a:lnTo>
                  <a:lnTo>
                    <a:pt x="310" y="2531"/>
                  </a:lnTo>
                  <a:lnTo>
                    <a:pt x="308" y="2531"/>
                  </a:lnTo>
                  <a:lnTo>
                    <a:pt x="306" y="2535"/>
                  </a:lnTo>
                  <a:lnTo>
                    <a:pt x="302" y="2541"/>
                  </a:lnTo>
                  <a:lnTo>
                    <a:pt x="296" y="2551"/>
                  </a:lnTo>
                  <a:lnTo>
                    <a:pt x="289" y="2563"/>
                  </a:lnTo>
                  <a:lnTo>
                    <a:pt x="284" y="2576"/>
                  </a:lnTo>
                  <a:lnTo>
                    <a:pt x="279" y="2587"/>
                  </a:lnTo>
                  <a:lnTo>
                    <a:pt x="276" y="2597"/>
                  </a:lnTo>
                  <a:lnTo>
                    <a:pt x="278" y="2604"/>
                  </a:lnTo>
                  <a:lnTo>
                    <a:pt x="281" y="2612"/>
                  </a:lnTo>
                  <a:lnTo>
                    <a:pt x="285" y="2625"/>
                  </a:lnTo>
                  <a:lnTo>
                    <a:pt x="289" y="2641"/>
                  </a:lnTo>
                  <a:lnTo>
                    <a:pt x="294" y="2659"/>
                  </a:lnTo>
                  <a:lnTo>
                    <a:pt x="299" y="2678"/>
                  </a:lnTo>
                  <a:lnTo>
                    <a:pt x="304" y="2695"/>
                  </a:lnTo>
                  <a:lnTo>
                    <a:pt x="311" y="2709"/>
                  </a:lnTo>
                  <a:lnTo>
                    <a:pt x="316" y="2719"/>
                  </a:lnTo>
                  <a:lnTo>
                    <a:pt x="318" y="2722"/>
                  </a:lnTo>
                  <a:lnTo>
                    <a:pt x="316" y="2725"/>
                  </a:lnTo>
                  <a:lnTo>
                    <a:pt x="311" y="2726"/>
                  </a:lnTo>
                  <a:lnTo>
                    <a:pt x="305" y="2728"/>
                  </a:lnTo>
                  <a:lnTo>
                    <a:pt x="297" y="2729"/>
                  </a:lnTo>
                  <a:lnTo>
                    <a:pt x="287" y="2729"/>
                  </a:lnTo>
                  <a:lnTo>
                    <a:pt x="276" y="2729"/>
                  </a:lnTo>
                  <a:lnTo>
                    <a:pt x="265" y="2729"/>
                  </a:lnTo>
                  <a:lnTo>
                    <a:pt x="253" y="2728"/>
                  </a:lnTo>
                  <a:lnTo>
                    <a:pt x="242" y="2727"/>
                  </a:lnTo>
                  <a:lnTo>
                    <a:pt x="231" y="2726"/>
                  </a:lnTo>
                  <a:lnTo>
                    <a:pt x="221" y="2725"/>
                  </a:lnTo>
                  <a:lnTo>
                    <a:pt x="213" y="2725"/>
                  </a:lnTo>
                  <a:lnTo>
                    <a:pt x="207" y="2724"/>
                  </a:lnTo>
                  <a:lnTo>
                    <a:pt x="203" y="2723"/>
                  </a:lnTo>
                  <a:lnTo>
                    <a:pt x="202" y="2723"/>
                  </a:lnTo>
                  <a:lnTo>
                    <a:pt x="201" y="2723"/>
                  </a:lnTo>
                  <a:lnTo>
                    <a:pt x="198" y="2722"/>
                  </a:lnTo>
                  <a:lnTo>
                    <a:pt x="193" y="2721"/>
                  </a:lnTo>
                  <a:lnTo>
                    <a:pt x="187" y="2720"/>
                  </a:lnTo>
                  <a:lnTo>
                    <a:pt x="179" y="2718"/>
                  </a:lnTo>
                  <a:lnTo>
                    <a:pt x="171" y="2716"/>
                  </a:lnTo>
                  <a:lnTo>
                    <a:pt x="162" y="2713"/>
                  </a:lnTo>
                  <a:lnTo>
                    <a:pt x="152" y="2709"/>
                  </a:lnTo>
                  <a:lnTo>
                    <a:pt x="142" y="2705"/>
                  </a:lnTo>
                  <a:lnTo>
                    <a:pt x="132" y="2700"/>
                  </a:lnTo>
                  <a:lnTo>
                    <a:pt x="123" y="2695"/>
                  </a:lnTo>
                  <a:lnTo>
                    <a:pt x="114" y="2689"/>
                  </a:lnTo>
                  <a:lnTo>
                    <a:pt x="106" y="2682"/>
                  </a:lnTo>
                  <a:lnTo>
                    <a:pt x="98" y="2675"/>
                  </a:lnTo>
                  <a:lnTo>
                    <a:pt x="93" y="2667"/>
                  </a:lnTo>
                  <a:lnTo>
                    <a:pt x="88" y="2657"/>
                  </a:lnTo>
                  <a:lnTo>
                    <a:pt x="82" y="2642"/>
                  </a:lnTo>
                  <a:lnTo>
                    <a:pt x="77" y="2631"/>
                  </a:lnTo>
                  <a:lnTo>
                    <a:pt x="75" y="2625"/>
                  </a:lnTo>
                  <a:lnTo>
                    <a:pt x="73" y="2621"/>
                  </a:lnTo>
                  <a:lnTo>
                    <a:pt x="72" y="2620"/>
                  </a:lnTo>
                  <a:lnTo>
                    <a:pt x="71" y="2620"/>
                  </a:lnTo>
                  <a:lnTo>
                    <a:pt x="70" y="2620"/>
                  </a:lnTo>
                  <a:lnTo>
                    <a:pt x="69" y="2620"/>
                  </a:lnTo>
                  <a:lnTo>
                    <a:pt x="65" y="2620"/>
                  </a:lnTo>
                  <a:lnTo>
                    <a:pt x="59" y="2621"/>
                  </a:lnTo>
                  <a:lnTo>
                    <a:pt x="52" y="2622"/>
                  </a:lnTo>
                  <a:lnTo>
                    <a:pt x="44" y="2624"/>
                  </a:lnTo>
                  <a:lnTo>
                    <a:pt x="36" y="2626"/>
                  </a:lnTo>
                  <a:lnTo>
                    <a:pt x="29" y="2627"/>
                  </a:lnTo>
                  <a:lnTo>
                    <a:pt x="24" y="2628"/>
                  </a:lnTo>
                  <a:lnTo>
                    <a:pt x="22" y="2629"/>
                  </a:lnTo>
                  <a:lnTo>
                    <a:pt x="18" y="2628"/>
                  </a:lnTo>
                  <a:lnTo>
                    <a:pt x="15" y="2627"/>
                  </a:lnTo>
                  <a:lnTo>
                    <a:pt x="11" y="2624"/>
                  </a:lnTo>
                  <a:lnTo>
                    <a:pt x="8" y="2620"/>
                  </a:lnTo>
                  <a:lnTo>
                    <a:pt x="4" y="2614"/>
                  </a:lnTo>
                  <a:lnTo>
                    <a:pt x="2" y="2606"/>
                  </a:lnTo>
                  <a:lnTo>
                    <a:pt x="1" y="2595"/>
                  </a:lnTo>
                  <a:lnTo>
                    <a:pt x="2" y="2578"/>
                  </a:lnTo>
                  <a:lnTo>
                    <a:pt x="5" y="2554"/>
                  </a:lnTo>
                  <a:lnTo>
                    <a:pt x="9" y="2526"/>
                  </a:lnTo>
                  <a:lnTo>
                    <a:pt x="14" y="2495"/>
                  </a:lnTo>
                  <a:lnTo>
                    <a:pt x="21" y="2464"/>
                  </a:lnTo>
                  <a:lnTo>
                    <a:pt x="29" y="2435"/>
                  </a:lnTo>
                  <a:lnTo>
                    <a:pt x="39" y="2410"/>
                  </a:lnTo>
                  <a:lnTo>
                    <a:pt x="50" y="2392"/>
                  </a:lnTo>
                  <a:lnTo>
                    <a:pt x="51" y="2388"/>
                  </a:lnTo>
                  <a:lnTo>
                    <a:pt x="50" y="2382"/>
                  </a:lnTo>
                  <a:lnTo>
                    <a:pt x="46" y="2373"/>
                  </a:lnTo>
                  <a:lnTo>
                    <a:pt x="40" y="2364"/>
                  </a:lnTo>
                  <a:lnTo>
                    <a:pt x="35" y="2354"/>
                  </a:lnTo>
                  <a:lnTo>
                    <a:pt x="34" y="2341"/>
                  </a:lnTo>
                  <a:lnTo>
                    <a:pt x="35" y="2328"/>
                  </a:lnTo>
                  <a:lnTo>
                    <a:pt x="35" y="2321"/>
                  </a:lnTo>
                  <a:lnTo>
                    <a:pt x="36" y="2319"/>
                  </a:lnTo>
                  <a:lnTo>
                    <a:pt x="40" y="2318"/>
                  </a:lnTo>
                  <a:lnTo>
                    <a:pt x="45" y="2317"/>
                  </a:lnTo>
                  <a:lnTo>
                    <a:pt x="52" y="2315"/>
                  </a:lnTo>
                  <a:lnTo>
                    <a:pt x="58" y="2312"/>
                  </a:lnTo>
                  <a:lnTo>
                    <a:pt x="65" y="2308"/>
                  </a:lnTo>
                  <a:lnTo>
                    <a:pt x="69" y="2302"/>
                  </a:lnTo>
                  <a:lnTo>
                    <a:pt x="72" y="2296"/>
                  </a:lnTo>
                  <a:lnTo>
                    <a:pt x="71" y="2279"/>
                  </a:lnTo>
                  <a:lnTo>
                    <a:pt x="67" y="2259"/>
                  </a:lnTo>
                  <a:lnTo>
                    <a:pt x="67" y="2243"/>
                  </a:lnTo>
                  <a:lnTo>
                    <a:pt x="71" y="2235"/>
                  </a:lnTo>
                  <a:lnTo>
                    <a:pt x="74" y="2231"/>
                  </a:lnTo>
                  <a:lnTo>
                    <a:pt x="75" y="2220"/>
                  </a:lnTo>
                  <a:lnTo>
                    <a:pt x="74" y="2206"/>
                  </a:lnTo>
                  <a:lnTo>
                    <a:pt x="72" y="2189"/>
                  </a:lnTo>
                  <a:lnTo>
                    <a:pt x="71" y="2173"/>
                  </a:lnTo>
                  <a:lnTo>
                    <a:pt x="70" y="2157"/>
                  </a:lnTo>
                  <a:lnTo>
                    <a:pt x="70" y="2144"/>
                  </a:lnTo>
                  <a:lnTo>
                    <a:pt x="72" y="2137"/>
                  </a:lnTo>
                  <a:lnTo>
                    <a:pt x="72" y="2133"/>
                  </a:lnTo>
                  <a:lnTo>
                    <a:pt x="67" y="2127"/>
                  </a:lnTo>
                  <a:lnTo>
                    <a:pt x="61" y="2119"/>
                  </a:lnTo>
                  <a:lnTo>
                    <a:pt x="53" y="2112"/>
                  </a:lnTo>
                  <a:lnTo>
                    <a:pt x="45" y="2105"/>
                  </a:lnTo>
                  <a:lnTo>
                    <a:pt x="40" y="2099"/>
                  </a:lnTo>
                  <a:lnTo>
                    <a:pt x="37" y="2094"/>
                  </a:lnTo>
                  <a:lnTo>
                    <a:pt x="40" y="2092"/>
                  </a:lnTo>
                  <a:lnTo>
                    <a:pt x="46" y="2091"/>
                  </a:lnTo>
                  <a:lnTo>
                    <a:pt x="52" y="2089"/>
                  </a:lnTo>
                  <a:lnTo>
                    <a:pt x="58" y="2087"/>
                  </a:lnTo>
                  <a:lnTo>
                    <a:pt x="64" y="2085"/>
                  </a:lnTo>
                  <a:lnTo>
                    <a:pt x="70" y="2083"/>
                  </a:lnTo>
                  <a:lnTo>
                    <a:pt x="75" y="2083"/>
                  </a:lnTo>
                  <a:lnTo>
                    <a:pt x="79" y="2083"/>
                  </a:lnTo>
                  <a:lnTo>
                    <a:pt x="81" y="2083"/>
                  </a:lnTo>
                  <a:lnTo>
                    <a:pt x="80" y="2083"/>
                  </a:lnTo>
                  <a:lnTo>
                    <a:pt x="74" y="2077"/>
                  </a:lnTo>
                  <a:lnTo>
                    <a:pt x="65" y="2068"/>
                  </a:lnTo>
                  <a:lnTo>
                    <a:pt x="54" y="2057"/>
                  </a:lnTo>
                  <a:lnTo>
                    <a:pt x="44" y="2046"/>
                  </a:lnTo>
                  <a:lnTo>
                    <a:pt x="35" y="2036"/>
                  </a:lnTo>
                  <a:lnTo>
                    <a:pt x="31" y="2028"/>
                  </a:lnTo>
                  <a:lnTo>
                    <a:pt x="31" y="2024"/>
                  </a:lnTo>
                  <a:lnTo>
                    <a:pt x="33" y="2018"/>
                  </a:lnTo>
                  <a:lnTo>
                    <a:pt x="31" y="2005"/>
                  </a:lnTo>
                  <a:lnTo>
                    <a:pt x="26" y="1985"/>
                  </a:lnTo>
                  <a:lnTo>
                    <a:pt x="20" y="1961"/>
                  </a:lnTo>
                  <a:lnTo>
                    <a:pt x="16" y="1935"/>
                  </a:lnTo>
                  <a:lnTo>
                    <a:pt x="13" y="1909"/>
                  </a:lnTo>
                  <a:lnTo>
                    <a:pt x="14" y="1884"/>
                  </a:lnTo>
                  <a:lnTo>
                    <a:pt x="21" y="1863"/>
                  </a:lnTo>
                  <a:lnTo>
                    <a:pt x="22" y="1858"/>
                  </a:lnTo>
                  <a:lnTo>
                    <a:pt x="22" y="1851"/>
                  </a:lnTo>
                  <a:lnTo>
                    <a:pt x="21" y="1843"/>
                  </a:lnTo>
                  <a:lnTo>
                    <a:pt x="18" y="1834"/>
                  </a:lnTo>
                  <a:lnTo>
                    <a:pt x="16" y="1824"/>
                  </a:lnTo>
                  <a:lnTo>
                    <a:pt x="13" y="1813"/>
                  </a:lnTo>
                  <a:lnTo>
                    <a:pt x="11" y="1803"/>
                  </a:lnTo>
                  <a:lnTo>
                    <a:pt x="9" y="1792"/>
                  </a:lnTo>
                  <a:lnTo>
                    <a:pt x="5" y="1754"/>
                  </a:lnTo>
                  <a:lnTo>
                    <a:pt x="4" y="1719"/>
                  </a:lnTo>
                  <a:lnTo>
                    <a:pt x="2" y="1694"/>
                  </a:lnTo>
                  <a:lnTo>
                    <a:pt x="1" y="1685"/>
                  </a:lnTo>
                  <a:lnTo>
                    <a:pt x="0" y="1681"/>
                  </a:lnTo>
                  <a:lnTo>
                    <a:pt x="0" y="1669"/>
                  </a:lnTo>
                  <a:lnTo>
                    <a:pt x="1" y="1652"/>
                  </a:lnTo>
                  <a:lnTo>
                    <a:pt x="4" y="1632"/>
                  </a:lnTo>
                  <a:lnTo>
                    <a:pt x="7" y="1612"/>
                  </a:lnTo>
                  <a:lnTo>
                    <a:pt x="11" y="1594"/>
                  </a:lnTo>
                  <a:lnTo>
                    <a:pt x="17" y="1580"/>
                  </a:lnTo>
                  <a:lnTo>
                    <a:pt x="23" y="1573"/>
                  </a:lnTo>
                  <a:lnTo>
                    <a:pt x="27" y="1567"/>
                  </a:lnTo>
                  <a:lnTo>
                    <a:pt x="28" y="1557"/>
                  </a:lnTo>
                  <a:lnTo>
                    <a:pt x="26" y="1542"/>
                  </a:lnTo>
                  <a:lnTo>
                    <a:pt x="22" y="1525"/>
                  </a:lnTo>
                  <a:lnTo>
                    <a:pt x="18" y="1508"/>
                  </a:lnTo>
                  <a:lnTo>
                    <a:pt x="15" y="1491"/>
                  </a:lnTo>
                  <a:lnTo>
                    <a:pt x="13" y="1477"/>
                  </a:lnTo>
                  <a:lnTo>
                    <a:pt x="15" y="1466"/>
                  </a:lnTo>
                  <a:lnTo>
                    <a:pt x="18" y="1455"/>
                  </a:lnTo>
                  <a:lnTo>
                    <a:pt x="18" y="1442"/>
                  </a:lnTo>
                  <a:lnTo>
                    <a:pt x="17" y="1427"/>
                  </a:lnTo>
                  <a:lnTo>
                    <a:pt x="14" y="1414"/>
                  </a:lnTo>
                  <a:lnTo>
                    <a:pt x="12" y="1400"/>
                  </a:lnTo>
                  <a:lnTo>
                    <a:pt x="10" y="1388"/>
                  </a:lnTo>
                  <a:lnTo>
                    <a:pt x="9" y="1380"/>
                  </a:lnTo>
                  <a:lnTo>
                    <a:pt x="11" y="1378"/>
                  </a:lnTo>
                  <a:lnTo>
                    <a:pt x="14" y="1375"/>
                  </a:lnTo>
                  <a:lnTo>
                    <a:pt x="18" y="1368"/>
                  </a:lnTo>
                  <a:lnTo>
                    <a:pt x="24" y="1359"/>
                  </a:lnTo>
                  <a:lnTo>
                    <a:pt x="31" y="1348"/>
                  </a:lnTo>
                  <a:lnTo>
                    <a:pt x="38" y="1337"/>
                  </a:lnTo>
                  <a:lnTo>
                    <a:pt x="45" y="1326"/>
                  </a:lnTo>
                  <a:lnTo>
                    <a:pt x="53" y="1316"/>
                  </a:lnTo>
                  <a:lnTo>
                    <a:pt x="60" y="1311"/>
                  </a:lnTo>
                  <a:lnTo>
                    <a:pt x="66" y="1304"/>
                  </a:lnTo>
                  <a:lnTo>
                    <a:pt x="68" y="1290"/>
                  </a:lnTo>
                  <a:lnTo>
                    <a:pt x="69" y="1273"/>
                  </a:lnTo>
                  <a:lnTo>
                    <a:pt x="69" y="1253"/>
                  </a:lnTo>
                  <a:lnTo>
                    <a:pt x="67" y="1234"/>
                  </a:lnTo>
                  <a:lnTo>
                    <a:pt x="65" y="1218"/>
                  </a:lnTo>
                  <a:lnTo>
                    <a:pt x="64" y="1206"/>
                  </a:lnTo>
                  <a:lnTo>
                    <a:pt x="63" y="1201"/>
                  </a:lnTo>
                  <a:lnTo>
                    <a:pt x="65" y="1200"/>
                  </a:lnTo>
                  <a:lnTo>
                    <a:pt x="70" y="1195"/>
                  </a:lnTo>
                  <a:lnTo>
                    <a:pt x="77" y="1189"/>
                  </a:lnTo>
                  <a:lnTo>
                    <a:pt x="85" y="1181"/>
                  </a:lnTo>
                  <a:lnTo>
                    <a:pt x="94" y="1173"/>
                  </a:lnTo>
                  <a:lnTo>
                    <a:pt x="101" y="1165"/>
                  </a:lnTo>
                  <a:lnTo>
                    <a:pt x="106" y="1160"/>
                  </a:lnTo>
                  <a:lnTo>
                    <a:pt x="108" y="1159"/>
                  </a:lnTo>
                  <a:lnTo>
                    <a:pt x="107" y="1141"/>
                  </a:lnTo>
                  <a:lnTo>
                    <a:pt x="104" y="1102"/>
                  </a:lnTo>
                  <a:lnTo>
                    <a:pt x="101" y="1063"/>
                  </a:lnTo>
                  <a:lnTo>
                    <a:pt x="100" y="1045"/>
                  </a:lnTo>
                  <a:lnTo>
                    <a:pt x="98" y="1044"/>
                  </a:lnTo>
                  <a:lnTo>
                    <a:pt x="93" y="1040"/>
                  </a:lnTo>
                  <a:lnTo>
                    <a:pt x="86" y="1034"/>
                  </a:lnTo>
                  <a:lnTo>
                    <a:pt x="77" y="1028"/>
                  </a:lnTo>
                  <a:lnTo>
                    <a:pt x="67" y="1019"/>
                  </a:lnTo>
                  <a:lnTo>
                    <a:pt x="58" y="1009"/>
                  </a:lnTo>
                  <a:lnTo>
                    <a:pt x="49" y="997"/>
                  </a:lnTo>
                  <a:lnTo>
                    <a:pt x="41" y="984"/>
                  </a:lnTo>
                  <a:lnTo>
                    <a:pt x="34" y="961"/>
                  </a:lnTo>
                  <a:lnTo>
                    <a:pt x="31" y="938"/>
                  </a:lnTo>
                  <a:lnTo>
                    <a:pt x="31" y="920"/>
                  </a:lnTo>
                  <a:lnTo>
                    <a:pt x="31" y="912"/>
                  </a:lnTo>
                  <a:lnTo>
                    <a:pt x="33" y="896"/>
                  </a:lnTo>
                  <a:lnTo>
                    <a:pt x="36" y="860"/>
                  </a:lnTo>
                  <a:lnTo>
                    <a:pt x="40" y="823"/>
                  </a:lnTo>
                  <a:lnTo>
                    <a:pt x="42" y="806"/>
                  </a:lnTo>
                  <a:lnTo>
                    <a:pt x="43" y="803"/>
                  </a:lnTo>
                  <a:lnTo>
                    <a:pt x="46" y="794"/>
                  </a:lnTo>
                  <a:lnTo>
                    <a:pt x="49" y="781"/>
                  </a:lnTo>
                  <a:lnTo>
                    <a:pt x="54" y="767"/>
                  </a:lnTo>
                  <a:lnTo>
                    <a:pt x="59" y="752"/>
                  </a:lnTo>
                  <a:lnTo>
                    <a:pt x="64" y="740"/>
                  </a:lnTo>
                  <a:lnTo>
                    <a:pt x="67" y="731"/>
                  </a:lnTo>
                  <a:lnTo>
                    <a:pt x="68" y="727"/>
                  </a:lnTo>
                  <a:lnTo>
                    <a:pt x="67" y="726"/>
                  </a:lnTo>
                  <a:lnTo>
                    <a:pt x="65" y="726"/>
                  </a:lnTo>
                  <a:lnTo>
                    <a:pt x="62" y="722"/>
                  </a:lnTo>
                  <a:lnTo>
                    <a:pt x="58" y="719"/>
                  </a:lnTo>
                  <a:lnTo>
                    <a:pt x="54" y="714"/>
                  </a:lnTo>
                  <a:lnTo>
                    <a:pt x="51" y="708"/>
                  </a:lnTo>
                  <a:lnTo>
                    <a:pt x="49" y="702"/>
                  </a:lnTo>
                  <a:lnTo>
                    <a:pt x="48" y="695"/>
                  </a:lnTo>
                  <a:lnTo>
                    <a:pt x="49" y="686"/>
                  </a:lnTo>
                  <a:lnTo>
                    <a:pt x="49" y="677"/>
                  </a:lnTo>
                  <a:lnTo>
                    <a:pt x="52" y="668"/>
                  </a:lnTo>
                  <a:lnTo>
                    <a:pt x="55" y="660"/>
                  </a:lnTo>
                  <a:lnTo>
                    <a:pt x="58" y="652"/>
                  </a:lnTo>
                  <a:lnTo>
                    <a:pt x="61" y="646"/>
                  </a:lnTo>
                  <a:lnTo>
                    <a:pt x="63" y="642"/>
                  </a:lnTo>
                  <a:lnTo>
                    <a:pt x="63" y="641"/>
                  </a:lnTo>
                  <a:lnTo>
                    <a:pt x="66" y="636"/>
                  </a:lnTo>
                  <a:lnTo>
                    <a:pt x="72" y="619"/>
                  </a:lnTo>
                  <a:lnTo>
                    <a:pt x="81" y="597"/>
                  </a:lnTo>
                  <a:lnTo>
                    <a:pt x="92" y="572"/>
                  </a:lnTo>
                  <a:lnTo>
                    <a:pt x="103" y="546"/>
                  </a:lnTo>
                  <a:lnTo>
                    <a:pt x="112" y="523"/>
                  </a:lnTo>
                  <a:lnTo>
                    <a:pt x="119" y="508"/>
                  </a:lnTo>
                  <a:lnTo>
                    <a:pt x="121" y="502"/>
                  </a:lnTo>
                  <a:lnTo>
                    <a:pt x="126" y="501"/>
                  </a:lnTo>
                  <a:lnTo>
                    <a:pt x="130" y="499"/>
                  </a:lnTo>
                  <a:lnTo>
                    <a:pt x="134" y="495"/>
                  </a:lnTo>
                  <a:lnTo>
                    <a:pt x="137" y="491"/>
                  </a:lnTo>
                  <a:lnTo>
                    <a:pt x="141" y="486"/>
                  </a:lnTo>
                  <a:lnTo>
                    <a:pt x="145" y="482"/>
                  </a:lnTo>
                  <a:lnTo>
                    <a:pt x="149" y="478"/>
                  </a:lnTo>
                  <a:lnTo>
                    <a:pt x="153" y="475"/>
                  </a:lnTo>
                  <a:lnTo>
                    <a:pt x="162" y="470"/>
                  </a:lnTo>
                  <a:lnTo>
                    <a:pt x="169" y="466"/>
                  </a:lnTo>
                  <a:lnTo>
                    <a:pt x="173" y="461"/>
                  </a:lnTo>
                  <a:lnTo>
                    <a:pt x="176" y="458"/>
                  </a:lnTo>
                  <a:lnTo>
                    <a:pt x="176" y="455"/>
                  </a:lnTo>
                  <a:lnTo>
                    <a:pt x="176" y="453"/>
                  </a:lnTo>
                  <a:lnTo>
                    <a:pt x="176" y="451"/>
                  </a:lnTo>
                  <a:lnTo>
                    <a:pt x="174" y="439"/>
                  </a:lnTo>
                  <a:lnTo>
                    <a:pt x="171" y="414"/>
                  </a:lnTo>
                  <a:lnTo>
                    <a:pt x="167" y="389"/>
                  </a:lnTo>
                  <a:lnTo>
                    <a:pt x="166" y="377"/>
                  </a:lnTo>
                  <a:lnTo>
                    <a:pt x="165" y="375"/>
                  </a:lnTo>
                  <a:lnTo>
                    <a:pt x="162" y="370"/>
                  </a:lnTo>
                  <a:lnTo>
                    <a:pt x="160" y="364"/>
                  </a:lnTo>
                  <a:lnTo>
                    <a:pt x="158" y="356"/>
                  </a:lnTo>
                  <a:lnTo>
                    <a:pt x="154" y="348"/>
                  </a:lnTo>
                  <a:lnTo>
                    <a:pt x="152" y="341"/>
                  </a:lnTo>
                  <a:lnTo>
                    <a:pt x="150" y="336"/>
                  </a:lnTo>
                  <a:lnTo>
                    <a:pt x="149" y="334"/>
                  </a:lnTo>
                  <a:lnTo>
                    <a:pt x="152" y="322"/>
                  </a:lnTo>
                  <a:lnTo>
                    <a:pt x="156" y="295"/>
                  </a:lnTo>
                  <a:lnTo>
                    <a:pt x="160" y="268"/>
                  </a:lnTo>
                  <a:lnTo>
                    <a:pt x="162" y="256"/>
                  </a:lnTo>
                  <a:lnTo>
                    <a:pt x="164" y="255"/>
                  </a:lnTo>
                  <a:lnTo>
                    <a:pt x="167" y="252"/>
                  </a:lnTo>
                  <a:lnTo>
                    <a:pt x="172" y="247"/>
                  </a:lnTo>
                  <a:lnTo>
                    <a:pt x="179" y="241"/>
                  </a:lnTo>
                  <a:lnTo>
                    <a:pt x="187" y="234"/>
                  </a:lnTo>
                  <a:lnTo>
                    <a:pt x="196" y="226"/>
                  </a:lnTo>
                  <a:lnTo>
                    <a:pt x="205" y="218"/>
                  </a:lnTo>
                  <a:lnTo>
                    <a:pt x="215" y="209"/>
                  </a:lnTo>
                  <a:lnTo>
                    <a:pt x="225" y="200"/>
                  </a:lnTo>
                  <a:lnTo>
                    <a:pt x="234" y="191"/>
                  </a:lnTo>
                  <a:lnTo>
                    <a:pt x="243" y="184"/>
                  </a:lnTo>
                  <a:lnTo>
                    <a:pt x="251" y="176"/>
                  </a:lnTo>
                  <a:lnTo>
                    <a:pt x="258" y="170"/>
                  </a:lnTo>
                  <a:lnTo>
                    <a:pt x="263" y="166"/>
                  </a:lnTo>
                  <a:lnTo>
                    <a:pt x="266" y="162"/>
                  </a:lnTo>
                  <a:lnTo>
                    <a:pt x="267" y="161"/>
                  </a:lnTo>
                  <a:lnTo>
                    <a:pt x="267" y="147"/>
                  </a:lnTo>
                  <a:lnTo>
                    <a:pt x="266" y="114"/>
                  </a:lnTo>
                  <a:lnTo>
                    <a:pt x="265" y="80"/>
                  </a:lnTo>
                  <a:lnTo>
                    <a:pt x="265" y="65"/>
                  </a:lnTo>
                  <a:lnTo>
                    <a:pt x="351" y="0"/>
                  </a:lnTo>
                </a:path>
              </a:pathLst>
            </a:custGeom>
            <a:solidFill>
              <a:srgbClr val="8a8a8a"/>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6" name=""/>
            <p:cNvSpPr/>
            <p:nvPr/>
          </p:nvSpPr>
          <p:spPr>
            <a:xfrm>
              <a:off x="3200400" y="684360"/>
              <a:ext cx="2880720" cy="5556600"/>
            </a:xfrm>
            <a:custGeom>
              <a:avLst/>
              <a:gdLst/>
              <a:ahLst/>
              <a:rect l="l" t="t" r="r" b="b"/>
              <a:pathLst>
                <a:path w="1452" h="2800">
                  <a:moveTo>
                    <a:pt x="351" y="0"/>
                  </a:moveTo>
                  <a:lnTo>
                    <a:pt x="353" y="1"/>
                  </a:lnTo>
                  <a:lnTo>
                    <a:pt x="359" y="1"/>
                  </a:lnTo>
                  <a:lnTo>
                    <a:pt x="367" y="4"/>
                  </a:lnTo>
                  <a:lnTo>
                    <a:pt x="377" y="6"/>
                  </a:lnTo>
                  <a:lnTo>
                    <a:pt x="388" y="10"/>
                  </a:lnTo>
                  <a:lnTo>
                    <a:pt x="398" y="15"/>
                  </a:lnTo>
                  <a:lnTo>
                    <a:pt x="407" y="23"/>
                  </a:lnTo>
                  <a:lnTo>
                    <a:pt x="413" y="31"/>
                  </a:lnTo>
                  <a:lnTo>
                    <a:pt x="418" y="37"/>
                  </a:lnTo>
                  <a:lnTo>
                    <a:pt x="422" y="37"/>
                  </a:lnTo>
                  <a:lnTo>
                    <a:pt x="426" y="33"/>
                  </a:lnTo>
                  <a:lnTo>
                    <a:pt x="431" y="27"/>
                  </a:lnTo>
                  <a:lnTo>
                    <a:pt x="437" y="19"/>
                  </a:lnTo>
                  <a:lnTo>
                    <a:pt x="444" y="13"/>
                  </a:lnTo>
                  <a:lnTo>
                    <a:pt x="453" y="8"/>
                  </a:lnTo>
                  <a:lnTo>
                    <a:pt x="463" y="7"/>
                  </a:lnTo>
                  <a:lnTo>
                    <a:pt x="474" y="10"/>
                  </a:lnTo>
                  <a:lnTo>
                    <a:pt x="482" y="16"/>
                  </a:lnTo>
                  <a:lnTo>
                    <a:pt x="488" y="24"/>
                  </a:lnTo>
                  <a:lnTo>
                    <a:pt x="493" y="32"/>
                  </a:lnTo>
                  <a:lnTo>
                    <a:pt x="498" y="39"/>
                  </a:lnTo>
                  <a:lnTo>
                    <a:pt x="503" y="45"/>
                  </a:lnTo>
                  <a:lnTo>
                    <a:pt x="510" y="48"/>
                  </a:lnTo>
                  <a:lnTo>
                    <a:pt x="519" y="46"/>
                  </a:lnTo>
                  <a:lnTo>
                    <a:pt x="526" y="42"/>
                  </a:lnTo>
                  <a:lnTo>
                    <a:pt x="531" y="38"/>
                  </a:lnTo>
                  <a:lnTo>
                    <a:pt x="534" y="33"/>
                  </a:lnTo>
                  <a:lnTo>
                    <a:pt x="535" y="28"/>
                  </a:lnTo>
                  <a:lnTo>
                    <a:pt x="537" y="24"/>
                  </a:lnTo>
                  <a:lnTo>
                    <a:pt x="539" y="19"/>
                  </a:lnTo>
                  <a:lnTo>
                    <a:pt x="543" y="15"/>
                  </a:lnTo>
                  <a:lnTo>
                    <a:pt x="550" y="12"/>
                  </a:lnTo>
                  <a:lnTo>
                    <a:pt x="555" y="11"/>
                  </a:lnTo>
                  <a:lnTo>
                    <a:pt x="561" y="9"/>
                  </a:lnTo>
                  <a:lnTo>
                    <a:pt x="569" y="8"/>
                  </a:lnTo>
                  <a:lnTo>
                    <a:pt x="577" y="7"/>
                  </a:lnTo>
                  <a:lnTo>
                    <a:pt x="587" y="6"/>
                  </a:lnTo>
                  <a:lnTo>
                    <a:pt x="596" y="6"/>
                  </a:lnTo>
                  <a:lnTo>
                    <a:pt x="607" y="6"/>
                  </a:lnTo>
                  <a:lnTo>
                    <a:pt x="616" y="6"/>
                  </a:lnTo>
                  <a:lnTo>
                    <a:pt x="627" y="7"/>
                  </a:lnTo>
                  <a:lnTo>
                    <a:pt x="637" y="8"/>
                  </a:lnTo>
                  <a:lnTo>
                    <a:pt x="647" y="9"/>
                  </a:lnTo>
                  <a:lnTo>
                    <a:pt x="656" y="11"/>
                  </a:lnTo>
                  <a:lnTo>
                    <a:pt x="665" y="14"/>
                  </a:lnTo>
                  <a:lnTo>
                    <a:pt x="672" y="17"/>
                  </a:lnTo>
                  <a:lnTo>
                    <a:pt x="678" y="21"/>
                  </a:lnTo>
                  <a:lnTo>
                    <a:pt x="683" y="25"/>
                  </a:lnTo>
                  <a:lnTo>
                    <a:pt x="688" y="30"/>
                  </a:lnTo>
                  <a:lnTo>
                    <a:pt x="692" y="37"/>
                  </a:lnTo>
                  <a:lnTo>
                    <a:pt x="697" y="44"/>
                  </a:lnTo>
                  <a:lnTo>
                    <a:pt x="702" y="51"/>
                  </a:lnTo>
                  <a:lnTo>
                    <a:pt x="707" y="60"/>
                  </a:lnTo>
                  <a:lnTo>
                    <a:pt x="713" y="69"/>
                  </a:lnTo>
                  <a:lnTo>
                    <a:pt x="719" y="78"/>
                  </a:lnTo>
                  <a:lnTo>
                    <a:pt x="726" y="89"/>
                  </a:lnTo>
                  <a:lnTo>
                    <a:pt x="733" y="99"/>
                  </a:lnTo>
                  <a:lnTo>
                    <a:pt x="742" y="109"/>
                  </a:lnTo>
                  <a:lnTo>
                    <a:pt x="751" y="119"/>
                  </a:lnTo>
                  <a:lnTo>
                    <a:pt x="761" y="129"/>
                  </a:lnTo>
                  <a:lnTo>
                    <a:pt x="772" y="139"/>
                  </a:lnTo>
                  <a:lnTo>
                    <a:pt x="784" y="148"/>
                  </a:lnTo>
                  <a:lnTo>
                    <a:pt x="798" y="157"/>
                  </a:lnTo>
                  <a:lnTo>
                    <a:pt x="813" y="166"/>
                  </a:lnTo>
                  <a:lnTo>
                    <a:pt x="827" y="173"/>
                  </a:lnTo>
                  <a:lnTo>
                    <a:pt x="839" y="179"/>
                  </a:lnTo>
                  <a:lnTo>
                    <a:pt x="850" y="183"/>
                  </a:lnTo>
                  <a:lnTo>
                    <a:pt x="859" y="186"/>
                  </a:lnTo>
                  <a:lnTo>
                    <a:pt x="868" y="189"/>
                  </a:lnTo>
                  <a:lnTo>
                    <a:pt x="875" y="190"/>
                  </a:lnTo>
                  <a:lnTo>
                    <a:pt x="881" y="191"/>
                  </a:lnTo>
                  <a:lnTo>
                    <a:pt x="887" y="192"/>
                  </a:lnTo>
                  <a:lnTo>
                    <a:pt x="892" y="193"/>
                  </a:lnTo>
                  <a:lnTo>
                    <a:pt x="897" y="194"/>
                  </a:lnTo>
                  <a:lnTo>
                    <a:pt x="903" y="196"/>
                  </a:lnTo>
                  <a:lnTo>
                    <a:pt x="909" y="198"/>
                  </a:lnTo>
                  <a:lnTo>
                    <a:pt x="915" y="202"/>
                  </a:lnTo>
                  <a:lnTo>
                    <a:pt x="923" y="207"/>
                  </a:lnTo>
                  <a:lnTo>
                    <a:pt x="931" y="213"/>
                  </a:lnTo>
                  <a:lnTo>
                    <a:pt x="941" y="221"/>
                  </a:lnTo>
                  <a:lnTo>
                    <a:pt x="945" y="224"/>
                  </a:lnTo>
                  <a:lnTo>
                    <a:pt x="950" y="228"/>
                  </a:lnTo>
                  <a:lnTo>
                    <a:pt x="955" y="232"/>
                  </a:lnTo>
                  <a:lnTo>
                    <a:pt x="961" y="236"/>
                  </a:lnTo>
                  <a:lnTo>
                    <a:pt x="967" y="241"/>
                  </a:lnTo>
                  <a:lnTo>
                    <a:pt x="973" y="245"/>
                  </a:lnTo>
                  <a:lnTo>
                    <a:pt x="980" y="250"/>
                  </a:lnTo>
                  <a:lnTo>
                    <a:pt x="985" y="255"/>
                  </a:lnTo>
                  <a:lnTo>
                    <a:pt x="992" y="259"/>
                  </a:lnTo>
                  <a:lnTo>
                    <a:pt x="999" y="264"/>
                  </a:lnTo>
                  <a:lnTo>
                    <a:pt x="1006" y="268"/>
                  </a:lnTo>
                  <a:lnTo>
                    <a:pt x="1012" y="272"/>
                  </a:lnTo>
                  <a:lnTo>
                    <a:pt x="1019" y="276"/>
                  </a:lnTo>
                  <a:lnTo>
                    <a:pt x="1025" y="280"/>
                  </a:lnTo>
                  <a:lnTo>
                    <a:pt x="1031" y="284"/>
                  </a:lnTo>
                  <a:lnTo>
                    <a:pt x="1037" y="286"/>
                  </a:lnTo>
                  <a:lnTo>
                    <a:pt x="1045" y="290"/>
                  </a:lnTo>
                  <a:lnTo>
                    <a:pt x="1052" y="293"/>
                  </a:lnTo>
                  <a:lnTo>
                    <a:pt x="1059" y="296"/>
                  </a:lnTo>
                  <a:lnTo>
                    <a:pt x="1066" y="298"/>
                  </a:lnTo>
                  <a:lnTo>
                    <a:pt x="1073" y="301"/>
                  </a:lnTo>
                  <a:lnTo>
                    <a:pt x="1079" y="302"/>
                  </a:lnTo>
                  <a:lnTo>
                    <a:pt x="1085" y="304"/>
                  </a:lnTo>
                  <a:lnTo>
                    <a:pt x="1091" y="306"/>
                  </a:lnTo>
                  <a:lnTo>
                    <a:pt x="1096" y="307"/>
                  </a:lnTo>
                  <a:lnTo>
                    <a:pt x="1101" y="307"/>
                  </a:lnTo>
                  <a:lnTo>
                    <a:pt x="1105" y="308"/>
                  </a:lnTo>
                  <a:lnTo>
                    <a:pt x="1110" y="308"/>
                  </a:lnTo>
                  <a:lnTo>
                    <a:pt x="1113" y="309"/>
                  </a:lnTo>
                  <a:lnTo>
                    <a:pt x="1117" y="309"/>
                  </a:lnTo>
                  <a:lnTo>
                    <a:pt x="1119" y="309"/>
                  </a:lnTo>
                  <a:lnTo>
                    <a:pt x="1121" y="309"/>
                  </a:lnTo>
                  <a:lnTo>
                    <a:pt x="1123" y="311"/>
                  </a:lnTo>
                  <a:lnTo>
                    <a:pt x="1122" y="316"/>
                  </a:lnTo>
                  <a:lnTo>
                    <a:pt x="1120" y="323"/>
                  </a:lnTo>
                  <a:lnTo>
                    <a:pt x="1115" y="333"/>
                  </a:lnTo>
                  <a:lnTo>
                    <a:pt x="1108" y="345"/>
                  </a:lnTo>
                  <a:lnTo>
                    <a:pt x="1101" y="359"/>
                  </a:lnTo>
                  <a:lnTo>
                    <a:pt x="1092" y="373"/>
                  </a:lnTo>
                  <a:lnTo>
                    <a:pt x="1084" y="388"/>
                  </a:lnTo>
                  <a:lnTo>
                    <a:pt x="1075" y="403"/>
                  </a:lnTo>
                  <a:lnTo>
                    <a:pt x="1066" y="417"/>
                  </a:lnTo>
                  <a:lnTo>
                    <a:pt x="1058" y="431"/>
                  </a:lnTo>
                  <a:lnTo>
                    <a:pt x="1051" y="444"/>
                  </a:lnTo>
                  <a:lnTo>
                    <a:pt x="1044" y="455"/>
                  </a:lnTo>
                  <a:lnTo>
                    <a:pt x="1040" y="464"/>
                  </a:lnTo>
                  <a:lnTo>
                    <a:pt x="1038" y="470"/>
                  </a:lnTo>
                  <a:lnTo>
                    <a:pt x="1038" y="473"/>
                  </a:lnTo>
                  <a:lnTo>
                    <a:pt x="1040" y="475"/>
                  </a:lnTo>
                  <a:lnTo>
                    <a:pt x="1045" y="477"/>
                  </a:lnTo>
                  <a:lnTo>
                    <a:pt x="1052" y="480"/>
                  </a:lnTo>
                  <a:lnTo>
                    <a:pt x="1060" y="483"/>
                  </a:lnTo>
                  <a:lnTo>
                    <a:pt x="1070" y="486"/>
                  </a:lnTo>
                  <a:lnTo>
                    <a:pt x="1080" y="490"/>
                  </a:lnTo>
                  <a:lnTo>
                    <a:pt x="1091" y="494"/>
                  </a:lnTo>
                  <a:lnTo>
                    <a:pt x="1104" y="498"/>
                  </a:lnTo>
                  <a:lnTo>
                    <a:pt x="1115" y="501"/>
                  </a:lnTo>
                  <a:lnTo>
                    <a:pt x="1127" y="505"/>
                  </a:lnTo>
                  <a:lnTo>
                    <a:pt x="1139" y="508"/>
                  </a:lnTo>
                  <a:lnTo>
                    <a:pt x="1149" y="511"/>
                  </a:lnTo>
                  <a:lnTo>
                    <a:pt x="1159" y="514"/>
                  </a:lnTo>
                  <a:lnTo>
                    <a:pt x="1168" y="516"/>
                  </a:lnTo>
                  <a:lnTo>
                    <a:pt x="1175" y="517"/>
                  </a:lnTo>
                  <a:lnTo>
                    <a:pt x="1180" y="517"/>
                  </a:lnTo>
                  <a:lnTo>
                    <a:pt x="1185" y="517"/>
                  </a:lnTo>
                  <a:lnTo>
                    <a:pt x="1192" y="516"/>
                  </a:lnTo>
                  <a:lnTo>
                    <a:pt x="1201" y="515"/>
                  </a:lnTo>
                  <a:lnTo>
                    <a:pt x="1211" y="514"/>
                  </a:lnTo>
                  <a:lnTo>
                    <a:pt x="1223" y="512"/>
                  </a:lnTo>
                  <a:lnTo>
                    <a:pt x="1236" y="510"/>
                  </a:lnTo>
                  <a:lnTo>
                    <a:pt x="1249" y="507"/>
                  </a:lnTo>
                  <a:lnTo>
                    <a:pt x="1263" y="504"/>
                  </a:lnTo>
                  <a:lnTo>
                    <a:pt x="1276" y="500"/>
                  </a:lnTo>
                  <a:lnTo>
                    <a:pt x="1288" y="497"/>
                  </a:lnTo>
                  <a:lnTo>
                    <a:pt x="1301" y="493"/>
                  </a:lnTo>
                  <a:lnTo>
                    <a:pt x="1311" y="488"/>
                  </a:lnTo>
                  <a:lnTo>
                    <a:pt x="1320" y="483"/>
                  </a:lnTo>
                  <a:lnTo>
                    <a:pt x="1328" y="477"/>
                  </a:lnTo>
                  <a:lnTo>
                    <a:pt x="1333" y="471"/>
                  </a:lnTo>
                  <a:lnTo>
                    <a:pt x="1336" y="465"/>
                  </a:lnTo>
                  <a:lnTo>
                    <a:pt x="1340" y="454"/>
                  </a:lnTo>
                  <a:lnTo>
                    <a:pt x="1343" y="444"/>
                  </a:lnTo>
                  <a:lnTo>
                    <a:pt x="1347" y="436"/>
                  </a:lnTo>
                  <a:lnTo>
                    <a:pt x="1349" y="430"/>
                  </a:lnTo>
                  <a:lnTo>
                    <a:pt x="1352" y="424"/>
                  </a:lnTo>
                  <a:lnTo>
                    <a:pt x="1352" y="420"/>
                  </a:lnTo>
                  <a:lnTo>
                    <a:pt x="1349" y="415"/>
                  </a:lnTo>
                  <a:lnTo>
                    <a:pt x="1345" y="411"/>
                  </a:lnTo>
                  <a:lnTo>
                    <a:pt x="1341" y="404"/>
                  </a:lnTo>
                  <a:lnTo>
                    <a:pt x="1341" y="395"/>
                  </a:lnTo>
                  <a:lnTo>
                    <a:pt x="1345" y="384"/>
                  </a:lnTo>
                  <a:lnTo>
                    <a:pt x="1352" y="373"/>
                  </a:lnTo>
                  <a:lnTo>
                    <a:pt x="1362" y="363"/>
                  </a:lnTo>
                  <a:lnTo>
                    <a:pt x="1373" y="356"/>
                  </a:lnTo>
                  <a:lnTo>
                    <a:pt x="1386" y="352"/>
                  </a:lnTo>
                  <a:lnTo>
                    <a:pt x="1400" y="353"/>
                  </a:lnTo>
                  <a:lnTo>
                    <a:pt x="1413" y="357"/>
                  </a:lnTo>
                  <a:lnTo>
                    <a:pt x="1426" y="364"/>
                  </a:lnTo>
                  <a:lnTo>
                    <a:pt x="1437" y="373"/>
                  </a:lnTo>
                  <a:lnTo>
                    <a:pt x="1446" y="385"/>
                  </a:lnTo>
                  <a:lnTo>
                    <a:pt x="1451" y="402"/>
                  </a:lnTo>
                  <a:lnTo>
                    <a:pt x="1451" y="422"/>
                  </a:lnTo>
                  <a:lnTo>
                    <a:pt x="1446" y="448"/>
                  </a:lnTo>
                  <a:lnTo>
                    <a:pt x="1437" y="480"/>
                  </a:lnTo>
                  <a:lnTo>
                    <a:pt x="1431" y="492"/>
                  </a:lnTo>
                  <a:lnTo>
                    <a:pt x="1424" y="500"/>
                  </a:lnTo>
                  <a:lnTo>
                    <a:pt x="1416" y="508"/>
                  </a:lnTo>
                  <a:lnTo>
                    <a:pt x="1407" y="515"/>
                  </a:lnTo>
                  <a:lnTo>
                    <a:pt x="1397" y="520"/>
                  </a:lnTo>
                  <a:lnTo>
                    <a:pt x="1387" y="526"/>
                  </a:lnTo>
                  <a:lnTo>
                    <a:pt x="1376" y="531"/>
                  </a:lnTo>
                  <a:lnTo>
                    <a:pt x="1365" y="536"/>
                  </a:lnTo>
                  <a:lnTo>
                    <a:pt x="1357" y="542"/>
                  </a:lnTo>
                  <a:lnTo>
                    <a:pt x="1348" y="549"/>
                  </a:lnTo>
                  <a:lnTo>
                    <a:pt x="1337" y="557"/>
                  </a:lnTo>
                  <a:lnTo>
                    <a:pt x="1327" y="567"/>
                  </a:lnTo>
                  <a:lnTo>
                    <a:pt x="1315" y="577"/>
                  </a:lnTo>
                  <a:lnTo>
                    <a:pt x="1304" y="589"/>
                  </a:lnTo>
                  <a:lnTo>
                    <a:pt x="1291" y="601"/>
                  </a:lnTo>
                  <a:lnTo>
                    <a:pt x="1277" y="614"/>
                  </a:lnTo>
                  <a:lnTo>
                    <a:pt x="1263" y="629"/>
                  </a:lnTo>
                  <a:lnTo>
                    <a:pt x="1247" y="643"/>
                  </a:lnTo>
                  <a:lnTo>
                    <a:pt x="1231" y="659"/>
                  </a:lnTo>
                  <a:lnTo>
                    <a:pt x="1213" y="675"/>
                  </a:lnTo>
                  <a:lnTo>
                    <a:pt x="1194" y="691"/>
                  </a:lnTo>
                  <a:lnTo>
                    <a:pt x="1175" y="707"/>
                  </a:lnTo>
                  <a:lnTo>
                    <a:pt x="1153" y="724"/>
                  </a:lnTo>
                  <a:lnTo>
                    <a:pt x="1131" y="741"/>
                  </a:lnTo>
                  <a:lnTo>
                    <a:pt x="1121" y="750"/>
                  </a:lnTo>
                  <a:lnTo>
                    <a:pt x="1111" y="761"/>
                  </a:lnTo>
                  <a:lnTo>
                    <a:pt x="1104" y="774"/>
                  </a:lnTo>
                  <a:lnTo>
                    <a:pt x="1096" y="789"/>
                  </a:lnTo>
                  <a:lnTo>
                    <a:pt x="1090" y="804"/>
                  </a:lnTo>
                  <a:lnTo>
                    <a:pt x="1084" y="818"/>
                  </a:lnTo>
                  <a:lnTo>
                    <a:pt x="1078" y="833"/>
                  </a:lnTo>
                  <a:lnTo>
                    <a:pt x="1072" y="847"/>
                  </a:lnTo>
                  <a:lnTo>
                    <a:pt x="1070" y="852"/>
                  </a:lnTo>
                  <a:lnTo>
                    <a:pt x="1066" y="857"/>
                  </a:lnTo>
                  <a:lnTo>
                    <a:pt x="1062" y="862"/>
                  </a:lnTo>
                  <a:lnTo>
                    <a:pt x="1058" y="867"/>
                  </a:lnTo>
                  <a:lnTo>
                    <a:pt x="1054" y="874"/>
                  </a:lnTo>
                  <a:lnTo>
                    <a:pt x="1052" y="880"/>
                  </a:lnTo>
                  <a:lnTo>
                    <a:pt x="1050" y="886"/>
                  </a:lnTo>
                  <a:lnTo>
                    <a:pt x="1049" y="892"/>
                  </a:lnTo>
                  <a:lnTo>
                    <a:pt x="1049" y="904"/>
                  </a:lnTo>
                  <a:lnTo>
                    <a:pt x="1050" y="917"/>
                  </a:lnTo>
                  <a:lnTo>
                    <a:pt x="1050" y="931"/>
                  </a:lnTo>
                  <a:lnTo>
                    <a:pt x="1050" y="946"/>
                  </a:lnTo>
                  <a:lnTo>
                    <a:pt x="1048" y="962"/>
                  </a:lnTo>
                  <a:lnTo>
                    <a:pt x="1043" y="981"/>
                  </a:lnTo>
                  <a:lnTo>
                    <a:pt x="1036" y="1000"/>
                  </a:lnTo>
                  <a:lnTo>
                    <a:pt x="1025" y="1022"/>
                  </a:lnTo>
                  <a:lnTo>
                    <a:pt x="1009" y="1056"/>
                  </a:lnTo>
                  <a:lnTo>
                    <a:pt x="1002" y="1084"/>
                  </a:lnTo>
                  <a:lnTo>
                    <a:pt x="1001" y="1110"/>
                  </a:lnTo>
                  <a:lnTo>
                    <a:pt x="1006" y="1132"/>
                  </a:lnTo>
                  <a:lnTo>
                    <a:pt x="1013" y="1150"/>
                  </a:lnTo>
                  <a:lnTo>
                    <a:pt x="1020" y="1167"/>
                  </a:lnTo>
                  <a:lnTo>
                    <a:pt x="1026" y="1183"/>
                  </a:lnTo>
                  <a:lnTo>
                    <a:pt x="1027" y="1197"/>
                  </a:lnTo>
                  <a:lnTo>
                    <a:pt x="1027" y="1202"/>
                  </a:lnTo>
                  <a:lnTo>
                    <a:pt x="1029" y="1207"/>
                  </a:lnTo>
                  <a:lnTo>
                    <a:pt x="1031" y="1211"/>
                  </a:lnTo>
                  <a:lnTo>
                    <a:pt x="1035" y="1214"/>
                  </a:lnTo>
                  <a:lnTo>
                    <a:pt x="1039" y="1216"/>
                  </a:lnTo>
                  <a:lnTo>
                    <a:pt x="1043" y="1219"/>
                  </a:lnTo>
                  <a:lnTo>
                    <a:pt x="1049" y="1220"/>
                  </a:lnTo>
                  <a:lnTo>
                    <a:pt x="1054" y="1221"/>
                  </a:lnTo>
                  <a:lnTo>
                    <a:pt x="1061" y="1223"/>
                  </a:lnTo>
                  <a:lnTo>
                    <a:pt x="1067" y="1225"/>
                  </a:lnTo>
                  <a:lnTo>
                    <a:pt x="1074" y="1227"/>
                  </a:lnTo>
                  <a:lnTo>
                    <a:pt x="1080" y="1230"/>
                  </a:lnTo>
                  <a:lnTo>
                    <a:pt x="1086" y="1234"/>
                  </a:lnTo>
                  <a:lnTo>
                    <a:pt x="1092" y="1239"/>
                  </a:lnTo>
                  <a:lnTo>
                    <a:pt x="1098" y="1246"/>
                  </a:lnTo>
                  <a:lnTo>
                    <a:pt x="1103" y="1254"/>
                  </a:lnTo>
                  <a:lnTo>
                    <a:pt x="1110" y="1274"/>
                  </a:lnTo>
                  <a:lnTo>
                    <a:pt x="1114" y="1297"/>
                  </a:lnTo>
                  <a:lnTo>
                    <a:pt x="1115" y="1324"/>
                  </a:lnTo>
                  <a:lnTo>
                    <a:pt x="1114" y="1351"/>
                  </a:lnTo>
                  <a:lnTo>
                    <a:pt x="1114" y="1375"/>
                  </a:lnTo>
                  <a:lnTo>
                    <a:pt x="1116" y="1397"/>
                  </a:lnTo>
                  <a:lnTo>
                    <a:pt x="1122" y="1414"/>
                  </a:lnTo>
                  <a:lnTo>
                    <a:pt x="1132" y="1425"/>
                  </a:lnTo>
                  <a:lnTo>
                    <a:pt x="1136" y="1430"/>
                  </a:lnTo>
                  <a:lnTo>
                    <a:pt x="1136" y="1437"/>
                  </a:lnTo>
                  <a:lnTo>
                    <a:pt x="1133" y="1446"/>
                  </a:lnTo>
                  <a:lnTo>
                    <a:pt x="1127" y="1456"/>
                  </a:lnTo>
                  <a:lnTo>
                    <a:pt x="1118" y="1468"/>
                  </a:lnTo>
                  <a:lnTo>
                    <a:pt x="1108" y="1481"/>
                  </a:lnTo>
                  <a:lnTo>
                    <a:pt x="1096" y="1495"/>
                  </a:lnTo>
                  <a:lnTo>
                    <a:pt x="1084" y="1509"/>
                  </a:lnTo>
                  <a:lnTo>
                    <a:pt x="1070" y="1523"/>
                  </a:lnTo>
                  <a:lnTo>
                    <a:pt x="1057" y="1537"/>
                  </a:lnTo>
                  <a:lnTo>
                    <a:pt x="1044" y="1550"/>
                  </a:lnTo>
                  <a:lnTo>
                    <a:pt x="1032" y="1563"/>
                  </a:lnTo>
                  <a:lnTo>
                    <a:pt x="1021" y="1574"/>
                  </a:lnTo>
                  <a:lnTo>
                    <a:pt x="1013" y="1585"/>
                  </a:lnTo>
                  <a:lnTo>
                    <a:pt x="1007" y="1593"/>
                  </a:lnTo>
                  <a:lnTo>
                    <a:pt x="1003" y="1600"/>
                  </a:lnTo>
                  <a:lnTo>
                    <a:pt x="1001" y="1604"/>
                  </a:lnTo>
                  <a:lnTo>
                    <a:pt x="998" y="1606"/>
                  </a:lnTo>
                  <a:lnTo>
                    <a:pt x="992" y="1606"/>
                  </a:lnTo>
                  <a:lnTo>
                    <a:pt x="985" y="1605"/>
                  </a:lnTo>
                  <a:lnTo>
                    <a:pt x="977" y="1602"/>
                  </a:lnTo>
                  <a:lnTo>
                    <a:pt x="967" y="1599"/>
                  </a:lnTo>
                  <a:lnTo>
                    <a:pt x="957" y="1596"/>
                  </a:lnTo>
                  <a:lnTo>
                    <a:pt x="944" y="1592"/>
                  </a:lnTo>
                  <a:lnTo>
                    <a:pt x="930" y="1590"/>
                  </a:lnTo>
                  <a:lnTo>
                    <a:pt x="916" y="1588"/>
                  </a:lnTo>
                  <a:lnTo>
                    <a:pt x="900" y="1588"/>
                  </a:lnTo>
                  <a:lnTo>
                    <a:pt x="883" y="1588"/>
                  </a:lnTo>
                  <a:lnTo>
                    <a:pt x="865" y="1591"/>
                  </a:lnTo>
                  <a:lnTo>
                    <a:pt x="845" y="1596"/>
                  </a:lnTo>
                  <a:lnTo>
                    <a:pt x="825" y="1604"/>
                  </a:lnTo>
                  <a:lnTo>
                    <a:pt x="804" y="1615"/>
                  </a:lnTo>
                  <a:lnTo>
                    <a:pt x="799" y="1617"/>
                  </a:lnTo>
                  <a:lnTo>
                    <a:pt x="792" y="1619"/>
                  </a:lnTo>
                  <a:lnTo>
                    <a:pt x="783" y="1619"/>
                  </a:lnTo>
                  <a:lnTo>
                    <a:pt x="774" y="1620"/>
                  </a:lnTo>
                  <a:lnTo>
                    <a:pt x="765" y="1620"/>
                  </a:lnTo>
                  <a:lnTo>
                    <a:pt x="757" y="1620"/>
                  </a:lnTo>
                  <a:lnTo>
                    <a:pt x="750" y="1620"/>
                  </a:lnTo>
                  <a:lnTo>
                    <a:pt x="745" y="1620"/>
                  </a:lnTo>
                  <a:lnTo>
                    <a:pt x="722" y="1628"/>
                  </a:lnTo>
                  <a:lnTo>
                    <a:pt x="707" y="1646"/>
                  </a:lnTo>
                  <a:lnTo>
                    <a:pt x="698" y="1671"/>
                  </a:lnTo>
                  <a:lnTo>
                    <a:pt x="693" y="1700"/>
                  </a:lnTo>
                  <a:lnTo>
                    <a:pt x="692" y="1728"/>
                  </a:lnTo>
                  <a:lnTo>
                    <a:pt x="691" y="1755"/>
                  </a:lnTo>
                  <a:lnTo>
                    <a:pt x="690" y="1774"/>
                  </a:lnTo>
                  <a:lnTo>
                    <a:pt x="686" y="1784"/>
                  </a:lnTo>
                  <a:lnTo>
                    <a:pt x="683" y="1786"/>
                  </a:lnTo>
                  <a:lnTo>
                    <a:pt x="679" y="1788"/>
                  </a:lnTo>
                  <a:lnTo>
                    <a:pt x="674" y="1790"/>
                  </a:lnTo>
                  <a:lnTo>
                    <a:pt x="667" y="1792"/>
                  </a:lnTo>
                  <a:lnTo>
                    <a:pt x="661" y="1795"/>
                  </a:lnTo>
                  <a:lnTo>
                    <a:pt x="653" y="1796"/>
                  </a:lnTo>
                  <a:lnTo>
                    <a:pt x="646" y="1798"/>
                  </a:lnTo>
                  <a:lnTo>
                    <a:pt x="638" y="1800"/>
                  </a:lnTo>
                  <a:lnTo>
                    <a:pt x="630" y="1802"/>
                  </a:lnTo>
                  <a:lnTo>
                    <a:pt x="622" y="1803"/>
                  </a:lnTo>
                  <a:lnTo>
                    <a:pt x="614" y="1804"/>
                  </a:lnTo>
                  <a:lnTo>
                    <a:pt x="607" y="1805"/>
                  </a:lnTo>
                  <a:lnTo>
                    <a:pt x="600" y="1805"/>
                  </a:lnTo>
                  <a:lnTo>
                    <a:pt x="594" y="1805"/>
                  </a:lnTo>
                  <a:lnTo>
                    <a:pt x="589" y="1804"/>
                  </a:lnTo>
                  <a:lnTo>
                    <a:pt x="584" y="1803"/>
                  </a:lnTo>
                  <a:lnTo>
                    <a:pt x="580" y="1801"/>
                  </a:lnTo>
                  <a:lnTo>
                    <a:pt x="575" y="1798"/>
                  </a:lnTo>
                  <a:lnTo>
                    <a:pt x="569" y="1796"/>
                  </a:lnTo>
                  <a:lnTo>
                    <a:pt x="562" y="1792"/>
                  </a:lnTo>
                  <a:lnTo>
                    <a:pt x="557" y="1789"/>
                  </a:lnTo>
                  <a:lnTo>
                    <a:pt x="549" y="1785"/>
                  </a:lnTo>
                  <a:lnTo>
                    <a:pt x="543" y="1782"/>
                  </a:lnTo>
                  <a:lnTo>
                    <a:pt x="536" y="1778"/>
                  </a:lnTo>
                  <a:lnTo>
                    <a:pt x="529" y="1774"/>
                  </a:lnTo>
                  <a:lnTo>
                    <a:pt x="523" y="1771"/>
                  </a:lnTo>
                  <a:lnTo>
                    <a:pt x="517" y="1768"/>
                  </a:lnTo>
                  <a:lnTo>
                    <a:pt x="512" y="1766"/>
                  </a:lnTo>
                  <a:lnTo>
                    <a:pt x="507" y="1764"/>
                  </a:lnTo>
                  <a:lnTo>
                    <a:pt x="503" y="1763"/>
                  </a:lnTo>
                  <a:lnTo>
                    <a:pt x="501" y="1762"/>
                  </a:lnTo>
                  <a:lnTo>
                    <a:pt x="499" y="1763"/>
                  </a:lnTo>
                  <a:lnTo>
                    <a:pt x="497" y="1765"/>
                  </a:lnTo>
                  <a:lnTo>
                    <a:pt x="494" y="1769"/>
                  </a:lnTo>
                  <a:lnTo>
                    <a:pt x="492" y="1774"/>
                  </a:lnTo>
                  <a:lnTo>
                    <a:pt x="490" y="1779"/>
                  </a:lnTo>
                  <a:lnTo>
                    <a:pt x="489" y="1786"/>
                  </a:lnTo>
                  <a:lnTo>
                    <a:pt x="489" y="1793"/>
                  </a:lnTo>
                  <a:lnTo>
                    <a:pt x="492" y="1800"/>
                  </a:lnTo>
                  <a:lnTo>
                    <a:pt x="495" y="1808"/>
                  </a:lnTo>
                  <a:lnTo>
                    <a:pt x="499" y="1817"/>
                  </a:lnTo>
                  <a:lnTo>
                    <a:pt x="500" y="1828"/>
                  </a:lnTo>
                  <a:lnTo>
                    <a:pt x="500" y="1839"/>
                  </a:lnTo>
                  <a:lnTo>
                    <a:pt x="500" y="1852"/>
                  </a:lnTo>
                  <a:lnTo>
                    <a:pt x="501" y="1864"/>
                  </a:lnTo>
                  <a:lnTo>
                    <a:pt x="505" y="1875"/>
                  </a:lnTo>
                  <a:lnTo>
                    <a:pt x="512" y="1884"/>
                  </a:lnTo>
                  <a:lnTo>
                    <a:pt x="525" y="1890"/>
                  </a:lnTo>
                  <a:lnTo>
                    <a:pt x="537" y="1895"/>
                  </a:lnTo>
                  <a:lnTo>
                    <a:pt x="546" y="1897"/>
                  </a:lnTo>
                  <a:lnTo>
                    <a:pt x="551" y="1897"/>
                  </a:lnTo>
                  <a:lnTo>
                    <a:pt x="554" y="1896"/>
                  </a:lnTo>
                  <a:lnTo>
                    <a:pt x="556" y="1895"/>
                  </a:lnTo>
                  <a:lnTo>
                    <a:pt x="557" y="1894"/>
                  </a:lnTo>
                  <a:lnTo>
                    <a:pt x="560" y="1893"/>
                  </a:lnTo>
                  <a:lnTo>
                    <a:pt x="565" y="1893"/>
                  </a:lnTo>
                  <a:lnTo>
                    <a:pt x="570" y="1896"/>
                  </a:lnTo>
                  <a:lnTo>
                    <a:pt x="574" y="1903"/>
                  </a:lnTo>
                  <a:lnTo>
                    <a:pt x="576" y="1911"/>
                  </a:lnTo>
                  <a:lnTo>
                    <a:pt x="577" y="1920"/>
                  </a:lnTo>
                  <a:lnTo>
                    <a:pt x="577" y="1929"/>
                  </a:lnTo>
                  <a:lnTo>
                    <a:pt x="576" y="1937"/>
                  </a:lnTo>
                  <a:lnTo>
                    <a:pt x="574" y="1943"/>
                  </a:lnTo>
                  <a:lnTo>
                    <a:pt x="571" y="1946"/>
                  </a:lnTo>
                  <a:lnTo>
                    <a:pt x="566" y="1946"/>
                  </a:lnTo>
                  <a:lnTo>
                    <a:pt x="559" y="1947"/>
                  </a:lnTo>
                  <a:lnTo>
                    <a:pt x="551" y="1947"/>
                  </a:lnTo>
                  <a:lnTo>
                    <a:pt x="542" y="1948"/>
                  </a:lnTo>
                  <a:lnTo>
                    <a:pt x="535" y="1949"/>
                  </a:lnTo>
                  <a:lnTo>
                    <a:pt x="528" y="1951"/>
                  </a:lnTo>
                  <a:lnTo>
                    <a:pt x="524" y="1954"/>
                  </a:lnTo>
                  <a:lnTo>
                    <a:pt x="523" y="1958"/>
                  </a:lnTo>
                  <a:lnTo>
                    <a:pt x="522" y="1961"/>
                  </a:lnTo>
                  <a:lnTo>
                    <a:pt x="521" y="1966"/>
                  </a:lnTo>
                  <a:lnTo>
                    <a:pt x="519" y="1971"/>
                  </a:lnTo>
                  <a:lnTo>
                    <a:pt x="515" y="1976"/>
                  </a:lnTo>
                  <a:lnTo>
                    <a:pt x="511" y="1982"/>
                  </a:lnTo>
                  <a:lnTo>
                    <a:pt x="507" y="1989"/>
                  </a:lnTo>
                  <a:lnTo>
                    <a:pt x="501" y="1994"/>
                  </a:lnTo>
                  <a:lnTo>
                    <a:pt x="495" y="1999"/>
                  </a:lnTo>
                  <a:lnTo>
                    <a:pt x="492" y="2005"/>
                  </a:lnTo>
                  <a:lnTo>
                    <a:pt x="491" y="2016"/>
                  </a:lnTo>
                  <a:lnTo>
                    <a:pt x="492" y="2028"/>
                  </a:lnTo>
                  <a:lnTo>
                    <a:pt x="492" y="2041"/>
                  </a:lnTo>
                  <a:lnTo>
                    <a:pt x="492" y="2061"/>
                  </a:lnTo>
                  <a:lnTo>
                    <a:pt x="492" y="2081"/>
                  </a:lnTo>
                  <a:lnTo>
                    <a:pt x="490" y="2101"/>
                  </a:lnTo>
                  <a:lnTo>
                    <a:pt x="490" y="2118"/>
                  </a:lnTo>
                  <a:lnTo>
                    <a:pt x="489" y="2122"/>
                  </a:lnTo>
                  <a:lnTo>
                    <a:pt x="485" y="2125"/>
                  </a:lnTo>
                  <a:lnTo>
                    <a:pt x="480" y="2126"/>
                  </a:lnTo>
                  <a:lnTo>
                    <a:pt x="474" y="2126"/>
                  </a:lnTo>
                  <a:lnTo>
                    <a:pt x="467" y="2126"/>
                  </a:lnTo>
                  <a:lnTo>
                    <a:pt x="460" y="2127"/>
                  </a:lnTo>
                  <a:lnTo>
                    <a:pt x="453" y="2130"/>
                  </a:lnTo>
                  <a:lnTo>
                    <a:pt x="449" y="2134"/>
                  </a:lnTo>
                  <a:lnTo>
                    <a:pt x="441" y="2143"/>
                  </a:lnTo>
                  <a:lnTo>
                    <a:pt x="434" y="2150"/>
                  </a:lnTo>
                  <a:lnTo>
                    <a:pt x="426" y="2157"/>
                  </a:lnTo>
                  <a:lnTo>
                    <a:pt x="417" y="2162"/>
                  </a:lnTo>
                  <a:lnTo>
                    <a:pt x="408" y="2166"/>
                  </a:lnTo>
                  <a:lnTo>
                    <a:pt x="399" y="2171"/>
                  </a:lnTo>
                  <a:lnTo>
                    <a:pt x="391" y="2174"/>
                  </a:lnTo>
                  <a:lnTo>
                    <a:pt x="382" y="2177"/>
                  </a:lnTo>
                  <a:lnTo>
                    <a:pt x="374" y="2180"/>
                  </a:lnTo>
                  <a:lnTo>
                    <a:pt x="367" y="2182"/>
                  </a:lnTo>
                  <a:lnTo>
                    <a:pt x="361" y="2184"/>
                  </a:lnTo>
                  <a:lnTo>
                    <a:pt x="355" y="2186"/>
                  </a:lnTo>
                  <a:lnTo>
                    <a:pt x="350" y="2188"/>
                  </a:lnTo>
                  <a:lnTo>
                    <a:pt x="347" y="2190"/>
                  </a:lnTo>
                  <a:lnTo>
                    <a:pt x="345" y="2193"/>
                  </a:lnTo>
                  <a:lnTo>
                    <a:pt x="345" y="2195"/>
                  </a:lnTo>
                  <a:lnTo>
                    <a:pt x="345" y="2202"/>
                  </a:lnTo>
                  <a:lnTo>
                    <a:pt x="343" y="2208"/>
                  </a:lnTo>
                  <a:lnTo>
                    <a:pt x="341" y="2216"/>
                  </a:lnTo>
                  <a:lnTo>
                    <a:pt x="339" y="2224"/>
                  </a:lnTo>
                  <a:lnTo>
                    <a:pt x="339" y="2234"/>
                  </a:lnTo>
                  <a:lnTo>
                    <a:pt x="341" y="2245"/>
                  </a:lnTo>
                  <a:lnTo>
                    <a:pt x="347" y="2259"/>
                  </a:lnTo>
                  <a:lnTo>
                    <a:pt x="358" y="2274"/>
                  </a:lnTo>
                  <a:lnTo>
                    <a:pt x="365" y="2282"/>
                  </a:lnTo>
                  <a:lnTo>
                    <a:pt x="372" y="2288"/>
                  </a:lnTo>
                  <a:lnTo>
                    <a:pt x="380" y="2294"/>
                  </a:lnTo>
                  <a:lnTo>
                    <a:pt x="388" y="2299"/>
                  </a:lnTo>
                  <a:lnTo>
                    <a:pt x="395" y="2304"/>
                  </a:lnTo>
                  <a:lnTo>
                    <a:pt x="403" y="2308"/>
                  </a:lnTo>
                  <a:lnTo>
                    <a:pt x="411" y="2311"/>
                  </a:lnTo>
                  <a:lnTo>
                    <a:pt x="418" y="2313"/>
                  </a:lnTo>
                  <a:lnTo>
                    <a:pt x="425" y="2316"/>
                  </a:lnTo>
                  <a:lnTo>
                    <a:pt x="431" y="2319"/>
                  </a:lnTo>
                  <a:lnTo>
                    <a:pt x="437" y="2321"/>
                  </a:lnTo>
                  <a:lnTo>
                    <a:pt x="442" y="2324"/>
                  </a:lnTo>
                  <a:lnTo>
                    <a:pt x="446" y="2327"/>
                  </a:lnTo>
                  <a:lnTo>
                    <a:pt x="449" y="2330"/>
                  </a:lnTo>
                  <a:lnTo>
                    <a:pt x="452" y="2334"/>
                  </a:lnTo>
                  <a:lnTo>
                    <a:pt x="453" y="2338"/>
                  </a:lnTo>
                  <a:lnTo>
                    <a:pt x="453" y="2350"/>
                  </a:lnTo>
                  <a:lnTo>
                    <a:pt x="450" y="2367"/>
                  </a:lnTo>
                  <a:lnTo>
                    <a:pt x="444" y="2386"/>
                  </a:lnTo>
                  <a:lnTo>
                    <a:pt x="436" y="2407"/>
                  </a:lnTo>
                  <a:lnTo>
                    <a:pt x="426" y="2427"/>
                  </a:lnTo>
                  <a:lnTo>
                    <a:pt x="414" y="2445"/>
                  </a:lnTo>
                  <a:lnTo>
                    <a:pt x="400" y="2460"/>
                  </a:lnTo>
                  <a:lnTo>
                    <a:pt x="385" y="2470"/>
                  </a:lnTo>
                  <a:lnTo>
                    <a:pt x="372" y="2478"/>
                  </a:lnTo>
                  <a:lnTo>
                    <a:pt x="363" y="2488"/>
                  </a:lnTo>
                  <a:lnTo>
                    <a:pt x="356" y="2499"/>
                  </a:lnTo>
                  <a:lnTo>
                    <a:pt x="353" y="2510"/>
                  </a:lnTo>
                  <a:lnTo>
                    <a:pt x="351" y="2521"/>
                  </a:lnTo>
                  <a:lnTo>
                    <a:pt x="350" y="2529"/>
                  </a:lnTo>
                  <a:lnTo>
                    <a:pt x="350" y="2535"/>
                  </a:lnTo>
                  <a:lnTo>
                    <a:pt x="350" y="2537"/>
                  </a:lnTo>
                  <a:lnTo>
                    <a:pt x="349" y="2546"/>
                  </a:lnTo>
                  <a:lnTo>
                    <a:pt x="347" y="2564"/>
                  </a:lnTo>
                  <a:lnTo>
                    <a:pt x="345" y="2583"/>
                  </a:lnTo>
                  <a:lnTo>
                    <a:pt x="344" y="2591"/>
                  </a:lnTo>
                  <a:lnTo>
                    <a:pt x="342" y="2592"/>
                  </a:lnTo>
                  <a:lnTo>
                    <a:pt x="339" y="2592"/>
                  </a:lnTo>
                  <a:lnTo>
                    <a:pt x="333" y="2593"/>
                  </a:lnTo>
                  <a:lnTo>
                    <a:pt x="326" y="2594"/>
                  </a:lnTo>
                  <a:lnTo>
                    <a:pt x="320" y="2596"/>
                  </a:lnTo>
                  <a:lnTo>
                    <a:pt x="314" y="2596"/>
                  </a:lnTo>
                  <a:lnTo>
                    <a:pt x="310" y="2596"/>
                  </a:lnTo>
                  <a:lnTo>
                    <a:pt x="308" y="2596"/>
                  </a:lnTo>
                  <a:lnTo>
                    <a:pt x="307" y="2599"/>
                  </a:lnTo>
                  <a:lnTo>
                    <a:pt x="302" y="2606"/>
                  </a:lnTo>
                  <a:lnTo>
                    <a:pt x="296" y="2616"/>
                  </a:lnTo>
                  <a:lnTo>
                    <a:pt x="290" y="2628"/>
                  </a:lnTo>
                  <a:lnTo>
                    <a:pt x="284" y="2641"/>
                  </a:lnTo>
                  <a:lnTo>
                    <a:pt x="279" y="2653"/>
                  </a:lnTo>
                  <a:lnTo>
                    <a:pt x="276" y="2664"/>
                  </a:lnTo>
                  <a:lnTo>
                    <a:pt x="278" y="2671"/>
                  </a:lnTo>
                  <a:lnTo>
                    <a:pt x="281" y="2679"/>
                  </a:lnTo>
                  <a:lnTo>
                    <a:pt x="285" y="2691"/>
                  </a:lnTo>
                  <a:lnTo>
                    <a:pt x="290" y="2709"/>
                  </a:lnTo>
                  <a:lnTo>
                    <a:pt x="294" y="2727"/>
                  </a:lnTo>
                  <a:lnTo>
                    <a:pt x="299" y="2746"/>
                  </a:lnTo>
                  <a:lnTo>
                    <a:pt x="304" y="2763"/>
                  </a:lnTo>
                  <a:lnTo>
                    <a:pt x="311" y="2778"/>
                  </a:lnTo>
                  <a:lnTo>
                    <a:pt x="316" y="2789"/>
                  </a:lnTo>
                  <a:lnTo>
                    <a:pt x="318" y="2792"/>
                  </a:lnTo>
                  <a:lnTo>
                    <a:pt x="316" y="2795"/>
                  </a:lnTo>
                  <a:lnTo>
                    <a:pt x="312" y="2796"/>
                  </a:lnTo>
                  <a:lnTo>
                    <a:pt x="305" y="2798"/>
                  </a:lnTo>
                  <a:lnTo>
                    <a:pt x="297" y="2798"/>
                  </a:lnTo>
                  <a:lnTo>
                    <a:pt x="287" y="2799"/>
                  </a:lnTo>
                  <a:lnTo>
                    <a:pt x="276" y="2799"/>
                  </a:lnTo>
                  <a:lnTo>
                    <a:pt x="265" y="2798"/>
                  </a:lnTo>
                  <a:lnTo>
                    <a:pt x="254" y="2797"/>
                  </a:lnTo>
                  <a:lnTo>
                    <a:pt x="242" y="2797"/>
                  </a:lnTo>
                  <a:lnTo>
                    <a:pt x="231" y="2796"/>
                  </a:lnTo>
                  <a:lnTo>
                    <a:pt x="222" y="2795"/>
                  </a:lnTo>
                  <a:lnTo>
                    <a:pt x="213" y="2794"/>
                  </a:lnTo>
                  <a:lnTo>
                    <a:pt x="207" y="2793"/>
                  </a:lnTo>
                  <a:lnTo>
                    <a:pt x="203" y="2793"/>
                  </a:lnTo>
                  <a:lnTo>
                    <a:pt x="202" y="2792"/>
                  </a:lnTo>
                  <a:lnTo>
                    <a:pt x="201" y="2792"/>
                  </a:lnTo>
                  <a:lnTo>
                    <a:pt x="198" y="2792"/>
                  </a:lnTo>
                  <a:lnTo>
                    <a:pt x="193" y="2791"/>
                  </a:lnTo>
                  <a:lnTo>
                    <a:pt x="187" y="2789"/>
                  </a:lnTo>
                  <a:lnTo>
                    <a:pt x="179" y="2787"/>
                  </a:lnTo>
                  <a:lnTo>
                    <a:pt x="171" y="2785"/>
                  </a:lnTo>
                  <a:lnTo>
                    <a:pt x="162" y="2782"/>
                  </a:lnTo>
                  <a:lnTo>
                    <a:pt x="152" y="2778"/>
                  </a:lnTo>
                  <a:lnTo>
                    <a:pt x="142" y="2774"/>
                  </a:lnTo>
                  <a:lnTo>
                    <a:pt x="132" y="2769"/>
                  </a:lnTo>
                  <a:lnTo>
                    <a:pt x="123" y="2763"/>
                  </a:lnTo>
                  <a:lnTo>
                    <a:pt x="114" y="2757"/>
                  </a:lnTo>
                  <a:lnTo>
                    <a:pt x="106" y="2750"/>
                  </a:lnTo>
                  <a:lnTo>
                    <a:pt x="98" y="2743"/>
                  </a:lnTo>
                  <a:lnTo>
                    <a:pt x="93" y="2735"/>
                  </a:lnTo>
                  <a:lnTo>
                    <a:pt x="88" y="2726"/>
                  </a:lnTo>
                  <a:lnTo>
                    <a:pt x="82" y="2709"/>
                  </a:lnTo>
                  <a:lnTo>
                    <a:pt x="78" y="2698"/>
                  </a:lnTo>
                  <a:lnTo>
                    <a:pt x="75" y="2691"/>
                  </a:lnTo>
                  <a:lnTo>
                    <a:pt x="73" y="2688"/>
                  </a:lnTo>
                  <a:lnTo>
                    <a:pt x="72" y="2686"/>
                  </a:lnTo>
                  <a:lnTo>
                    <a:pt x="71" y="2686"/>
                  </a:lnTo>
                  <a:lnTo>
                    <a:pt x="70" y="2687"/>
                  </a:lnTo>
                  <a:lnTo>
                    <a:pt x="69" y="2687"/>
                  </a:lnTo>
                  <a:lnTo>
                    <a:pt x="65" y="2687"/>
                  </a:lnTo>
                  <a:lnTo>
                    <a:pt x="60" y="2688"/>
                  </a:lnTo>
                  <a:lnTo>
                    <a:pt x="52" y="2689"/>
                  </a:lnTo>
                  <a:lnTo>
                    <a:pt x="44" y="2691"/>
                  </a:lnTo>
                  <a:lnTo>
                    <a:pt x="36" y="2693"/>
                  </a:lnTo>
                  <a:lnTo>
                    <a:pt x="29" y="2695"/>
                  </a:lnTo>
                  <a:lnTo>
                    <a:pt x="24" y="2695"/>
                  </a:lnTo>
                  <a:lnTo>
                    <a:pt x="23" y="2696"/>
                  </a:lnTo>
                  <a:lnTo>
                    <a:pt x="22" y="2696"/>
                  </a:lnTo>
                  <a:lnTo>
                    <a:pt x="19" y="2695"/>
                  </a:lnTo>
                  <a:lnTo>
                    <a:pt x="15" y="2694"/>
                  </a:lnTo>
                  <a:lnTo>
                    <a:pt x="11" y="2691"/>
                  </a:lnTo>
                  <a:lnTo>
                    <a:pt x="8" y="2687"/>
                  </a:lnTo>
                  <a:lnTo>
                    <a:pt x="4" y="2681"/>
                  </a:lnTo>
                  <a:lnTo>
                    <a:pt x="2" y="2672"/>
                  </a:lnTo>
                  <a:lnTo>
                    <a:pt x="1" y="2661"/>
                  </a:lnTo>
                  <a:lnTo>
                    <a:pt x="2" y="2644"/>
                  </a:lnTo>
                  <a:lnTo>
                    <a:pt x="5" y="2620"/>
                  </a:lnTo>
                  <a:lnTo>
                    <a:pt x="9" y="2591"/>
                  </a:lnTo>
                  <a:lnTo>
                    <a:pt x="14" y="2559"/>
                  </a:lnTo>
                  <a:lnTo>
                    <a:pt x="21" y="2527"/>
                  </a:lnTo>
                  <a:lnTo>
                    <a:pt x="29" y="2497"/>
                  </a:lnTo>
                  <a:lnTo>
                    <a:pt x="39" y="2472"/>
                  </a:lnTo>
                  <a:lnTo>
                    <a:pt x="51" y="2454"/>
                  </a:lnTo>
                  <a:lnTo>
                    <a:pt x="51" y="2449"/>
                  </a:lnTo>
                  <a:lnTo>
                    <a:pt x="51" y="2442"/>
                  </a:lnTo>
                  <a:lnTo>
                    <a:pt x="46" y="2434"/>
                  </a:lnTo>
                  <a:lnTo>
                    <a:pt x="40" y="2425"/>
                  </a:lnTo>
                  <a:lnTo>
                    <a:pt x="35" y="2415"/>
                  </a:lnTo>
                  <a:lnTo>
                    <a:pt x="34" y="2401"/>
                  </a:lnTo>
                  <a:lnTo>
                    <a:pt x="35" y="2388"/>
                  </a:lnTo>
                  <a:lnTo>
                    <a:pt x="35" y="2380"/>
                  </a:lnTo>
                  <a:lnTo>
                    <a:pt x="36" y="2379"/>
                  </a:lnTo>
                  <a:lnTo>
                    <a:pt x="40" y="2377"/>
                  </a:lnTo>
                  <a:lnTo>
                    <a:pt x="45" y="2376"/>
                  </a:lnTo>
                  <a:lnTo>
                    <a:pt x="52" y="2374"/>
                  </a:lnTo>
                  <a:lnTo>
                    <a:pt x="59" y="2371"/>
                  </a:lnTo>
                  <a:lnTo>
                    <a:pt x="65" y="2367"/>
                  </a:lnTo>
                  <a:lnTo>
                    <a:pt x="69" y="2361"/>
                  </a:lnTo>
                  <a:lnTo>
                    <a:pt x="72" y="2355"/>
                  </a:lnTo>
                  <a:lnTo>
                    <a:pt x="71" y="2337"/>
                  </a:lnTo>
                  <a:lnTo>
                    <a:pt x="68" y="2317"/>
                  </a:lnTo>
                  <a:lnTo>
                    <a:pt x="67" y="2300"/>
                  </a:lnTo>
                  <a:lnTo>
                    <a:pt x="71" y="2292"/>
                  </a:lnTo>
                  <a:lnTo>
                    <a:pt x="74" y="2288"/>
                  </a:lnTo>
                  <a:lnTo>
                    <a:pt x="75" y="2277"/>
                  </a:lnTo>
                  <a:lnTo>
                    <a:pt x="74" y="2262"/>
                  </a:lnTo>
                  <a:lnTo>
                    <a:pt x="72" y="2245"/>
                  </a:lnTo>
                  <a:lnTo>
                    <a:pt x="71" y="2228"/>
                  </a:lnTo>
                  <a:lnTo>
                    <a:pt x="70" y="2212"/>
                  </a:lnTo>
                  <a:lnTo>
                    <a:pt x="70" y="2199"/>
                  </a:lnTo>
                  <a:lnTo>
                    <a:pt x="72" y="2192"/>
                  </a:lnTo>
                  <a:lnTo>
                    <a:pt x="72" y="2187"/>
                  </a:lnTo>
                  <a:lnTo>
                    <a:pt x="68" y="2181"/>
                  </a:lnTo>
                  <a:lnTo>
                    <a:pt x="61" y="2174"/>
                  </a:lnTo>
                  <a:lnTo>
                    <a:pt x="53" y="2166"/>
                  </a:lnTo>
                  <a:lnTo>
                    <a:pt x="45" y="2159"/>
                  </a:lnTo>
                  <a:lnTo>
                    <a:pt x="40" y="2153"/>
                  </a:lnTo>
                  <a:lnTo>
                    <a:pt x="37" y="2148"/>
                  </a:lnTo>
                  <a:lnTo>
                    <a:pt x="40" y="2145"/>
                  </a:lnTo>
                  <a:lnTo>
                    <a:pt x="46" y="2144"/>
                  </a:lnTo>
                  <a:lnTo>
                    <a:pt x="52" y="2143"/>
                  </a:lnTo>
                  <a:lnTo>
                    <a:pt x="58" y="2140"/>
                  </a:lnTo>
                  <a:lnTo>
                    <a:pt x="64" y="2139"/>
                  </a:lnTo>
                  <a:lnTo>
                    <a:pt x="70" y="2137"/>
                  </a:lnTo>
                  <a:lnTo>
                    <a:pt x="75" y="2136"/>
                  </a:lnTo>
                  <a:lnTo>
                    <a:pt x="79" y="2136"/>
                  </a:lnTo>
                  <a:lnTo>
                    <a:pt x="82" y="2137"/>
                  </a:lnTo>
                  <a:lnTo>
                    <a:pt x="80" y="2136"/>
                  </a:lnTo>
                  <a:lnTo>
                    <a:pt x="74" y="2130"/>
                  </a:lnTo>
                  <a:lnTo>
                    <a:pt x="65" y="2121"/>
                  </a:lnTo>
                  <a:lnTo>
                    <a:pt x="55" y="2110"/>
                  </a:lnTo>
                  <a:lnTo>
                    <a:pt x="44" y="2098"/>
                  </a:lnTo>
                  <a:lnTo>
                    <a:pt x="35" y="2088"/>
                  </a:lnTo>
                  <a:lnTo>
                    <a:pt x="31" y="2080"/>
                  </a:lnTo>
                  <a:lnTo>
                    <a:pt x="32" y="2076"/>
                  </a:lnTo>
                  <a:lnTo>
                    <a:pt x="33" y="2070"/>
                  </a:lnTo>
                  <a:lnTo>
                    <a:pt x="31" y="2056"/>
                  </a:lnTo>
                  <a:lnTo>
                    <a:pt x="26" y="2036"/>
                  </a:lnTo>
                  <a:lnTo>
                    <a:pt x="20" y="2012"/>
                  </a:lnTo>
                  <a:lnTo>
                    <a:pt x="16" y="1985"/>
                  </a:lnTo>
                  <a:lnTo>
                    <a:pt x="14" y="1958"/>
                  </a:lnTo>
                  <a:lnTo>
                    <a:pt x="15" y="1933"/>
                  </a:lnTo>
                  <a:lnTo>
                    <a:pt x="21" y="1911"/>
                  </a:lnTo>
                  <a:lnTo>
                    <a:pt x="22" y="1905"/>
                  </a:lnTo>
                  <a:lnTo>
                    <a:pt x="22" y="1898"/>
                  </a:lnTo>
                  <a:lnTo>
                    <a:pt x="21" y="1890"/>
                  </a:lnTo>
                  <a:lnTo>
                    <a:pt x="19" y="1880"/>
                  </a:lnTo>
                  <a:lnTo>
                    <a:pt x="16" y="1870"/>
                  </a:lnTo>
                  <a:lnTo>
                    <a:pt x="14" y="1860"/>
                  </a:lnTo>
                  <a:lnTo>
                    <a:pt x="11" y="1849"/>
                  </a:lnTo>
                  <a:lnTo>
                    <a:pt x="10" y="1838"/>
                  </a:lnTo>
                  <a:lnTo>
                    <a:pt x="6" y="1799"/>
                  </a:lnTo>
                  <a:lnTo>
                    <a:pt x="4" y="1763"/>
                  </a:lnTo>
                  <a:lnTo>
                    <a:pt x="2" y="1737"/>
                  </a:lnTo>
                  <a:lnTo>
                    <a:pt x="1" y="1728"/>
                  </a:lnTo>
                  <a:lnTo>
                    <a:pt x="0" y="1724"/>
                  </a:lnTo>
                  <a:lnTo>
                    <a:pt x="0" y="1712"/>
                  </a:lnTo>
                  <a:lnTo>
                    <a:pt x="1" y="1695"/>
                  </a:lnTo>
                  <a:lnTo>
                    <a:pt x="4" y="1674"/>
                  </a:lnTo>
                  <a:lnTo>
                    <a:pt x="7" y="1653"/>
                  </a:lnTo>
                  <a:lnTo>
                    <a:pt x="11" y="1634"/>
                  </a:lnTo>
                  <a:lnTo>
                    <a:pt x="17" y="1620"/>
                  </a:lnTo>
                  <a:lnTo>
                    <a:pt x="24" y="1613"/>
                  </a:lnTo>
                  <a:lnTo>
                    <a:pt x="28" y="1607"/>
                  </a:lnTo>
                  <a:lnTo>
                    <a:pt x="28" y="1597"/>
                  </a:lnTo>
                  <a:lnTo>
                    <a:pt x="26" y="1582"/>
                  </a:lnTo>
                  <a:lnTo>
                    <a:pt x="22" y="1564"/>
                  </a:lnTo>
                  <a:lnTo>
                    <a:pt x="19" y="1547"/>
                  </a:lnTo>
                  <a:lnTo>
                    <a:pt x="15" y="1529"/>
                  </a:lnTo>
                  <a:lnTo>
                    <a:pt x="14" y="1515"/>
                  </a:lnTo>
                  <a:lnTo>
                    <a:pt x="15" y="1503"/>
                  </a:lnTo>
                  <a:lnTo>
                    <a:pt x="18" y="1493"/>
                  </a:lnTo>
                  <a:lnTo>
                    <a:pt x="18" y="1479"/>
                  </a:lnTo>
                  <a:lnTo>
                    <a:pt x="17" y="1464"/>
                  </a:lnTo>
                  <a:lnTo>
                    <a:pt x="15" y="1450"/>
                  </a:lnTo>
                  <a:lnTo>
                    <a:pt x="12" y="1436"/>
                  </a:lnTo>
                  <a:lnTo>
                    <a:pt x="10" y="1424"/>
                  </a:lnTo>
                  <a:lnTo>
                    <a:pt x="10" y="1415"/>
                  </a:lnTo>
                  <a:lnTo>
                    <a:pt x="11" y="1413"/>
                  </a:lnTo>
                  <a:lnTo>
                    <a:pt x="14" y="1410"/>
                  </a:lnTo>
                  <a:lnTo>
                    <a:pt x="19" y="1403"/>
                  </a:lnTo>
                  <a:lnTo>
                    <a:pt x="24" y="1394"/>
                  </a:lnTo>
                  <a:lnTo>
                    <a:pt x="31" y="1383"/>
                  </a:lnTo>
                  <a:lnTo>
                    <a:pt x="38" y="1371"/>
                  </a:lnTo>
                  <a:lnTo>
                    <a:pt x="46" y="1360"/>
                  </a:lnTo>
                  <a:lnTo>
                    <a:pt x="53" y="1351"/>
                  </a:lnTo>
                  <a:lnTo>
                    <a:pt x="60" y="1345"/>
                  </a:lnTo>
                  <a:lnTo>
                    <a:pt x="66" y="1337"/>
                  </a:lnTo>
                  <a:lnTo>
                    <a:pt x="69" y="1323"/>
                  </a:lnTo>
                  <a:lnTo>
                    <a:pt x="69" y="1306"/>
                  </a:lnTo>
                  <a:lnTo>
                    <a:pt x="69" y="1285"/>
                  </a:lnTo>
                  <a:lnTo>
                    <a:pt x="67" y="1266"/>
                  </a:lnTo>
                  <a:lnTo>
                    <a:pt x="65" y="1249"/>
                  </a:lnTo>
                  <a:lnTo>
                    <a:pt x="64" y="1237"/>
                  </a:lnTo>
                  <a:lnTo>
                    <a:pt x="64" y="1233"/>
                  </a:lnTo>
                  <a:lnTo>
                    <a:pt x="65" y="1231"/>
                  </a:lnTo>
                  <a:lnTo>
                    <a:pt x="70" y="1226"/>
                  </a:lnTo>
                  <a:lnTo>
                    <a:pt x="77" y="1220"/>
                  </a:lnTo>
                  <a:lnTo>
                    <a:pt x="85" y="1211"/>
                  </a:lnTo>
                  <a:lnTo>
                    <a:pt x="94" y="1203"/>
                  </a:lnTo>
                  <a:lnTo>
                    <a:pt x="101" y="1196"/>
                  </a:lnTo>
                  <a:lnTo>
                    <a:pt x="106" y="1191"/>
                  </a:lnTo>
                  <a:lnTo>
                    <a:pt x="108" y="1188"/>
                  </a:lnTo>
                  <a:lnTo>
                    <a:pt x="107" y="1170"/>
                  </a:lnTo>
                  <a:lnTo>
                    <a:pt x="104" y="1130"/>
                  </a:lnTo>
                  <a:lnTo>
                    <a:pt x="101" y="1090"/>
                  </a:lnTo>
                  <a:lnTo>
                    <a:pt x="100" y="1071"/>
                  </a:lnTo>
                  <a:lnTo>
                    <a:pt x="98" y="1071"/>
                  </a:lnTo>
                  <a:lnTo>
                    <a:pt x="93" y="1067"/>
                  </a:lnTo>
                  <a:lnTo>
                    <a:pt x="86" y="1061"/>
                  </a:lnTo>
                  <a:lnTo>
                    <a:pt x="78" y="1054"/>
                  </a:lnTo>
                  <a:lnTo>
                    <a:pt x="68" y="1046"/>
                  </a:lnTo>
                  <a:lnTo>
                    <a:pt x="58" y="1035"/>
                  </a:lnTo>
                  <a:lnTo>
                    <a:pt x="49" y="1023"/>
                  </a:lnTo>
                  <a:lnTo>
                    <a:pt x="42" y="1010"/>
                  </a:lnTo>
                  <a:lnTo>
                    <a:pt x="34" y="985"/>
                  </a:lnTo>
                  <a:lnTo>
                    <a:pt x="32" y="962"/>
                  </a:lnTo>
                  <a:lnTo>
                    <a:pt x="32" y="943"/>
                  </a:lnTo>
                  <a:lnTo>
                    <a:pt x="32" y="936"/>
                  </a:lnTo>
                  <a:lnTo>
                    <a:pt x="33" y="919"/>
                  </a:lnTo>
                  <a:lnTo>
                    <a:pt x="37" y="882"/>
                  </a:lnTo>
                  <a:lnTo>
                    <a:pt x="40" y="844"/>
                  </a:lnTo>
                  <a:lnTo>
                    <a:pt x="42" y="827"/>
                  </a:lnTo>
                  <a:lnTo>
                    <a:pt x="43" y="823"/>
                  </a:lnTo>
                  <a:lnTo>
                    <a:pt x="46" y="814"/>
                  </a:lnTo>
                  <a:lnTo>
                    <a:pt x="50" y="802"/>
                  </a:lnTo>
                  <a:lnTo>
                    <a:pt x="55" y="787"/>
                  </a:lnTo>
                  <a:lnTo>
                    <a:pt x="60" y="772"/>
                  </a:lnTo>
                  <a:lnTo>
                    <a:pt x="64" y="759"/>
                  </a:lnTo>
                  <a:lnTo>
                    <a:pt x="67" y="750"/>
                  </a:lnTo>
                  <a:lnTo>
                    <a:pt x="69" y="746"/>
                  </a:lnTo>
                  <a:lnTo>
                    <a:pt x="68" y="745"/>
                  </a:lnTo>
                  <a:lnTo>
                    <a:pt x="65" y="744"/>
                  </a:lnTo>
                  <a:lnTo>
                    <a:pt x="62" y="741"/>
                  </a:lnTo>
                  <a:lnTo>
                    <a:pt x="59" y="737"/>
                  </a:lnTo>
                  <a:lnTo>
                    <a:pt x="55" y="732"/>
                  </a:lnTo>
                  <a:lnTo>
                    <a:pt x="51" y="727"/>
                  </a:lnTo>
                  <a:lnTo>
                    <a:pt x="49" y="720"/>
                  </a:lnTo>
                  <a:lnTo>
                    <a:pt x="48" y="713"/>
                  </a:lnTo>
                  <a:lnTo>
                    <a:pt x="49" y="704"/>
                  </a:lnTo>
                  <a:lnTo>
                    <a:pt x="50" y="695"/>
                  </a:lnTo>
                  <a:lnTo>
                    <a:pt x="52" y="686"/>
                  </a:lnTo>
                  <a:lnTo>
                    <a:pt x="55" y="677"/>
                  </a:lnTo>
                  <a:lnTo>
                    <a:pt x="58" y="669"/>
                  </a:lnTo>
                  <a:lnTo>
                    <a:pt x="61" y="663"/>
                  </a:lnTo>
                  <a:lnTo>
                    <a:pt x="63" y="659"/>
                  </a:lnTo>
                  <a:lnTo>
                    <a:pt x="64" y="658"/>
                  </a:lnTo>
                  <a:lnTo>
                    <a:pt x="66" y="652"/>
                  </a:lnTo>
                  <a:lnTo>
                    <a:pt x="72" y="636"/>
                  </a:lnTo>
                  <a:lnTo>
                    <a:pt x="82" y="613"/>
                  </a:lnTo>
                  <a:lnTo>
                    <a:pt x="92" y="587"/>
                  </a:lnTo>
                  <a:lnTo>
                    <a:pt x="103" y="560"/>
                  </a:lnTo>
                  <a:lnTo>
                    <a:pt x="112" y="537"/>
                  </a:lnTo>
                  <a:lnTo>
                    <a:pt x="119" y="521"/>
                  </a:lnTo>
                  <a:lnTo>
                    <a:pt x="121" y="515"/>
                  </a:lnTo>
                  <a:lnTo>
                    <a:pt x="126" y="514"/>
                  </a:lnTo>
                  <a:lnTo>
                    <a:pt x="130" y="512"/>
                  </a:lnTo>
                  <a:lnTo>
                    <a:pt x="134" y="508"/>
                  </a:lnTo>
                  <a:lnTo>
                    <a:pt x="137" y="504"/>
                  </a:lnTo>
                  <a:lnTo>
                    <a:pt x="141" y="499"/>
                  </a:lnTo>
                  <a:lnTo>
                    <a:pt x="146" y="494"/>
                  </a:lnTo>
                  <a:lnTo>
                    <a:pt x="150" y="490"/>
                  </a:lnTo>
                  <a:lnTo>
                    <a:pt x="153" y="487"/>
                  </a:lnTo>
                  <a:lnTo>
                    <a:pt x="163" y="482"/>
                  </a:lnTo>
                  <a:lnTo>
                    <a:pt x="169" y="478"/>
                  </a:lnTo>
                  <a:lnTo>
                    <a:pt x="173" y="473"/>
                  </a:lnTo>
                  <a:lnTo>
                    <a:pt x="176" y="470"/>
                  </a:lnTo>
                  <a:lnTo>
                    <a:pt x="177" y="467"/>
                  </a:lnTo>
                  <a:lnTo>
                    <a:pt x="177" y="465"/>
                  </a:lnTo>
                  <a:lnTo>
                    <a:pt x="176" y="463"/>
                  </a:lnTo>
                  <a:lnTo>
                    <a:pt x="176" y="462"/>
                  </a:lnTo>
                  <a:lnTo>
                    <a:pt x="174" y="451"/>
                  </a:lnTo>
                  <a:lnTo>
                    <a:pt x="171" y="425"/>
                  </a:lnTo>
                  <a:lnTo>
                    <a:pt x="168" y="399"/>
                  </a:lnTo>
                  <a:lnTo>
                    <a:pt x="166" y="387"/>
                  </a:lnTo>
                  <a:lnTo>
                    <a:pt x="165" y="385"/>
                  </a:lnTo>
                  <a:lnTo>
                    <a:pt x="163" y="380"/>
                  </a:lnTo>
                  <a:lnTo>
                    <a:pt x="160" y="374"/>
                  </a:lnTo>
                  <a:lnTo>
                    <a:pt x="158" y="366"/>
                  </a:lnTo>
                  <a:lnTo>
                    <a:pt x="155" y="357"/>
                  </a:lnTo>
                  <a:lnTo>
                    <a:pt x="152" y="350"/>
                  </a:lnTo>
                  <a:lnTo>
                    <a:pt x="150" y="345"/>
                  </a:lnTo>
                  <a:lnTo>
                    <a:pt x="150" y="343"/>
                  </a:lnTo>
                  <a:lnTo>
                    <a:pt x="152" y="330"/>
                  </a:lnTo>
                  <a:lnTo>
                    <a:pt x="156" y="303"/>
                  </a:lnTo>
                  <a:lnTo>
                    <a:pt x="160" y="275"/>
                  </a:lnTo>
                  <a:lnTo>
                    <a:pt x="163" y="262"/>
                  </a:lnTo>
                  <a:lnTo>
                    <a:pt x="164" y="262"/>
                  </a:lnTo>
                  <a:lnTo>
                    <a:pt x="168" y="258"/>
                  </a:lnTo>
                  <a:lnTo>
                    <a:pt x="173" y="253"/>
                  </a:lnTo>
                  <a:lnTo>
                    <a:pt x="179" y="248"/>
                  </a:lnTo>
                  <a:lnTo>
                    <a:pt x="187" y="240"/>
                  </a:lnTo>
                  <a:lnTo>
                    <a:pt x="196" y="232"/>
                  </a:lnTo>
                  <a:lnTo>
                    <a:pt x="205" y="223"/>
                  </a:lnTo>
                  <a:lnTo>
                    <a:pt x="215" y="214"/>
                  </a:lnTo>
                  <a:lnTo>
                    <a:pt x="225" y="205"/>
                  </a:lnTo>
                  <a:lnTo>
                    <a:pt x="234" y="197"/>
                  </a:lnTo>
                  <a:lnTo>
                    <a:pt x="243" y="189"/>
                  </a:lnTo>
                  <a:lnTo>
                    <a:pt x="251" y="181"/>
                  </a:lnTo>
                  <a:lnTo>
                    <a:pt x="258" y="175"/>
                  </a:lnTo>
                  <a:lnTo>
                    <a:pt x="263" y="170"/>
                  </a:lnTo>
                  <a:lnTo>
                    <a:pt x="266" y="167"/>
                  </a:lnTo>
                  <a:lnTo>
                    <a:pt x="267" y="166"/>
                  </a:lnTo>
                  <a:lnTo>
                    <a:pt x="267" y="150"/>
                  </a:lnTo>
                  <a:lnTo>
                    <a:pt x="266" y="117"/>
                  </a:lnTo>
                  <a:lnTo>
                    <a:pt x="265" y="83"/>
                  </a:lnTo>
                  <a:lnTo>
                    <a:pt x="265" y="67"/>
                  </a:lnTo>
                  <a:lnTo>
                    <a:pt x="351" y="0"/>
                  </a:lnTo>
                </a:path>
              </a:pathLst>
            </a:custGeom>
            <a:solidFill>
              <a:srgbClr val="ffff7e"/>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7" name=""/>
            <p:cNvSpPr/>
            <p:nvPr/>
          </p:nvSpPr>
          <p:spPr>
            <a:xfrm>
              <a:off x="3591000" y="684360"/>
              <a:ext cx="2490120" cy="5556600"/>
            </a:xfrm>
            <a:custGeom>
              <a:avLst/>
              <a:gdLst/>
              <a:ahLst/>
              <a:rect l="l" t="t" r="r" b="b"/>
              <a:pathLst>
                <a:path w="1255" h="2800">
                  <a:moveTo>
                    <a:pt x="154" y="0"/>
                  </a:moveTo>
                  <a:lnTo>
                    <a:pt x="155" y="1"/>
                  </a:lnTo>
                  <a:lnTo>
                    <a:pt x="162" y="1"/>
                  </a:lnTo>
                  <a:lnTo>
                    <a:pt x="170" y="4"/>
                  </a:lnTo>
                  <a:lnTo>
                    <a:pt x="180" y="6"/>
                  </a:lnTo>
                  <a:lnTo>
                    <a:pt x="191" y="10"/>
                  </a:lnTo>
                  <a:lnTo>
                    <a:pt x="201" y="15"/>
                  </a:lnTo>
                  <a:lnTo>
                    <a:pt x="210" y="23"/>
                  </a:lnTo>
                  <a:lnTo>
                    <a:pt x="216" y="31"/>
                  </a:lnTo>
                  <a:lnTo>
                    <a:pt x="221" y="37"/>
                  </a:lnTo>
                  <a:lnTo>
                    <a:pt x="225" y="37"/>
                  </a:lnTo>
                  <a:lnTo>
                    <a:pt x="229" y="33"/>
                  </a:lnTo>
                  <a:lnTo>
                    <a:pt x="234" y="27"/>
                  </a:lnTo>
                  <a:lnTo>
                    <a:pt x="240" y="19"/>
                  </a:lnTo>
                  <a:lnTo>
                    <a:pt x="247" y="13"/>
                  </a:lnTo>
                  <a:lnTo>
                    <a:pt x="255" y="8"/>
                  </a:lnTo>
                  <a:lnTo>
                    <a:pt x="266" y="7"/>
                  </a:lnTo>
                  <a:lnTo>
                    <a:pt x="276" y="10"/>
                  </a:lnTo>
                  <a:lnTo>
                    <a:pt x="285" y="16"/>
                  </a:lnTo>
                  <a:lnTo>
                    <a:pt x="290" y="24"/>
                  </a:lnTo>
                  <a:lnTo>
                    <a:pt x="295" y="32"/>
                  </a:lnTo>
                  <a:lnTo>
                    <a:pt x="300" y="39"/>
                  </a:lnTo>
                  <a:lnTo>
                    <a:pt x="306" y="45"/>
                  </a:lnTo>
                  <a:lnTo>
                    <a:pt x="312" y="48"/>
                  </a:lnTo>
                  <a:lnTo>
                    <a:pt x="321" y="46"/>
                  </a:lnTo>
                  <a:lnTo>
                    <a:pt x="329" y="42"/>
                  </a:lnTo>
                  <a:lnTo>
                    <a:pt x="334" y="38"/>
                  </a:lnTo>
                  <a:lnTo>
                    <a:pt x="337" y="33"/>
                  </a:lnTo>
                  <a:lnTo>
                    <a:pt x="338" y="28"/>
                  </a:lnTo>
                  <a:lnTo>
                    <a:pt x="340" y="24"/>
                  </a:lnTo>
                  <a:lnTo>
                    <a:pt x="342" y="19"/>
                  </a:lnTo>
                  <a:lnTo>
                    <a:pt x="346" y="15"/>
                  </a:lnTo>
                  <a:lnTo>
                    <a:pt x="353" y="12"/>
                  </a:lnTo>
                  <a:lnTo>
                    <a:pt x="358" y="11"/>
                  </a:lnTo>
                  <a:lnTo>
                    <a:pt x="364" y="9"/>
                  </a:lnTo>
                  <a:lnTo>
                    <a:pt x="372" y="8"/>
                  </a:lnTo>
                  <a:lnTo>
                    <a:pt x="380" y="7"/>
                  </a:lnTo>
                  <a:lnTo>
                    <a:pt x="389" y="6"/>
                  </a:lnTo>
                  <a:lnTo>
                    <a:pt x="399" y="6"/>
                  </a:lnTo>
                  <a:lnTo>
                    <a:pt x="409" y="6"/>
                  </a:lnTo>
                  <a:lnTo>
                    <a:pt x="419" y="6"/>
                  </a:lnTo>
                  <a:lnTo>
                    <a:pt x="429" y="7"/>
                  </a:lnTo>
                  <a:lnTo>
                    <a:pt x="440" y="8"/>
                  </a:lnTo>
                  <a:lnTo>
                    <a:pt x="449" y="9"/>
                  </a:lnTo>
                  <a:lnTo>
                    <a:pt x="459" y="11"/>
                  </a:lnTo>
                  <a:lnTo>
                    <a:pt x="467" y="14"/>
                  </a:lnTo>
                  <a:lnTo>
                    <a:pt x="474" y="17"/>
                  </a:lnTo>
                  <a:lnTo>
                    <a:pt x="481" y="21"/>
                  </a:lnTo>
                  <a:lnTo>
                    <a:pt x="486" y="25"/>
                  </a:lnTo>
                  <a:lnTo>
                    <a:pt x="491" y="30"/>
                  </a:lnTo>
                  <a:lnTo>
                    <a:pt x="495" y="37"/>
                  </a:lnTo>
                  <a:lnTo>
                    <a:pt x="500" y="44"/>
                  </a:lnTo>
                  <a:lnTo>
                    <a:pt x="505" y="51"/>
                  </a:lnTo>
                  <a:lnTo>
                    <a:pt x="510" y="60"/>
                  </a:lnTo>
                  <a:lnTo>
                    <a:pt x="516" y="69"/>
                  </a:lnTo>
                  <a:lnTo>
                    <a:pt x="522" y="78"/>
                  </a:lnTo>
                  <a:lnTo>
                    <a:pt x="529" y="89"/>
                  </a:lnTo>
                  <a:lnTo>
                    <a:pt x="536" y="99"/>
                  </a:lnTo>
                  <a:lnTo>
                    <a:pt x="544" y="109"/>
                  </a:lnTo>
                  <a:lnTo>
                    <a:pt x="554" y="119"/>
                  </a:lnTo>
                  <a:lnTo>
                    <a:pt x="564" y="129"/>
                  </a:lnTo>
                  <a:lnTo>
                    <a:pt x="575" y="139"/>
                  </a:lnTo>
                  <a:lnTo>
                    <a:pt x="587" y="148"/>
                  </a:lnTo>
                  <a:lnTo>
                    <a:pt x="601" y="157"/>
                  </a:lnTo>
                  <a:lnTo>
                    <a:pt x="615" y="166"/>
                  </a:lnTo>
                  <a:lnTo>
                    <a:pt x="630" y="173"/>
                  </a:lnTo>
                  <a:lnTo>
                    <a:pt x="642" y="179"/>
                  </a:lnTo>
                  <a:lnTo>
                    <a:pt x="653" y="183"/>
                  </a:lnTo>
                  <a:lnTo>
                    <a:pt x="662" y="186"/>
                  </a:lnTo>
                  <a:lnTo>
                    <a:pt x="670" y="189"/>
                  </a:lnTo>
                  <a:lnTo>
                    <a:pt x="677" y="190"/>
                  </a:lnTo>
                  <a:lnTo>
                    <a:pt x="684" y="191"/>
                  </a:lnTo>
                  <a:lnTo>
                    <a:pt x="690" y="192"/>
                  </a:lnTo>
                  <a:lnTo>
                    <a:pt x="695" y="193"/>
                  </a:lnTo>
                  <a:lnTo>
                    <a:pt x="700" y="194"/>
                  </a:lnTo>
                  <a:lnTo>
                    <a:pt x="706" y="196"/>
                  </a:lnTo>
                  <a:lnTo>
                    <a:pt x="712" y="198"/>
                  </a:lnTo>
                  <a:lnTo>
                    <a:pt x="718" y="202"/>
                  </a:lnTo>
                  <a:lnTo>
                    <a:pt x="726" y="207"/>
                  </a:lnTo>
                  <a:lnTo>
                    <a:pt x="734" y="213"/>
                  </a:lnTo>
                  <a:lnTo>
                    <a:pt x="744" y="221"/>
                  </a:lnTo>
                  <a:lnTo>
                    <a:pt x="748" y="224"/>
                  </a:lnTo>
                  <a:lnTo>
                    <a:pt x="753" y="228"/>
                  </a:lnTo>
                  <a:lnTo>
                    <a:pt x="758" y="232"/>
                  </a:lnTo>
                  <a:lnTo>
                    <a:pt x="764" y="236"/>
                  </a:lnTo>
                  <a:lnTo>
                    <a:pt x="769" y="241"/>
                  </a:lnTo>
                  <a:lnTo>
                    <a:pt x="776" y="245"/>
                  </a:lnTo>
                  <a:lnTo>
                    <a:pt x="782" y="250"/>
                  </a:lnTo>
                  <a:lnTo>
                    <a:pt x="788" y="255"/>
                  </a:lnTo>
                  <a:lnTo>
                    <a:pt x="794" y="259"/>
                  </a:lnTo>
                  <a:lnTo>
                    <a:pt x="801" y="264"/>
                  </a:lnTo>
                  <a:lnTo>
                    <a:pt x="808" y="268"/>
                  </a:lnTo>
                  <a:lnTo>
                    <a:pt x="815" y="272"/>
                  </a:lnTo>
                  <a:lnTo>
                    <a:pt x="821" y="276"/>
                  </a:lnTo>
                  <a:lnTo>
                    <a:pt x="828" y="280"/>
                  </a:lnTo>
                  <a:lnTo>
                    <a:pt x="834" y="284"/>
                  </a:lnTo>
                  <a:lnTo>
                    <a:pt x="840" y="286"/>
                  </a:lnTo>
                  <a:lnTo>
                    <a:pt x="848" y="290"/>
                  </a:lnTo>
                  <a:lnTo>
                    <a:pt x="855" y="293"/>
                  </a:lnTo>
                  <a:lnTo>
                    <a:pt x="862" y="296"/>
                  </a:lnTo>
                  <a:lnTo>
                    <a:pt x="869" y="298"/>
                  </a:lnTo>
                  <a:lnTo>
                    <a:pt x="876" y="301"/>
                  </a:lnTo>
                  <a:lnTo>
                    <a:pt x="882" y="302"/>
                  </a:lnTo>
                  <a:lnTo>
                    <a:pt x="888" y="304"/>
                  </a:lnTo>
                  <a:lnTo>
                    <a:pt x="894" y="306"/>
                  </a:lnTo>
                  <a:lnTo>
                    <a:pt x="899" y="307"/>
                  </a:lnTo>
                  <a:lnTo>
                    <a:pt x="904" y="307"/>
                  </a:lnTo>
                  <a:lnTo>
                    <a:pt x="908" y="308"/>
                  </a:lnTo>
                  <a:lnTo>
                    <a:pt x="913" y="308"/>
                  </a:lnTo>
                  <a:lnTo>
                    <a:pt x="916" y="309"/>
                  </a:lnTo>
                  <a:lnTo>
                    <a:pt x="920" y="309"/>
                  </a:lnTo>
                  <a:lnTo>
                    <a:pt x="922" y="309"/>
                  </a:lnTo>
                  <a:lnTo>
                    <a:pt x="924" y="309"/>
                  </a:lnTo>
                  <a:lnTo>
                    <a:pt x="926" y="311"/>
                  </a:lnTo>
                  <a:lnTo>
                    <a:pt x="925" y="316"/>
                  </a:lnTo>
                  <a:lnTo>
                    <a:pt x="923" y="323"/>
                  </a:lnTo>
                  <a:lnTo>
                    <a:pt x="918" y="333"/>
                  </a:lnTo>
                  <a:lnTo>
                    <a:pt x="911" y="345"/>
                  </a:lnTo>
                  <a:lnTo>
                    <a:pt x="904" y="359"/>
                  </a:lnTo>
                  <a:lnTo>
                    <a:pt x="895" y="373"/>
                  </a:lnTo>
                  <a:lnTo>
                    <a:pt x="887" y="388"/>
                  </a:lnTo>
                  <a:lnTo>
                    <a:pt x="878" y="403"/>
                  </a:lnTo>
                  <a:lnTo>
                    <a:pt x="869" y="417"/>
                  </a:lnTo>
                  <a:lnTo>
                    <a:pt x="861" y="431"/>
                  </a:lnTo>
                  <a:lnTo>
                    <a:pt x="853" y="444"/>
                  </a:lnTo>
                  <a:lnTo>
                    <a:pt x="847" y="455"/>
                  </a:lnTo>
                  <a:lnTo>
                    <a:pt x="843" y="464"/>
                  </a:lnTo>
                  <a:lnTo>
                    <a:pt x="841" y="470"/>
                  </a:lnTo>
                  <a:lnTo>
                    <a:pt x="841" y="473"/>
                  </a:lnTo>
                  <a:lnTo>
                    <a:pt x="843" y="475"/>
                  </a:lnTo>
                  <a:lnTo>
                    <a:pt x="848" y="477"/>
                  </a:lnTo>
                  <a:lnTo>
                    <a:pt x="855" y="480"/>
                  </a:lnTo>
                  <a:lnTo>
                    <a:pt x="863" y="483"/>
                  </a:lnTo>
                  <a:lnTo>
                    <a:pt x="873" y="486"/>
                  </a:lnTo>
                  <a:lnTo>
                    <a:pt x="883" y="490"/>
                  </a:lnTo>
                  <a:lnTo>
                    <a:pt x="894" y="494"/>
                  </a:lnTo>
                  <a:lnTo>
                    <a:pt x="907" y="498"/>
                  </a:lnTo>
                  <a:lnTo>
                    <a:pt x="918" y="501"/>
                  </a:lnTo>
                  <a:lnTo>
                    <a:pt x="930" y="505"/>
                  </a:lnTo>
                  <a:lnTo>
                    <a:pt x="942" y="508"/>
                  </a:lnTo>
                  <a:lnTo>
                    <a:pt x="952" y="511"/>
                  </a:lnTo>
                  <a:lnTo>
                    <a:pt x="962" y="514"/>
                  </a:lnTo>
                  <a:lnTo>
                    <a:pt x="971" y="516"/>
                  </a:lnTo>
                  <a:lnTo>
                    <a:pt x="978" y="517"/>
                  </a:lnTo>
                  <a:lnTo>
                    <a:pt x="983" y="517"/>
                  </a:lnTo>
                  <a:lnTo>
                    <a:pt x="988" y="517"/>
                  </a:lnTo>
                  <a:lnTo>
                    <a:pt x="995" y="516"/>
                  </a:lnTo>
                  <a:lnTo>
                    <a:pt x="1004" y="515"/>
                  </a:lnTo>
                  <a:lnTo>
                    <a:pt x="1014" y="514"/>
                  </a:lnTo>
                  <a:lnTo>
                    <a:pt x="1026" y="512"/>
                  </a:lnTo>
                  <a:lnTo>
                    <a:pt x="1039" y="510"/>
                  </a:lnTo>
                  <a:lnTo>
                    <a:pt x="1052" y="507"/>
                  </a:lnTo>
                  <a:lnTo>
                    <a:pt x="1066" y="504"/>
                  </a:lnTo>
                  <a:lnTo>
                    <a:pt x="1079" y="500"/>
                  </a:lnTo>
                  <a:lnTo>
                    <a:pt x="1091" y="497"/>
                  </a:lnTo>
                  <a:lnTo>
                    <a:pt x="1104" y="493"/>
                  </a:lnTo>
                  <a:lnTo>
                    <a:pt x="1114" y="488"/>
                  </a:lnTo>
                  <a:lnTo>
                    <a:pt x="1123" y="483"/>
                  </a:lnTo>
                  <a:lnTo>
                    <a:pt x="1131" y="477"/>
                  </a:lnTo>
                  <a:lnTo>
                    <a:pt x="1136" y="471"/>
                  </a:lnTo>
                  <a:lnTo>
                    <a:pt x="1139" y="465"/>
                  </a:lnTo>
                  <a:lnTo>
                    <a:pt x="1143" y="454"/>
                  </a:lnTo>
                  <a:lnTo>
                    <a:pt x="1146" y="444"/>
                  </a:lnTo>
                  <a:lnTo>
                    <a:pt x="1150" y="436"/>
                  </a:lnTo>
                  <a:lnTo>
                    <a:pt x="1152" y="430"/>
                  </a:lnTo>
                  <a:lnTo>
                    <a:pt x="1155" y="424"/>
                  </a:lnTo>
                  <a:lnTo>
                    <a:pt x="1155" y="420"/>
                  </a:lnTo>
                  <a:lnTo>
                    <a:pt x="1152" y="415"/>
                  </a:lnTo>
                  <a:lnTo>
                    <a:pt x="1148" y="411"/>
                  </a:lnTo>
                  <a:lnTo>
                    <a:pt x="1144" y="404"/>
                  </a:lnTo>
                  <a:lnTo>
                    <a:pt x="1144" y="395"/>
                  </a:lnTo>
                  <a:lnTo>
                    <a:pt x="1148" y="384"/>
                  </a:lnTo>
                  <a:lnTo>
                    <a:pt x="1155" y="373"/>
                  </a:lnTo>
                  <a:lnTo>
                    <a:pt x="1165" y="363"/>
                  </a:lnTo>
                  <a:lnTo>
                    <a:pt x="1176" y="356"/>
                  </a:lnTo>
                  <a:lnTo>
                    <a:pt x="1189" y="352"/>
                  </a:lnTo>
                  <a:lnTo>
                    <a:pt x="1203" y="353"/>
                  </a:lnTo>
                  <a:lnTo>
                    <a:pt x="1216" y="357"/>
                  </a:lnTo>
                  <a:lnTo>
                    <a:pt x="1229" y="364"/>
                  </a:lnTo>
                  <a:lnTo>
                    <a:pt x="1240" y="373"/>
                  </a:lnTo>
                  <a:lnTo>
                    <a:pt x="1249" y="385"/>
                  </a:lnTo>
                  <a:lnTo>
                    <a:pt x="1254" y="402"/>
                  </a:lnTo>
                  <a:lnTo>
                    <a:pt x="1254" y="422"/>
                  </a:lnTo>
                  <a:lnTo>
                    <a:pt x="1249" y="448"/>
                  </a:lnTo>
                  <a:lnTo>
                    <a:pt x="1240" y="480"/>
                  </a:lnTo>
                  <a:lnTo>
                    <a:pt x="1234" y="492"/>
                  </a:lnTo>
                  <a:lnTo>
                    <a:pt x="1227" y="500"/>
                  </a:lnTo>
                  <a:lnTo>
                    <a:pt x="1219" y="508"/>
                  </a:lnTo>
                  <a:lnTo>
                    <a:pt x="1210" y="515"/>
                  </a:lnTo>
                  <a:lnTo>
                    <a:pt x="1200" y="520"/>
                  </a:lnTo>
                  <a:lnTo>
                    <a:pt x="1190" y="526"/>
                  </a:lnTo>
                  <a:lnTo>
                    <a:pt x="1179" y="531"/>
                  </a:lnTo>
                  <a:lnTo>
                    <a:pt x="1168" y="536"/>
                  </a:lnTo>
                  <a:lnTo>
                    <a:pt x="1160" y="542"/>
                  </a:lnTo>
                  <a:lnTo>
                    <a:pt x="1151" y="549"/>
                  </a:lnTo>
                  <a:lnTo>
                    <a:pt x="1140" y="557"/>
                  </a:lnTo>
                  <a:lnTo>
                    <a:pt x="1130" y="567"/>
                  </a:lnTo>
                  <a:lnTo>
                    <a:pt x="1118" y="577"/>
                  </a:lnTo>
                  <a:lnTo>
                    <a:pt x="1107" y="589"/>
                  </a:lnTo>
                  <a:lnTo>
                    <a:pt x="1094" y="601"/>
                  </a:lnTo>
                  <a:lnTo>
                    <a:pt x="1080" y="614"/>
                  </a:lnTo>
                  <a:lnTo>
                    <a:pt x="1066" y="629"/>
                  </a:lnTo>
                  <a:lnTo>
                    <a:pt x="1050" y="643"/>
                  </a:lnTo>
                  <a:lnTo>
                    <a:pt x="1034" y="659"/>
                  </a:lnTo>
                  <a:lnTo>
                    <a:pt x="1016" y="675"/>
                  </a:lnTo>
                  <a:lnTo>
                    <a:pt x="997" y="691"/>
                  </a:lnTo>
                  <a:lnTo>
                    <a:pt x="978" y="707"/>
                  </a:lnTo>
                  <a:lnTo>
                    <a:pt x="956" y="724"/>
                  </a:lnTo>
                  <a:lnTo>
                    <a:pt x="934" y="741"/>
                  </a:lnTo>
                  <a:lnTo>
                    <a:pt x="924" y="750"/>
                  </a:lnTo>
                  <a:lnTo>
                    <a:pt x="914" y="761"/>
                  </a:lnTo>
                  <a:lnTo>
                    <a:pt x="907" y="774"/>
                  </a:lnTo>
                  <a:lnTo>
                    <a:pt x="899" y="789"/>
                  </a:lnTo>
                  <a:lnTo>
                    <a:pt x="893" y="804"/>
                  </a:lnTo>
                  <a:lnTo>
                    <a:pt x="887" y="818"/>
                  </a:lnTo>
                  <a:lnTo>
                    <a:pt x="881" y="833"/>
                  </a:lnTo>
                  <a:lnTo>
                    <a:pt x="875" y="847"/>
                  </a:lnTo>
                  <a:lnTo>
                    <a:pt x="872" y="852"/>
                  </a:lnTo>
                  <a:lnTo>
                    <a:pt x="869" y="857"/>
                  </a:lnTo>
                  <a:lnTo>
                    <a:pt x="865" y="862"/>
                  </a:lnTo>
                  <a:lnTo>
                    <a:pt x="861" y="867"/>
                  </a:lnTo>
                  <a:lnTo>
                    <a:pt x="857" y="874"/>
                  </a:lnTo>
                  <a:lnTo>
                    <a:pt x="854" y="880"/>
                  </a:lnTo>
                  <a:lnTo>
                    <a:pt x="852" y="886"/>
                  </a:lnTo>
                  <a:lnTo>
                    <a:pt x="852" y="892"/>
                  </a:lnTo>
                  <a:lnTo>
                    <a:pt x="852" y="904"/>
                  </a:lnTo>
                  <a:lnTo>
                    <a:pt x="852" y="917"/>
                  </a:lnTo>
                  <a:lnTo>
                    <a:pt x="853" y="931"/>
                  </a:lnTo>
                  <a:lnTo>
                    <a:pt x="852" y="946"/>
                  </a:lnTo>
                  <a:lnTo>
                    <a:pt x="851" y="962"/>
                  </a:lnTo>
                  <a:lnTo>
                    <a:pt x="846" y="981"/>
                  </a:lnTo>
                  <a:lnTo>
                    <a:pt x="839" y="1000"/>
                  </a:lnTo>
                  <a:lnTo>
                    <a:pt x="828" y="1022"/>
                  </a:lnTo>
                  <a:lnTo>
                    <a:pt x="812" y="1056"/>
                  </a:lnTo>
                  <a:lnTo>
                    <a:pt x="804" y="1084"/>
                  </a:lnTo>
                  <a:lnTo>
                    <a:pt x="804" y="1110"/>
                  </a:lnTo>
                  <a:lnTo>
                    <a:pt x="808" y="1132"/>
                  </a:lnTo>
                  <a:lnTo>
                    <a:pt x="816" y="1150"/>
                  </a:lnTo>
                  <a:lnTo>
                    <a:pt x="823" y="1167"/>
                  </a:lnTo>
                  <a:lnTo>
                    <a:pt x="828" y="1183"/>
                  </a:lnTo>
                  <a:lnTo>
                    <a:pt x="830" y="1197"/>
                  </a:lnTo>
                  <a:lnTo>
                    <a:pt x="830" y="1202"/>
                  </a:lnTo>
                  <a:lnTo>
                    <a:pt x="831" y="1207"/>
                  </a:lnTo>
                  <a:lnTo>
                    <a:pt x="834" y="1211"/>
                  </a:lnTo>
                  <a:lnTo>
                    <a:pt x="837" y="1214"/>
                  </a:lnTo>
                  <a:lnTo>
                    <a:pt x="841" y="1216"/>
                  </a:lnTo>
                  <a:lnTo>
                    <a:pt x="846" y="1219"/>
                  </a:lnTo>
                  <a:lnTo>
                    <a:pt x="852" y="1220"/>
                  </a:lnTo>
                  <a:lnTo>
                    <a:pt x="857" y="1221"/>
                  </a:lnTo>
                  <a:lnTo>
                    <a:pt x="864" y="1223"/>
                  </a:lnTo>
                  <a:lnTo>
                    <a:pt x="870" y="1225"/>
                  </a:lnTo>
                  <a:lnTo>
                    <a:pt x="877" y="1227"/>
                  </a:lnTo>
                  <a:lnTo>
                    <a:pt x="883" y="1230"/>
                  </a:lnTo>
                  <a:lnTo>
                    <a:pt x="889" y="1234"/>
                  </a:lnTo>
                  <a:lnTo>
                    <a:pt x="895" y="1239"/>
                  </a:lnTo>
                  <a:lnTo>
                    <a:pt x="901" y="1246"/>
                  </a:lnTo>
                  <a:lnTo>
                    <a:pt x="906" y="1254"/>
                  </a:lnTo>
                  <a:lnTo>
                    <a:pt x="913" y="1274"/>
                  </a:lnTo>
                  <a:lnTo>
                    <a:pt x="917" y="1297"/>
                  </a:lnTo>
                  <a:lnTo>
                    <a:pt x="918" y="1324"/>
                  </a:lnTo>
                  <a:lnTo>
                    <a:pt x="917" y="1351"/>
                  </a:lnTo>
                  <a:lnTo>
                    <a:pt x="917" y="1375"/>
                  </a:lnTo>
                  <a:lnTo>
                    <a:pt x="919" y="1397"/>
                  </a:lnTo>
                  <a:lnTo>
                    <a:pt x="925" y="1414"/>
                  </a:lnTo>
                  <a:lnTo>
                    <a:pt x="935" y="1425"/>
                  </a:lnTo>
                  <a:lnTo>
                    <a:pt x="939" y="1430"/>
                  </a:lnTo>
                  <a:lnTo>
                    <a:pt x="939" y="1437"/>
                  </a:lnTo>
                  <a:lnTo>
                    <a:pt x="936" y="1446"/>
                  </a:lnTo>
                  <a:lnTo>
                    <a:pt x="930" y="1456"/>
                  </a:lnTo>
                  <a:lnTo>
                    <a:pt x="921" y="1468"/>
                  </a:lnTo>
                  <a:lnTo>
                    <a:pt x="911" y="1481"/>
                  </a:lnTo>
                  <a:lnTo>
                    <a:pt x="899" y="1495"/>
                  </a:lnTo>
                  <a:lnTo>
                    <a:pt x="886" y="1509"/>
                  </a:lnTo>
                  <a:lnTo>
                    <a:pt x="873" y="1523"/>
                  </a:lnTo>
                  <a:lnTo>
                    <a:pt x="860" y="1537"/>
                  </a:lnTo>
                  <a:lnTo>
                    <a:pt x="847" y="1550"/>
                  </a:lnTo>
                  <a:lnTo>
                    <a:pt x="834" y="1563"/>
                  </a:lnTo>
                  <a:lnTo>
                    <a:pt x="824" y="1574"/>
                  </a:lnTo>
                  <a:lnTo>
                    <a:pt x="816" y="1585"/>
                  </a:lnTo>
                  <a:lnTo>
                    <a:pt x="809" y="1593"/>
                  </a:lnTo>
                  <a:lnTo>
                    <a:pt x="806" y="1600"/>
                  </a:lnTo>
                  <a:lnTo>
                    <a:pt x="804" y="1604"/>
                  </a:lnTo>
                  <a:lnTo>
                    <a:pt x="800" y="1606"/>
                  </a:lnTo>
                  <a:lnTo>
                    <a:pt x="794" y="1606"/>
                  </a:lnTo>
                  <a:lnTo>
                    <a:pt x="788" y="1605"/>
                  </a:lnTo>
                  <a:lnTo>
                    <a:pt x="780" y="1602"/>
                  </a:lnTo>
                  <a:lnTo>
                    <a:pt x="770" y="1599"/>
                  </a:lnTo>
                  <a:lnTo>
                    <a:pt x="759" y="1596"/>
                  </a:lnTo>
                  <a:lnTo>
                    <a:pt x="747" y="1592"/>
                  </a:lnTo>
                  <a:lnTo>
                    <a:pt x="733" y="1590"/>
                  </a:lnTo>
                  <a:lnTo>
                    <a:pt x="718" y="1588"/>
                  </a:lnTo>
                  <a:lnTo>
                    <a:pt x="703" y="1588"/>
                  </a:lnTo>
                  <a:lnTo>
                    <a:pt x="686" y="1588"/>
                  </a:lnTo>
                  <a:lnTo>
                    <a:pt x="668" y="1591"/>
                  </a:lnTo>
                  <a:lnTo>
                    <a:pt x="648" y="1596"/>
                  </a:lnTo>
                  <a:lnTo>
                    <a:pt x="628" y="1604"/>
                  </a:lnTo>
                  <a:lnTo>
                    <a:pt x="607" y="1615"/>
                  </a:lnTo>
                  <a:lnTo>
                    <a:pt x="602" y="1617"/>
                  </a:lnTo>
                  <a:lnTo>
                    <a:pt x="595" y="1619"/>
                  </a:lnTo>
                  <a:lnTo>
                    <a:pt x="586" y="1619"/>
                  </a:lnTo>
                  <a:lnTo>
                    <a:pt x="577" y="1620"/>
                  </a:lnTo>
                  <a:lnTo>
                    <a:pt x="568" y="1620"/>
                  </a:lnTo>
                  <a:lnTo>
                    <a:pt x="559" y="1620"/>
                  </a:lnTo>
                  <a:lnTo>
                    <a:pt x="553" y="1620"/>
                  </a:lnTo>
                  <a:lnTo>
                    <a:pt x="548" y="1620"/>
                  </a:lnTo>
                  <a:lnTo>
                    <a:pt x="525" y="1628"/>
                  </a:lnTo>
                  <a:lnTo>
                    <a:pt x="510" y="1646"/>
                  </a:lnTo>
                  <a:lnTo>
                    <a:pt x="501" y="1671"/>
                  </a:lnTo>
                  <a:lnTo>
                    <a:pt x="496" y="1700"/>
                  </a:lnTo>
                  <a:lnTo>
                    <a:pt x="494" y="1728"/>
                  </a:lnTo>
                  <a:lnTo>
                    <a:pt x="493" y="1755"/>
                  </a:lnTo>
                  <a:lnTo>
                    <a:pt x="492" y="1774"/>
                  </a:lnTo>
                  <a:lnTo>
                    <a:pt x="489" y="1784"/>
                  </a:lnTo>
                  <a:lnTo>
                    <a:pt x="486" y="1786"/>
                  </a:lnTo>
                  <a:lnTo>
                    <a:pt x="482" y="1788"/>
                  </a:lnTo>
                  <a:lnTo>
                    <a:pt x="477" y="1790"/>
                  </a:lnTo>
                  <a:lnTo>
                    <a:pt x="470" y="1792"/>
                  </a:lnTo>
                  <a:lnTo>
                    <a:pt x="464" y="1795"/>
                  </a:lnTo>
                  <a:lnTo>
                    <a:pt x="456" y="1796"/>
                  </a:lnTo>
                  <a:lnTo>
                    <a:pt x="448" y="1798"/>
                  </a:lnTo>
                  <a:lnTo>
                    <a:pt x="441" y="1800"/>
                  </a:lnTo>
                  <a:lnTo>
                    <a:pt x="433" y="1802"/>
                  </a:lnTo>
                  <a:lnTo>
                    <a:pt x="424" y="1803"/>
                  </a:lnTo>
                  <a:lnTo>
                    <a:pt x="417" y="1804"/>
                  </a:lnTo>
                  <a:lnTo>
                    <a:pt x="410" y="1805"/>
                  </a:lnTo>
                  <a:lnTo>
                    <a:pt x="402" y="1805"/>
                  </a:lnTo>
                  <a:lnTo>
                    <a:pt x="397" y="1805"/>
                  </a:lnTo>
                  <a:lnTo>
                    <a:pt x="391" y="1804"/>
                  </a:lnTo>
                  <a:lnTo>
                    <a:pt x="387" y="1803"/>
                  </a:lnTo>
                  <a:lnTo>
                    <a:pt x="382" y="1801"/>
                  </a:lnTo>
                  <a:lnTo>
                    <a:pt x="377" y="1798"/>
                  </a:lnTo>
                  <a:lnTo>
                    <a:pt x="372" y="1796"/>
                  </a:lnTo>
                  <a:lnTo>
                    <a:pt x="365" y="1792"/>
                  </a:lnTo>
                  <a:lnTo>
                    <a:pt x="359" y="1789"/>
                  </a:lnTo>
                  <a:lnTo>
                    <a:pt x="352" y="1785"/>
                  </a:lnTo>
                  <a:lnTo>
                    <a:pt x="346" y="1782"/>
                  </a:lnTo>
                  <a:lnTo>
                    <a:pt x="339" y="1778"/>
                  </a:lnTo>
                  <a:lnTo>
                    <a:pt x="332" y="1774"/>
                  </a:lnTo>
                  <a:lnTo>
                    <a:pt x="325" y="1771"/>
                  </a:lnTo>
                  <a:lnTo>
                    <a:pt x="320" y="1768"/>
                  </a:lnTo>
                  <a:lnTo>
                    <a:pt x="315" y="1766"/>
                  </a:lnTo>
                  <a:lnTo>
                    <a:pt x="310" y="1764"/>
                  </a:lnTo>
                  <a:lnTo>
                    <a:pt x="306" y="1763"/>
                  </a:lnTo>
                  <a:lnTo>
                    <a:pt x="303" y="1762"/>
                  </a:lnTo>
                  <a:lnTo>
                    <a:pt x="302" y="1763"/>
                  </a:lnTo>
                  <a:lnTo>
                    <a:pt x="299" y="1765"/>
                  </a:lnTo>
                  <a:lnTo>
                    <a:pt x="297" y="1769"/>
                  </a:lnTo>
                  <a:lnTo>
                    <a:pt x="294" y="1774"/>
                  </a:lnTo>
                  <a:lnTo>
                    <a:pt x="293" y="1779"/>
                  </a:lnTo>
                  <a:lnTo>
                    <a:pt x="292" y="1786"/>
                  </a:lnTo>
                  <a:lnTo>
                    <a:pt x="292" y="1793"/>
                  </a:lnTo>
                  <a:lnTo>
                    <a:pt x="294" y="1800"/>
                  </a:lnTo>
                  <a:lnTo>
                    <a:pt x="298" y="1808"/>
                  </a:lnTo>
                  <a:lnTo>
                    <a:pt x="302" y="1817"/>
                  </a:lnTo>
                  <a:lnTo>
                    <a:pt x="303" y="1828"/>
                  </a:lnTo>
                  <a:lnTo>
                    <a:pt x="303" y="1839"/>
                  </a:lnTo>
                  <a:lnTo>
                    <a:pt x="303" y="1852"/>
                  </a:lnTo>
                  <a:lnTo>
                    <a:pt x="304" y="1864"/>
                  </a:lnTo>
                  <a:lnTo>
                    <a:pt x="307" y="1875"/>
                  </a:lnTo>
                  <a:lnTo>
                    <a:pt x="315" y="1884"/>
                  </a:lnTo>
                  <a:lnTo>
                    <a:pt x="328" y="1890"/>
                  </a:lnTo>
                  <a:lnTo>
                    <a:pt x="340" y="1895"/>
                  </a:lnTo>
                  <a:lnTo>
                    <a:pt x="349" y="1897"/>
                  </a:lnTo>
                  <a:lnTo>
                    <a:pt x="354" y="1897"/>
                  </a:lnTo>
                  <a:lnTo>
                    <a:pt x="357" y="1896"/>
                  </a:lnTo>
                  <a:lnTo>
                    <a:pt x="359" y="1895"/>
                  </a:lnTo>
                  <a:lnTo>
                    <a:pt x="360" y="1894"/>
                  </a:lnTo>
                  <a:lnTo>
                    <a:pt x="363" y="1893"/>
                  </a:lnTo>
                  <a:lnTo>
                    <a:pt x="367" y="1893"/>
                  </a:lnTo>
                  <a:lnTo>
                    <a:pt x="373" y="1896"/>
                  </a:lnTo>
                  <a:lnTo>
                    <a:pt x="376" y="1903"/>
                  </a:lnTo>
                  <a:lnTo>
                    <a:pt x="379" y="1911"/>
                  </a:lnTo>
                  <a:lnTo>
                    <a:pt x="380" y="1920"/>
                  </a:lnTo>
                  <a:lnTo>
                    <a:pt x="380" y="1929"/>
                  </a:lnTo>
                  <a:lnTo>
                    <a:pt x="379" y="1937"/>
                  </a:lnTo>
                  <a:lnTo>
                    <a:pt x="376" y="1943"/>
                  </a:lnTo>
                  <a:lnTo>
                    <a:pt x="373" y="1946"/>
                  </a:lnTo>
                  <a:lnTo>
                    <a:pt x="368" y="1946"/>
                  </a:lnTo>
                  <a:lnTo>
                    <a:pt x="361" y="1947"/>
                  </a:lnTo>
                  <a:lnTo>
                    <a:pt x="353" y="1947"/>
                  </a:lnTo>
                  <a:lnTo>
                    <a:pt x="345" y="1948"/>
                  </a:lnTo>
                  <a:lnTo>
                    <a:pt x="338" y="1949"/>
                  </a:lnTo>
                  <a:lnTo>
                    <a:pt x="331" y="1951"/>
                  </a:lnTo>
                  <a:lnTo>
                    <a:pt x="327" y="1954"/>
                  </a:lnTo>
                  <a:lnTo>
                    <a:pt x="325" y="1958"/>
                  </a:lnTo>
                  <a:lnTo>
                    <a:pt x="325" y="1961"/>
                  </a:lnTo>
                  <a:lnTo>
                    <a:pt x="324" y="1966"/>
                  </a:lnTo>
                  <a:lnTo>
                    <a:pt x="321" y="1971"/>
                  </a:lnTo>
                  <a:lnTo>
                    <a:pt x="318" y="1976"/>
                  </a:lnTo>
                  <a:lnTo>
                    <a:pt x="314" y="1982"/>
                  </a:lnTo>
                  <a:lnTo>
                    <a:pt x="309" y="1989"/>
                  </a:lnTo>
                  <a:lnTo>
                    <a:pt x="303" y="1994"/>
                  </a:lnTo>
                  <a:lnTo>
                    <a:pt x="298" y="1999"/>
                  </a:lnTo>
                  <a:lnTo>
                    <a:pt x="294" y="2005"/>
                  </a:lnTo>
                  <a:lnTo>
                    <a:pt x="294" y="2016"/>
                  </a:lnTo>
                  <a:lnTo>
                    <a:pt x="294" y="2028"/>
                  </a:lnTo>
                  <a:lnTo>
                    <a:pt x="294" y="2041"/>
                  </a:lnTo>
                  <a:lnTo>
                    <a:pt x="294" y="2061"/>
                  </a:lnTo>
                  <a:lnTo>
                    <a:pt x="294" y="2081"/>
                  </a:lnTo>
                  <a:lnTo>
                    <a:pt x="293" y="2101"/>
                  </a:lnTo>
                  <a:lnTo>
                    <a:pt x="293" y="2118"/>
                  </a:lnTo>
                  <a:lnTo>
                    <a:pt x="292" y="2122"/>
                  </a:lnTo>
                  <a:lnTo>
                    <a:pt x="288" y="2125"/>
                  </a:lnTo>
                  <a:lnTo>
                    <a:pt x="283" y="2126"/>
                  </a:lnTo>
                  <a:lnTo>
                    <a:pt x="276" y="2126"/>
                  </a:lnTo>
                  <a:lnTo>
                    <a:pt x="269" y="2126"/>
                  </a:lnTo>
                  <a:lnTo>
                    <a:pt x="262" y="2127"/>
                  </a:lnTo>
                  <a:lnTo>
                    <a:pt x="256" y="2130"/>
                  </a:lnTo>
                  <a:lnTo>
                    <a:pt x="251" y="2134"/>
                  </a:lnTo>
                  <a:lnTo>
                    <a:pt x="244" y="2143"/>
                  </a:lnTo>
                  <a:lnTo>
                    <a:pt x="237" y="2150"/>
                  </a:lnTo>
                  <a:lnTo>
                    <a:pt x="229" y="2157"/>
                  </a:lnTo>
                  <a:lnTo>
                    <a:pt x="220" y="2162"/>
                  </a:lnTo>
                  <a:lnTo>
                    <a:pt x="211" y="2166"/>
                  </a:lnTo>
                  <a:lnTo>
                    <a:pt x="202" y="2171"/>
                  </a:lnTo>
                  <a:lnTo>
                    <a:pt x="194" y="2174"/>
                  </a:lnTo>
                  <a:lnTo>
                    <a:pt x="185" y="2177"/>
                  </a:lnTo>
                  <a:lnTo>
                    <a:pt x="176" y="2180"/>
                  </a:lnTo>
                  <a:lnTo>
                    <a:pt x="169" y="2182"/>
                  </a:lnTo>
                  <a:lnTo>
                    <a:pt x="163" y="2184"/>
                  </a:lnTo>
                  <a:lnTo>
                    <a:pt x="157" y="2186"/>
                  </a:lnTo>
                  <a:lnTo>
                    <a:pt x="153" y="2188"/>
                  </a:lnTo>
                  <a:lnTo>
                    <a:pt x="149" y="2190"/>
                  </a:lnTo>
                  <a:lnTo>
                    <a:pt x="148" y="2193"/>
                  </a:lnTo>
                  <a:lnTo>
                    <a:pt x="147" y="2195"/>
                  </a:lnTo>
                  <a:lnTo>
                    <a:pt x="147" y="2202"/>
                  </a:lnTo>
                  <a:lnTo>
                    <a:pt x="145" y="2208"/>
                  </a:lnTo>
                  <a:lnTo>
                    <a:pt x="143" y="2216"/>
                  </a:lnTo>
                  <a:lnTo>
                    <a:pt x="141" y="2224"/>
                  </a:lnTo>
                  <a:lnTo>
                    <a:pt x="141" y="2234"/>
                  </a:lnTo>
                  <a:lnTo>
                    <a:pt x="143" y="2245"/>
                  </a:lnTo>
                  <a:lnTo>
                    <a:pt x="149" y="2259"/>
                  </a:lnTo>
                  <a:lnTo>
                    <a:pt x="160" y="2274"/>
                  </a:lnTo>
                  <a:lnTo>
                    <a:pt x="167" y="2282"/>
                  </a:lnTo>
                  <a:lnTo>
                    <a:pt x="175" y="2288"/>
                  </a:lnTo>
                  <a:lnTo>
                    <a:pt x="183" y="2294"/>
                  </a:lnTo>
                  <a:lnTo>
                    <a:pt x="190" y="2299"/>
                  </a:lnTo>
                  <a:lnTo>
                    <a:pt x="198" y="2304"/>
                  </a:lnTo>
                  <a:lnTo>
                    <a:pt x="206" y="2308"/>
                  </a:lnTo>
                  <a:lnTo>
                    <a:pt x="214" y="2311"/>
                  </a:lnTo>
                  <a:lnTo>
                    <a:pt x="221" y="2313"/>
                  </a:lnTo>
                  <a:lnTo>
                    <a:pt x="228" y="2316"/>
                  </a:lnTo>
                  <a:lnTo>
                    <a:pt x="234" y="2319"/>
                  </a:lnTo>
                  <a:lnTo>
                    <a:pt x="240" y="2321"/>
                  </a:lnTo>
                  <a:lnTo>
                    <a:pt x="245" y="2324"/>
                  </a:lnTo>
                  <a:lnTo>
                    <a:pt x="249" y="2327"/>
                  </a:lnTo>
                  <a:lnTo>
                    <a:pt x="252" y="2330"/>
                  </a:lnTo>
                  <a:lnTo>
                    <a:pt x="255" y="2334"/>
                  </a:lnTo>
                  <a:lnTo>
                    <a:pt x="256" y="2338"/>
                  </a:lnTo>
                  <a:lnTo>
                    <a:pt x="256" y="2350"/>
                  </a:lnTo>
                  <a:lnTo>
                    <a:pt x="253" y="2367"/>
                  </a:lnTo>
                  <a:lnTo>
                    <a:pt x="247" y="2386"/>
                  </a:lnTo>
                  <a:lnTo>
                    <a:pt x="239" y="2407"/>
                  </a:lnTo>
                  <a:lnTo>
                    <a:pt x="229" y="2427"/>
                  </a:lnTo>
                  <a:lnTo>
                    <a:pt x="217" y="2445"/>
                  </a:lnTo>
                  <a:lnTo>
                    <a:pt x="203" y="2460"/>
                  </a:lnTo>
                  <a:lnTo>
                    <a:pt x="188" y="2470"/>
                  </a:lnTo>
                  <a:lnTo>
                    <a:pt x="175" y="2478"/>
                  </a:lnTo>
                  <a:lnTo>
                    <a:pt x="165" y="2488"/>
                  </a:lnTo>
                  <a:lnTo>
                    <a:pt x="158" y="2499"/>
                  </a:lnTo>
                  <a:lnTo>
                    <a:pt x="155" y="2510"/>
                  </a:lnTo>
                  <a:lnTo>
                    <a:pt x="153" y="2521"/>
                  </a:lnTo>
                  <a:lnTo>
                    <a:pt x="152" y="2529"/>
                  </a:lnTo>
                  <a:lnTo>
                    <a:pt x="152" y="2535"/>
                  </a:lnTo>
                  <a:lnTo>
                    <a:pt x="153" y="2537"/>
                  </a:lnTo>
                  <a:lnTo>
                    <a:pt x="151" y="2546"/>
                  </a:lnTo>
                  <a:lnTo>
                    <a:pt x="149" y="2564"/>
                  </a:lnTo>
                  <a:lnTo>
                    <a:pt x="147" y="2583"/>
                  </a:lnTo>
                  <a:lnTo>
                    <a:pt x="146" y="2591"/>
                  </a:lnTo>
                  <a:lnTo>
                    <a:pt x="145" y="2592"/>
                  </a:lnTo>
                  <a:lnTo>
                    <a:pt x="141" y="2592"/>
                  </a:lnTo>
                  <a:lnTo>
                    <a:pt x="135" y="2593"/>
                  </a:lnTo>
                  <a:lnTo>
                    <a:pt x="128" y="2594"/>
                  </a:lnTo>
                  <a:lnTo>
                    <a:pt x="122" y="2596"/>
                  </a:lnTo>
                  <a:lnTo>
                    <a:pt x="116" y="2596"/>
                  </a:lnTo>
                  <a:lnTo>
                    <a:pt x="112" y="2596"/>
                  </a:lnTo>
                  <a:lnTo>
                    <a:pt x="111" y="2596"/>
                  </a:lnTo>
                  <a:lnTo>
                    <a:pt x="109" y="2599"/>
                  </a:lnTo>
                  <a:lnTo>
                    <a:pt x="104" y="2606"/>
                  </a:lnTo>
                  <a:lnTo>
                    <a:pt x="99" y="2616"/>
                  </a:lnTo>
                  <a:lnTo>
                    <a:pt x="92" y="2628"/>
                  </a:lnTo>
                  <a:lnTo>
                    <a:pt x="86" y="2641"/>
                  </a:lnTo>
                  <a:lnTo>
                    <a:pt x="81" y="2653"/>
                  </a:lnTo>
                  <a:lnTo>
                    <a:pt x="79" y="2664"/>
                  </a:lnTo>
                  <a:lnTo>
                    <a:pt x="80" y="2671"/>
                  </a:lnTo>
                  <a:lnTo>
                    <a:pt x="84" y="2679"/>
                  </a:lnTo>
                  <a:lnTo>
                    <a:pt x="88" y="2691"/>
                  </a:lnTo>
                  <a:lnTo>
                    <a:pt x="92" y="2709"/>
                  </a:lnTo>
                  <a:lnTo>
                    <a:pt x="97" y="2727"/>
                  </a:lnTo>
                  <a:lnTo>
                    <a:pt x="102" y="2746"/>
                  </a:lnTo>
                  <a:lnTo>
                    <a:pt x="107" y="2763"/>
                  </a:lnTo>
                  <a:lnTo>
                    <a:pt x="113" y="2778"/>
                  </a:lnTo>
                  <a:lnTo>
                    <a:pt x="118" y="2789"/>
                  </a:lnTo>
                  <a:lnTo>
                    <a:pt x="120" y="2792"/>
                  </a:lnTo>
                  <a:lnTo>
                    <a:pt x="118" y="2795"/>
                  </a:lnTo>
                  <a:lnTo>
                    <a:pt x="114" y="2796"/>
                  </a:lnTo>
                  <a:lnTo>
                    <a:pt x="107" y="2798"/>
                  </a:lnTo>
                  <a:lnTo>
                    <a:pt x="99" y="2798"/>
                  </a:lnTo>
                  <a:lnTo>
                    <a:pt x="90" y="2799"/>
                  </a:lnTo>
                  <a:lnTo>
                    <a:pt x="79" y="2799"/>
                  </a:lnTo>
                  <a:lnTo>
                    <a:pt x="67" y="2798"/>
                  </a:lnTo>
                  <a:lnTo>
                    <a:pt x="56" y="2797"/>
                  </a:lnTo>
                  <a:lnTo>
                    <a:pt x="45" y="2797"/>
                  </a:lnTo>
                  <a:lnTo>
                    <a:pt x="34" y="2796"/>
                  </a:lnTo>
                  <a:lnTo>
                    <a:pt x="24" y="2795"/>
                  </a:lnTo>
                  <a:lnTo>
                    <a:pt x="15" y="2794"/>
                  </a:lnTo>
                  <a:lnTo>
                    <a:pt x="10" y="2793"/>
                  </a:lnTo>
                  <a:lnTo>
                    <a:pt x="5" y="2793"/>
                  </a:lnTo>
                  <a:lnTo>
                    <a:pt x="4" y="2792"/>
                  </a:lnTo>
                  <a:lnTo>
                    <a:pt x="3" y="2792"/>
                  </a:lnTo>
                  <a:lnTo>
                    <a:pt x="0" y="2792"/>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8" name=""/>
            <p:cNvSpPr/>
            <p:nvPr/>
          </p:nvSpPr>
          <p:spPr>
            <a:xfrm>
              <a:off x="3200400" y="684360"/>
              <a:ext cx="698400" cy="5540760"/>
            </a:xfrm>
            <a:custGeom>
              <a:avLst/>
              <a:gdLst/>
              <a:ahLst/>
              <a:rect l="l" t="t" r="r" b="b"/>
              <a:pathLst>
                <a:path w="352" h="2792">
                  <a:moveTo>
                    <a:pt x="192" y="2791"/>
                  </a:moveTo>
                  <a:lnTo>
                    <a:pt x="187" y="2789"/>
                  </a:lnTo>
                  <a:lnTo>
                    <a:pt x="178" y="2787"/>
                  </a:lnTo>
                  <a:lnTo>
                    <a:pt x="171" y="2785"/>
                  </a:lnTo>
                  <a:lnTo>
                    <a:pt x="162" y="2782"/>
                  </a:lnTo>
                  <a:lnTo>
                    <a:pt x="152" y="2778"/>
                  </a:lnTo>
                  <a:lnTo>
                    <a:pt x="142" y="2774"/>
                  </a:lnTo>
                  <a:lnTo>
                    <a:pt x="132" y="2769"/>
                  </a:lnTo>
                  <a:lnTo>
                    <a:pt x="123" y="2763"/>
                  </a:lnTo>
                  <a:lnTo>
                    <a:pt x="114" y="2757"/>
                  </a:lnTo>
                  <a:lnTo>
                    <a:pt x="106" y="2750"/>
                  </a:lnTo>
                  <a:lnTo>
                    <a:pt x="98" y="2743"/>
                  </a:lnTo>
                  <a:lnTo>
                    <a:pt x="93" y="2735"/>
                  </a:lnTo>
                  <a:lnTo>
                    <a:pt x="88" y="2726"/>
                  </a:lnTo>
                  <a:lnTo>
                    <a:pt x="82" y="2709"/>
                  </a:lnTo>
                  <a:lnTo>
                    <a:pt x="78" y="2698"/>
                  </a:lnTo>
                  <a:lnTo>
                    <a:pt x="75" y="2691"/>
                  </a:lnTo>
                  <a:lnTo>
                    <a:pt x="73" y="2688"/>
                  </a:lnTo>
                  <a:lnTo>
                    <a:pt x="72" y="2686"/>
                  </a:lnTo>
                  <a:lnTo>
                    <a:pt x="71" y="2686"/>
                  </a:lnTo>
                  <a:lnTo>
                    <a:pt x="70" y="2687"/>
                  </a:lnTo>
                  <a:lnTo>
                    <a:pt x="69" y="2687"/>
                  </a:lnTo>
                  <a:lnTo>
                    <a:pt x="65" y="2687"/>
                  </a:lnTo>
                  <a:lnTo>
                    <a:pt x="60" y="2688"/>
                  </a:lnTo>
                  <a:lnTo>
                    <a:pt x="52" y="2689"/>
                  </a:lnTo>
                  <a:lnTo>
                    <a:pt x="44" y="2691"/>
                  </a:lnTo>
                  <a:lnTo>
                    <a:pt x="36" y="2693"/>
                  </a:lnTo>
                  <a:lnTo>
                    <a:pt x="29" y="2695"/>
                  </a:lnTo>
                  <a:lnTo>
                    <a:pt x="24" y="2695"/>
                  </a:lnTo>
                  <a:lnTo>
                    <a:pt x="23" y="2696"/>
                  </a:lnTo>
                  <a:lnTo>
                    <a:pt x="22" y="2696"/>
                  </a:lnTo>
                  <a:lnTo>
                    <a:pt x="19" y="2695"/>
                  </a:lnTo>
                  <a:lnTo>
                    <a:pt x="15" y="2694"/>
                  </a:lnTo>
                  <a:lnTo>
                    <a:pt x="11" y="2691"/>
                  </a:lnTo>
                  <a:lnTo>
                    <a:pt x="8" y="2687"/>
                  </a:lnTo>
                  <a:lnTo>
                    <a:pt x="4" y="2681"/>
                  </a:lnTo>
                  <a:lnTo>
                    <a:pt x="2" y="2672"/>
                  </a:lnTo>
                  <a:lnTo>
                    <a:pt x="1" y="2661"/>
                  </a:lnTo>
                  <a:lnTo>
                    <a:pt x="2" y="2644"/>
                  </a:lnTo>
                  <a:lnTo>
                    <a:pt x="5" y="2620"/>
                  </a:lnTo>
                  <a:lnTo>
                    <a:pt x="9" y="2591"/>
                  </a:lnTo>
                  <a:lnTo>
                    <a:pt x="14" y="2559"/>
                  </a:lnTo>
                  <a:lnTo>
                    <a:pt x="21" y="2527"/>
                  </a:lnTo>
                  <a:lnTo>
                    <a:pt x="29" y="2497"/>
                  </a:lnTo>
                  <a:lnTo>
                    <a:pt x="39" y="2472"/>
                  </a:lnTo>
                  <a:lnTo>
                    <a:pt x="51" y="2454"/>
                  </a:lnTo>
                  <a:lnTo>
                    <a:pt x="51" y="2449"/>
                  </a:lnTo>
                  <a:lnTo>
                    <a:pt x="51" y="2442"/>
                  </a:lnTo>
                  <a:lnTo>
                    <a:pt x="46" y="2434"/>
                  </a:lnTo>
                  <a:lnTo>
                    <a:pt x="40" y="2425"/>
                  </a:lnTo>
                  <a:lnTo>
                    <a:pt x="35" y="2415"/>
                  </a:lnTo>
                  <a:lnTo>
                    <a:pt x="34" y="2401"/>
                  </a:lnTo>
                  <a:lnTo>
                    <a:pt x="35" y="2388"/>
                  </a:lnTo>
                  <a:lnTo>
                    <a:pt x="35" y="2380"/>
                  </a:lnTo>
                  <a:lnTo>
                    <a:pt x="36" y="2379"/>
                  </a:lnTo>
                  <a:lnTo>
                    <a:pt x="40" y="2377"/>
                  </a:lnTo>
                  <a:lnTo>
                    <a:pt x="45" y="2376"/>
                  </a:lnTo>
                  <a:lnTo>
                    <a:pt x="52" y="2374"/>
                  </a:lnTo>
                  <a:lnTo>
                    <a:pt x="59" y="2371"/>
                  </a:lnTo>
                  <a:lnTo>
                    <a:pt x="65" y="2367"/>
                  </a:lnTo>
                  <a:lnTo>
                    <a:pt x="69" y="2361"/>
                  </a:lnTo>
                  <a:lnTo>
                    <a:pt x="72" y="2355"/>
                  </a:lnTo>
                  <a:lnTo>
                    <a:pt x="71" y="2337"/>
                  </a:lnTo>
                  <a:lnTo>
                    <a:pt x="68" y="2317"/>
                  </a:lnTo>
                  <a:lnTo>
                    <a:pt x="67" y="2300"/>
                  </a:lnTo>
                  <a:lnTo>
                    <a:pt x="71" y="2292"/>
                  </a:lnTo>
                  <a:lnTo>
                    <a:pt x="74" y="2288"/>
                  </a:lnTo>
                  <a:lnTo>
                    <a:pt x="75" y="2277"/>
                  </a:lnTo>
                  <a:lnTo>
                    <a:pt x="74" y="2262"/>
                  </a:lnTo>
                  <a:lnTo>
                    <a:pt x="72" y="2245"/>
                  </a:lnTo>
                  <a:lnTo>
                    <a:pt x="71" y="2228"/>
                  </a:lnTo>
                  <a:lnTo>
                    <a:pt x="70" y="2212"/>
                  </a:lnTo>
                  <a:lnTo>
                    <a:pt x="70" y="2199"/>
                  </a:lnTo>
                  <a:lnTo>
                    <a:pt x="72" y="2192"/>
                  </a:lnTo>
                  <a:lnTo>
                    <a:pt x="72" y="2187"/>
                  </a:lnTo>
                  <a:lnTo>
                    <a:pt x="68" y="2181"/>
                  </a:lnTo>
                  <a:lnTo>
                    <a:pt x="61" y="2174"/>
                  </a:lnTo>
                  <a:lnTo>
                    <a:pt x="53" y="2166"/>
                  </a:lnTo>
                  <a:lnTo>
                    <a:pt x="45" y="2159"/>
                  </a:lnTo>
                  <a:lnTo>
                    <a:pt x="40" y="2153"/>
                  </a:lnTo>
                  <a:lnTo>
                    <a:pt x="37" y="2148"/>
                  </a:lnTo>
                  <a:lnTo>
                    <a:pt x="40" y="2145"/>
                  </a:lnTo>
                  <a:lnTo>
                    <a:pt x="46" y="2144"/>
                  </a:lnTo>
                  <a:lnTo>
                    <a:pt x="52" y="2143"/>
                  </a:lnTo>
                  <a:lnTo>
                    <a:pt x="58" y="2140"/>
                  </a:lnTo>
                  <a:lnTo>
                    <a:pt x="64" y="2139"/>
                  </a:lnTo>
                  <a:lnTo>
                    <a:pt x="70" y="2137"/>
                  </a:lnTo>
                  <a:lnTo>
                    <a:pt x="75" y="2136"/>
                  </a:lnTo>
                  <a:lnTo>
                    <a:pt x="79" y="2136"/>
                  </a:lnTo>
                  <a:lnTo>
                    <a:pt x="82" y="2137"/>
                  </a:lnTo>
                  <a:lnTo>
                    <a:pt x="80" y="2136"/>
                  </a:lnTo>
                  <a:lnTo>
                    <a:pt x="74" y="2130"/>
                  </a:lnTo>
                  <a:lnTo>
                    <a:pt x="65" y="2121"/>
                  </a:lnTo>
                  <a:lnTo>
                    <a:pt x="55" y="2110"/>
                  </a:lnTo>
                  <a:lnTo>
                    <a:pt x="44" y="2098"/>
                  </a:lnTo>
                  <a:lnTo>
                    <a:pt x="35" y="2088"/>
                  </a:lnTo>
                  <a:lnTo>
                    <a:pt x="31" y="2080"/>
                  </a:lnTo>
                  <a:lnTo>
                    <a:pt x="32" y="2076"/>
                  </a:lnTo>
                  <a:lnTo>
                    <a:pt x="33" y="2070"/>
                  </a:lnTo>
                  <a:lnTo>
                    <a:pt x="31" y="2056"/>
                  </a:lnTo>
                  <a:lnTo>
                    <a:pt x="26" y="2036"/>
                  </a:lnTo>
                  <a:lnTo>
                    <a:pt x="20" y="2012"/>
                  </a:lnTo>
                  <a:lnTo>
                    <a:pt x="16" y="1985"/>
                  </a:lnTo>
                  <a:lnTo>
                    <a:pt x="14" y="1958"/>
                  </a:lnTo>
                  <a:lnTo>
                    <a:pt x="15" y="1933"/>
                  </a:lnTo>
                  <a:lnTo>
                    <a:pt x="21" y="1911"/>
                  </a:lnTo>
                  <a:lnTo>
                    <a:pt x="22" y="1905"/>
                  </a:lnTo>
                  <a:lnTo>
                    <a:pt x="22" y="1898"/>
                  </a:lnTo>
                  <a:lnTo>
                    <a:pt x="21" y="1890"/>
                  </a:lnTo>
                  <a:lnTo>
                    <a:pt x="19" y="1880"/>
                  </a:lnTo>
                  <a:lnTo>
                    <a:pt x="16" y="1870"/>
                  </a:lnTo>
                  <a:lnTo>
                    <a:pt x="14" y="1860"/>
                  </a:lnTo>
                  <a:lnTo>
                    <a:pt x="11" y="1849"/>
                  </a:lnTo>
                  <a:lnTo>
                    <a:pt x="10" y="1838"/>
                  </a:lnTo>
                  <a:lnTo>
                    <a:pt x="6" y="1799"/>
                  </a:lnTo>
                  <a:lnTo>
                    <a:pt x="4" y="1763"/>
                  </a:lnTo>
                  <a:lnTo>
                    <a:pt x="2" y="1737"/>
                  </a:lnTo>
                  <a:lnTo>
                    <a:pt x="1" y="1728"/>
                  </a:lnTo>
                  <a:lnTo>
                    <a:pt x="0" y="1724"/>
                  </a:lnTo>
                  <a:lnTo>
                    <a:pt x="0" y="1712"/>
                  </a:lnTo>
                  <a:lnTo>
                    <a:pt x="1" y="1695"/>
                  </a:lnTo>
                  <a:lnTo>
                    <a:pt x="4" y="1674"/>
                  </a:lnTo>
                  <a:lnTo>
                    <a:pt x="7" y="1653"/>
                  </a:lnTo>
                  <a:lnTo>
                    <a:pt x="11" y="1634"/>
                  </a:lnTo>
                  <a:lnTo>
                    <a:pt x="17" y="1620"/>
                  </a:lnTo>
                  <a:lnTo>
                    <a:pt x="24" y="1613"/>
                  </a:lnTo>
                  <a:lnTo>
                    <a:pt x="28" y="1607"/>
                  </a:lnTo>
                  <a:lnTo>
                    <a:pt x="28" y="1597"/>
                  </a:lnTo>
                  <a:lnTo>
                    <a:pt x="26" y="1582"/>
                  </a:lnTo>
                  <a:lnTo>
                    <a:pt x="22" y="1564"/>
                  </a:lnTo>
                  <a:lnTo>
                    <a:pt x="19" y="1547"/>
                  </a:lnTo>
                  <a:lnTo>
                    <a:pt x="15" y="1529"/>
                  </a:lnTo>
                  <a:lnTo>
                    <a:pt x="14" y="1515"/>
                  </a:lnTo>
                  <a:lnTo>
                    <a:pt x="15" y="1503"/>
                  </a:lnTo>
                  <a:lnTo>
                    <a:pt x="18" y="1493"/>
                  </a:lnTo>
                  <a:lnTo>
                    <a:pt x="18" y="1479"/>
                  </a:lnTo>
                  <a:lnTo>
                    <a:pt x="17" y="1464"/>
                  </a:lnTo>
                  <a:lnTo>
                    <a:pt x="15" y="1450"/>
                  </a:lnTo>
                  <a:lnTo>
                    <a:pt x="12" y="1436"/>
                  </a:lnTo>
                  <a:lnTo>
                    <a:pt x="10" y="1424"/>
                  </a:lnTo>
                  <a:lnTo>
                    <a:pt x="10" y="1415"/>
                  </a:lnTo>
                  <a:lnTo>
                    <a:pt x="11" y="1413"/>
                  </a:lnTo>
                  <a:lnTo>
                    <a:pt x="14" y="1410"/>
                  </a:lnTo>
                  <a:lnTo>
                    <a:pt x="19" y="1403"/>
                  </a:lnTo>
                  <a:lnTo>
                    <a:pt x="24" y="1394"/>
                  </a:lnTo>
                  <a:lnTo>
                    <a:pt x="31" y="1383"/>
                  </a:lnTo>
                  <a:lnTo>
                    <a:pt x="38" y="1371"/>
                  </a:lnTo>
                  <a:lnTo>
                    <a:pt x="46" y="1360"/>
                  </a:lnTo>
                  <a:lnTo>
                    <a:pt x="53" y="1351"/>
                  </a:lnTo>
                  <a:lnTo>
                    <a:pt x="60" y="1345"/>
                  </a:lnTo>
                  <a:lnTo>
                    <a:pt x="66" y="1337"/>
                  </a:lnTo>
                  <a:lnTo>
                    <a:pt x="69" y="1323"/>
                  </a:lnTo>
                  <a:lnTo>
                    <a:pt x="69" y="1306"/>
                  </a:lnTo>
                  <a:lnTo>
                    <a:pt x="69" y="1285"/>
                  </a:lnTo>
                  <a:lnTo>
                    <a:pt x="67" y="1266"/>
                  </a:lnTo>
                  <a:lnTo>
                    <a:pt x="65" y="1249"/>
                  </a:lnTo>
                  <a:lnTo>
                    <a:pt x="64" y="1237"/>
                  </a:lnTo>
                  <a:lnTo>
                    <a:pt x="64" y="1233"/>
                  </a:lnTo>
                  <a:lnTo>
                    <a:pt x="65" y="1231"/>
                  </a:lnTo>
                  <a:lnTo>
                    <a:pt x="70" y="1226"/>
                  </a:lnTo>
                  <a:lnTo>
                    <a:pt x="77" y="1220"/>
                  </a:lnTo>
                  <a:lnTo>
                    <a:pt x="85" y="1211"/>
                  </a:lnTo>
                  <a:lnTo>
                    <a:pt x="94" y="1203"/>
                  </a:lnTo>
                  <a:lnTo>
                    <a:pt x="101" y="1196"/>
                  </a:lnTo>
                  <a:lnTo>
                    <a:pt x="106" y="1191"/>
                  </a:lnTo>
                  <a:lnTo>
                    <a:pt x="108" y="1188"/>
                  </a:lnTo>
                  <a:lnTo>
                    <a:pt x="107" y="1170"/>
                  </a:lnTo>
                  <a:lnTo>
                    <a:pt x="104" y="1130"/>
                  </a:lnTo>
                  <a:lnTo>
                    <a:pt x="101" y="1090"/>
                  </a:lnTo>
                  <a:lnTo>
                    <a:pt x="100" y="1071"/>
                  </a:lnTo>
                  <a:lnTo>
                    <a:pt x="98" y="1071"/>
                  </a:lnTo>
                  <a:lnTo>
                    <a:pt x="93" y="1067"/>
                  </a:lnTo>
                  <a:lnTo>
                    <a:pt x="86" y="1061"/>
                  </a:lnTo>
                  <a:lnTo>
                    <a:pt x="78" y="1054"/>
                  </a:lnTo>
                  <a:lnTo>
                    <a:pt x="68" y="1046"/>
                  </a:lnTo>
                  <a:lnTo>
                    <a:pt x="58" y="1035"/>
                  </a:lnTo>
                  <a:lnTo>
                    <a:pt x="49" y="1023"/>
                  </a:lnTo>
                  <a:lnTo>
                    <a:pt x="42" y="1010"/>
                  </a:lnTo>
                  <a:lnTo>
                    <a:pt x="34" y="985"/>
                  </a:lnTo>
                  <a:lnTo>
                    <a:pt x="32" y="962"/>
                  </a:lnTo>
                  <a:lnTo>
                    <a:pt x="32" y="943"/>
                  </a:lnTo>
                  <a:lnTo>
                    <a:pt x="32" y="936"/>
                  </a:lnTo>
                  <a:lnTo>
                    <a:pt x="33" y="919"/>
                  </a:lnTo>
                  <a:lnTo>
                    <a:pt x="37" y="882"/>
                  </a:lnTo>
                  <a:lnTo>
                    <a:pt x="40" y="844"/>
                  </a:lnTo>
                  <a:lnTo>
                    <a:pt x="42" y="827"/>
                  </a:lnTo>
                  <a:lnTo>
                    <a:pt x="43" y="823"/>
                  </a:lnTo>
                  <a:lnTo>
                    <a:pt x="46" y="814"/>
                  </a:lnTo>
                  <a:lnTo>
                    <a:pt x="50" y="802"/>
                  </a:lnTo>
                  <a:lnTo>
                    <a:pt x="55" y="787"/>
                  </a:lnTo>
                  <a:lnTo>
                    <a:pt x="60" y="772"/>
                  </a:lnTo>
                  <a:lnTo>
                    <a:pt x="64" y="759"/>
                  </a:lnTo>
                  <a:lnTo>
                    <a:pt x="67" y="750"/>
                  </a:lnTo>
                  <a:lnTo>
                    <a:pt x="69" y="746"/>
                  </a:lnTo>
                  <a:lnTo>
                    <a:pt x="68" y="745"/>
                  </a:lnTo>
                  <a:lnTo>
                    <a:pt x="65" y="744"/>
                  </a:lnTo>
                  <a:lnTo>
                    <a:pt x="62" y="741"/>
                  </a:lnTo>
                  <a:lnTo>
                    <a:pt x="59" y="737"/>
                  </a:lnTo>
                  <a:lnTo>
                    <a:pt x="55" y="732"/>
                  </a:lnTo>
                  <a:lnTo>
                    <a:pt x="51" y="727"/>
                  </a:lnTo>
                  <a:lnTo>
                    <a:pt x="49" y="720"/>
                  </a:lnTo>
                  <a:lnTo>
                    <a:pt x="48" y="713"/>
                  </a:lnTo>
                  <a:lnTo>
                    <a:pt x="49" y="704"/>
                  </a:lnTo>
                  <a:lnTo>
                    <a:pt x="50" y="695"/>
                  </a:lnTo>
                  <a:lnTo>
                    <a:pt x="52" y="686"/>
                  </a:lnTo>
                  <a:lnTo>
                    <a:pt x="55" y="677"/>
                  </a:lnTo>
                  <a:lnTo>
                    <a:pt x="58" y="669"/>
                  </a:lnTo>
                  <a:lnTo>
                    <a:pt x="61" y="663"/>
                  </a:lnTo>
                  <a:lnTo>
                    <a:pt x="63" y="659"/>
                  </a:lnTo>
                  <a:lnTo>
                    <a:pt x="64" y="658"/>
                  </a:lnTo>
                  <a:lnTo>
                    <a:pt x="66" y="652"/>
                  </a:lnTo>
                  <a:lnTo>
                    <a:pt x="72" y="636"/>
                  </a:lnTo>
                  <a:lnTo>
                    <a:pt x="82" y="613"/>
                  </a:lnTo>
                  <a:lnTo>
                    <a:pt x="92" y="587"/>
                  </a:lnTo>
                  <a:lnTo>
                    <a:pt x="103" y="560"/>
                  </a:lnTo>
                  <a:lnTo>
                    <a:pt x="112" y="537"/>
                  </a:lnTo>
                  <a:lnTo>
                    <a:pt x="119" y="521"/>
                  </a:lnTo>
                  <a:lnTo>
                    <a:pt x="121" y="515"/>
                  </a:lnTo>
                  <a:lnTo>
                    <a:pt x="126" y="514"/>
                  </a:lnTo>
                  <a:lnTo>
                    <a:pt x="130" y="512"/>
                  </a:lnTo>
                  <a:lnTo>
                    <a:pt x="134" y="508"/>
                  </a:lnTo>
                  <a:lnTo>
                    <a:pt x="137" y="504"/>
                  </a:lnTo>
                  <a:lnTo>
                    <a:pt x="141" y="499"/>
                  </a:lnTo>
                  <a:lnTo>
                    <a:pt x="146" y="494"/>
                  </a:lnTo>
                  <a:lnTo>
                    <a:pt x="150" y="490"/>
                  </a:lnTo>
                  <a:lnTo>
                    <a:pt x="153" y="487"/>
                  </a:lnTo>
                  <a:lnTo>
                    <a:pt x="163" y="482"/>
                  </a:lnTo>
                  <a:lnTo>
                    <a:pt x="169" y="478"/>
                  </a:lnTo>
                  <a:lnTo>
                    <a:pt x="173" y="473"/>
                  </a:lnTo>
                  <a:lnTo>
                    <a:pt x="175" y="470"/>
                  </a:lnTo>
                  <a:lnTo>
                    <a:pt x="176" y="467"/>
                  </a:lnTo>
                  <a:lnTo>
                    <a:pt x="176" y="465"/>
                  </a:lnTo>
                  <a:lnTo>
                    <a:pt x="176" y="463"/>
                  </a:lnTo>
                  <a:lnTo>
                    <a:pt x="176" y="462"/>
                  </a:lnTo>
                  <a:lnTo>
                    <a:pt x="174" y="451"/>
                  </a:lnTo>
                  <a:lnTo>
                    <a:pt x="171" y="425"/>
                  </a:lnTo>
                  <a:lnTo>
                    <a:pt x="168" y="399"/>
                  </a:lnTo>
                  <a:lnTo>
                    <a:pt x="166" y="387"/>
                  </a:lnTo>
                  <a:lnTo>
                    <a:pt x="165" y="385"/>
                  </a:lnTo>
                  <a:lnTo>
                    <a:pt x="163" y="380"/>
                  </a:lnTo>
                  <a:lnTo>
                    <a:pt x="160" y="374"/>
                  </a:lnTo>
                  <a:lnTo>
                    <a:pt x="158" y="366"/>
                  </a:lnTo>
                  <a:lnTo>
                    <a:pt x="155" y="357"/>
                  </a:lnTo>
                  <a:lnTo>
                    <a:pt x="152" y="350"/>
                  </a:lnTo>
                  <a:lnTo>
                    <a:pt x="150" y="345"/>
                  </a:lnTo>
                  <a:lnTo>
                    <a:pt x="150" y="343"/>
                  </a:lnTo>
                  <a:lnTo>
                    <a:pt x="152" y="330"/>
                  </a:lnTo>
                  <a:lnTo>
                    <a:pt x="156" y="303"/>
                  </a:lnTo>
                  <a:lnTo>
                    <a:pt x="160" y="275"/>
                  </a:lnTo>
                  <a:lnTo>
                    <a:pt x="163" y="262"/>
                  </a:lnTo>
                  <a:lnTo>
                    <a:pt x="164" y="262"/>
                  </a:lnTo>
                  <a:lnTo>
                    <a:pt x="168" y="258"/>
                  </a:lnTo>
                  <a:lnTo>
                    <a:pt x="173" y="253"/>
                  </a:lnTo>
                  <a:lnTo>
                    <a:pt x="178" y="248"/>
                  </a:lnTo>
                  <a:lnTo>
                    <a:pt x="187" y="240"/>
                  </a:lnTo>
                  <a:lnTo>
                    <a:pt x="196" y="232"/>
                  </a:lnTo>
                  <a:lnTo>
                    <a:pt x="205" y="223"/>
                  </a:lnTo>
                  <a:lnTo>
                    <a:pt x="214" y="214"/>
                  </a:lnTo>
                  <a:lnTo>
                    <a:pt x="224" y="205"/>
                  </a:lnTo>
                  <a:lnTo>
                    <a:pt x="234" y="197"/>
                  </a:lnTo>
                  <a:lnTo>
                    <a:pt x="243" y="189"/>
                  </a:lnTo>
                  <a:lnTo>
                    <a:pt x="251" y="181"/>
                  </a:lnTo>
                  <a:lnTo>
                    <a:pt x="258" y="175"/>
                  </a:lnTo>
                  <a:lnTo>
                    <a:pt x="263" y="170"/>
                  </a:lnTo>
                  <a:lnTo>
                    <a:pt x="266" y="167"/>
                  </a:lnTo>
                  <a:lnTo>
                    <a:pt x="267" y="166"/>
                  </a:lnTo>
                  <a:lnTo>
                    <a:pt x="267" y="150"/>
                  </a:lnTo>
                  <a:lnTo>
                    <a:pt x="266" y="117"/>
                  </a:lnTo>
                  <a:lnTo>
                    <a:pt x="265" y="83"/>
                  </a:lnTo>
                  <a:lnTo>
                    <a:pt x="264" y="67"/>
                  </a:lnTo>
                  <a:lnTo>
                    <a:pt x="351" y="0"/>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9" name=""/>
            <p:cNvSpPr/>
            <p:nvPr/>
          </p:nvSpPr>
          <p:spPr>
            <a:xfrm>
              <a:off x="3849120" y="6314400"/>
              <a:ext cx="360720" cy="358920"/>
            </a:xfrm>
            <a:custGeom>
              <a:avLst/>
              <a:gdLst/>
              <a:ahLst/>
              <a:rect l="l" t="t" r="r" b="b"/>
              <a:pathLst>
                <a:path w="182" h="181">
                  <a:moveTo>
                    <a:pt x="3" y="0"/>
                  </a:moveTo>
                  <a:lnTo>
                    <a:pt x="3" y="6"/>
                  </a:lnTo>
                  <a:lnTo>
                    <a:pt x="3" y="19"/>
                  </a:lnTo>
                  <a:lnTo>
                    <a:pt x="6" y="32"/>
                  </a:lnTo>
                  <a:lnTo>
                    <a:pt x="14" y="40"/>
                  </a:lnTo>
                  <a:lnTo>
                    <a:pt x="18" y="40"/>
                  </a:lnTo>
                  <a:lnTo>
                    <a:pt x="22" y="41"/>
                  </a:lnTo>
                  <a:lnTo>
                    <a:pt x="25" y="42"/>
                  </a:lnTo>
                  <a:lnTo>
                    <a:pt x="28" y="43"/>
                  </a:lnTo>
                  <a:lnTo>
                    <a:pt x="30" y="44"/>
                  </a:lnTo>
                  <a:lnTo>
                    <a:pt x="33" y="47"/>
                  </a:lnTo>
                  <a:lnTo>
                    <a:pt x="37" y="50"/>
                  </a:lnTo>
                  <a:lnTo>
                    <a:pt x="41" y="54"/>
                  </a:lnTo>
                  <a:lnTo>
                    <a:pt x="45" y="60"/>
                  </a:lnTo>
                  <a:lnTo>
                    <a:pt x="47" y="64"/>
                  </a:lnTo>
                  <a:lnTo>
                    <a:pt x="49" y="68"/>
                  </a:lnTo>
                  <a:lnTo>
                    <a:pt x="50" y="71"/>
                  </a:lnTo>
                  <a:lnTo>
                    <a:pt x="50" y="73"/>
                  </a:lnTo>
                  <a:lnTo>
                    <a:pt x="51" y="75"/>
                  </a:lnTo>
                  <a:lnTo>
                    <a:pt x="54" y="76"/>
                  </a:lnTo>
                  <a:lnTo>
                    <a:pt x="59" y="76"/>
                  </a:lnTo>
                  <a:lnTo>
                    <a:pt x="64" y="77"/>
                  </a:lnTo>
                  <a:lnTo>
                    <a:pt x="68" y="78"/>
                  </a:lnTo>
                  <a:lnTo>
                    <a:pt x="71" y="80"/>
                  </a:lnTo>
                  <a:lnTo>
                    <a:pt x="74" y="82"/>
                  </a:lnTo>
                  <a:lnTo>
                    <a:pt x="76" y="84"/>
                  </a:lnTo>
                  <a:lnTo>
                    <a:pt x="78" y="85"/>
                  </a:lnTo>
                  <a:lnTo>
                    <a:pt x="80" y="87"/>
                  </a:lnTo>
                  <a:lnTo>
                    <a:pt x="82" y="88"/>
                  </a:lnTo>
                  <a:lnTo>
                    <a:pt x="86" y="92"/>
                  </a:lnTo>
                  <a:lnTo>
                    <a:pt x="92" y="99"/>
                  </a:lnTo>
                  <a:lnTo>
                    <a:pt x="101" y="108"/>
                  </a:lnTo>
                  <a:lnTo>
                    <a:pt x="111" y="118"/>
                  </a:lnTo>
                  <a:lnTo>
                    <a:pt x="121" y="127"/>
                  </a:lnTo>
                  <a:lnTo>
                    <a:pt x="131" y="135"/>
                  </a:lnTo>
                  <a:lnTo>
                    <a:pt x="140" y="140"/>
                  </a:lnTo>
                  <a:lnTo>
                    <a:pt x="148" y="140"/>
                  </a:lnTo>
                  <a:lnTo>
                    <a:pt x="153" y="140"/>
                  </a:lnTo>
                  <a:lnTo>
                    <a:pt x="158" y="143"/>
                  </a:lnTo>
                  <a:lnTo>
                    <a:pt x="162" y="146"/>
                  </a:lnTo>
                  <a:lnTo>
                    <a:pt x="165" y="150"/>
                  </a:lnTo>
                  <a:lnTo>
                    <a:pt x="168" y="154"/>
                  </a:lnTo>
                  <a:lnTo>
                    <a:pt x="171" y="157"/>
                  </a:lnTo>
                  <a:lnTo>
                    <a:pt x="174" y="159"/>
                  </a:lnTo>
                  <a:lnTo>
                    <a:pt x="178" y="158"/>
                  </a:lnTo>
                  <a:lnTo>
                    <a:pt x="180" y="158"/>
                  </a:lnTo>
                  <a:lnTo>
                    <a:pt x="181" y="161"/>
                  </a:lnTo>
                  <a:lnTo>
                    <a:pt x="179" y="165"/>
                  </a:lnTo>
                  <a:lnTo>
                    <a:pt x="176" y="170"/>
                  </a:lnTo>
                  <a:lnTo>
                    <a:pt x="172" y="175"/>
                  </a:lnTo>
                  <a:lnTo>
                    <a:pt x="168" y="178"/>
                  </a:lnTo>
                  <a:lnTo>
                    <a:pt x="165" y="180"/>
                  </a:lnTo>
                  <a:lnTo>
                    <a:pt x="161" y="179"/>
                  </a:lnTo>
                  <a:lnTo>
                    <a:pt x="156" y="177"/>
                  </a:lnTo>
                  <a:lnTo>
                    <a:pt x="147" y="176"/>
                  </a:lnTo>
                  <a:lnTo>
                    <a:pt x="135" y="176"/>
                  </a:lnTo>
                  <a:lnTo>
                    <a:pt x="123" y="176"/>
                  </a:lnTo>
                  <a:lnTo>
                    <a:pt x="110" y="176"/>
                  </a:lnTo>
                  <a:lnTo>
                    <a:pt x="99" y="176"/>
                  </a:lnTo>
                  <a:lnTo>
                    <a:pt x="91" y="176"/>
                  </a:lnTo>
                  <a:lnTo>
                    <a:pt x="86" y="175"/>
                  </a:lnTo>
                  <a:lnTo>
                    <a:pt x="82" y="174"/>
                  </a:lnTo>
                  <a:lnTo>
                    <a:pt x="73" y="173"/>
                  </a:lnTo>
                  <a:lnTo>
                    <a:pt x="62" y="172"/>
                  </a:lnTo>
                  <a:lnTo>
                    <a:pt x="49" y="171"/>
                  </a:lnTo>
                  <a:lnTo>
                    <a:pt x="36" y="170"/>
                  </a:lnTo>
                  <a:lnTo>
                    <a:pt x="24" y="169"/>
                  </a:lnTo>
                  <a:lnTo>
                    <a:pt x="15" y="169"/>
                  </a:lnTo>
                  <a:lnTo>
                    <a:pt x="10" y="171"/>
                  </a:lnTo>
                  <a:lnTo>
                    <a:pt x="6" y="171"/>
                  </a:lnTo>
                  <a:lnTo>
                    <a:pt x="2" y="167"/>
                  </a:lnTo>
                  <a:lnTo>
                    <a:pt x="1" y="161"/>
                  </a:lnTo>
                  <a:lnTo>
                    <a:pt x="1" y="157"/>
                  </a:lnTo>
                  <a:lnTo>
                    <a:pt x="2" y="132"/>
                  </a:lnTo>
                  <a:lnTo>
                    <a:pt x="1" y="79"/>
                  </a:lnTo>
                  <a:lnTo>
                    <a:pt x="0" y="27"/>
                  </a:lnTo>
                  <a:lnTo>
                    <a:pt x="3" y="0"/>
                  </a:lnTo>
                </a:path>
              </a:pathLst>
            </a:custGeom>
            <a:solidFill>
              <a:srgbClr val="ffff7e"/>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0" name=""/>
            <p:cNvSpPr/>
            <p:nvPr/>
          </p:nvSpPr>
          <p:spPr>
            <a:xfrm>
              <a:off x="3849120" y="6314400"/>
              <a:ext cx="360720" cy="358920"/>
            </a:xfrm>
            <a:custGeom>
              <a:avLst/>
              <a:gdLst/>
              <a:ahLst/>
              <a:rect l="l" t="t" r="r" b="b"/>
              <a:pathLst>
                <a:path w="182" h="181">
                  <a:moveTo>
                    <a:pt x="3" y="0"/>
                  </a:moveTo>
                  <a:lnTo>
                    <a:pt x="3" y="6"/>
                  </a:lnTo>
                  <a:lnTo>
                    <a:pt x="3" y="19"/>
                  </a:lnTo>
                  <a:lnTo>
                    <a:pt x="6" y="32"/>
                  </a:lnTo>
                  <a:lnTo>
                    <a:pt x="14" y="40"/>
                  </a:lnTo>
                  <a:lnTo>
                    <a:pt x="18" y="40"/>
                  </a:lnTo>
                  <a:lnTo>
                    <a:pt x="22" y="41"/>
                  </a:lnTo>
                  <a:lnTo>
                    <a:pt x="25" y="42"/>
                  </a:lnTo>
                  <a:lnTo>
                    <a:pt x="28" y="43"/>
                  </a:lnTo>
                  <a:lnTo>
                    <a:pt x="30" y="44"/>
                  </a:lnTo>
                  <a:lnTo>
                    <a:pt x="33" y="47"/>
                  </a:lnTo>
                  <a:lnTo>
                    <a:pt x="37" y="50"/>
                  </a:lnTo>
                  <a:lnTo>
                    <a:pt x="41" y="54"/>
                  </a:lnTo>
                  <a:lnTo>
                    <a:pt x="45" y="60"/>
                  </a:lnTo>
                  <a:lnTo>
                    <a:pt x="47" y="64"/>
                  </a:lnTo>
                  <a:lnTo>
                    <a:pt x="49" y="68"/>
                  </a:lnTo>
                  <a:lnTo>
                    <a:pt x="50" y="71"/>
                  </a:lnTo>
                  <a:lnTo>
                    <a:pt x="50" y="73"/>
                  </a:lnTo>
                  <a:lnTo>
                    <a:pt x="51" y="75"/>
                  </a:lnTo>
                  <a:lnTo>
                    <a:pt x="54" y="76"/>
                  </a:lnTo>
                  <a:lnTo>
                    <a:pt x="59" y="76"/>
                  </a:lnTo>
                  <a:lnTo>
                    <a:pt x="64" y="77"/>
                  </a:lnTo>
                  <a:lnTo>
                    <a:pt x="68" y="78"/>
                  </a:lnTo>
                  <a:lnTo>
                    <a:pt x="71" y="80"/>
                  </a:lnTo>
                  <a:lnTo>
                    <a:pt x="74" y="82"/>
                  </a:lnTo>
                  <a:lnTo>
                    <a:pt x="76" y="84"/>
                  </a:lnTo>
                  <a:lnTo>
                    <a:pt x="78" y="85"/>
                  </a:lnTo>
                  <a:lnTo>
                    <a:pt x="80" y="87"/>
                  </a:lnTo>
                  <a:lnTo>
                    <a:pt x="82" y="88"/>
                  </a:lnTo>
                  <a:lnTo>
                    <a:pt x="86" y="92"/>
                  </a:lnTo>
                  <a:lnTo>
                    <a:pt x="92" y="99"/>
                  </a:lnTo>
                  <a:lnTo>
                    <a:pt x="101" y="108"/>
                  </a:lnTo>
                  <a:lnTo>
                    <a:pt x="111" y="118"/>
                  </a:lnTo>
                  <a:lnTo>
                    <a:pt x="121" y="127"/>
                  </a:lnTo>
                  <a:lnTo>
                    <a:pt x="131" y="135"/>
                  </a:lnTo>
                  <a:lnTo>
                    <a:pt x="140" y="140"/>
                  </a:lnTo>
                  <a:lnTo>
                    <a:pt x="148" y="140"/>
                  </a:lnTo>
                  <a:lnTo>
                    <a:pt x="153" y="140"/>
                  </a:lnTo>
                  <a:lnTo>
                    <a:pt x="158" y="143"/>
                  </a:lnTo>
                  <a:lnTo>
                    <a:pt x="162" y="146"/>
                  </a:lnTo>
                  <a:lnTo>
                    <a:pt x="165" y="150"/>
                  </a:lnTo>
                  <a:lnTo>
                    <a:pt x="168" y="154"/>
                  </a:lnTo>
                  <a:lnTo>
                    <a:pt x="171" y="157"/>
                  </a:lnTo>
                  <a:lnTo>
                    <a:pt x="174" y="159"/>
                  </a:lnTo>
                  <a:lnTo>
                    <a:pt x="178" y="158"/>
                  </a:lnTo>
                  <a:lnTo>
                    <a:pt x="180" y="158"/>
                  </a:lnTo>
                  <a:lnTo>
                    <a:pt x="181" y="161"/>
                  </a:lnTo>
                  <a:lnTo>
                    <a:pt x="179" y="165"/>
                  </a:lnTo>
                  <a:lnTo>
                    <a:pt x="176" y="170"/>
                  </a:lnTo>
                  <a:lnTo>
                    <a:pt x="172" y="175"/>
                  </a:lnTo>
                  <a:lnTo>
                    <a:pt x="168" y="178"/>
                  </a:lnTo>
                  <a:lnTo>
                    <a:pt x="165" y="180"/>
                  </a:lnTo>
                  <a:lnTo>
                    <a:pt x="161" y="179"/>
                  </a:lnTo>
                  <a:lnTo>
                    <a:pt x="156" y="177"/>
                  </a:lnTo>
                  <a:lnTo>
                    <a:pt x="147" y="176"/>
                  </a:lnTo>
                  <a:lnTo>
                    <a:pt x="135" y="176"/>
                  </a:lnTo>
                  <a:lnTo>
                    <a:pt x="123" y="176"/>
                  </a:lnTo>
                  <a:lnTo>
                    <a:pt x="110" y="176"/>
                  </a:lnTo>
                  <a:lnTo>
                    <a:pt x="99" y="176"/>
                  </a:lnTo>
                  <a:lnTo>
                    <a:pt x="91" y="176"/>
                  </a:lnTo>
                  <a:lnTo>
                    <a:pt x="86" y="175"/>
                  </a:lnTo>
                  <a:lnTo>
                    <a:pt x="82" y="174"/>
                  </a:lnTo>
                  <a:lnTo>
                    <a:pt x="73" y="173"/>
                  </a:lnTo>
                  <a:lnTo>
                    <a:pt x="62" y="172"/>
                  </a:lnTo>
                  <a:lnTo>
                    <a:pt x="49" y="171"/>
                  </a:lnTo>
                  <a:lnTo>
                    <a:pt x="36" y="170"/>
                  </a:lnTo>
                  <a:lnTo>
                    <a:pt x="24" y="169"/>
                  </a:lnTo>
                  <a:lnTo>
                    <a:pt x="15" y="169"/>
                  </a:lnTo>
                  <a:lnTo>
                    <a:pt x="10" y="171"/>
                  </a:lnTo>
                  <a:lnTo>
                    <a:pt x="6" y="171"/>
                  </a:lnTo>
                  <a:lnTo>
                    <a:pt x="2" y="167"/>
                  </a:lnTo>
                  <a:lnTo>
                    <a:pt x="1" y="161"/>
                  </a:lnTo>
                  <a:lnTo>
                    <a:pt x="1" y="157"/>
                  </a:lnTo>
                  <a:lnTo>
                    <a:pt x="2" y="132"/>
                  </a:lnTo>
                  <a:lnTo>
                    <a:pt x="1" y="79"/>
                  </a:lnTo>
                  <a:lnTo>
                    <a:pt x="0" y="27"/>
                  </a:lnTo>
                  <a:lnTo>
                    <a:pt x="3" y="0"/>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1" name=""/>
            <p:cNvSpPr/>
            <p:nvPr/>
          </p:nvSpPr>
          <p:spPr>
            <a:xfrm>
              <a:off x="4285800" y="6590160"/>
              <a:ext cx="136800" cy="79200"/>
            </a:xfrm>
            <a:custGeom>
              <a:avLst/>
              <a:gdLst/>
              <a:ahLst/>
              <a:rect l="l" t="t" r="r" b="b"/>
              <a:pathLst>
                <a:path w="69" h="40">
                  <a:moveTo>
                    <a:pt x="0" y="26"/>
                  </a:moveTo>
                  <a:lnTo>
                    <a:pt x="0" y="27"/>
                  </a:lnTo>
                  <a:lnTo>
                    <a:pt x="1" y="29"/>
                  </a:lnTo>
                  <a:lnTo>
                    <a:pt x="2" y="31"/>
                  </a:lnTo>
                  <a:lnTo>
                    <a:pt x="5" y="35"/>
                  </a:lnTo>
                  <a:lnTo>
                    <a:pt x="9" y="38"/>
                  </a:lnTo>
                  <a:lnTo>
                    <a:pt x="14" y="39"/>
                  </a:lnTo>
                  <a:lnTo>
                    <a:pt x="21" y="39"/>
                  </a:lnTo>
                  <a:lnTo>
                    <a:pt x="30" y="36"/>
                  </a:lnTo>
                  <a:lnTo>
                    <a:pt x="38" y="32"/>
                  </a:lnTo>
                  <a:lnTo>
                    <a:pt x="45" y="30"/>
                  </a:lnTo>
                  <a:lnTo>
                    <a:pt x="50" y="27"/>
                  </a:lnTo>
                  <a:lnTo>
                    <a:pt x="55" y="24"/>
                  </a:lnTo>
                  <a:lnTo>
                    <a:pt x="57" y="23"/>
                  </a:lnTo>
                  <a:lnTo>
                    <a:pt x="60" y="22"/>
                  </a:lnTo>
                  <a:lnTo>
                    <a:pt x="61" y="21"/>
                  </a:lnTo>
                  <a:lnTo>
                    <a:pt x="63" y="20"/>
                  </a:lnTo>
                  <a:lnTo>
                    <a:pt x="65" y="18"/>
                  </a:lnTo>
                  <a:lnTo>
                    <a:pt x="67" y="13"/>
                  </a:lnTo>
                  <a:lnTo>
                    <a:pt x="68" y="8"/>
                  </a:lnTo>
                  <a:lnTo>
                    <a:pt x="68" y="5"/>
                  </a:lnTo>
                  <a:lnTo>
                    <a:pt x="67" y="4"/>
                  </a:lnTo>
                  <a:lnTo>
                    <a:pt x="65" y="2"/>
                  </a:lnTo>
                  <a:lnTo>
                    <a:pt x="62" y="1"/>
                  </a:lnTo>
                  <a:lnTo>
                    <a:pt x="60" y="1"/>
                  </a:lnTo>
                  <a:lnTo>
                    <a:pt x="57" y="0"/>
                  </a:lnTo>
                  <a:lnTo>
                    <a:pt x="55" y="0"/>
                  </a:lnTo>
                  <a:lnTo>
                    <a:pt x="52" y="0"/>
                  </a:lnTo>
                  <a:lnTo>
                    <a:pt x="50" y="0"/>
                  </a:lnTo>
                  <a:lnTo>
                    <a:pt x="49" y="1"/>
                  </a:lnTo>
                  <a:lnTo>
                    <a:pt x="47" y="3"/>
                  </a:lnTo>
                  <a:lnTo>
                    <a:pt x="45" y="5"/>
                  </a:lnTo>
                  <a:lnTo>
                    <a:pt x="43" y="7"/>
                  </a:lnTo>
                  <a:lnTo>
                    <a:pt x="40" y="8"/>
                  </a:lnTo>
                  <a:lnTo>
                    <a:pt x="38" y="10"/>
                  </a:lnTo>
                  <a:lnTo>
                    <a:pt x="34" y="10"/>
                  </a:lnTo>
                  <a:lnTo>
                    <a:pt x="31" y="10"/>
                  </a:lnTo>
                  <a:lnTo>
                    <a:pt x="27" y="10"/>
                  </a:lnTo>
                  <a:lnTo>
                    <a:pt x="23" y="10"/>
                  </a:lnTo>
                  <a:lnTo>
                    <a:pt x="18" y="11"/>
                  </a:lnTo>
                  <a:lnTo>
                    <a:pt x="14" y="12"/>
                  </a:lnTo>
                  <a:lnTo>
                    <a:pt x="10" y="15"/>
                  </a:lnTo>
                  <a:lnTo>
                    <a:pt x="6" y="18"/>
                  </a:lnTo>
                  <a:lnTo>
                    <a:pt x="2" y="22"/>
                  </a:lnTo>
                  <a:lnTo>
                    <a:pt x="0" y="26"/>
                  </a:lnTo>
                </a:path>
              </a:pathLst>
            </a:custGeom>
            <a:solidFill>
              <a:srgbClr val="ffff00"/>
            </a:solidFill>
            <a:ln w="0">
              <a:no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Arial"/>
              </a:endParaRPr>
            </a:p>
          </p:txBody>
        </p:sp>
        <p:sp>
          <p:nvSpPr>
            <p:cNvPr id="42" name=""/>
            <p:cNvSpPr/>
            <p:nvPr/>
          </p:nvSpPr>
          <p:spPr>
            <a:xfrm>
              <a:off x="4285800" y="6590160"/>
              <a:ext cx="136800" cy="79200"/>
            </a:xfrm>
            <a:custGeom>
              <a:avLst/>
              <a:gdLst/>
              <a:ahLst/>
              <a:rect l="l" t="t" r="r" b="b"/>
              <a:pathLst>
                <a:path w="69" h="40">
                  <a:moveTo>
                    <a:pt x="0" y="26"/>
                  </a:moveTo>
                  <a:lnTo>
                    <a:pt x="0" y="27"/>
                  </a:lnTo>
                  <a:lnTo>
                    <a:pt x="1" y="29"/>
                  </a:lnTo>
                  <a:lnTo>
                    <a:pt x="2" y="31"/>
                  </a:lnTo>
                  <a:lnTo>
                    <a:pt x="5" y="35"/>
                  </a:lnTo>
                  <a:lnTo>
                    <a:pt x="9" y="38"/>
                  </a:lnTo>
                  <a:lnTo>
                    <a:pt x="14" y="39"/>
                  </a:lnTo>
                  <a:lnTo>
                    <a:pt x="21" y="39"/>
                  </a:lnTo>
                  <a:lnTo>
                    <a:pt x="30" y="36"/>
                  </a:lnTo>
                  <a:lnTo>
                    <a:pt x="38" y="32"/>
                  </a:lnTo>
                  <a:lnTo>
                    <a:pt x="45" y="30"/>
                  </a:lnTo>
                  <a:lnTo>
                    <a:pt x="50" y="27"/>
                  </a:lnTo>
                  <a:lnTo>
                    <a:pt x="55" y="24"/>
                  </a:lnTo>
                  <a:lnTo>
                    <a:pt x="57" y="23"/>
                  </a:lnTo>
                  <a:lnTo>
                    <a:pt x="60" y="22"/>
                  </a:lnTo>
                  <a:lnTo>
                    <a:pt x="61" y="21"/>
                  </a:lnTo>
                  <a:lnTo>
                    <a:pt x="63" y="20"/>
                  </a:lnTo>
                  <a:lnTo>
                    <a:pt x="65" y="18"/>
                  </a:lnTo>
                  <a:lnTo>
                    <a:pt x="67" y="13"/>
                  </a:lnTo>
                  <a:lnTo>
                    <a:pt x="68" y="8"/>
                  </a:lnTo>
                  <a:lnTo>
                    <a:pt x="68" y="5"/>
                  </a:lnTo>
                  <a:lnTo>
                    <a:pt x="67" y="4"/>
                  </a:lnTo>
                  <a:lnTo>
                    <a:pt x="65" y="2"/>
                  </a:lnTo>
                  <a:lnTo>
                    <a:pt x="62" y="1"/>
                  </a:lnTo>
                  <a:lnTo>
                    <a:pt x="60" y="1"/>
                  </a:lnTo>
                  <a:lnTo>
                    <a:pt x="57" y="0"/>
                  </a:lnTo>
                  <a:lnTo>
                    <a:pt x="55" y="0"/>
                  </a:lnTo>
                  <a:lnTo>
                    <a:pt x="52" y="0"/>
                  </a:lnTo>
                  <a:lnTo>
                    <a:pt x="50" y="0"/>
                  </a:lnTo>
                  <a:lnTo>
                    <a:pt x="49" y="1"/>
                  </a:lnTo>
                  <a:lnTo>
                    <a:pt x="47" y="3"/>
                  </a:lnTo>
                  <a:lnTo>
                    <a:pt x="45" y="5"/>
                  </a:lnTo>
                  <a:lnTo>
                    <a:pt x="43" y="7"/>
                  </a:lnTo>
                  <a:lnTo>
                    <a:pt x="40" y="8"/>
                  </a:lnTo>
                  <a:lnTo>
                    <a:pt x="38" y="10"/>
                  </a:lnTo>
                  <a:lnTo>
                    <a:pt x="34" y="10"/>
                  </a:lnTo>
                  <a:lnTo>
                    <a:pt x="31" y="10"/>
                  </a:lnTo>
                  <a:lnTo>
                    <a:pt x="27" y="10"/>
                  </a:lnTo>
                  <a:lnTo>
                    <a:pt x="23" y="10"/>
                  </a:lnTo>
                  <a:lnTo>
                    <a:pt x="18" y="11"/>
                  </a:lnTo>
                  <a:lnTo>
                    <a:pt x="14" y="12"/>
                  </a:lnTo>
                  <a:lnTo>
                    <a:pt x="10" y="15"/>
                  </a:lnTo>
                  <a:lnTo>
                    <a:pt x="6" y="18"/>
                  </a:lnTo>
                  <a:lnTo>
                    <a:pt x="2" y="22"/>
                  </a:lnTo>
                  <a:lnTo>
                    <a:pt x="0" y="26"/>
                  </a:lnTo>
                </a:path>
              </a:pathLst>
            </a:custGeom>
            <a:noFill/>
            <a:ln cap="rnd" w="12600">
              <a:solidFill>
                <a:srgbClr val="000000"/>
              </a:solidFill>
              <a:round/>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Arial"/>
              </a:endParaRPr>
            </a:p>
          </p:txBody>
        </p:sp>
        <p:sp>
          <p:nvSpPr>
            <p:cNvPr id="43" name=""/>
            <p:cNvSpPr/>
            <p:nvPr/>
          </p:nvSpPr>
          <p:spPr>
            <a:xfrm>
              <a:off x="4718160" y="6044400"/>
              <a:ext cx="371160" cy="137160"/>
            </a:xfrm>
            <a:custGeom>
              <a:avLst/>
              <a:gdLst/>
              <a:ahLst/>
              <a:rect l="l" t="t" r="r" b="b"/>
              <a:pathLst>
                <a:path w="187" h="69">
                  <a:moveTo>
                    <a:pt x="102" y="21"/>
                  </a:moveTo>
                  <a:lnTo>
                    <a:pt x="102" y="22"/>
                  </a:lnTo>
                  <a:lnTo>
                    <a:pt x="104" y="23"/>
                  </a:lnTo>
                  <a:lnTo>
                    <a:pt x="106" y="25"/>
                  </a:lnTo>
                  <a:lnTo>
                    <a:pt x="109" y="26"/>
                  </a:lnTo>
                  <a:lnTo>
                    <a:pt x="112" y="28"/>
                  </a:lnTo>
                  <a:lnTo>
                    <a:pt x="115" y="28"/>
                  </a:lnTo>
                  <a:lnTo>
                    <a:pt x="118" y="27"/>
                  </a:lnTo>
                  <a:lnTo>
                    <a:pt x="120" y="24"/>
                  </a:lnTo>
                  <a:lnTo>
                    <a:pt x="123" y="17"/>
                  </a:lnTo>
                  <a:lnTo>
                    <a:pt x="126" y="11"/>
                  </a:lnTo>
                  <a:lnTo>
                    <a:pt x="128" y="7"/>
                  </a:lnTo>
                  <a:lnTo>
                    <a:pt x="133" y="5"/>
                  </a:lnTo>
                  <a:lnTo>
                    <a:pt x="135" y="6"/>
                  </a:lnTo>
                  <a:lnTo>
                    <a:pt x="138" y="7"/>
                  </a:lnTo>
                  <a:lnTo>
                    <a:pt x="140" y="8"/>
                  </a:lnTo>
                  <a:lnTo>
                    <a:pt x="142" y="8"/>
                  </a:lnTo>
                  <a:lnTo>
                    <a:pt x="144" y="10"/>
                  </a:lnTo>
                  <a:lnTo>
                    <a:pt x="148" y="11"/>
                  </a:lnTo>
                  <a:lnTo>
                    <a:pt x="152" y="11"/>
                  </a:lnTo>
                  <a:lnTo>
                    <a:pt x="157" y="12"/>
                  </a:lnTo>
                  <a:lnTo>
                    <a:pt x="163" y="12"/>
                  </a:lnTo>
                  <a:lnTo>
                    <a:pt x="168" y="12"/>
                  </a:lnTo>
                  <a:lnTo>
                    <a:pt x="172" y="11"/>
                  </a:lnTo>
                  <a:lnTo>
                    <a:pt x="176" y="11"/>
                  </a:lnTo>
                  <a:lnTo>
                    <a:pt x="180" y="11"/>
                  </a:lnTo>
                  <a:lnTo>
                    <a:pt x="182" y="11"/>
                  </a:lnTo>
                  <a:lnTo>
                    <a:pt x="184" y="11"/>
                  </a:lnTo>
                  <a:lnTo>
                    <a:pt x="185" y="13"/>
                  </a:lnTo>
                  <a:lnTo>
                    <a:pt x="186" y="21"/>
                  </a:lnTo>
                  <a:lnTo>
                    <a:pt x="184" y="29"/>
                  </a:lnTo>
                  <a:lnTo>
                    <a:pt x="178" y="39"/>
                  </a:lnTo>
                  <a:lnTo>
                    <a:pt x="173" y="43"/>
                  </a:lnTo>
                  <a:lnTo>
                    <a:pt x="168" y="46"/>
                  </a:lnTo>
                  <a:lnTo>
                    <a:pt x="162" y="50"/>
                  </a:lnTo>
                  <a:lnTo>
                    <a:pt x="157" y="52"/>
                  </a:lnTo>
                  <a:lnTo>
                    <a:pt x="152" y="54"/>
                  </a:lnTo>
                  <a:lnTo>
                    <a:pt x="147" y="56"/>
                  </a:lnTo>
                  <a:lnTo>
                    <a:pt x="143" y="56"/>
                  </a:lnTo>
                  <a:lnTo>
                    <a:pt x="138" y="57"/>
                  </a:lnTo>
                  <a:lnTo>
                    <a:pt x="133" y="58"/>
                  </a:lnTo>
                  <a:lnTo>
                    <a:pt x="127" y="59"/>
                  </a:lnTo>
                  <a:lnTo>
                    <a:pt x="121" y="62"/>
                  </a:lnTo>
                  <a:lnTo>
                    <a:pt x="114" y="64"/>
                  </a:lnTo>
                  <a:lnTo>
                    <a:pt x="108" y="66"/>
                  </a:lnTo>
                  <a:lnTo>
                    <a:pt x="102" y="68"/>
                  </a:lnTo>
                  <a:lnTo>
                    <a:pt x="96" y="68"/>
                  </a:lnTo>
                  <a:lnTo>
                    <a:pt x="91" y="67"/>
                  </a:lnTo>
                  <a:lnTo>
                    <a:pt x="87" y="65"/>
                  </a:lnTo>
                  <a:lnTo>
                    <a:pt x="83" y="62"/>
                  </a:lnTo>
                  <a:lnTo>
                    <a:pt x="80" y="59"/>
                  </a:lnTo>
                  <a:lnTo>
                    <a:pt x="78" y="56"/>
                  </a:lnTo>
                  <a:lnTo>
                    <a:pt x="77" y="53"/>
                  </a:lnTo>
                  <a:lnTo>
                    <a:pt x="77" y="50"/>
                  </a:lnTo>
                  <a:lnTo>
                    <a:pt x="79" y="47"/>
                  </a:lnTo>
                  <a:lnTo>
                    <a:pt x="82" y="45"/>
                  </a:lnTo>
                  <a:lnTo>
                    <a:pt x="84" y="43"/>
                  </a:lnTo>
                  <a:lnTo>
                    <a:pt x="83" y="43"/>
                  </a:lnTo>
                  <a:lnTo>
                    <a:pt x="80" y="44"/>
                  </a:lnTo>
                  <a:lnTo>
                    <a:pt x="76" y="45"/>
                  </a:lnTo>
                  <a:lnTo>
                    <a:pt x="71" y="47"/>
                  </a:lnTo>
                  <a:lnTo>
                    <a:pt x="64" y="48"/>
                  </a:lnTo>
                  <a:lnTo>
                    <a:pt x="58" y="50"/>
                  </a:lnTo>
                  <a:lnTo>
                    <a:pt x="52" y="50"/>
                  </a:lnTo>
                  <a:lnTo>
                    <a:pt x="46" y="52"/>
                  </a:lnTo>
                  <a:lnTo>
                    <a:pt x="40" y="54"/>
                  </a:lnTo>
                  <a:lnTo>
                    <a:pt x="33" y="56"/>
                  </a:lnTo>
                  <a:lnTo>
                    <a:pt x="27" y="59"/>
                  </a:lnTo>
                  <a:lnTo>
                    <a:pt x="22" y="60"/>
                  </a:lnTo>
                  <a:lnTo>
                    <a:pt x="17" y="61"/>
                  </a:lnTo>
                  <a:lnTo>
                    <a:pt x="13" y="60"/>
                  </a:lnTo>
                  <a:lnTo>
                    <a:pt x="10" y="58"/>
                  </a:lnTo>
                  <a:lnTo>
                    <a:pt x="8" y="54"/>
                  </a:lnTo>
                  <a:lnTo>
                    <a:pt x="5" y="51"/>
                  </a:lnTo>
                  <a:lnTo>
                    <a:pt x="3" y="49"/>
                  </a:lnTo>
                  <a:lnTo>
                    <a:pt x="1" y="46"/>
                  </a:lnTo>
                  <a:lnTo>
                    <a:pt x="0" y="45"/>
                  </a:lnTo>
                  <a:lnTo>
                    <a:pt x="0" y="43"/>
                  </a:lnTo>
                  <a:lnTo>
                    <a:pt x="1" y="41"/>
                  </a:lnTo>
                  <a:lnTo>
                    <a:pt x="3" y="41"/>
                  </a:lnTo>
                  <a:lnTo>
                    <a:pt x="6" y="40"/>
                  </a:lnTo>
                  <a:lnTo>
                    <a:pt x="9" y="40"/>
                  </a:lnTo>
                  <a:lnTo>
                    <a:pt x="12" y="39"/>
                  </a:lnTo>
                  <a:lnTo>
                    <a:pt x="16" y="37"/>
                  </a:lnTo>
                  <a:lnTo>
                    <a:pt x="19" y="36"/>
                  </a:lnTo>
                  <a:lnTo>
                    <a:pt x="22" y="34"/>
                  </a:lnTo>
                  <a:lnTo>
                    <a:pt x="24" y="33"/>
                  </a:lnTo>
                  <a:lnTo>
                    <a:pt x="26" y="30"/>
                  </a:lnTo>
                  <a:lnTo>
                    <a:pt x="26" y="25"/>
                  </a:lnTo>
                  <a:lnTo>
                    <a:pt x="27" y="20"/>
                  </a:lnTo>
                  <a:lnTo>
                    <a:pt x="28" y="15"/>
                  </a:lnTo>
                  <a:lnTo>
                    <a:pt x="30" y="11"/>
                  </a:lnTo>
                  <a:lnTo>
                    <a:pt x="31" y="9"/>
                  </a:lnTo>
                  <a:lnTo>
                    <a:pt x="32" y="7"/>
                  </a:lnTo>
                  <a:lnTo>
                    <a:pt x="34" y="5"/>
                  </a:lnTo>
                  <a:lnTo>
                    <a:pt x="36" y="3"/>
                  </a:lnTo>
                  <a:lnTo>
                    <a:pt x="39" y="1"/>
                  </a:lnTo>
                  <a:lnTo>
                    <a:pt x="42" y="0"/>
                  </a:lnTo>
                  <a:lnTo>
                    <a:pt x="47" y="0"/>
                  </a:lnTo>
                  <a:lnTo>
                    <a:pt x="53" y="1"/>
                  </a:lnTo>
                  <a:lnTo>
                    <a:pt x="59" y="2"/>
                  </a:lnTo>
                  <a:lnTo>
                    <a:pt x="63" y="4"/>
                  </a:lnTo>
                  <a:lnTo>
                    <a:pt x="66" y="6"/>
                  </a:lnTo>
                  <a:lnTo>
                    <a:pt x="68" y="8"/>
                  </a:lnTo>
                  <a:lnTo>
                    <a:pt x="70" y="9"/>
                  </a:lnTo>
                  <a:lnTo>
                    <a:pt x="71" y="10"/>
                  </a:lnTo>
                  <a:lnTo>
                    <a:pt x="73" y="12"/>
                  </a:lnTo>
                  <a:lnTo>
                    <a:pt x="75" y="12"/>
                  </a:lnTo>
                  <a:lnTo>
                    <a:pt x="76" y="12"/>
                  </a:lnTo>
                  <a:lnTo>
                    <a:pt x="78" y="8"/>
                  </a:lnTo>
                  <a:lnTo>
                    <a:pt x="81" y="3"/>
                  </a:lnTo>
                  <a:lnTo>
                    <a:pt x="86" y="1"/>
                  </a:lnTo>
                  <a:lnTo>
                    <a:pt x="90" y="2"/>
                  </a:lnTo>
                  <a:lnTo>
                    <a:pt x="93" y="4"/>
                  </a:lnTo>
                  <a:lnTo>
                    <a:pt x="95" y="7"/>
                  </a:lnTo>
                  <a:lnTo>
                    <a:pt x="98" y="11"/>
                  </a:lnTo>
                  <a:lnTo>
                    <a:pt x="100" y="15"/>
                  </a:lnTo>
                  <a:lnTo>
                    <a:pt x="100" y="18"/>
                  </a:lnTo>
                  <a:lnTo>
                    <a:pt x="101" y="21"/>
                  </a:lnTo>
                  <a:lnTo>
                    <a:pt x="102" y="21"/>
                  </a:lnTo>
                </a:path>
              </a:pathLst>
            </a:custGeom>
            <a:solidFill>
              <a:srgbClr val="ffff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4" name=""/>
            <p:cNvSpPr/>
            <p:nvPr/>
          </p:nvSpPr>
          <p:spPr>
            <a:xfrm>
              <a:off x="4718160" y="6044400"/>
              <a:ext cx="371160" cy="137160"/>
            </a:xfrm>
            <a:custGeom>
              <a:avLst/>
              <a:gdLst/>
              <a:ahLst/>
              <a:rect l="l" t="t" r="r" b="b"/>
              <a:pathLst>
                <a:path w="187" h="69">
                  <a:moveTo>
                    <a:pt x="102" y="21"/>
                  </a:moveTo>
                  <a:lnTo>
                    <a:pt x="102" y="22"/>
                  </a:lnTo>
                  <a:lnTo>
                    <a:pt x="104" y="23"/>
                  </a:lnTo>
                  <a:lnTo>
                    <a:pt x="106" y="25"/>
                  </a:lnTo>
                  <a:lnTo>
                    <a:pt x="109" y="26"/>
                  </a:lnTo>
                  <a:lnTo>
                    <a:pt x="112" y="28"/>
                  </a:lnTo>
                  <a:lnTo>
                    <a:pt x="115" y="28"/>
                  </a:lnTo>
                  <a:lnTo>
                    <a:pt x="118" y="27"/>
                  </a:lnTo>
                  <a:lnTo>
                    <a:pt x="120" y="24"/>
                  </a:lnTo>
                  <a:lnTo>
                    <a:pt x="123" y="17"/>
                  </a:lnTo>
                  <a:lnTo>
                    <a:pt x="126" y="11"/>
                  </a:lnTo>
                  <a:lnTo>
                    <a:pt x="128" y="7"/>
                  </a:lnTo>
                  <a:lnTo>
                    <a:pt x="133" y="5"/>
                  </a:lnTo>
                  <a:lnTo>
                    <a:pt x="135" y="6"/>
                  </a:lnTo>
                  <a:lnTo>
                    <a:pt x="138" y="7"/>
                  </a:lnTo>
                  <a:lnTo>
                    <a:pt x="140" y="8"/>
                  </a:lnTo>
                  <a:lnTo>
                    <a:pt x="142" y="8"/>
                  </a:lnTo>
                  <a:lnTo>
                    <a:pt x="144" y="10"/>
                  </a:lnTo>
                  <a:lnTo>
                    <a:pt x="148" y="11"/>
                  </a:lnTo>
                  <a:lnTo>
                    <a:pt x="152" y="11"/>
                  </a:lnTo>
                  <a:lnTo>
                    <a:pt x="157" y="12"/>
                  </a:lnTo>
                  <a:lnTo>
                    <a:pt x="163" y="12"/>
                  </a:lnTo>
                  <a:lnTo>
                    <a:pt x="168" y="12"/>
                  </a:lnTo>
                  <a:lnTo>
                    <a:pt x="172" y="11"/>
                  </a:lnTo>
                  <a:lnTo>
                    <a:pt x="176" y="11"/>
                  </a:lnTo>
                  <a:lnTo>
                    <a:pt x="180" y="11"/>
                  </a:lnTo>
                  <a:lnTo>
                    <a:pt x="182" y="11"/>
                  </a:lnTo>
                  <a:lnTo>
                    <a:pt x="184" y="11"/>
                  </a:lnTo>
                  <a:lnTo>
                    <a:pt x="185" y="13"/>
                  </a:lnTo>
                  <a:lnTo>
                    <a:pt x="186" y="21"/>
                  </a:lnTo>
                  <a:lnTo>
                    <a:pt x="184" y="29"/>
                  </a:lnTo>
                  <a:lnTo>
                    <a:pt x="178" y="39"/>
                  </a:lnTo>
                  <a:lnTo>
                    <a:pt x="173" y="43"/>
                  </a:lnTo>
                  <a:lnTo>
                    <a:pt x="168" y="46"/>
                  </a:lnTo>
                  <a:lnTo>
                    <a:pt x="162" y="50"/>
                  </a:lnTo>
                  <a:lnTo>
                    <a:pt x="157" y="52"/>
                  </a:lnTo>
                  <a:lnTo>
                    <a:pt x="152" y="54"/>
                  </a:lnTo>
                  <a:lnTo>
                    <a:pt x="147" y="56"/>
                  </a:lnTo>
                  <a:lnTo>
                    <a:pt x="143" y="56"/>
                  </a:lnTo>
                  <a:lnTo>
                    <a:pt x="138" y="57"/>
                  </a:lnTo>
                  <a:lnTo>
                    <a:pt x="133" y="58"/>
                  </a:lnTo>
                  <a:lnTo>
                    <a:pt x="127" y="59"/>
                  </a:lnTo>
                  <a:lnTo>
                    <a:pt x="121" y="62"/>
                  </a:lnTo>
                  <a:lnTo>
                    <a:pt x="114" y="64"/>
                  </a:lnTo>
                  <a:lnTo>
                    <a:pt x="108" y="66"/>
                  </a:lnTo>
                  <a:lnTo>
                    <a:pt x="102" y="68"/>
                  </a:lnTo>
                  <a:lnTo>
                    <a:pt x="96" y="68"/>
                  </a:lnTo>
                  <a:lnTo>
                    <a:pt x="91" y="67"/>
                  </a:lnTo>
                  <a:lnTo>
                    <a:pt x="87" y="65"/>
                  </a:lnTo>
                  <a:lnTo>
                    <a:pt x="83" y="62"/>
                  </a:lnTo>
                  <a:lnTo>
                    <a:pt x="80" y="59"/>
                  </a:lnTo>
                  <a:lnTo>
                    <a:pt x="78" y="56"/>
                  </a:lnTo>
                  <a:lnTo>
                    <a:pt x="77" y="53"/>
                  </a:lnTo>
                  <a:lnTo>
                    <a:pt x="77" y="50"/>
                  </a:lnTo>
                  <a:lnTo>
                    <a:pt x="79" y="47"/>
                  </a:lnTo>
                  <a:lnTo>
                    <a:pt x="82" y="45"/>
                  </a:lnTo>
                  <a:lnTo>
                    <a:pt x="84" y="43"/>
                  </a:lnTo>
                  <a:lnTo>
                    <a:pt x="83" y="43"/>
                  </a:lnTo>
                  <a:lnTo>
                    <a:pt x="80" y="44"/>
                  </a:lnTo>
                  <a:lnTo>
                    <a:pt x="76" y="45"/>
                  </a:lnTo>
                  <a:lnTo>
                    <a:pt x="71" y="47"/>
                  </a:lnTo>
                  <a:lnTo>
                    <a:pt x="64" y="48"/>
                  </a:lnTo>
                  <a:lnTo>
                    <a:pt x="58" y="50"/>
                  </a:lnTo>
                  <a:lnTo>
                    <a:pt x="52" y="50"/>
                  </a:lnTo>
                  <a:lnTo>
                    <a:pt x="46" y="52"/>
                  </a:lnTo>
                  <a:lnTo>
                    <a:pt x="40" y="54"/>
                  </a:lnTo>
                  <a:lnTo>
                    <a:pt x="33" y="56"/>
                  </a:lnTo>
                  <a:lnTo>
                    <a:pt x="27" y="59"/>
                  </a:lnTo>
                  <a:lnTo>
                    <a:pt x="22" y="60"/>
                  </a:lnTo>
                  <a:lnTo>
                    <a:pt x="17" y="61"/>
                  </a:lnTo>
                  <a:lnTo>
                    <a:pt x="13" y="60"/>
                  </a:lnTo>
                  <a:lnTo>
                    <a:pt x="10" y="58"/>
                  </a:lnTo>
                  <a:lnTo>
                    <a:pt x="8" y="54"/>
                  </a:lnTo>
                  <a:lnTo>
                    <a:pt x="5" y="51"/>
                  </a:lnTo>
                  <a:lnTo>
                    <a:pt x="3" y="49"/>
                  </a:lnTo>
                  <a:lnTo>
                    <a:pt x="1" y="46"/>
                  </a:lnTo>
                  <a:lnTo>
                    <a:pt x="0" y="45"/>
                  </a:lnTo>
                  <a:lnTo>
                    <a:pt x="0" y="43"/>
                  </a:lnTo>
                  <a:lnTo>
                    <a:pt x="1" y="41"/>
                  </a:lnTo>
                  <a:lnTo>
                    <a:pt x="3" y="41"/>
                  </a:lnTo>
                  <a:lnTo>
                    <a:pt x="6" y="40"/>
                  </a:lnTo>
                  <a:lnTo>
                    <a:pt x="9" y="40"/>
                  </a:lnTo>
                  <a:lnTo>
                    <a:pt x="12" y="39"/>
                  </a:lnTo>
                  <a:lnTo>
                    <a:pt x="16" y="37"/>
                  </a:lnTo>
                  <a:lnTo>
                    <a:pt x="19" y="36"/>
                  </a:lnTo>
                  <a:lnTo>
                    <a:pt x="22" y="34"/>
                  </a:lnTo>
                  <a:lnTo>
                    <a:pt x="24" y="33"/>
                  </a:lnTo>
                  <a:lnTo>
                    <a:pt x="26" y="30"/>
                  </a:lnTo>
                  <a:lnTo>
                    <a:pt x="26" y="25"/>
                  </a:lnTo>
                  <a:lnTo>
                    <a:pt x="27" y="20"/>
                  </a:lnTo>
                  <a:lnTo>
                    <a:pt x="28" y="15"/>
                  </a:lnTo>
                  <a:lnTo>
                    <a:pt x="30" y="11"/>
                  </a:lnTo>
                  <a:lnTo>
                    <a:pt x="31" y="9"/>
                  </a:lnTo>
                  <a:lnTo>
                    <a:pt x="32" y="7"/>
                  </a:lnTo>
                  <a:lnTo>
                    <a:pt x="34" y="5"/>
                  </a:lnTo>
                  <a:lnTo>
                    <a:pt x="36" y="3"/>
                  </a:lnTo>
                  <a:lnTo>
                    <a:pt x="39" y="1"/>
                  </a:lnTo>
                  <a:lnTo>
                    <a:pt x="42" y="0"/>
                  </a:lnTo>
                  <a:lnTo>
                    <a:pt x="47" y="0"/>
                  </a:lnTo>
                  <a:lnTo>
                    <a:pt x="53" y="1"/>
                  </a:lnTo>
                  <a:lnTo>
                    <a:pt x="59" y="2"/>
                  </a:lnTo>
                  <a:lnTo>
                    <a:pt x="63" y="4"/>
                  </a:lnTo>
                  <a:lnTo>
                    <a:pt x="66" y="6"/>
                  </a:lnTo>
                  <a:lnTo>
                    <a:pt x="68" y="8"/>
                  </a:lnTo>
                  <a:lnTo>
                    <a:pt x="70" y="9"/>
                  </a:lnTo>
                  <a:lnTo>
                    <a:pt x="71" y="10"/>
                  </a:lnTo>
                  <a:lnTo>
                    <a:pt x="73" y="12"/>
                  </a:lnTo>
                  <a:lnTo>
                    <a:pt x="75" y="12"/>
                  </a:lnTo>
                  <a:lnTo>
                    <a:pt x="76" y="12"/>
                  </a:lnTo>
                  <a:lnTo>
                    <a:pt x="78" y="8"/>
                  </a:lnTo>
                  <a:lnTo>
                    <a:pt x="81" y="3"/>
                  </a:lnTo>
                  <a:lnTo>
                    <a:pt x="86" y="1"/>
                  </a:lnTo>
                  <a:lnTo>
                    <a:pt x="90" y="2"/>
                  </a:lnTo>
                  <a:lnTo>
                    <a:pt x="93" y="4"/>
                  </a:lnTo>
                  <a:lnTo>
                    <a:pt x="95" y="7"/>
                  </a:lnTo>
                  <a:lnTo>
                    <a:pt x="98" y="11"/>
                  </a:lnTo>
                  <a:lnTo>
                    <a:pt x="100" y="15"/>
                  </a:lnTo>
                  <a:lnTo>
                    <a:pt x="100" y="18"/>
                  </a:lnTo>
                  <a:lnTo>
                    <a:pt x="101" y="21"/>
                  </a:lnTo>
                  <a:lnTo>
                    <a:pt x="102" y="21"/>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5" name=""/>
            <p:cNvSpPr/>
            <p:nvPr/>
          </p:nvSpPr>
          <p:spPr>
            <a:xfrm>
              <a:off x="4736160" y="1765800"/>
              <a:ext cx="648720" cy="1305720"/>
            </a:xfrm>
            <a:custGeom>
              <a:avLst/>
              <a:gdLst/>
              <a:ahLst/>
              <a:rect l="l" t="t" r="r" b="b"/>
              <a:pathLst>
                <a:path w="327" h="658">
                  <a:moveTo>
                    <a:pt x="184" y="657"/>
                  </a:moveTo>
                  <a:lnTo>
                    <a:pt x="184" y="643"/>
                  </a:lnTo>
                  <a:lnTo>
                    <a:pt x="189" y="622"/>
                  </a:lnTo>
                  <a:lnTo>
                    <a:pt x="197" y="597"/>
                  </a:lnTo>
                  <a:lnTo>
                    <a:pt x="206" y="569"/>
                  </a:lnTo>
                  <a:lnTo>
                    <a:pt x="215" y="540"/>
                  </a:lnTo>
                  <a:lnTo>
                    <a:pt x="223" y="514"/>
                  </a:lnTo>
                  <a:lnTo>
                    <a:pt x="228" y="490"/>
                  </a:lnTo>
                  <a:lnTo>
                    <a:pt x="230" y="471"/>
                  </a:lnTo>
                  <a:lnTo>
                    <a:pt x="242" y="475"/>
                  </a:lnTo>
                  <a:lnTo>
                    <a:pt x="254" y="479"/>
                  </a:lnTo>
                  <a:lnTo>
                    <a:pt x="264" y="482"/>
                  </a:lnTo>
                  <a:lnTo>
                    <a:pt x="274" y="484"/>
                  </a:lnTo>
                  <a:lnTo>
                    <a:pt x="282" y="485"/>
                  </a:lnTo>
                  <a:lnTo>
                    <a:pt x="290" y="485"/>
                  </a:lnTo>
                  <a:lnTo>
                    <a:pt x="296" y="485"/>
                  </a:lnTo>
                  <a:lnTo>
                    <a:pt x="301" y="484"/>
                  </a:lnTo>
                  <a:lnTo>
                    <a:pt x="305" y="482"/>
                  </a:lnTo>
                  <a:lnTo>
                    <a:pt x="308" y="480"/>
                  </a:lnTo>
                  <a:lnTo>
                    <a:pt x="310" y="478"/>
                  </a:lnTo>
                  <a:lnTo>
                    <a:pt x="311" y="475"/>
                  </a:lnTo>
                  <a:lnTo>
                    <a:pt x="311" y="473"/>
                  </a:lnTo>
                  <a:lnTo>
                    <a:pt x="309" y="470"/>
                  </a:lnTo>
                  <a:lnTo>
                    <a:pt x="308" y="467"/>
                  </a:lnTo>
                  <a:lnTo>
                    <a:pt x="305" y="464"/>
                  </a:lnTo>
                  <a:lnTo>
                    <a:pt x="305" y="455"/>
                  </a:lnTo>
                  <a:lnTo>
                    <a:pt x="307" y="446"/>
                  </a:lnTo>
                  <a:lnTo>
                    <a:pt x="309" y="435"/>
                  </a:lnTo>
                  <a:lnTo>
                    <a:pt x="312" y="423"/>
                  </a:lnTo>
                  <a:lnTo>
                    <a:pt x="313" y="412"/>
                  </a:lnTo>
                  <a:lnTo>
                    <a:pt x="314" y="399"/>
                  </a:lnTo>
                  <a:lnTo>
                    <a:pt x="314" y="387"/>
                  </a:lnTo>
                  <a:lnTo>
                    <a:pt x="313" y="373"/>
                  </a:lnTo>
                  <a:lnTo>
                    <a:pt x="319" y="370"/>
                  </a:lnTo>
                  <a:lnTo>
                    <a:pt x="323" y="368"/>
                  </a:lnTo>
                  <a:lnTo>
                    <a:pt x="326" y="365"/>
                  </a:lnTo>
                  <a:lnTo>
                    <a:pt x="326" y="364"/>
                  </a:lnTo>
                  <a:lnTo>
                    <a:pt x="324" y="363"/>
                  </a:lnTo>
                  <a:lnTo>
                    <a:pt x="321" y="362"/>
                  </a:lnTo>
                  <a:lnTo>
                    <a:pt x="315" y="361"/>
                  </a:lnTo>
                  <a:lnTo>
                    <a:pt x="309" y="361"/>
                  </a:lnTo>
                  <a:lnTo>
                    <a:pt x="300" y="361"/>
                  </a:lnTo>
                  <a:lnTo>
                    <a:pt x="291" y="361"/>
                  </a:lnTo>
                  <a:lnTo>
                    <a:pt x="280" y="361"/>
                  </a:lnTo>
                  <a:lnTo>
                    <a:pt x="268" y="362"/>
                  </a:lnTo>
                  <a:lnTo>
                    <a:pt x="255" y="363"/>
                  </a:lnTo>
                  <a:lnTo>
                    <a:pt x="242" y="364"/>
                  </a:lnTo>
                  <a:lnTo>
                    <a:pt x="228" y="365"/>
                  </a:lnTo>
                  <a:lnTo>
                    <a:pt x="213" y="366"/>
                  </a:lnTo>
                  <a:lnTo>
                    <a:pt x="197" y="368"/>
                  </a:lnTo>
                  <a:lnTo>
                    <a:pt x="182" y="370"/>
                  </a:lnTo>
                  <a:lnTo>
                    <a:pt x="166" y="371"/>
                  </a:lnTo>
                  <a:lnTo>
                    <a:pt x="150" y="373"/>
                  </a:lnTo>
                  <a:lnTo>
                    <a:pt x="134" y="374"/>
                  </a:lnTo>
                  <a:lnTo>
                    <a:pt x="118" y="376"/>
                  </a:lnTo>
                  <a:lnTo>
                    <a:pt x="103" y="377"/>
                  </a:lnTo>
                  <a:lnTo>
                    <a:pt x="88" y="378"/>
                  </a:lnTo>
                  <a:lnTo>
                    <a:pt x="73" y="380"/>
                  </a:lnTo>
                  <a:lnTo>
                    <a:pt x="60" y="381"/>
                  </a:lnTo>
                  <a:lnTo>
                    <a:pt x="47" y="382"/>
                  </a:lnTo>
                  <a:lnTo>
                    <a:pt x="35" y="382"/>
                  </a:lnTo>
                  <a:lnTo>
                    <a:pt x="25" y="382"/>
                  </a:lnTo>
                  <a:lnTo>
                    <a:pt x="15" y="383"/>
                  </a:lnTo>
                  <a:lnTo>
                    <a:pt x="7" y="383"/>
                  </a:lnTo>
                  <a:lnTo>
                    <a:pt x="0" y="382"/>
                  </a:lnTo>
                  <a:lnTo>
                    <a:pt x="10" y="365"/>
                  </a:lnTo>
                  <a:lnTo>
                    <a:pt x="20" y="349"/>
                  </a:lnTo>
                  <a:lnTo>
                    <a:pt x="31" y="332"/>
                  </a:lnTo>
                  <a:lnTo>
                    <a:pt x="41" y="316"/>
                  </a:lnTo>
                  <a:lnTo>
                    <a:pt x="51" y="299"/>
                  </a:lnTo>
                  <a:lnTo>
                    <a:pt x="61" y="283"/>
                  </a:lnTo>
                  <a:lnTo>
                    <a:pt x="71" y="266"/>
                  </a:lnTo>
                  <a:lnTo>
                    <a:pt x="81" y="249"/>
                  </a:lnTo>
                  <a:lnTo>
                    <a:pt x="91" y="233"/>
                  </a:lnTo>
                  <a:lnTo>
                    <a:pt x="101" y="215"/>
                  </a:lnTo>
                  <a:lnTo>
                    <a:pt x="112" y="199"/>
                  </a:lnTo>
                  <a:lnTo>
                    <a:pt x="121" y="183"/>
                  </a:lnTo>
                  <a:lnTo>
                    <a:pt x="132" y="165"/>
                  </a:lnTo>
                  <a:lnTo>
                    <a:pt x="142" y="149"/>
                  </a:lnTo>
                  <a:lnTo>
                    <a:pt x="152" y="132"/>
                  </a:lnTo>
                  <a:lnTo>
                    <a:pt x="162" y="116"/>
                  </a:lnTo>
                  <a:lnTo>
                    <a:pt x="205" y="0"/>
                  </a:lnTo>
                </a:path>
              </a:pathLst>
            </a:custGeom>
            <a:noFill/>
            <a:ln cap="rnd" w="25560">
              <a:solidFill>
                <a:srgbClr val="0000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6" name=""/>
            <p:cNvSpPr/>
            <p:nvPr/>
          </p:nvSpPr>
          <p:spPr>
            <a:xfrm>
              <a:off x="3438360" y="1690200"/>
              <a:ext cx="815400" cy="1097640"/>
            </a:xfrm>
            <a:custGeom>
              <a:avLst/>
              <a:gdLst/>
              <a:ahLst/>
              <a:rect l="l" t="t" r="r" b="b"/>
              <a:pathLst>
                <a:path w="411" h="553">
                  <a:moveTo>
                    <a:pt x="310" y="0"/>
                  </a:moveTo>
                  <a:lnTo>
                    <a:pt x="310" y="195"/>
                  </a:lnTo>
                  <a:lnTo>
                    <a:pt x="376" y="377"/>
                  </a:lnTo>
                  <a:lnTo>
                    <a:pt x="410" y="485"/>
                  </a:lnTo>
                  <a:lnTo>
                    <a:pt x="0" y="552"/>
                  </a:lnTo>
                </a:path>
              </a:pathLst>
            </a:custGeom>
            <a:noFill/>
            <a:ln cap="rnd" w="25560">
              <a:solidFill>
                <a:srgbClr val="0039f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7" name=""/>
            <p:cNvSpPr/>
            <p:nvPr/>
          </p:nvSpPr>
          <p:spPr>
            <a:xfrm>
              <a:off x="5263920" y="2460240"/>
              <a:ext cx="43560" cy="172800"/>
            </a:xfrm>
            <a:custGeom>
              <a:avLst/>
              <a:gdLst/>
              <a:ahLst/>
              <a:rect l="l" t="t" r="r" b="b"/>
              <a:pathLst>
                <a:path w="22" h="87">
                  <a:moveTo>
                    <a:pt x="21" y="84"/>
                  </a:moveTo>
                  <a:lnTo>
                    <a:pt x="20" y="81"/>
                  </a:lnTo>
                  <a:lnTo>
                    <a:pt x="19" y="77"/>
                  </a:lnTo>
                  <a:lnTo>
                    <a:pt x="18" y="72"/>
                  </a:lnTo>
                  <a:lnTo>
                    <a:pt x="16" y="66"/>
                  </a:lnTo>
                  <a:lnTo>
                    <a:pt x="15" y="60"/>
                  </a:lnTo>
                  <a:lnTo>
                    <a:pt x="13" y="52"/>
                  </a:lnTo>
                  <a:lnTo>
                    <a:pt x="13" y="45"/>
                  </a:lnTo>
                  <a:lnTo>
                    <a:pt x="12" y="38"/>
                  </a:lnTo>
                  <a:lnTo>
                    <a:pt x="11" y="31"/>
                  </a:lnTo>
                  <a:lnTo>
                    <a:pt x="10" y="23"/>
                  </a:lnTo>
                  <a:lnTo>
                    <a:pt x="9" y="17"/>
                  </a:lnTo>
                  <a:lnTo>
                    <a:pt x="9" y="12"/>
                  </a:lnTo>
                  <a:lnTo>
                    <a:pt x="8" y="7"/>
                  </a:lnTo>
                  <a:lnTo>
                    <a:pt x="8" y="4"/>
                  </a:lnTo>
                  <a:lnTo>
                    <a:pt x="8" y="1"/>
                  </a:lnTo>
                  <a:lnTo>
                    <a:pt x="8" y="0"/>
                  </a:lnTo>
                  <a:lnTo>
                    <a:pt x="0" y="1"/>
                  </a:lnTo>
                  <a:lnTo>
                    <a:pt x="0" y="2"/>
                  </a:lnTo>
                  <a:lnTo>
                    <a:pt x="0" y="4"/>
                  </a:lnTo>
                  <a:lnTo>
                    <a:pt x="0" y="8"/>
                  </a:lnTo>
                  <a:lnTo>
                    <a:pt x="1" y="13"/>
                  </a:lnTo>
                  <a:lnTo>
                    <a:pt x="2" y="18"/>
                  </a:lnTo>
                  <a:lnTo>
                    <a:pt x="3" y="24"/>
                  </a:lnTo>
                  <a:lnTo>
                    <a:pt x="4" y="31"/>
                  </a:lnTo>
                  <a:lnTo>
                    <a:pt x="5" y="39"/>
                  </a:lnTo>
                  <a:lnTo>
                    <a:pt x="6" y="46"/>
                  </a:lnTo>
                  <a:lnTo>
                    <a:pt x="7" y="53"/>
                  </a:lnTo>
                  <a:lnTo>
                    <a:pt x="8" y="60"/>
                  </a:lnTo>
                  <a:lnTo>
                    <a:pt x="9" y="67"/>
                  </a:lnTo>
                  <a:lnTo>
                    <a:pt x="11" y="73"/>
                  </a:lnTo>
                  <a:lnTo>
                    <a:pt x="12" y="79"/>
                  </a:lnTo>
                  <a:lnTo>
                    <a:pt x="13" y="83"/>
                  </a:lnTo>
                  <a:lnTo>
                    <a:pt x="14" y="86"/>
                  </a:lnTo>
                  <a:lnTo>
                    <a:pt x="21" y="84"/>
                  </a:lnTo>
                </a:path>
              </a:pathLst>
            </a:custGeom>
            <a:solidFill>
              <a:srgbClr val="0039f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8" name=""/>
            <p:cNvSpPr/>
            <p:nvPr/>
          </p:nvSpPr>
          <p:spPr>
            <a:xfrm>
              <a:off x="5263920" y="2460240"/>
              <a:ext cx="43560" cy="172800"/>
            </a:xfrm>
            <a:custGeom>
              <a:avLst/>
              <a:gdLst/>
              <a:ahLst/>
              <a:rect l="l" t="t" r="r" b="b"/>
              <a:pathLst>
                <a:path w="22" h="87">
                  <a:moveTo>
                    <a:pt x="21" y="84"/>
                  </a:moveTo>
                  <a:lnTo>
                    <a:pt x="20" y="81"/>
                  </a:lnTo>
                  <a:lnTo>
                    <a:pt x="19" y="77"/>
                  </a:lnTo>
                  <a:lnTo>
                    <a:pt x="18" y="72"/>
                  </a:lnTo>
                  <a:lnTo>
                    <a:pt x="16" y="66"/>
                  </a:lnTo>
                  <a:lnTo>
                    <a:pt x="15" y="60"/>
                  </a:lnTo>
                  <a:lnTo>
                    <a:pt x="13" y="52"/>
                  </a:lnTo>
                  <a:lnTo>
                    <a:pt x="13" y="45"/>
                  </a:lnTo>
                  <a:lnTo>
                    <a:pt x="12" y="38"/>
                  </a:lnTo>
                  <a:lnTo>
                    <a:pt x="11" y="31"/>
                  </a:lnTo>
                  <a:lnTo>
                    <a:pt x="10" y="23"/>
                  </a:lnTo>
                  <a:lnTo>
                    <a:pt x="9" y="17"/>
                  </a:lnTo>
                  <a:lnTo>
                    <a:pt x="9" y="12"/>
                  </a:lnTo>
                  <a:lnTo>
                    <a:pt x="8" y="7"/>
                  </a:lnTo>
                  <a:lnTo>
                    <a:pt x="8" y="4"/>
                  </a:lnTo>
                  <a:lnTo>
                    <a:pt x="8" y="1"/>
                  </a:lnTo>
                  <a:lnTo>
                    <a:pt x="8" y="0"/>
                  </a:lnTo>
                  <a:lnTo>
                    <a:pt x="0" y="1"/>
                  </a:lnTo>
                  <a:lnTo>
                    <a:pt x="0" y="2"/>
                  </a:lnTo>
                  <a:lnTo>
                    <a:pt x="0" y="4"/>
                  </a:lnTo>
                  <a:lnTo>
                    <a:pt x="0" y="8"/>
                  </a:lnTo>
                  <a:lnTo>
                    <a:pt x="1" y="13"/>
                  </a:lnTo>
                  <a:lnTo>
                    <a:pt x="2" y="18"/>
                  </a:lnTo>
                  <a:lnTo>
                    <a:pt x="3" y="24"/>
                  </a:lnTo>
                  <a:lnTo>
                    <a:pt x="4" y="31"/>
                  </a:lnTo>
                  <a:lnTo>
                    <a:pt x="5" y="39"/>
                  </a:lnTo>
                  <a:lnTo>
                    <a:pt x="6" y="46"/>
                  </a:lnTo>
                  <a:lnTo>
                    <a:pt x="7" y="53"/>
                  </a:lnTo>
                  <a:lnTo>
                    <a:pt x="8" y="60"/>
                  </a:lnTo>
                  <a:lnTo>
                    <a:pt x="9" y="67"/>
                  </a:lnTo>
                  <a:lnTo>
                    <a:pt x="11" y="73"/>
                  </a:lnTo>
                  <a:lnTo>
                    <a:pt x="12" y="79"/>
                  </a:lnTo>
                  <a:lnTo>
                    <a:pt x="13" y="83"/>
                  </a:lnTo>
                  <a:lnTo>
                    <a:pt x="14" y="86"/>
                  </a:lnTo>
                  <a:lnTo>
                    <a:pt x="21" y="84"/>
                  </a:lnTo>
                </a:path>
              </a:pathLst>
            </a:custGeom>
            <a:noFill/>
            <a:ln cap="rnd" w="12600">
              <a:solidFill>
                <a:srgbClr val="0000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9" name=""/>
            <p:cNvSpPr/>
            <p:nvPr/>
          </p:nvSpPr>
          <p:spPr>
            <a:xfrm>
              <a:off x="5234400" y="2626920"/>
              <a:ext cx="74880" cy="102960"/>
            </a:xfrm>
            <a:custGeom>
              <a:avLst/>
              <a:gdLst/>
              <a:ahLst/>
              <a:rect l="l" t="t" r="r" b="b"/>
              <a:pathLst>
                <a:path w="38" h="52">
                  <a:moveTo>
                    <a:pt x="0" y="51"/>
                  </a:moveTo>
                  <a:lnTo>
                    <a:pt x="6" y="50"/>
                  </a:lnTo>
                  <a:lnTo>
                    <a:pt x="12" y="45"/>
                  </a:lnTo>
                  <a:lnTo>
                    <a:pt x="18" y="39"/>
                  </a:lnTo>
                  <a:lnTo>
                    <a:pt x="25" y="31"/>
                  </a:lnTo>
                  <a:lnTo>
                    <a:pt x="30" y="24"/>
                  </a:lnTo>
                  <a:lnTo>
                    <a:pt x="34" y="15"/>
                  </a:lnTo>
                  <a:lnTo>
                    <a:pt x="37" y="8"/>
                  </a:lnTo>
                  <a:lnTo>
                    <a:pt x="36" y="0"/>
                  </a:lnTo>
                  <a:lnTo>
                    <a:pt x="30" y="3"/>
                  </a:lnTo>
                  <a:lnTo>
                    <a:pt x="30" y="6"/>
                  </a:lnTo>
                  <a:lnTo>
                    <a:pt x="28" y="13"/>
                  </a:lnTo>
                  <a:lnTo>
                    <a:pt x="24" y="21"/>
                  </a:lnTo>
                  <a:lnTo>
                    <a:pt x="19" y="28"/>
                  </a:lnTo>
                  <a:lnTo>
                    <a:pt x="14" y="34"/>
                  </a:lnTo>
                  <a:lnTo>
                    <a:pt x="8" y="40"/>
                  </a:lnTo>
                  <a:lnTo>
                    <a:pt x="3" y="44"/>
                  </a:lnTo>
                  <a:lnTo>
                    <a:pt x="1" y="44"/>
                  </a:lnTo>
                  <a:lnTo>
                    <a:pt x="0" y="51"/>
                  </a:lnTo>
                </a:path>
              </a:pathLst>
            </a:custGeom>
            <a:solidFill>
              <a:srgbClr val="0039f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0" name=""/>
            <p:cNvSpPr/>
            <p:nvPr/>
          </p:nvSpPr>
          <p:spPr>
            <a:xfrm>
              <a:off x="5234400" y="2626920"/>
              <a:ext cx="74880" cy="102960"/>
            </a:xfrm>
            <a:custGeom>
              <a:avLst/>
              <a:gdLst/>
              <a:ahLst/>
              <a:rect l="l" t="t" r="r" b="b"/>
              <a:pathLst>
                <a:path w="38" h="52">
                  <a:moveTo>
                    <a:pt x="0" y="51"/>
                  </a:moveTo>
                  <a:lnTo>
                    <a:pt x="6" y="50"/>
                  </a:lnTo>
                  <a:lnTo>
                    <a:pt x="12" y="45"/>
                  </a:lnTo>
                  <a:lnTo>
                    <a:pt x="18" y="39"/>
                  </a:lnTo>
                  <a:lnTo>
                    <a:pt x="25" y="31"/>
                  </a:lnTo>
                  <a:lnTo>
                    <a:pt x="30" y="24"/>
                  </a:lnTo>
                  <a:lnTo>
                    <a:pt x="34" y="15"/>
                  </a:lnTo>
                  <a:lnTo>
                    <a:pt x="37" y="8"/>
                  </a:lnTo>
                  <a:lnTo>
                    <a:pt x="36" y="0"/>
                  </a:lnTo>
                  <a:lnTo>
                    <a:pt x="30" y="3"/>
                  </a:lnTo>
                  <a:lnTo>
                    <a:pt x="30" y="6"/>
                  </a:lnTo>
                  <a:lnTo>
                    <a:pt x="28" y="13"/>
                  </a:lnTo>
                  <a:lnTo>
                    <a:pt x="24" y="21"/>
                  </a:lnTo>
                  <a:lnTo>
                    <a:pt x="19" y="28"/>
                  </a:lnTo>
                  <a:lnTo>
                    <a:pt x="14" y="34"/>
                  </a:lnTo>
                  <a:lnTo>
                    <a:pt x="8" y="40"/>
                  </a:lnTo>
                  <a:lnTo>
                    <a:pt x="3" y="44"/>
                  </a:lnTo>
                  <a:lnTo>
                    <a:pt x="1" y="44"/>
                  </a:lnTo>
                  <a:lnTo>
                    <a:pt x="0" y="51"/>
                  </a:lnTo>
                </a:path>
              </a:pathLst>
            </a:custGeom>
            <a:noFill/>
            <a:ln cap="rnd" w="12600">
              <a:solidFill>
                <a:srgbClr val="0000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1" name=""/>
            <p:cNvSpPr/>
            <p:nvPr/>
          </p:nvSpPr>
          <p:spPr>
            <a:xfrm>
              <a:off x="5164560" y="2696400"/>
              <a:ext cx="73080" cy="33480"/>
            </a:xfrm>
            <a:custGeom>
              <a:avLst/>
              <a:gdLst/>
              <a:ahLst/>
              <a:rect l="l" t="t" r="r" b="b"/>
              <a:pathLst>
                <a:path w="37" h="17">
                  <a:moveTo>
                    <a:pt x="5" y="5"/>
                  </a:moveTo>
                  <a:lnTo>
                    <a:pt x="0" y="0"/>
                  </a:lnTo>
                  <a:lnTo>
                    <a:pt x="3" y="6"/>
                  </a:lnTo>
                  <a:lnTo>
                    <a:pt x="5" y="7"/>
                  </a:lnTo>
                  <a:lnTo>
                    <a:pt x="9" y="9"/>
                  </a:lnTo>
                  <a:lnTo>
                    <a:pt x="15" y="11"/>
                  </a:lnTo>
                  <a:lnTo>
                    <a:pt x="20" y="12"/>
                  </a:lnTo>
                  <a:lnTo>
                    <a:pt x="26" y="14"/>
                  </a:lnTo>
                  <a:lnTo>
                    <a:pt x="30" y="15"/>
                  </a:lnTo>
                  <a:lnTo>
                    <a:pt x="35" y="16"/>
                  </a:lnTo>
                  <a:lnTo>
                    <a:pt x="36" y="9"/>
                  </a:lnTo>
                  <a:lnTo>
                    <a:pt x="33" y="8"/>
                  </a:lnTo>
                  <a:lnTo>
                    <a:pt x="28" y="7"/>
                  </a:lnTo>
                  <a:lnTo>
                    <a:pt x="22" y="5"/>
                  </a:lnTo>
                  <a:lnTo>
                    <a:pt x="17" y="4"/>
                  </a:lnTo>
                  <a:lnTo>
                    <a:pt x="12" y="2"/>
                  </a:lnTo>
                  <a:lnTo>
                    <a:pt x="8" y="1"/>
                  </a:lnTo>
                  <a:lnTo>
                    <a:pt x="5" y="0"/>
                  </a:lnTo>
                  <a:lnTo>
                    <a:pt x="5" y="5"/>
                  </a:lnTo>
                  <a:lnTo>
                    <a:pt x="0" y="0"/>
                  </a:lnTo>
                  <a:lnTo>
                    <a:pt x="5" y="5"/>
                  </a:lnTo>
                </a:path>
              </a:pathLst>
            </a:custGeom>
            <a:solidFill>
              <a:srgbClr val="0039f0"/>
            </a:solidFill>
            <a:ln w="0">
              <a:noFill/>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Arial"/>
              </a:endParaRPr>
            </a:p>
          </p:txBody>
        </p:sp>
        <p:sp>
          <p:nvSpPr>
            <p:cNvPr id="52" name=""/>
            <p:cNvSpPr/>
            <p:nvPr/>
          </p:nvSpPr>
          <p:spPr>
            <a:xfrm>
              <a:off x="5164560" y="2541600"/>
              <a:ext cx="91080" cy="168480"/>
            </a:xfrm>
            <a:custGeom>
              <a:avLst/>
              <a:gdLst/>
              <a:ahLst/>
              <a:rect l="l" t="t" r="r" b="b"/>
              <a:pathLst>
                <a:path w="46" h="85">
                  <a:moveTo>
                    <a:pt x="36" y="0"/>
                  </a:moveTo>
                  <a:lnTo>
                    <a:pt x="31" y="24"/>
                  </a:lnTo>
                  <a:lnTo>
                    <a:pt x="27" y="41"/>
                  </a:lnTo>
                  <a:lnTo>
                    <a:pt x="22" y="53"/>
                  </a:lnTo>
                  <a:lnTo>
                    <a:pt x="16" y="62"/>
                  </a:lnTo>
                  <a:lnTo>
                    <a:pt x="11" y="68"/>
                  </a:lnTo>
                  <a:lnTo>
                    <a:pt x="6" y="69"/>
                  </a:lnTo>
                  <a:lnTo>
                    <a:pt x="4" y="70"/>
                  </a:lnTo>
                  <a:lnTo>
                    <a:pt x="6" y="82"/>
                  </a:lnTo>
                  <a:lnTo>
                    <a:pt x="0" y="72"/>
                  </a:lnTo>
                  <a:lnTo>
                    <a:pt x="5" y="84"/>
                  </a:lnTo>
                  <a:lnTo>
                    <a:pt x="9" y="83"/>
                  </a:lnTo>
                  <a:lnTo>
                    <a:pt x="15" y="79"/>
                  </a:lnTo>
                  <a:lnTo>
                    <a:pt x="22" y="72"/>
                  </a:lnTo>
                  <a:lnTo>
                    <a:pt x="28" y="61"/>
                  </a:lnTo>
                  <a:lnTo>
                    <a:pt x="35" y="47"/>
                  </a:lnTo>
                  <a:lnTo>
                    <a:pt x="40" y="28"/>
                  </a:lnTo>
                  <a:lnTo>
                    <a:pt x="45" y="2"/>
                  </a:lnTo>
                  <a:lnTo>
                    <a:pt x="36" y="0"/>
                  </a:lnTo>
                </a:path>
              </a:pathLst>
            </a:custGeom>
            <a:solidFill>
              <a:srgbClr val="0039f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3" name=""/>
            <p:cNvSpPr/>
            <p:nvPr/>
          </p:nvSpPr>
          <p:spPr>
            <a:xfrm>
              <a:off x="5164560" y="2541600"/>
              <a:ext cx="91080" cy="168480"/>
            </a:xfrm>
            <a:custGeom>
              <a:avLst/>
              <a:gdLst/>
              <a:ahLst/>
              <a:rect l="l" t="t" r="r" b="b"/>
              <a:pathLst>
                <a:path w="46" h="85">
                  <a:moveTo>
                    <a:pt x="36" y="0"/>
                  </a:moveTo>
                  <a:lnTo>
                    <a:pt x="31" y="24"/>
                  </a:lnTo>
                  <a:lnTo>
                    <a:pt x="27" y="41"/>
                  </a:lnTo>
                  <a:lnTo>
                    <a:pt x="22" y="53"/>
                  </a:lnTo>
                  <a:lnTo>
                    <a:pt x="16" y="62"/>
                  </a:lnTo>
                  <a:lnTo>
                    <a:pt x="11" y="68"/>
                  </a:lnTo>
                  <a:lnTo>
                    <a:pt x="6" y="69"/>
                  </a:lnTo>
                  <a:lnTo>
                    <a:pt x="4" y="70"/>
                  </a:lnTo>
                  <a:lnTo>
                    <a:pt x="6" y="82"/>
                  </a:lnTo>
                  <a:lnTo>
                    <a:pt x="0" y="72"/>
                  </a:lnTo>
                  <a:lnTo>
                    <a:pt x="5" y="84"/>
                  </a:lnTo>
                  <a:lnTo>
                    <a:pt x="9" y="83"/>
                  </a:lnTo>
                  <a:lnTo>
                    <a:pt x="15" y="79"/>
                  </a:lnTo>
                  <a:lnTo>
                    <a:pt x="22" y="72"/>
                  </a:lnTo>
                  <a:lnTo>
                    <a:pt x="28" y="61"/>
                  </a:lnTo>
                  <a:lnTo>
                    <a:pt x="35" y="47"/>
                  </a:lnTo>
                  <a:lnTo>
                    <a:pt x="40" y="28"/>
                  </a:lnTo>
                  <a:lnTo>
                    <a:pt x="45" y="2"/>
                  </a:lnTo>
                  <a:lnTo>
                    <a:pt x="36" y="0"/>
                  </a:lnTo>
                </a:path>
              </a:pathLst>
            </a:custGeom>
            <a:noFill/>
            <a:ln cap="rnd" w="12600">
              <a:solidFill>
                <a:srgbClr val="0000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4" name=""/>
            <p:cNvSpPr/>
            <p:nvPr/>
          </p:nvSpPr>
          <p:spPr>
            <a:xfrm>
              <a:off x="5220360" y="2458440"/>
              <a:ext cx="61200" cy="170280"/>
            </a:xfrm>
            <a:custGeom>
              <a:avLst/>
              <a:gdLst/>
              <a:ahLst/>
              <a:rect l="l" t="t" r="r" b="b"/>
              <a:pathLst>
                <a:path w="31" h="86">
                  <a:moveTo>
                    <a:pt x="30" y="1"/>
                  </a:moveTo>
                  <a:lnTo>
                    <a:pt x="23" y="0"/>
                  </a:lnTo>
                  <a:lnTo>
                    <a:pt x="23" y="1"/>
                  </a:lnTo>
                  <a:lnTo>
                    <a:pt x="23" y="2"/>
                  </a:lnTo>
                  <a:lnTo>
                    <a:pt x="22" y="4"/>
                  </a:lnTo>
                  <a:lnTo>
                    <a:pt x="21" y="8"/>
                  </a:lnTo>
                  <a:lnTo>
                    <a:pt x="19" y="12"/>
                  </a:lnTo>
                  <a:lnTo>
                    <a:pt x="18" y="18"/>
                  </a:lnTo>
                  <a:lnTo>
                    <a:pt x="16" y="22"/>
                  </a:lnTo>
                  <a:lnTo>
                    <a:pt x="14" y="28"/>
                  </a:lnTo>
                  <a:lnTo>
                    <a:pt x="12" y="35"/>
                  </a:lnTo>
                  <a:lnTo>
                    <a:pt x="10" y="42"/>
                  </a:lnTo>
                  <a:lnTo>
                    <a:pt x="8" y="48"/>
                  </a:lnTo>
                  <a:lnTo>
                    <a:pt x="6" y="56"/>
                  </a:lnTo>
                  <a:lnTo>
                    <a:pt x="5" y="63"/>
                  </a:lnTo>
                  <a:lnTo>
                    <a:pt x="3" y="70"/>
                  </a:lnTo>
                  <a:lnTo>
                    <a:pt x="1" y="77"/>
                  </a:lnTo>
                  <a:lnTo>
                    <a:pt x="0" y="84"/>
                  </a:lnTo>
                  <a:lnTo>
                    <a:pt x="7" y="85"/>
                  </a:lnTo>
                  <a:lnTo>
                    <a:pt x="8" y="78"/>
                  </a:lnTo>
                  <a:lnTo>
                    <a:pt x="9" y="71"/>
                  </a:lnTo>
                  <a:lnTo>
                    <a:pt x="11" y="65"/>
                  </a:lnTo>
                  <a:lnTo>
                    <a:pt x="13" y="57"/>
                  </a:lnTo>
                  <a:lnTo>
                    <a:pt x="15" y="51"/>
                  </a:lnTo>
                  <a:lnTo>
                    <a:pt x="17" y="43"/>
                  </a:lnTo>
                  <a:lnTo>
                    <a:pt x="19" y="37"/>
                  </a:lnTo>
                  <a:lnTo>
                    <a:pt x="21" y="30"/>
                  </a:lnTo>
                  <a:lnTo>
                    <a:pt x="23" y="24"/>
                  </a:lnTo>
                  <a:lnTo>
                    <a:pt x="25" y="19"/>
                  </a:lnTo>
                  <a:lnTo>
                    <a:pt x="26" y="14"/>
                  </a:lnTo>
                  <a:lnTo>
                    <a:pt x="27" y="10"/>
                  </a:lnTo>
                  <a:lnTo>
                    <a:pt x="28" y="7"/>
                  </a:lnTo>
                  <a:lnTo>
                    <a:pt x="30" y="4"/>
                  </a:lnTo>
                  <a:lnTo>
                    <a:pt x="30" y="2"/>
                  </a:lnTo>
                  <a:lnTo>
                    <a:pt x="23" y="1"/>
                  </a:lnTo>
                  <a:lnTo>
                    <a:pt x="30" y="1"/>
                  </a:lnTo>
                </a:path>
              </a:pathLst>
            </a:custGeom>
            <a:solidFill>
              <a:srgbClr val="0039f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5" name=""/>
            <p:cNvSpPr/>
            <p:nvPr/>
          </p:nvSpPr>
          <p:spPr>
            <a:xfrm>
              <a:off x="5220360" y="2458440"/>
              <a:ext cx="61200" cy="170280"/>
            </a:xfrm>
            <a:custGeom>
              <a:avLst/>
              <a:gdLst/>
              <a:ahLst/>
              <a:rect l="l" t="t" r="r" b="b"/>
              <a:pathLst>
                <a:path w="31" h="86">
                  <a:moveTo>
                    <a:pt x="30" y="1"/>
                  </a:moveTo>
                  <a:lnTo>
                    <a:pt x="23" y="0"/>
                  </a:lnTo>
                  <a:lnTo>
                    <a:pt x="23" y="1"/>
                  </a:lnTo>
                  <a:lnTo>
                    <a:pt x="23" y="2"/>
                  </a:lnTo>
                  <a:lnTo>
                    <a:pt x="22" y="4"/>
                  </a:lnTo>
                  <a:lnTo>
                    <a:pt x="21" y="8"/>
                  </a:lnTo>
                  <a:lnTo>
                    <a:pt x="19" y="12"/>
                  </a:lnTo>
                  <a:lnTo>
                    <a:pt x="18" y="18"/>
                  </a:lnTo>
                  <a:lnTo>
                    <a:pt x="16" y="22"/>
                  </a:lnTo>
                  <a:lnTo>
                    <a:pt x="14" y="28"/>
                  </a:lnTo>
                  <a:lnTo>
                    <a:pt x="12" y="35"/>
                  </a:lnTo>
                  <a:lnTo>
                    <a:pt x="10" y="42"/>
                  </a:lnTo>
                  <a:lnTo>
                    <a:pt x="8" y="48"/>
                  </a:lnTo>
                  <a:lnTo>
                    <a:pt x="6" y="56"/>
                  </a:lnTo>
                  <a:lnTo>
                    <a:pt x="5" y="63"/>
                  </a:lnTo>
                  <a:lnTo>
                    <a:pt x="3" y="70"/>
                  </a:lnTo>
                  <a:lnTo>
                    <a:pt x="1" y="77"/>
                  </a:lnTo>
                  <a:lnTo>
                    <a:pt x="0" y="84"/>
                  </a:lnTo>
                  <a:lnTo>
                    <a:pt x="7" y="85"/>
                  </a:lnTo>
                  <a:lnTo>
                    <a:pt x="8" y="78"/>
                  </a:lnTo>
                  <a:lnTo>
                    <a:pt x="9" y="71"/>
                  </a:lnTo>
                  <a:lnTo>
                    <a:pt x="11" y="65"/>
                  </a:lnTo>
                  <a:lnTo>
                    <a:pt x="13" y="57"/>
                  </a:lnTo>
                  <a:lnTo>
                    <a:pt x="15" y="51"/>
                  </a:lnTo>
                  <a:lnTo>
                    <a:pt x="17" y="43"/>
                  </a:lnTo>
                  <a:lnTo>
                    <a:pt x="19" y="37"/>
                  </a:lnTo>
                  <a:lnTo>
                    <a:pt x="21" y="30"/>
                  </a:lnTo>
                  <a:lnTo>
                    <a:pt x="23" y="24"/>
                  </a:lnTo>
                  <a:lnTo>
                    <a:pt x="25" y="19"/>
                  </a:lnTo>
                  <a:lnTo>
                    <a:pt x="26" y="14"/>
                  </a:lnTo>
                  <a:lnTo>
                    <a:pt x="27" y="10"/>
                  </a:lnTo>
                  <a:lnTo>
                    <a:pt x="28" y="7"/>
                  </a:lnTo>
                  <a:lnTo>
                    <a:pt x="30" y="4"/>
                  </a:lnTo>
                  <a:lnTo>
                    <a:pt x="30" y="2"/>
                  </a:lnTo>
                  <a:lnTo>
                    <a:pt x="23" y="1"/>
                  </a:lnTo>
                  <a:lnTo>
                    <a:pt x="30" y="1"/>
                  </a:lnTo>
                </a:path>
              </a:pathLst>
            </a:custGeom>
            <a:noFill/>
            <a:ln cap="rnd" w="12600">
              <a:solidFill>
                <a:srgbClr val="0000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6" name=""/>
            <p:cNvSpPr/>
            <p:nvPr/>
          </p:nvSpPr>
          <p:spPr>
            <a:xfrm>
              <a:off x="4007520" y="2011680"/>
              <a:ext cx="103320" cy="99000"/>
            </a:xfrm>
            <a:custGeom>
              <a:avLst/>
              <a:gdLst/>
              <a:ahLst/>
              <a:rect l="l" t="t" r="r" b="b"/>
              <a:pathLst>
                <a:path w="52" h="50">
                  <a:moveTo>
                    <a:pt x="26" y="0"/>
                  </a:moveTo>
                  <a:lnTo>
                    <a:pt x="31" y="0"/>
                  </a:lnTo>
                  <a:lnTo>
                    <a:pt x="36" y="2"/>
                  </a:lnTo>
                  <a:lnTo>
                    <a:pt x="40" y="4"/>
                  </a:lnTo>
                  <a:lnTo>
                    <a:pt x="44" y="7"/>
                  </a:lnTo>
                  <a:lnTo>
                    <a:pt x="47" y="10"/>
                  </a:lnTo>
                  <a:lnTo>
                    <a:pt x="50" y="15"/>
                  </a:lnTo>
                  <a:lnTo>
                    <a:pt x="51" y="19"/>
                  </a:lnTo>
                  <a:lnTo>
                    <a:pt x="51" y="24"/>
                  </a:lnTo>
                  <a:lnTo>
                    <a:pt x="51" y="29"/>
                  </a:lnTo>
                  <a:lnTo>
                    <a:pt x="50" y="34"/>
                  </a:lnTo>
                  <a:lnTo>
                    <a:pt x="47" y="39"/>
                  </a:lnTo>
                  <a:lnTo>
                    <a:pt x="44" y="42"/>
                  </a:lnTo>
                  <a:lnTo>
                    <a:pt x="40" y="45"/>
                  </a:lnTo>
                  <a:lnTo>
                    <a:pt x="36" y="47"/>
                  </a:lnTo>
                  <a:lnTo>
                    <a:pt x="31" y="49"/>
                  </a:lnTo>
                  <a:lnTo>
                    <a:pt x="26" y="49"/>
                  </a:lnTo>
                  <a:lnTo>
                    <a:pt x="21" y="49"/>
                  </a:lnTo>
                  <a:lnTo>
                    <a:pt x="16" y="47"/>
                  </a:lnTo>
                  <a:lnTo>
                    <a:pt x="12" y="45"/>
                  </a:lnTo>
                  <a:lnTo>
                    <a:pt x="8" y="42"/>
                  </a:lnTo>
                  <a:lnTo>
                    <a:pt x="5" y="39"/>
                  </a:lnTo>
                  <a:lnTo>
                    <a:pt x="2" y="34"/>
                  </a:lnTo>
                  <a:lnTo>
                    <a:pt x="0" y="29"/>
                  </a:lnTo>
                  <a:lnTo>
                    <a:pt x="0" y="24"/>
                  </a:lnTo>
                  <a:lnTo>
                    <a:pt x="0" y="19"/>
                  </a:lnTo>
                  <a:lnTo>
                    <a:pt x="2" y="15"/>
                  </a:lnTo>
                  <a:lnTo>
                    <a:pt x="5" y="10"/>
                  </a:lnTo>
                  <a:lnTo>
                    <a:pt x="8" y="7"/>
                  </a:lnTo>
                  <a:lnTo>
                    <a:pt x="12" y="4"/>
                  </a:lnTo>
                  <a:lnTo>
                    <a:pt x="16" y="2"/>
                  </a:lnTo>
                  <a:lnTo>
                    <a:pt x="21" y="0"/>
                  </a:lnTo>
                  <a:lnTo>
                    <a:pt x="26" y="0"/>
                  </a:lnTo>
                </a:path>
              </a:pathLst>
            </a:custGeom>
            <a:solidFill>
              <a:srgbClr val="ff172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7" name=""/>
            <p:cNvSpPr/>
            <p:nvPr/>
          </p:nvSpPr>
          <p:spPr>
            <a:xfrm>
              <a:off x="4007520" y="2011680"/>
              <a:ext cx="103320" cy="99000"/>
            </a:xfrm>
            <a:custGeom>
              <a:avLst/>
              <a:gdLst/>
              <a:ahLst/>
              <a:rect l="l" t="t" r="r" b="b"/>
              <a:pathLst>
                <a:path w="52" h="50">
                  <a:moveTo>
                    <a:pt x="26" y="0"/>
                  </a:moveTo>
                  <a:lnTo>
                    <a:pt x="31" y="0"/>
                  </a:lnTo>
                  <a:lnTo>
                    <a:pt x="36" y="2"/>
                  </a:lnTo>
                  <a:lnTo>
                    <a:pt x="40" y="4"/>
                  </a:lnTo>
                  <a:lnTo>
                    <a:pt x="44" y="7"/>
                  </a:lnTo>
                  <a:lnTo>
                    <a:pt x="47" y="10"/>
                  </a:lnTo>
                  <a:lnTo>
                    <a:pt x="50" y="15"/>
                  </a:lnTo>
                  <a:lnTo>
                    <a:pt x="51" y="19"/>
                  </a:lnTo>
                  <a:lnTo>
                    <a:pt x="51" y="24"/>
                  </a:lnTo>
                  <a:lnTo>
                    <a:pt x="51" y="29"/>
                  </a:lnTo>
                  <a:lnTo>
                    <a:pt x="50" y="34"/>
                  </a:lnTo>
                  <a:lnTo>
                    <a:pt x="47" y="39"/>
                  </a:lnTo>
                  <a:lnTo>
                    <a:pt x="44" y="42"/>
                  </a:lnTo>
                  <a:lnTo>
                    <a:pt x="40" y="45"/>
                  </a:lnTo>
                  <a:lnTo>
                    <a:pt x="36" y="47"/>
                  </a:lnTo>
                  <a:lnTo>
                    <a:pt x="31" y="49"/>
                  </a:lnTo>
                  <a:lnTo>
                    <a:pt x="26" y="49"/>
                  </a:lnTo>
                  <a:lnTo>
                    <a:pt x="21" y="49"/>
                  </a:lnTo>
                  <a:lnTo>
                    <a:pt x="16" y="47"/>
                  </a:lnTo>
                  <a:lnTo>
                    <a:pt x="12" y="45"/>
                  </a:lnTo>
                  <a:lnTo>
                    <a:pt x="8" y="42"/>
                  </a:lnTo>
                  <a:lnTo>
                    <a:pt x="5" y="39"/>
                  </a:lnTo>
                  <a:lnTo>
                    <a:pt x="2" y="34"/>
                  </a:lnTo>
                  <a:lnTo>
                    <a:pt x="0" y="29"/>
                  </a:lnTo>
                  <a:lnTo>
                    <a:pt x="0" y="24"/>
                  </a:lnTo>
                  <a:lnTo>
                    <a:pt x="0" y="19"/>
                  </a:lnTo>
                  <a:lnTo>
                    <a:pt x="2" y="15"/>
                  </a:lnTo>
                  <a:lnTo>
                    <a:pt x="5" y="10"/>
                  </a:lnTo>
                  <a:lnTo>
                    <a:pt x="8" y="7"/>
                  </a:lnTo>
                  <a:lnTo>
                    <a:pt x="12" y="4"/>
                  </a:lnTo>
                  <a:lnTo>
                    <a:pt x="16" y="2"/>
                  </a:lnTo>
                  <a:lnTo>
                    <a:pt x="21" y="0"/>
                  </a:lnTo>
                  <a:lnTo>
                    <a:pt x="26" y="0"/>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8" name=""/>
            <p:cNvSpPr/>
            <p:nvPr/>
          </p:nvSpPr>
          <p:spPr>
            <a:xfrm>
              <a:off x="4950360" y="2085120"/>
              <a:ext cx="102960" cy="99000"/>
            </a:xfrm>
            <a:custGeom>
              <a:avLst/>
              <a:gdLst/>
              <a:ahLst/>
              <a:rect l="l" t="t" r="r" b="b"/>
              <a:pathLst>
                <a:path w="52" h="50">
                  <a:moveTo>
                    <a:pt x="26" y="0"/>
                  </a:moveTo>
                  <a:lnTo>
                    <a:pt x="31" y="0"/>
                  </a:lnTo>
                  <a:lnTo>
                    <a:pt x="36" y="2"/>
                  </a:lnTo>
                  <a:lnTo>
                    <a:pt x="40" y="4"/>
                  </a:lnTo>
                  <a:lnTo>
                    <a:pt x="43" y="7"/>
                  </a:lnTo>
                  <a:lnTo>
                    <a:pt x="47" y="10"/>
                  </a:lnTo>
                  <a:lnTo>
                    <a:pt x="49" y="15"/>
                  </a:lnTo>
                  <a:lnTo>
                    <a:pt x="51" y="19"/>
                  </a:lnTo>
                  <a:lnTo>
                    <a:pt x="51" y="24"/>
                  </a:lnTo>
                  <a:lnTo>
                    <a:pt x="51" y="29"/>
                  </a:lnTo>
                  <a:lnTo>
                    <a:pt x="49" y="34"/>
                  </a:lnTo>
                  <a:lnTo>
                    <a:pt x="47" y="39"/>
                  </a:lnTo>
                  <a:lnTo>
                    <a:pt x="43" y="42"/>
                  </a:lnTo>
                  <a:lnTo>
                    <a:pt x="40" y="45"/>
                  </a:lnTo>
                  <a:lnTo>
                    <a:pt x="36" y="47"/>
                  </a:lnTo>
                  <a:lnTo>
                    <a:pt x="31" y="49"/>
                  </a:lnTo>
                  <a:lnTo>
                    <a:pt x="26" y="49"/>
                  </a:lnTo>
                  <a:lnTo>
                    <a:pt x="20" y="49"/>
                  </a:lnTo>
                  <a:lnTo>
                    <a:pt x="15" y="47"/>
                  </a:lnTo>
                  <a:lnTo>
                    <a:pt x="11" y="45"/>
                  </a:lnTo>
                  <a:lnTo>
                    <a:pt x="8" y="42"/>
                  </a:lnTo>
                  <a:lnTo>
                    <a:pt x="4" y="39"/>
                  </a:lnTo>
                  <a:lnTo>
                    <a:pt x="2" y="34"/>
                  </a:lnTo>
                  <a:lnTo>
                    <a:pt x="0" y="29"/>
                  </a:lnTo>
                  <a:lnTo>
                    <a:pt x="0" y="24"/>
                  </a:lnTo>
                  <a:lnTo>
                    <a:pt x="0" y="19"/>
                  </a:lnTo>
                  <a:lnTo>
                    <a:pt x="2" y="15"/>
                  </a:lnTo>
                  <a:lnTo>
                    <a:pt x="4" y="10"/>
                  </a:lnTo>
                  <a:lnTo>
                    <a:pt x="8" y="7"/>
                  </a:lnTo>
                  <a:lnTo>
                    <a:pt x="11" y="4"/>
                  </a:lnTo>
                  <a:lnTo>
                    <a:pt x="15" y="2"/>
                  </a:lnTo>
                  <a:lnTo>
                    <a:pt x="20" y="0"/>
                  </a:lnTo>
                  <a:lnTo>
                    <a:pt x="26" y="0"/>
                  </a:lnTo>
                </a:path>
              </a:pathLst>
            </a:custGeom>
            <a:solidFill>
              <a:srgbClr val="ff172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9" name=""/>
            <p:cNvSpPr/>
            <p:nvPr/>
          </p:nvSpPr>
          <p:spPr>
            <a:xfrm>
              <a:off x="4950360" y="2085120"/>
              <a:ext cx="102960" cy="99000"/>
            </a:xfrm>
            <a:custGeom>
              <a:avLst/>
              <a:gdLst/>
              <a:ahLst/>
              <a:rect l="l" t="t" r="r" b="b"/>
              <a:pathLst>
                <a:path w="52" h="50">
                  <a:moveTo>
                    <a:pt x="26" y="0"/>
                  </a:moveTo>
                  <a:lnTo>
                    <a:pt x="31" y="0"/>
                  </a:lnTo>
                  <a:lnTo>
                    <a:pt x="36" y="2"/>
                  </a:lnTo>
                  <a:lnTo>
                    <a:pt x="40" y="4"/>
                  </a:lnTo>
                  <a:lnTo>
                    <a:pt x="43" y="7"/>
                  </a:lnTo>
                  <a:lnTo>
                    <a:pt x="47" y="10"/>
                  </a:lnTo>
                  <a:lnTo>
                    <a:pt x="49" y="15"/>
                  </a:lnTo>
                  <a:lnTo>
                    <a:pt x="51" y="19"/>
                  </a:lnTo>
                  <a:lnTo>
                    <a:pt x="51" y="24"/>
                  </a:lnTo>
                  <a:lnTo>
                    <a:pt x="51" y="29"/>
                  </a:lnTo>
                  <a:lnTo>
                    <a:pt x="49" y="34"/>
                  </a:lnTo>
                  <a:lnTo>
                    <a:pt x="47" y="39"/>
                  </a:lnTo>
                  <a:lnTo>
                    <a:pt x="43" y="42"/>
                  </a:lnTo>
                  <a:lnTo>
                    <a:pt x="40" y="45"/>
                  </a:lnTo>
                  <a:lnTo>
                    <a:pt x="36" y="47"/>
                  </a:lnTo>
                  <a:lnTo>
                    <a:pt x="31" y="49"/>
                  </a:lnTo>
                  <a:lnTo>
                    <a:pt x="26" y="49"/>
                  </a:lnTo>
                  <a:lnTo>
                    <a:pt x="20" y="49"/>
                  </a:lnTo>
                  <a:lnTo>
                    <a:pt x="15" y="47"/>
                  </a:lnTo>
                  <a:lnTo>
                    <a:pt x="11" y="45"/>
                  </a:lnTo>
                  <a:lnTo>
                    <a:pt x="8" y="42"/>
                  </a:lnTo>
                  <a:lnTo>
                    <a:pt x="4" y="39"/>
                  </a:lnTo>
                  <a:lnTo>
                    <a:pt x="2" y="34"/>
                  </a:lnTo>
                  <a:lnTo>
                    <a:pt x="0" y="29"/>
                  </a:lnTo>
                  <a:lnTo>
                    <a:pt x="0" y="24"/>
                  </a:lnTo>
                  <a:lnTo>
                    <a:pt x="0" y="19"/>
                  </a:lnTo>
                  <a:lnTo>
                    <a:pt x="2" y="15"/>
                  </a:lnTo>
                  <a:lnTo>
                    <a:pt x="4" y="10"/>
                  </a:lnTo>
                  <a:lnTo>
                    <a:pt x="8" y="7"/>
                  </a:lnTo>
                  <a:lnTo>
                    <a:pt x="11" y="4"/>
                  </a:lnTo>
                  <a:lnTo>
                    <a:pt x="15" y="2"/>
                  </a:lnTo>
                  <a:lnTo>
                    <a:pt x="20" y="0"/>
                  </a:lnTo>
                  <a:lnTo>
                    <a:pt x="26" y="0"/>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0" name=""/>
            <p:cNvSpPr/>
            <p:nvPr/>
          </p:nvSpPr>
          <p:spPr>
            <a:xfrm>
              <a:off x="4712400" y="2487960"/>
              <a:ext cx="102960" cy="99360"/>
            </a:xfrm>
            <a:custGeom>
              <a:avLst/>
              <a:gdLst/>
              <a:ahLst/>
              <a:rect l="l" t="t" r="r" b="b"/>
              <a:pathLst>
                <a:path w="52" h="50">
                  <a:moveTo>
                    <a:pt x="25" y="0"/>
                  </a:moveTo>
                  <a:lnTo>
                    <a:pt x="30" y="0"/>
                  </a:lnTo>
                  <a:lnTo>
                    <a:pt x="35" y="2"/>
                  </a:lnTo>
                  <a:lnTo>
                    <a:pt x="40" y="4"/>
                  </a:lnTo>
                  <a:lnTo>
                    <a:pt x="43" y="8"/>
                  </a:lnTo>
                  <a:lnTo>
                    <a:pt x="47" y="11"/>
                  </a:lnTo>
                  <a:lnTo>
                    <a:pt x="49" y="15"/>
                  </a:lnTo>
                  <a:lnTo>
                    <a:pt x="51" y="20"/>
                  </a:lnTo>
                  <a:lnTo>
                    <a:pt x="51" y="25"/>
                  </a:lnTo>
                  <a:lnTo>
                    <a:pt x="51" y="30"/>
                  </a:lnTo>
                  <a:lnTo>
                    <a:pt x="49" y="35"/>
                  </a:lnTo>
                  <a:lnTo>
                    <a:pt x="47" y="39"/>
                  </a:lnTo>
                  <a:lnTo>
                    <a:pt x="43" y="42"/>
                  </a:lnTo>
                  <a:lnTo>
                    <a:pt x="40" y="45"/>
                  </a:lnTo>
                  <a:lnTo>
                    <a:pt x="35" y="48"/>
                  </a:lnTo>
                  <a:lnTo>
                    <a:pt x="30" y="49"/>
                  </a:lnTo>
                  <a:lnTo>
                    <a:pt x="25" y="49"/>
                  </a:lnTo>
                  <a:lnTo>
                    <a:pt x="20" y="49"/>
                  </a:lnTo>
                  <a:lnTo>
                    <a:pt x="15" y="48"/>
                  </a:lnTo>
                  <a:lnTo>
                    <a:pt x="11" y="45"/>
                  </a:lnTo>
                  <a:lnTo>
                    <a:pt x="7" y="42"/>
                  </a:lnTo>
                  <a:lnTo>
                    <a:pt x="4" y="39"/>
                  </a:lnTo>
                  <a:lnTo>
                    <a:pt x="2" y="35"/>
                  </a:lnTo>
                  <a:lnTo>
                    <a:pt x="0" y="30"/>
                  </a:lnTo>
                  <a:lnTo>
                    <a:pt x="0" y="25"/>
                  </a:lnTo>
                  <a:lnTo>
                    <a:pt x="0" y="20"/>
                  </a:lnTo>
                  <a:lnTo>
                    <a:pt x="2" y="15"/>
                  </a:lnTo>
                  <a:lnTo>
                    <a:pt x="4" y="11"/>
                  </a:lnTo>
                  <a:lnTo>
                    <a:pt x="7" y="8"/>
                  </a:lnTo>
                  <a:lnTo>
                    <a:pt x="11" y="4"/>
                  </a:lnTo>
                  <a:lnTo>
                    <a:pt x="15" y="2"/>
                  </a:lnTo>
                  <a:lnTo>
                    <a:pt x="20" y="0"/>
                  </a:lnTo>
                  <a:lnTo>
                    <a:pt x="25" y="0"/>
                  </a:lnTo>
                </a:path>
              </a:pathLst>
            </a:custGeom>
            <a:solidFill>
              <a:srgbClr val="ff172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1" name=""/>
            <p:cNvSpPr/>
            <p:nvPr/>
          </p:nvSpPr>
          <p:spPr>
            <a:xfrm>
              <a:off x="4712400" y="2487960"/>
              <a:ext cx="102960" cy="99360"/>
            </a:xfrm>
            <a:custGeom>
              <a:avLst/>
              <a:gdLst/>
              <a:ahLst/>
              <a:rect l="l" t="t" r="r" b="b"/>
              <a:pathLst>
                <a:path w="52" h="50">
                  <a:moveTo>
                    <a:pt x="25" y="0"/>
                  </a:moveTo>
                  <a:lnTo>
                    <a:pt x="30" y="0"/>
                  </a:lnTo>
                  <a:lnTo>
                    <a:pt x="35" y="2"/>
                  </a:lnTo>
                  <a:lnTo>
                    <a:pt x="40" y="4"/>
                  </a:lnTo>
                  <a:lnTo>
                    <a:pt x="43" y="8"/>
                  </a:lnTo>
                  <a:lnTo>
                    <a:pt x="47" y="11"/>
                  </a:lnTo>
                  <a:lnTo>
                    <a:pt x="49" y="15"/>
                  </a:lnTo>
                  <a:lnTo>
                    <a:pt x="51" y="20"/>
                  </a:lnTo>
                  <a:lnTo>
                    <a:pt x="51" y="25"/>
                  </a:lnTo>
                  <a:lnTo>
                    <a:pt x="51" y="30"/>
                  </a:lnTo>
                  <a:lnTo>
                    <a:pt x="49" y="35"/>
                  </a:lnTo>
                  <a:lnTo>
                    <a:pt x="47" y="39"/>
                  </a:lnTo>
                  <a:lnTo>
                    <a:pt x="43" y="42"/>
                  </a:lnTo>
                  <a:lnTo>
                    <a:pt x="40" y="45"/>
                  </a:lnTo>
                  <a:lnTo>
                    <a:pt x="35" y="48"/>
                  </a:lnTo>
                  <a:lnTo>
                    <a:pt x="30" y="49"/>
                  </a:lnTo>
                  <a:lnTo>
                    <a:pt x="25" y="49"/>
                  </a:lnTo>
                  <a:lnTo>
                    <a:pt x="20" y="49"/>
                  </a:lnTo>
                  <a:lnTo>
                    <a:pt x="15" y="48"/>
                  </a:lnTo>
                  <a:lnTo>
                    <a:pt x="11" y="45"/>
                  </a:lnTo>
                  <a:lnTo>
                    <a:pt x="7" y="42"/>
                  </a:lnTo>
                  <a:lnTo>
                    <a:pt x="4" y="39"/>
                  </a:lnTo>
                  <a:lnTo>
                    <a:pt x="2" y="35"/>
                  </a:lnTo>
                  <a:lnTo>
                    <a:pt x="0" y="30"/>
                  </a:lnTo>
                  <a:lnTo>
                    <a:pt x="0" y="25"/>
                  </a:lnTo>
                  <a:lnTo>
                    <a:pt x="0" y="20"/>
                  </a:lnTo>
                  <a:lnTo>
                    <a:pt x="2" y="15"/>
                  </a:lnTo>
                  <a:lnTo>
                    <a:pt x="4" y="11"/>
                  </a:lnTo>
                  <a:lnTo>
                    <a:pt x="7" y="8"/>
                  </a:lnTo>
                  <a:lnTo>
                    <a:pt x="11" y="4"/>
                  </a:lnTo>
                  <a:lnTo>
                    <a:pt x="15" y="2"/>
                  </a:lnTo>
                  <a:lnTo>
                    <a:pt x="20" y="0"/>
                  </a:lnTo>
                  <a:lnTo>
                    <a:pt x="25" y="0"/>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2" name=""/>
            <p:cNvSpPr/>
            <p:nvPr/>
          </p:nvSpPr>
          <p:spPr>
            <a:xfrm>
              <a:off x="5315400" y="2426400"/>
              <a:ext cx="103320" cy="99360"/>
            </a:xfrm>
            <a:custGeom>
              <a:avLst/>
              <a:gdLst/>
              <a:ahLst/>
              <a:rect l="l" t="t" r="r" b="b"/>
              <a:pathLst>
                <a:path w="52" h="50">
                  <a:moveTo>
                    <a:pt x="26" y="0"/>
                  </a:moveTo>
                  <a:lnTo>
                    <a:pt x="31" y="0"/>
                  </a:lnTo>
                  <a:lnTo>
                    <a:pt x="36" y="2"/>
                  </a:lnTo>
                  <a:lnTo>
                    <a:pt x="40" y="4"/>
                  </a:lnTo>
                  <a:lnTo>
                    <a:pt x="44" y="7"/>
                  </a:lnTo>
                  <a:lnTo>
                    <a:pt x="47" y="10"/>
                  </a:lnTo>
                  <a:lnTo>
                    <a:pt x="50" y="15"/>
                  </a:lnTo>
                  <a:lnTo>
                    <a:pt x="51" y="19"/>
                  </a:lnTo>
                  <a:lnTo>
                    <a:pt x="51" y="24"/>
                  </a:lnTo>
                  <a:lnTo>
                    <a:pt x="51" y="29"/>
                  </a:lnTo>
                  <a:lnTo>
                    <a:pt x="50" y="34"/>
                  </a:lnTo>
                  <a:lnTo>
                    <a:pt x="47" y="39"/>
                  </a:lnTo>
                  <a:lnTo>
                    <a:pt x="44" y="42"/>
                  </a:lnTo>
                  <a:lnTo>
                    <a:pt x="40" y="44"/>
                  </a:lnTo>
                  <a:lnTo>
                    <a:pt x="36" y="47"/>
                  </a:lnTo>
                  <a:lnTo>
                    <a:pt x="31" y="48"/>
                  </a:lnTo>
                  <a:lnTo>
                    <a:pt x="26" y="49"/>
                  </a:lnTo>
                  <a:lnTo>
                    <a:pt x="21" y="48"/>
                  </a:lnTo>
                  <a:lnTo>
                    <a:pt x="16" y="47"/>
                  </a:lnTo>
                  <a:lnTo>
                    <a:pt x="12" y="44"/>
                  </a:lnTo>
                  <a:lnTo>
                    <a:pt x="8" y="42"/>
                  </a:lnTo>
                  <a:lnTo>
                    <a:pt x="5" y="39"/>
                  </a:lnTo>
                  <a:lnTo>
                    <a:pt x="2" y="34"/>
                  </a:lnTo>
                  <a:lnTo>
                    <a:pt x="0" y="29"/>
                  </a:lnTo>
                  <a:lnTo>
                    <a:pt x="0" y="24"/>
                  </a:lnTo>
                  <a:lnTo>
                    <a:pt x="0" y="19"/>
                  </a:lnTo>
                  <a:lnTo>
                    <a:pt x="2" y="15"/>
                  </a:lnTo>
                  <a:lnTo>
                    <a:pt x="5" y="10"/>
                  </a:lnTo>
                  <a:lnTo>
                    <a:pt x="8" y="7"/>
                  </a:lnTo>
                  <a:lnTo>
                    <a:pt x="12" y="4"/>
                  </a:lnTo>
                  <a:lnTo>
                    <a:pt x="16" y="2"/>
                  </a:lnTo>
                  <a:lnTo>
                    <a:pt x="21" y="0"/>
                  </a:lnTo>
                  <a:lnTo>
                    <a:pt x="26" y="0"/>
                  </a:lnTo>
                </a:path>
              </a:pathLst>
            </a:custGeom>
            <a:solidFill>
              <a:srgbClr val="ff172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3" name=""/>
            <p:cNvSpPr/>
            <p:nvPr/>
          </p:nvSpPr>
          <p:spPr>
            <a:xfrm>
              <a:off x="5315400" y="2426400"/>
              <a:ext cx="103320" cy="99360"/>
            </a:xfrm>
            <a:custGeom>
              <a:avLst/>
              <a:gdLst/>
              <a:ahLst/>
              <a:rect l="l" t="t" r="r" b="b"/>
              <a:pathLst>
                <a:path w="52" h="50">
                  <a:moveTo>
                    <a:pt x="26" y="0"/>
                  </a:moveTo>
                  <a:lnTo>
                    <a:pt x="31" y="0"/>
                  </a:lnTo>
                  <a:lnTo>
                    <a:pt x="36" y="2"/>
                  </a:lnTo>
                  <a:lnTo>
                    <a:pt x="40" y="4"/>
                  </a:lnTo>
                  <a:lnTo>
                    <a:pt x="44" y="7"/>
                  </a:lnTo>
                  <a:lnTo>
                    <a:pt x="47" y="10"/>
                  </a:lnTo>
                  <a:lnTo>
                    <a:pt x="50" y="15"/>
                  </a:lnTo>
                  <a:lnTo>
                    <a:pt x="51" y="19"/>
                  </a:lnTo>
                  <a:lnTo>
                    <a:pt x="51" y="24"/>
                  </a:lnTo>
                  <a:lnTo>
                    <a:pt x="51" y="29"/>
                  </a:lnTo>
                  <a:lnTo>
                    <a:pt x="50" y="34"/>
                  </a:lnTo>
                  <a:lnTo>
                    <a:pt x="47" y="39"/>
                  </a:lnTo>
                  <a:lnTo>
                    <a:pt x="44" y="42"/>
                  </a:lnTo>
                  <a:lnTo>
                    <a:pt x="40" y="44"/>
                  </a:lnTo>
                  <a:lnTo>
                    <a:pt x="36" y="47"/>
                  </a:lnTo>
                  <a:lnTo>
                    <a:pt x="31" y="48"/>
                  </a:lnTo>
                  <a:lnTo>
                    <a:pt x="26" y="49"/>
                  </a:lnTo>
                  <a:lnTo>
                    <a:pt x="21" y="48"/>
                  </a:lnTo>
                  <a:lnTo>
                    <a:pt x="16" y="47"/>
                  </a:lnTo>
                  <a:lnTo>
                    <a:pt x="12" y="44"/>
                  </a:lnTo>
                  <a:lnTo>
                    <a:pt x="8" y="42"/>
                  </a:lnTo>
                  <a:lnTo>
                    <a:pt x="5" y="39"/>
                  </a:lnTo>
                  <a:lnTo>
                    <a:pt x="2" y="34"/>
                  </a:lnTo>
                  <a:lnTo>
                    <a:pt x="0" y="29"/>
                  </a:lnTo>
                  <a:lnTo>
                    <a:pt x="0" y="24"/>
                  </a:lnTo>
                  <a:lnTo>
                    <a:pt x="0" y="19"/>
                  </a:lnTo>
                  <a:lnTo>
                    <a:pt x="2" y="15"/>
                  </a:lnTo>
                  <a:lnTo>
                    <a:pt x="5" y="10"/>
                  </a:lnTo>
                  <a:lnTo>
                    <a:pt x="8" y="7"/>
                  </a:lnTo>
                  <a:lnTo>
                    <a:pt x="12" y="4"/>
                  </a:lnTo>
                  <a:lnTo>
                    <a:pt x="16" y="2"/>
                  </a:lnTo>
                  <a:lnTo>
                    <a:pt x="21" y="0"/>
                  </a:lnTo>
                  <a:lnTo>
                    <a:pt x="26" y="0"/>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4" name=""/>
            <p:cNvSpPr/>
            <p:nvPr/>
          </p:nvSpPr>
          <p:spPr>
            <a:xfrm>
              <a:off x="5208120" y="2452320"/>
              <a:ext cx="102960" cy="99000"/>
            </a:xfrm>
            <a:custGeom>
              <a:avLst/>
              <a:gdLst/>
              <a:ahLst/>
              <a:rect l="l" t="t" r="r" b="b"/>
              <a:pathLst>
                <a:path w="52" h="50">
                  <a:moveTo>
                    <a:pt x="25" y="0"/>
                  </a:moveTo>
                  <a:lnTo>
                    <a:pt x="30" y="0"/>
                  </a:lnTo>
                  <a:lnTo>
                    <a:pt x="35" y="2"/>
                  </a:lnTo>
                  <a:lnTo>
                    <a:pt x="40" y="4"/>
                  </a:lnTo>
                  <a:lnTo>
                    <a:pt x="43" y="8"/>
                  </a:lnTo>
                  <a:lnTo>
                    <a:pt x="46" y="10"/>
                  </a:lnTo>
                  <a:lnTo>
                    <a:pt x="49" y="15"/>
                  </a:lnTo>
                  <a:lnTo>
                    <a:pt x="50" y="19"/>
                  </a:lnTo>
                  <a:lnTo>
                    <a:pt x="51" y="25"/>
                  </a:lnTo>
                  <a:lnTo>
                    <a:pt x="50" y="30"/>
                  </a:lnTo>
                  <a:lnTo>
                    <a:pt x="49" y="35"/>
                  </a:lnTo>
                  <a:lnTo>
                    <a:pt x="46" y="39"/>
                  </a:lnTo>
                  <a:lnTo>
                    <a:pt x="43" y="42"/>
                  </a:lnTo>
                  <a:lnTo>
                    <a:pt x="40" y="45"/>
                  </a:lnTo>
                  <a:lnTo>
                    <a:pt x="35" y="47"/>
                  </a:lnTo>
                  <a:lnTo>
                    <a:pt x="30" y="49"/>
                  </a:lnTo>
                  <a:lnTo>
                    <a:pt x="25" y="49"/>
                  </a:lnTo>
                  <a:lnTo>
                    <a:pt x="20" y="49"/>
                  </a:lnTo>
                  <a:lnTo>
                    <a:pt x="15" y="47"/>
                  </a:lnTo>
                  <a:lnTo>
                    <a:pt x="11" y="45"/>
                  </a:lnTo>
                  <a:lnTo>
                    <a:pt x="7" y="42"/>
                  </a:lnTo>
                  <a:lnTo>
                    <a:pt x="4" y="39"/>
                  </a:lnTo>
                  <a:lnTo>
                    <a:pt x="2" y="35"/>
                  </a:lnTo>
                  <a:lnTo>
                    <a:pt x="0" y="30"/>
                  </a:lnTo>
                  <a:lnTo>
                    <a:pt x="0" y="25"/>
                  </a:lnTo>
                  <a:lnTo>
                    <a:pt x="0" y="19"/>
                  </a:lnTo>
                  <a:lnTo>
                    <a:pt x="2" y="15"/>
                  </a:lnTo>
                  <a:lnTo>
                    <a:pt x="4" y="10"/>
                  </a:lnTo>
                  <a:lnTo>
                    <a:pt x="7" y="8"/>
                  </a:lnTo>
                  <a:lnTo>
                    <a:pt x="11" y="4"/>
                  </a:lnTo>
                  <a:lnTo>
                    <a:pt x="15" y="2"/>
                  </a:lnTo>
                  <a:lnTo>
                    <a:pt x="20" y="0"/>
                  </a:lnTo>
                  <a:lnTo>
                    <a:pt x="25" y="0"/>
                  </a:lnTo>
                </a:path>
              </a:pathLst>
            </a:custGeom>
            <a:solidFill>
              <a:srgbClr val="ff172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5" name=""/>
            <p:cNvSpPr/>
            <p:nvPr/>
          </p:nvSpPr>
          <p:spPr>
            <a:xfrm>
              <a:off x="5208120" y="2452320"/>
              <a:ext cx="102960" cy="99000"/>
            </a:xfrm>
            <a:custGeom>
              <a:avLst/>
              <a:gdLst/>
              <a:ahLst/>
              <a:rect l="l" t="t" r="r" b="b"/>
              <a:pathLst>
                <a:path w="52" h="50">
                  <a:moveTo>
                    <a:pt x="25" y="0"/>
                  </a:moveTo>
                  <a:lnTo>
                    <a:pt x="30" y="0"/>
                  </a:lnTo>
                  <a:lnTo>
                    <a:pt x="35" y="2"/>
                  </a:lnTo>
                  <a:lnTo>
                    <a:pt x="40" y="4"/>
                  </a:lnTo>
                  <a:lnTo>
                    <a:pt x="43" y="8"/>
                  </a:lnTo>
                  <a:lnTo>
                    <a:pt x="46" y="10"/>
                  </a:lnTo>
                  <a:lnTo>
                    <a:pt x="49" y="15"/>
                  </a:lnTo>
                  <a:lnTo>
                    <a:pt x="50" y="19"/>
                  </a:lnTo>
                  <a:lnTo>
                    <a:pt x="51" y="25"/>
                  </a:lnTo>
                  <a:lnTo>
                    <a:pt x="50" y="30"/>
                  </a:lnTo>
                  <a:lnTo>
                    <a:pt x="49" y="35"/>
                  </a:lnTo>
                  <a:lnTo>
                    <a:pt x="46" y="39"/>
                  </a:lnTo>
                  <a:lnTo>
                    <a:pt x="43" y="42"/>
                  </a:lnTo>
                  <a:lnTo>
                    <a:pt x="40" y="45"/>
                  </a:lnTo>
                  <a:lnTo>
                    <a:pt x="35" y="47"/>
                  </a:lnTo>
                  <a:lnTo>
                    <a:pt x="30" y="49"/>
                  </a:lnTo>
                  <a:lnTo>
                    <a:pt x="25" y="49"/>
                  </a:lnTo>
                  <a:lnTo>
                    <a:pt x="20" y="49"/>
                  </a:lnTo>
                  <a:lnTo>
                    <a:pt x="15" y="47"/>
                  </a:lnTo>
                  <a:lnTo>
                    <a:pt x="11" y="45"/>
                  </a:lnTo>
                  <a:lnTo>
                    <a:pt x="7" y="42"/>
                  </a:lnTo>
                  <a:lnTo>
                    <a:pt x="4" y="39"/>
                  </a:lnTo>
                  <a:lnTo>
                    <a:pt x="2" y="35"/>
                  </a:lnTo>
                  <a:lnTo>
                    <a:pt x="0" y="30"/>
                  </a:lnTo>
                  <a:lnTo>
                    <a:pt x="0" y="25"/>
                  </a:lnTo>
                  <a:lnTo>
                    <a:pt x="0" y="19"/>
                  </a:lnTo>
                  <a:lnTo>
                    <a:pt x="2" y="15"/>
                  </a:lnTo>
                  <a:lnTo>
                    <a:pt x="4" y="10"/>
                  </a:lnTo>
                  <a:lnTo>
                    <a:pt x="7" y="8"/>
                  </a:lnTo>
                  <a:lnTo>
                    <a:pt x="11" y="4"/>
                  </a:lnTo>
                  <a:lnTo>
                    <a:pt x="15" y="2"/>
                  </a:lnTo>
                  <a:lnTo>
                    <a:pt x="20" y="0"/>
                  </a:lnTo>
                  <a:lnTo>
                    <a:pt x="25" y="0"/>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6" name=""/>
            <p:cNvSpPr/>
            <p:nvPr/>
          </p:nvSpPr>
          <p:spPr>
            <a:xfrm>
              <a:off x="5271480" y="2658600"/>
              <a:ext cx="103320" cy="101160"/>
            </a:xfrm>
            <a:custGeom>
              <a:avLst/>
              <a:gdLst/>
              <a:ahLst/>
              <a:rect l="l" t="t" r="r" b="b"/>
              <a:pathLst>
                <a:path w="52" h="51">
                  <a:moveTo>
                    <a:pt x="26" y="0"/>
                  </a:moveTo>
                  <a:lnTo>
                    <a:pt x="31" y="1"/>
                  </a:lnTo>
                  <a:lnTo>
                    <a:pt x="36" y="2"/>
                  </a:lnTo>
                  <a:lnTo>
                    <a:pt x="40" y="5"/>
                  </a:lnTo>
                  <a:lnTo>
                    <a:pt x="43" y="8"/>
                  </a:lnTo>
                  <a:lnTo>
                    <a:pt x="47" y="10"/>
                  </a:lnTo>
                  <a:lnTo>
                    <a:pt x="49" y="15"/>
                  </a:lnTo>
                  <a:lnTo>
                    <a:pt x="51" y="20"/>
                  </a:lnTo>
                  <a:lnTo>
                    <a:pt x="51" y="25"/>
                  </a:lnTo>
                  <a:lnTo>
                    <a:pt x="51" y="30"/>
                  </a:lnTo>
                  <a:lnTo>
                    <a:pt x="49" y="35"/>
                  </a:lnTo>
                  <a:lnTo>
                    <a:pt x="47" y="40"/>
                  </a:lnTo>
                  <a:lnTo>
                    <a:pt x="43" y="43"/>
                  </a:lnTo>
                  <a:lnTo>
                    <a:pt x="40" y="46"/>
                  </a:lnTo>
                  <a:lnTo>
                    <a:pt x="36" y="48"/>
                  </a:lnTo>
                  <a:lnTo>
                    <a:pt x="31" y="50"/>
                  </a:lnTo>
                  <a:lnTo>
                    <a:pt x="26" y="50"/>
                  </a:lnTo>
                  <a:lnTo>
                    <a:pt x="20" y="50"/>
                  </a:lnTo>
                  <a:lnTo>
                    <a:pt x="15" y="48"/>
                  </a:lnTo>
                  <a:lnTo>
                    <a:pt x="11" y="46"/>
                  </a:lnTo>
                  <a:lnTo>
                    <a:pt x="8" y="43"/>
                  </a:lnTo>
                  <a:lnTo>
                    <a:pt x="4" y="40"/>
                  </a:lnTo>
                  <a:lnTo>
                    <a:pt x="2" y="35"/>
                  </a:lnTo>
                  <a:lnTo>
                    <a:pt x="1" y="30"/>
                  </a:lnTo>
                  <a:lnTo>
                    <a:pt x="0" y="25"/>
                  </a:lnTo>
                  <a:lnTo>
                    <a:pt x="1" y="20"/>
                  </a:lnTo>
                  <a:lnTo>
                    <a:pt x="2" y="15"/>
                  </a:lnTo>
                  <a:lnTo>
                    <a:pt x="4" y="10"/>
                  </a:lnTo>
                  <a:lnTo>
                    <a:pt x="8" y="8"/>
                  </a:lnTo>
                  <a:lnTo>
                    <a:pt x="11" y="5"/>
                  </a:lnTo>
                  <a:lnTo>
                    <a:pt x="15" y="2"/>
                  </a:lnTo>
                  <a:lnTo>
                    <a:pt x="20" y="1"/>
                  </a:lnTo>
                  <a:lnTo>
                    <a:pt x="26" y="0"/>
                  </a:lnTo>
                </a:path>
              </a:pathLst>
            </a:custGeom>
            <a:solidFill>
              <a:srgbClr val="ff172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7" name=""/>
            <p:cNvSpPr/>
            <p:nvPr/>
          </p:nvSpPr>
          <p:spPr>
            <a:xfrm>
              <a:off x="5271480" y="2658600"/>
              <a:ext cx="103320" cy="101160"/>
            </a:xfrm>
            <a:custGeom>
              <a:avLst/>
              <a:gdLst/>
              <a:ahLst/>
              <a:rect l="l" t="t" r="r" b="b"/>
              <a:pathLst>
                <a:path w="52" h="51">
                  <a:moveTo>
                    <a:pt x="26" y="0"/>
                  </a:moveTo>
                  <a:lnTo>
                    <a:pt x="31" y="1"/>
                  </a:lnTo>
                  <a:lnTo>
                    <a:pt x="36" y="2"/>
                  </a:lnTo>
                  <a:lnTo>
                    <a:pt x="40" y="5"/>
                  </a:lnTo>
                  <a:lnTo>
                    <a:pt x="43" y="8"/>
                  </a:lnTo>
                  <a:lnTo>
                    <a:pt x="47" y="10"/>
                  </a:lnTo>
                  <a:lnTo>
                    <a:pt x="49" y="15"/>
                  </a:lnTo>
                  <a:lnTo>
                    <a:pt x="51" y="20"/>
                  </a:lnTo>
                  <a:lnTo>
                    <a:pt x="51" y="25"/>
                  </a:lnTo>
                  <a:lnTo>
                    <a:pt x="51" y="30"/>
                  </a:lnTo>
                  <a:lnTo>
                    <a:pt x="49" y="35"/>
                  </a:lnTo>
                  <a:lnTo>
                    <a:pt x="47" y="40"/>
                  </a:lnTo>
                  <a:lnTo>
                    <a:pt x="43" y="43"/>
                  </a:lnTo>
                  <a:lnTo>
                    <a:pt x="40" y="46"/>
                  </a:lnTo>
                  <a:lnTo>
                    <a:pt x="36" y="48"/>
                  </a:lnTo>
                  <a:lnTo>
                    <a:pt x="31" y="50"/>
                  </a:lnTo>
                  <a:lnTo>
                    <a:pt x="26" y="50"/>
                  </a:lnTo>
                  <a:lnTo>
                    <a:pt x="20" y="50"/>
                  </a:lnTo>
                  <a:lnTo>
                    <a:pt x="15" y="48"/>
                  </a:lnTo>
                  <a:lnTo>
                    <a:pt x="11" y="46"/>
                  </a:lnTo>
                  <a:lnTo>
                    <a:pt x="8" y="43"/>
                  </a:lnTo>
                  <a:lnTo>
                    <a:pt x="4" y="40"/>
                  </a:lnTo>
                  <a:lnTo>
                    <a:pt x="2" y="35"/>
                  </a:lnTo>
                  <a:lnTo>
                    <a:pt x="1" y="30"/>
                  </a:lnTo>
                  <a:lnTo>
                    <a:pt x="0" y="25"/>
                  </a:lnTo>
                  <a:lnTo>
                    <a:pt x="1" y="20"/>
                  </a:lnTo>
                  <a:lnTo>
                    <a:pt x="2" y="15"/>
                  </a:lnTo>
                  <a:lnTo>
                    <a:pt x="4" y="10"/>
                  </a:lnTo>
                  <a:lnTo>
                    <a:pt x="8" y="8"/>
                  </a:lnTo>
                  <a:lnTo>
                    <a:pt x="11" y="5"/>
                  </a:lnTo>
                  <a:lnTo>
                    <a:pt x="15" y="2"/>
                  </a:lnTo>
                  <a:lnTo>
                    <a:pt x="20" y="1"/>
                  </a:lnTo>
                  <a:lnTo>
                    <a:pt x="26" y="0"/>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8" name=""/>
            <p:cNvSpPr/>
            <p:nvPr/>
          </p:nvSpPr>
          <p:spPr>
            <a:xfrm>
              <a:off x="5144760" y="2642760"/>
              <a:ext cx="102960" cy="99360"/>
            </a:xfrm>
            <a:custGeom>
              <a:avLst/>
              <a:gdLst/>
              <a:ahLst/>
              <a:rect l="l" t="t" r="r" b="b"/>
              <a:pathLst>
                <a:path w="52" h="50">
                  <a:moveTo>
                    <a:pt x="25" y="0"/>
                  </a:moveTo>
                  <a:lnTo>
                    <a:pt x="31" y="0"/>
                  </a:lnTo>
                  <a:lnTo>
                    <a:pt x="35" y="2"/>
                  </a:lnTo>
                  <a:lnTo>
                    <a:pt x="40" y="4"/>
                  </a:lnTo>
                  <a:lnTo>
                    <a:pt x="43" y="8"/>
                  </a:lnTo>
                  <a:lnTo>
                    <a:pt x="46" y="10"/>
                  </a:lnTo>
                  <a:lnTo>
                    <a:pt x="49" y="15"/>
                  </a:lnTo>
                  <a:lnTo>
                    <a:pt x="50" y="20"/>
                  </a:lnTo>
                  <a:lnTo>
                    <a:pt x="51" y="25"/>
                  </a:lnTo>
                  <a:lnTo>
                    <a:pt x="50" y="30"/>
                  </a:lnTo>
                  <a:lnTo>
                    <a:pt x="49" y="35"/>
                  </a:lnTo>
                  <a:lnTo>
                    <a:pt x="46" y="39"/>
                  </a:lnTo>
                  <a:lnTo>
                    <a:pt x="43" y="42"/>
                  </a:lnTo>
                  <a:lnTo>
                    <a:pt x="40" y="45"/>
                  </a:lnTo>
                  <a:lnTo>
                    <a:pt x="35" y="47"/>
                  </a:lnTo>
                  <a:lnTo>
                    <a:pt x="31" y="49"/>
                  </a:lnTo>
                  <a:lnTo>
                    <a:pt x="25" y="49"/>
                  </a:lnTo>
                  <a:lnTo>
                    <a:pt x="20" y="49"/>
                  </a:lnTo>
                  <a:lnTo>
                    <a:pt x="15" y="47"/>
                  </a:lnTo>
                  <a:lnTo>
                    <a:pt x="11" y="45"/>
                  </a:lnTo>
                  <a:lnTo>
                    <a:pt x="7" y="42"/>
                  </a:lnTo>
                  <a:lnTo>
                    <a:pt x="4" y="39"/>
                  </a:lnTo>
                  <a:lnTo>
                    <a:pt x="2" y="35"/>
                  </a:lnTo>
                  <a:lnTo>
                    <a:pt x="1" y="30"/>
                  </a:lnTo>
                  <a:lnTo>
                    <a:pt x="0" y="25"/>
                  </a:lnTo>
                  <a:lnTo>
                    <a:pt x="1" y="20"/>
                  </a:lnTo>
                  <a:lnTo>
                    <a:pt x="2" y="15"/>
                  </a:lnTo>
                  <a:lnTo>
                    <a:pt x="4" y="10"/>
                  </a:lnTo>
                  <a:lnTo>
                    <a:pt x="7" y="8"/>
                  </a:lnTo>
                  <a:lnTo>
                    <a:pt x="11" y="4"/>
                  </a:lnTo>
                  <a:lnTo>
                    <a:pt x="15" y="2"/>
                  </a:lnTo>
                  <a:lnTo>
                    <a:pt x="20" y="0"/>
                  </a:lnTo>
                  <a:lnTo>
                    <a:pt x="25" y="0"/>
                  </a:lnTo>
                </a:path>
              </a:pathLst>
            </a:custGeom>
            <a:solidFill>
              <a:srgbClr val="ff172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69" name=""/>
            <p:cNvSpPr/>
            <p:nvPr/>
          </p:nvSpPr>
          <p:spPr>
            <a:xfrm>
              <a:off x="5144760" y="2642760"/>
              <a:ext cx="102960" cy="99360"/>
            </a:xfrm>
            <a:custGeom>
              <a:avLst/>
              <a:gdLst/>
              <a:ahLst/>
              <a:rect l="l" t="t" r="r" b="b"/>
              <a:pathLst>
                <a:path w="52" h="50">
                  <a:moveTo>
                    <a:pt x="25" y="0"/>
                  </a:moveTo>
                  <a:lnTo>
                    <a:pt x="31" y="0"/>
                  </a:lnTo>
                  <a:lnTo>
                    <a:pt x="35" y="2"/>
                  </a:lnTo>
                  <a:lnTo>
                    <a:pt x="40" y="4"/>
                  </a:lnTo>
                  <a:lnTo>
                    <a:pt x="43" y="8"/>
                  </a:lnTo>
                  <a:lnTo>
                    <a:pt x="46" y="10"/>
                  </a:lnTo>
                  <a:lnTo>
                    <a:pt x="49" y="15"/>
                  </a:lnTo>
                  <a:lnTo>
                    <a:pt x="50" y="20"/>
                  </a:lnTo>
                  <a:lnTo>
                    <a:pt x="51" y="25"/>
                  </a:lnTo>
                  <a:lnTo>
                    <a:pt x="50" y="30"/>
                  </a:lnTo>
                  <a:lnTo>
                    <a:pt x="49" y="35"/>
                  </a:lnTo>
                  <a:lnTo>
                    <a:pt x="46" y="39"/>
                  </a:lnTo>
                  <a:lnTo>
                    <a:pt x="43" y="42"/>
                  </a:lnTo>
                  <a:lnTo>
                    <a:pt x="40" y="45"/>
                  </a:lnTo>
                  <a:lnTo>
                    <a:pt x="35" y="47"/>
                  </a:lnTo>
                  <a:lnTo>
                    <a:pt x="31" y="49"/>
                  </a:lnTo>
                  <a:lnTo>
                    <a:pt x="25" y="49"/>
                  </a:lnTo>
                  <a:lnTo>
                    <a:pt x="20" y="49"/>
                  </a:lnTo>
                  <a:lnTo>
                    <a:pt x="15" y="47"/>
                  </a:lnTo>
                  <a:lnTo>
                    <a:pt x="11" y="45"/>
                  </a:lnTo>
                  <a:lnTo>
                    <a:pt x="7" y="42"/>
                  </a:lnTo>
                  <a:lnTo>
                    <a:pt x="4" y="39"/>
                  </a:lnTo>
                  <a:lnTo>
                    <a:pt x="2" y="35"/>
                  </a:lnTo>
                  <a:lnTo>
                    <a:pt x="1" y="30"/>
                  </a:lnTo>
                  <a:lnTo>
                    <a:pt x="0" y="25"/>
                  </a:lnTo>
                  <a:lnTo>
                    <a:pt x="1" y="20"/>
                  </a:lnTo>
                  <a:lnTo>
                    <a:pt x="2" y="15"/>
                  </a:lnTo>
                  <a:lnTo>
                    <a:pt x="4" y="10"/>
                  </a:lnTo>
                  <a:lnTo>
                    <a:pt x="7" y="8"/>
                  </a:lnTo>
                  <a:lnTo>
                    <a:pt x="11" y="4"/>
                  </a:lnTo>
                  <a:lnTo>
                    <a:pt x="15" y="2"/>
                  </a:lnTo>
                  <a:lnTo>
                    <a:pt x="20" y="0"/>
                  </a:lnTo>
                  <a:lnTo>
                    <a:pt x="25" y="0"/>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0" name=""/>
            <p:cNvSpPr/>
            <p:nvPr/>
          </p:nvSpPr>
          <p:spPr>
            <a:xfrm>
              <a:off x="3416400" y="2721960"/>
              <a:ext cx="103320" cy="99360"/>
            </a:xfrm>
            <a:custGeom>
              <a:avLst/>
              <a:gdLst/>
              <a:ahLst/>
              <a:rect l="l" t="t" r="r" b="b"/>
              <a:pathLst>
                <a:path w="52" h="50">
                  <a:moveTo>
                    <a:pt x="26" y="0"/>
                  </a:moveTo>
                  <a:lnTo>
                    <a:pt x="31" y="0"/>
                  </a:lnTo>
                  <a:lnTo>
                    <a:pt x="36" y="2"/>
                  </a:lnTo>
                  <a:lnTo>
                    <a:pt x="40" y="4"/>
                  </a:lnTo>
                  <a:lnTo>
                    <a:pt x="44" y="7"/>
                  </a:lnTo>
                  <a:lnTo>
                    <a:pt x="47" y="10"/>
                  </a:lnTo>
                  <a:lnTo>
                    <a:pt x="50" y="15"/>
                  </a:lnTo>
                  <a:lnTo>
                    <a:pt x="51" y="19"/>
                  </a:lnTo>
                  <a:lnTo>
                    <a:pt x="51" y="24"/>
                  </a:lnTo>
                  <a:lnTo>
                    <a:pt x="51" y="29"/>
                  </a:lnTo>
                  <a:lnTo>
                    <a:pt x="50" y="34"/>
                  </a:lnTo>
                  <a:lnTo>
                    <a:pt x="47" y="39"/>
                  </a:lnTo>
                  <a:lnTo>
                    <a:pt x="44" y="42"/>
                  </a:lnTo>
                  <a:lnTo>
                    <a:pt x="40" y="45"/>
                  </a:lnTo>
                  <a:lnTo>
                    <a:pt x="36" y="47"/>
                  </a:lnTo>
                  <a:lnTo>
                    <a:pt x="31" y="49"/>
                  </a:lnTo>
                  <a:lnTo>
                    <a:pt x="26" y="49"/>
                  </a:lnTo>
                  <a:lnTo>
                    <a:pt x="21" y="49"/>
                  </a:lnTo>
                  <a:lnTo>
                    <a:pt x="16" y="47"/>
                  </a:lnTo>
                  <a:lnTo>
                    <a:pt x="12" y="45"/>
                  </a:lnTo>
                  <a:lnTo>
                    <a:pt x="8" y="42"/>
                  </a:lnTo>
                  <a:lnTo>
                    <a:pt x="5" y="39"/>
                  </a:lnTo>
                  <a:lnTo>
                    <a:pt x="2" y="34"/>
                  </a:lnTo>
                  <a:lnTo>
                    <a:pt x="1" y="29"/>
                  </a:lnTo>
                  <a:lnTo>
                    <a:pt x="0" y="24"/>
                  </a:lnTo>
                  <a:lnTo>
                    <a:pt x="1" y="19"/>
                  </a:lnTo>
                  <a:lnTo>
                    <a:pt x="2" y="15"/>
                  </a:lnTo>
                  <a:lnTo>
                    <a:pt x="5" y="10"/>
                  </a:lnTo>
                  <a:lnTo>
                    <a:pt x="8" y="7"/>
                  </a:lnTo>
                  <a:lnTo>
                    <a:pt x="12" y="4"/>
                  </a:lnTo>
                  <a:lnTo>
                    <a:pt x="16" y="2"/>
                  </a:lnTo>
                  <a:lnTo>
                    <a:pt x="21" y="0"/>
                  </a:lnTo>
                  <a:lnTo>
                    <a:pt x="26" y="0"/>
                  </a:lnTo>
                </a:path>
              </a:pathLst>
            </a:custGeom>
            <a:solidFill>
              <a:srgbClr val="ff172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1" name=""/>
            <p:cNvSpPr/>
            <p:nvPr/>
          </p:nvSpPr>
          <p:spPr>
            <a:xfrm>
              <a:off x="3416400" y="2721960"/>
              <a:ext cx="103320" cy="99360"/>
            </a:xfrm>
            <a:custGeom>
              <a:avLst/>
              <a:gdLst/>
              <a:ahLst/>
              <a:rect l="l" t="t" r="r" b="b"/>
              <a:pathLst>
                <a:path w="52" h="50">
                  <a:moveTo>
                    <a:pt x="26" y="0"/>
                  </a:moveTo>
                  <a:lnTo>
                    <a:pt x="31" y="0"/>
                  </a:lnTo>
                  <a:lnTo>
                    <a:pt x="36" y="2"/>
                  </a:lnTo>
                  <a:lnTo>
                    <a:pt x="40" y="4"/>
                  </a:lnTo>
                  <a:lnTo>
                    <a:pt x="44" y="7"/>
                  </a:lnTo>
                  <a:lnTo>
                    <a:pt x="47" y="10"/>
                  </a:lnTo>
                  <a:lnTo>
                    <a:pt x="50" y="15"/>
                  </a:lnTo>
                  <a:lnTo>
                    <a:pt x="51" y="19"/>
                  </a:lnTo>
                  <a:lnTo>
                    <a:pt x="51" y="24"/>
                  </a:lnTo>
                  <a:lnTo>
                    <a:pt x="51" y="29"/>
                  </a:lnTo>
                  <a:lnTo>
                    <a:pt x="50" y="34"/>
                  </a:lnTo>
                  <a:lnTo>
                    <a:pt x="47" y="39"/>
                  </a:lnTo>
                  <a:lnTo>
                    <a:pt x="44" y="42"/>
                  </a:lnTo>
                  <a:lnTo>
                    <a:pt x="40" y="45"/>
                  </a:lnTo>
                  <a:lnTo>
                    <a:pt x="36" y="47"/>
                  </a:lnTo>
                  <a:lnTo>
                    <a:pt x="31" y="49"/>
                  </a:lnTo>
                  <a:lnTo>
                    <a:pt x="26" y="49"/>
                  </a:lnTo>
                  <a:lnTo>
                    <a:pt x="21" y="49"/>
                  </a:lnTo>
                  <a:lnTo>
                    <a:pt x="16" y="47"/>
                  </a:lnTo>
                  <a:lnTo>
                    <a:pt x="12" y="45"/>
                  </a:lnTo>
                  <a:lnTo>
                    <a:pt x="8" y="42"/>
                  </a:lnTo>
                  <a:lnTo>
                    <a:pt x="5" y="39"/>
                  </a:lnTo>
                  <a:lnTo>
                    <a:pt x="2" y="34"/>
                  </a:lnTo>
                  <a:lnTo>
                    <a:pt x="1" y="29"/>
                  </a:lnTo>
                  <a:lnTo>
                    <a:pt x="0" y="24"/>
                  </a:lnTo>
                  <a:lnTo>
                    <a:pt x="1" y="19"/>
                  </a:lnTo>
                  <a:lnTo>
                    <a:pt x="2" y="15"/>
                  </a:lnTo>
                  <a:lnTo>
                    <a:pt x="5" y="10"/>
                  </a:lnTo>
                  <a:lnTo>
                    <a:pt x="8" y="7"/>
                  </a:lnTo>
                  <a:lnTo>
                    <a:pt x="12" y="4"/>
                  </a:lnTo>
                  <a:lnTo>
                    <a:pt x="16" y="2"/>
                  </a:lnTo>
                  <a:lnTo>
                    <a:pt x="21" y="0"/>
                  </a:lnTo>
                  <a:lnTo>
                    <a:pt x="26" y="0"/>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2" name=""/>
            <p:cNvSpPr/>
            <p:nvPr/>
          </p:nvSpPr>
          <p:spPr>
            <a:xfrm>
              <a:off x="4007520" y="1629000"/>
              <a:ext cx="103320" cy="99000"/>
            </a:xfrm>
            <a:custGeom>
              <a:avLst/>
              <a:gdLst/>
              <a:ahLst/>
              <a:rect l="l" t="t" r="r" b="b"/>
              <a:pathLst>
                <a:path w="52" h="50">
                  <a:moveTo>
                    <a:pt x="26" y="0"/>
                  </a:moveTo>
                  <a:lnTo>
                    <a:pt x="31" y="0"/>
                  </a:lnTo>
                  <a:lnTo>
                    <a:pt x="36" y="2"/>
                  </a:lnTo>
                  <a:lnTo>
                    <a:pt x="40" y="4"/>
                  </a:lnTo>
                  <a:lnTo>
                    <a:pt x="44" y="8"/>
                  </a:lnTo>
                  <a:lnTo>
                    <a:pt x="47" y="10"/>
                  </a:lnTo>
                  <a:lnTo>
                    <a:pt x="50" y="15"/>
                  </a:lnTo>
                  <a:lnTo>
                    <a:pt x="51" y="19"/>
                  </a:lnTo>
                  <a:lnTo>
                    <a:pt x="51" y="24"/>
                  </a:lnTo>
                  <a:lnTo>
                    <a:pt x="51" y="30"/>
                  </a:lnTo>
                  <a:lnTo>
                    <a:pt x="50" y="35"/>
                  </a:lnTo>
                  <a:lnTo>
                    <a:pt x="47" y="39"/>
                  </a:lnTo>
                  <a:lnTo>
                    <a:pt x="44" y="42"/>
                  </a:lnTo>
                  <a:lnTo>
                    <a:pt x="40" y="46"/>
                  </a:lnTo>
                  <a:lnTo>
                    <a:pt x="36" y="47"/>
                  </a:lnTo>
                  <a:lnTo>
                    <a:pt x="31" y="49"/>
                  </a:lnTo>
                  <a:lnTo>
                    <a:pt x="26" y="49"/>
                  </a:lnTo>
                  <a:lnTo>
                    <a:pt x="21" y="49"/>
                  </a:lnTo>
                  <a:lnTo>
                    <a:pt x="16" y="47"/>
                  </a:lnTo>
                  <a:lnTo>
                    <a:pt x="12" y="46"/>
                  </a:lnTo>
                  <a:lnTo>
                    <a:pt x="8" y="42"/>
                  </a:lnTo>
                  <a:lnTo>
                    <a:pt x="5" y="39"/>
                  </a:lnTo>
                  <a:lnTo>
                    <a:pt x="2" y="35"/>
                  </a:lnTo>
                  <a:lnTo>
                    <a:pt x="0" y="30"/>
                  </a:lnTo>
                  <a:lnTo>
                    <a:pt x="0" y="24"/>
                  </a:lnTo>
                  <a:lnTo>
                    <a:pt x="0" y="19"/>
                  </a:lnTo>
                  <a:lnTo>
                    <a:pt x="2" y="15"/>
                  </a:lnTo>
                  <a:lnTo>
                    <a:pt x="5" y="10"/>
                  </a:lnTo>
                  <a:lnTo>
                    <a:pt x="8" y="8"/>
                  </a:lnTo>
                  <a:lnTo>
                    <a:pt x="12" y="4"/>
                  </a:lnTo>
                  <a:lnTo>
                    <a:pt x="16" y="2"/>
                  </a:lnTo>
                  <a:lnTo>
                    <a:pt x="21" y="0"/>
                  </a:lnTo>
                  <a:lnTo>
                    <a:pt x="26" y="0"/>
                  </a:lnTo>
                </a:path>
              </a:pathLst>
            </a:custGeom>
            <a:solidFill>
              <a:srgbClr val="ff172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3" name=""/>
            <p:cNvSpPr/>
            <p:nvPr/>
          </p:nvSpPr>
          <p:spPr>
            <a:xfrm>
              <a:off x="4007520" y="1629000"/>
              <a:ext cx="103320" cy="99000"/>
            </a:xfrm>
            <a:custGeom>
              <a:avLst/>
              <a:gdLst/>
              <a:ahLst/>
              <a:rect l="l" t="t" r="r" b="b"/>
              <a:pathLst>
                <a:path w="52" h="50">
                  <a:moveTo>
                    <a:pt x="26" y="0"/>
                  </a:moveTo>
                  <a:lnTo>
                    <a:pt x="31" y="0"/>
                  </a:lnTo>
                  <a:lnTo>
                    <a:pt x="36" y="2"/>
                  </a:lnTo>
                  <a:lnTo>
                    <a:pt x="40" y="4"/>
                  </a:lnTo>
                  <a:lnTo>
                    <a:pt x="44" y="8"/>
                  </a:lnTo>
                  <a:lnTo>
                    <a:pt x="47" y="10"/>
                  </a:lnTo>
                  <a:lnTo>
                    <a:pt x="50" y="15"/>
                  </a:lnTo>
                  <a:lnTo>
                    <a:pt x="51" y="19"/>
                  </a:lnTo>
                  <a:lnTo>
                    <a:pt x="51" y="24"/>
                  </a:lnTo>
                  <a:lnTo>
                    <a:pt x="51" y="30"/>
                  </a:lnTo>
                  <a:lnTo>
                    <a:pt x="50" y="35"/>
                  </a:lnTo>
                  <a:lnTo>
                    <a:pt x="47" y="39"/>
                  </a:lnTo>
                  <a:lnTo>
                    <a:pt x="44" y="42"/>
                  </a:lnTo>
                  <a:lnTo>
                    <a:pt x="40" y="46"/>
                  </a:lnTo>
                  <a:lnTo>
                    <a:pt x="36" y="47"/>
                  </a:lnTo>
                  <a:lnTo>
                    <a:pt x="31" y="49"/>
                  </a:lnTo>
                  <a:lnTo>
                    <a:pt x="26" y="49"/>
                  </a:lnTo>
                  <a:lnTo>
                    <a:pt x="21" y="49"/>
                  </a:lnTo>
                  <a:lnTo>
                    <a:pt x="16" y="47"/>
                  </a:lnTo>
                  <a:lnTo>
                    <a:pt x="12" y="46"/>
                  </a:lnTo>
                  <a:lnTo>
                    <a:pt x="8" y="42"/>
                  </a:lnTo>
                  <a:lnTo>
                    <a:pt x="5" y="39"/>
                  </a:lnTo>
                  <a:lnTo>
                    <a:pt x="2" y="35"/>
                  </a:lnTo>
                  <a:lnTo>
                    <a:pt x="0" y="30"/>
                  </a:lnTo>
                  <a:lnTo>
                    <a:pt x="0" y="24"/>
                  </a:lnTo>
                  <a:lnTo>
                    <a:pt x="0" y="19"/>
                  </a:lnTo>
                  <a:lnTo>
                    <a:pt x="2" y="15"/>
                  </a:lnTo>
                  <a:lnTo>
                    <a:pt x="5" y="10"/>
                  </a:lnTo>
                  <a:lnTo>
                    <a:pt x="8" y="8"/>
                  </a:lnTo>
                  <a:lnTo>
                    <a:pt x="12" y="4"/>
                  </a:lnTo>
                  <a:lnTo>
                    <a:pt x="16" y="2"/>
                  </a:lnTo>
                  <a:lnTo>
                    <a:pt x="21" y="0"/>
                  </a:lnTo>
                  <a:lnTo>
                    <a:pt x="26" y="0"/>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4" name=""/>
            <p:cNvSpPr/>
            <p:nvPr/>
          </p:nvSpPr>
          <p:spPr>
            <a:xfrm>
              <a:off x="3259800" y="4587840"/>
              <a:ext cx="101160" cy="99000"/>
            </a:xfrm>
            <a:custGeom>
              <a:avLst/>
              <a:gdLst/>
              <a:ahLst/>
              <a:rect l="l" t="t" r="r" b="b"/>
              <a:pathLst>
                <a:path w="51" h="50">
                  <a:moveTo>
                    <a:pt x="25" y="0"/>
                  </a:moveTo>
                  <a:lnTo>
                    <a:pt x="31" y="0"/>
                  </a:lnTo>
                  <a:lnTo>
                    <a:pt x="36" y="2"/>
                  </a:lnTo>
                  <a:lnTo>
                    <a:pt x="39" y="4"/>
                  </a:lnTo>
                  <a:lnTo>
                    <a:pt x="42" y="8"/>
                  </a:lnTo>
                  <a:lnTo>
                    <a:pt x="46" y="10"/>
                  </a:lnTo>
                  <a:lnTo>
                    <a:pt x="48" y="15"/>
                  </a:lnTo>
                  <a:lnTo>
                    <a:pt x="50" y="19"/>
                  </a:lnTo>
                  <a:lnTo>
                    <a:pt x="50" y="24"/>
                  </a:lnTo>
                  <a:lnTo>
                    <a:pt x="50" y="30"/>
                  </a:lnTo>
                  <a:lnTo>
                    <a:pt x="48" y="34"/>
                  </a:lnTo>
                  <a:lnTo>
                    <a:pt x="46" y="39"/>
                  </a:lnTo>
                  <a:lnTo>
                    <a:pt x="42" y="42"/>
                  </a:lnTo>
                  <a:lnTo>
                    <a:pt x="39" y="46"/>
                  </a:lnTo>
                  <a:lnTo>
                    <a:pt x="36" y="47"/>
                  </a:lnTo>
                  <a:lnTo>
                    <a:pt x="31" y="49"/>
                  </a:lnTo>
                  <a:lnTo>
                    <a:pt x="25" y="49"/>
                  </a:lnTo>
                  <a:lnTo>
                    <a:pt x="20" y="49"/>
                  </a:lnTo>
                  <a:lnTo>
                    <a:pt x="15" y="47"/>
                  </a:lnTo>
                  <a:lnTo>
                    <a:pt x="11" y="46"/>
                  </a:lnTo>
                  <a:lnTo>
                    <a:pt x="7" y="42"/>
                  </a:lnTo>
                  <a:lnTo>
                    <a:pt x="4" y="39"/>
                  </a:lnTo>
                  <a:lnTo>
                    <a:pt x="2" y="34"/>
                  </a:lnTo>
                  <a:lnTo>
                    <a:pt x="0" y="30"/>
                  </a:lnTo>
                  <a:lnTo>
                    <a:pt x="0" y="24"/>
                  </a:lnTo>
                  <a:lnTo>
                    <a:pt x="0" y="19"/>
                  </a:lnTo>
                  <a:lnTo>
                    <a:pt x="2" y="15"/>
                  </a:lnTo>
                  <a:lnTo>
                    <a:pt x="4" y="10"/>
                  </a:lnTo>
                  <a:lnTo>
                    <a:pt x="7" y="8"/>
                  </a:lnTo>
                  <a:lnTo>
                    <a:pt x="11" y="4"/>
                  </a:lnTo>
                  <a:lnTo>
                    <a:pt x="15" y="2"/>
                  </a:lnTo>
                  <a:lnTo>
                    <a:pt x="20" y="0"/>
                  </a:lnTo>
                  <a:lnTo>
                    <a:pt x="25" y="0"/>
                  </a:lnTo>
                </a:path>
              </a:pathLst>
            </a:custGeom>
            <a:solidFill>
              <a:srgbClr val="ff172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5" name=""/>
            <p:cNvSpPr/>
            <p:nvPr/>
          </p:nvSpPr>
          <p:spPr>
            <a:xfrm>
              <a:off x="3259800" y="4587840"/>
              <a:ext cx="101160" cy="99000"/>
            </a:xfrm>
            <a:custGeom>
              <a:avLst/>
              <a:gdLst/>
              <a:ahLst/>
              <a:rect l="l" t="t" r="r" b="b"/>
              <a:pathLst>
                <a:path w="51" h="50">
                  <a:moveTo>
                    <a:pt x="25" y="0"/>
                  </a:moveTo>
                  <a:lnTo>
                    <a:pt x="31" y="0"/>
                  </a:lnTo>
                  <a:lnTo>
                    <a:pt x="36" y="2"/>
                  </a:lnTo>
                  <a:lnTo>
                    <a:pt x="39" y="4"/>
                  </a:lnTo>
                  <a:lnTo>
                    <a:pt x="42" y="8"/>
                  </a:lnTo>
                  <a:lnTo>
                    <a:pt x="46" y="10"/>
                  </a:lnTo>
                  <a:lnTo>
                    <a:pt x="48" y="15"/>
                  </a:lnTo>
                  <a:lnTo>
                    <a:pt x="50" y="19"/>
                  </a:lnTo>
                  <a:lnTo>
                    <a:pt x="50" y="24"/>
                  </a:lnTo>
                  <a:lnTo>
                    <a:pt x="50" y="30"/>
                  </a:lnTo>
                  <a:lnTo>
                    <a:pt x="48" y="34"/>
                  </a:lnTo>
                  <a:lnTo>
                    <a:pt x="46" y="39"/>
                  </a:lnTo>
                  <a:lnTo>
                    <a:pt x="42" y="42"/>
                  </a:lnTo>
                  <a:lnTo>
                    <a:pt x="39" y="46"/>
                  </a:lnTo>
                  <a:lnTo>
                    <a:pt x="36" y="47"/>
                  </a:lnTo>
                  <a:lnTo>
                    <a:pt x="31" y="49"/>
                  </a:lnTo>
                  <a:lnTo>
                    <a:pt x="25" y="49"/>
                  </a:lnTo>
                  <a:lnTo>
                    <a:pt x="20" y="49"/>
                  </a:lnTo>
                  <a:lnTo>
                    <a:pt x="15" y="47"/>
                  </a:lnTo>
                  <a:lnTo>
                    <a:pt x="11" y="46"/>
                  </a:lnTo>
                  <a:lnTo>
                    <a:pt x="7" y="42"/>
                  </a:lnTo>
                  <a:lnTo>
                    <a:pt x="4" y="39"/>
                  </a:lnTo>
                  <a:lnTo>
                    <a:pt x="2" y="34"/>
                  </a:lnTo>
                  <a:lnTo>
                    <a:pt x="0" y="30"/>
                  </a:lnTo>
                  <a:lnTo>
                    <a:pt x="0" y="24"/>
                  </a:lnTo>
                  <a:lnTo>
                    <a:pt x="0" y="19"/>
                  </a:lnTo>
                  <a:lnTo>
                    <a:pt x="2" y="15"/>
                  </a:lnTo>
                  <a:lnTo>
                    <a:pt x="4" y="10"/>
                  </a:lnTo>
                  <a:lnTo>
                    <a:pt x="7" y="8"/>
                  </a:lnTo>
                  <a:lnTo>
                    <a:pt x="11" y="4"/>
                  </a:lnTo>
                  <a:lnTo>
                    <a:pt x="15" y="2"/>
                  </a:lnTo>
                  <a:lnTo>
                    <a:pt x="20" y="0"/>
                  </a:lnTo>
                  <a:lnTo>
                    <a:pt x="25" y="0"/>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6" name=""/>
            <p:cNvSpPr/>
            <p:nvPr/>
          </p:nvSpPr>
          <p:spPr>
            <a:xfrm>
              <a:off x="5174280" y="1765800"/>
              <a:ext cx="313560" cy="3960"/>
            </a:xfrm>
            <a:custGeom>
              <a:avLst/>
              <a:gdLst/>
              <a:ahLst/>
              <a:rect l="l" t="t" r="r" b="b"/>
              <a:pathLst>
                <a:path w="158" h="2">
                  <a:moveTo>
                    <a:pt x="0" y="0"/>
                  </a:moveTo>
                  <a:lnTo>
                    <a:pt x="78" y="0"/>
                  </a:lnTo>
                  <a:lnTo>
                    <a:pt x="157" y="1"/>
                  </a:lnTo>
                </a:path>
              </a:pathLst>
            </a:custGeom>
            <a:noFill/>
            <a:ln cap="rnd" w="25560">
              <a:solidFill>
                <a:srgbClr val="0039f0"/>
              </a:solidFill>
              <a:round/>
            </a:ln>
          </p:spPr>
          <p:style>
            <a:lnRef idx="0"/>
            <a:fillRef idx="0"/>
            <a:effectRef idx="0"/>
            <a:fontRef idx="minor"/>
          </p:style>
          <p:txBody>
            <a:bodyPr lIns="90000" rIns="90000" tIns="-42840" bIns="-42840" anchor="t">
              <a:noAutofit/>
            </a:bodyPr>
            <a:p>
              <a:endParaRPr b="0" lang="en-US" sz="2400" strike="noStrike" u="none">
                <a:solidFill>
                  <a:srgbClr val="000000"/>
                </a:solidFill>
                <a:effectLst/>
                <a:uFillTx/>
                <a:latin typeface="Arial"/>
              </a:endParaRPr>
            </a:p>
          </p:txBody>
        </p:sp>
        <p:sp>
          <p:nvSpPr>
            <p:cNvPr id="77" name=""/>
            <p:cNvSpPr/>
            <p:nvPr/>
          </p:nvSpPr>
          <p:spPr>
            <a:xfrm>
              <a:off x="5106960" y="1735920"/>
              <a:ext cx="103320" cy="99000"/>
            </a:xfrm>
            <a:custGeom>
              <a:avLst/>
              <a:gdLst/>
              <a:ahLst/>
              <a:rect l="l" t="t" r="r" b="b"/>
              <a:pathLst>
                <a:path w="52" h="50">
                  <a:moveTo>
                    <a:pt x="25" y="0"/>
                  </a:moveTo>
                  <a:lnTo>
                    <a:pt x="31" y="0"/>
                  </a:lnTo>
                  <a:lnTo>
                    <a:pt x="35" y="2"/>
                  </a:lnTo>
                  <a:lnTo>
                    <a:pt x="40" y="4"/>
                  </a:lnTo>
                  <a:lnTo>
                    <a:pt x="43" y="7"/>
                  </a:lnTo>
                  <a:lnTo>
                    <a:pt x="47" y="10"/>
                  </a:lnTo>
                  <a:lnTo>
                    <a:pt x="49" y="15"/>
                  </a:lnTo>
                  <a:lnTo>
                    <a:pt x="51" y="19"/>
                  </a:lnTo>
                  <a:lnTo>
                    <a:pt x="51" y="24"/>
                  </a:lnTo>
                  <a:lnTo>
                    <a:pt x="51" y="30"/>
                  </a:lnTo>
                  <a:lnTo>
                    <a:pt x="49" y="34"/>
                  </a:lnTo>
                  <a:lnTo>
                    <a:pt x="47" y="39"/>
                  </a:lnTo>
                  <a:lnTo>
                    <a:pt x="43" y="42"/>
                  </a:lnTo>
                  <a:lnTo>
                    <a:pt x="40" y="45"/>
                  </a:lnTo>
                  <a:lnTo>
                    <a:pt x="35" y="47"/>
                  </a:lnTo>
                  <a:lnTo>
                    <a:pt x="31" y="48"/>
                  </a:lnTo>
                  <a:lnTo>
                    <a:pt x="25" y="49"/>
                  </a:lnTo>
                  <a:lnTo>
                    <a:pt x="20" y="48"/>
                  </a:lnTo>
                  <a:lnTo>
                    <a:pt x="15" y="47"/>
                  </a:lnTo>
                  <a:lnTo>
                    <a:pt x="11" y="45"/>
                  </a:lnTo>
                  <a:lnTo>
                    <a:pt x="7" y="42"/>
                  </a:lnTo>
                  <a:lnTo>
                    <a:pt x="4" y="39"/>
                  </a:lnTo>
                  <a:lnTo>
                    <a:pt x="2" y="34"/>
                  </a:lnTo>
                  <a:lnTo>
                    <a:pt x="0" y="30"/>
                  </a:lnTo>
                  <a:lnTo>
                    <a:pt x="0" y="24"/>
                  </a:lnTo>
                  <a:lnTo>
                    <a:pt x="0" y="19"/>
                  </a:lnTo>
                  <a:lnTo>
                    <a:pt x="2" y="15"/>
                  </a:lnTo>
                  <a:lnTo>
                    <a:pt x="4" y="10"/>
                  </a:lnTo>
                  <a:lnTo>
                    <a:pt x="7" y="7"/>
                  </a:lnTo>
                  <a:lnTo>
                    <a:pt x="11" y="4"/>
                  </a:lnTo>
                  <a:lnTo>
                    <a:pt x="15" y="2"/>
                  </a:lnTo>
                  <a:lnTo>
                    <a:pt x="20" y="0"/>
                  </a:lnTo>
                  <a:lnTo>
                    <a:pt x="25" y="0"/>
                  </a:lnTo>
                </a:path>
              </a:pathLst>
            </a:custGeom>
            <a:solidFill>
              <a:srgbClr val="ff172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8" name=""/>
            <p:cNvSpPr/>
            <p:nvPr/>
          </p:nvSpPr>
          <p:spPr>
            <a:xfrm>
              <a:off x="5106960" y="1735920"/>
              <a:ext cx="103320" cy="99000"/>
            </a:xfrm>
            <a:custGeom>
              <a:avLst/>
              <a:gdLst/>
              <a:ahLst/>
              <a:rect l="l" t="t" r="r" b="b"/>
              <a:pathLst>
                <a:path w="52" h="50">
                  <a:moveTo>
                    <a:pt x="25" y="0"/>
                  </a:moveTo>
                  <a:lnTo>
                    <a:pt x="31" y="0"/>
                  </a:lnTo>
                  <a:lnTo>
                    <a:pt x="35" y="2"/>
                  </a:lnTo>
                  <a:lnTo>
                    <a:pt x="40" y="4"/>
                  </a:lnTo>
                  <a:lnTo>
                    <a:pt x="43" y="7"/>
                  </a:lnTo>
                  <a:lnTo>
                    <a:pt x="47" y="10"/>
                  </a:lnTo>
                  <a:lnTo>
                    <a:pt x="49" y="15"/>
                  </a:lnTo>
                  <a:lnTo>
                    <a:pt x="51" y="19"/>
                  </a:lnTo>
                  <a:lnTo>
                    <a:pt x="51" y="24"/>
                  </a:lnTo>
                  <a:lnTo>
                    <a:pt x="51" y="30"/>
                  </a:lnTo>
                  <a:lnTo>
                    <a:pt x="49" y="34"/>
                  </a:lnTo>
                  <a:lnTo>
                    <a:pt x="47" y="39"/>
                  </a:lnTo>
                  <a:lnTo>
                    <a:pt x="43" y="42"/>
                  </a:lnTo>
                  <a:lnTo>
                    <a:pt x="40" y="45"/>
                  </a:lnTo>
                  <a:lnTo>
                    <a:pt x="35" y="47"/>
                  </a:lnTo>
                  <a:lnTo>
                    <a:pt x="31" y="48"/>
                  </a:lnTo>
                  <a:lnTo>
                    <a:pt x="25" y="49"/>
                  </a:lnTo>
                  <a:lnTo>
                    <a:pt x="20" y="48"/>
                  </a:lnTo>
                  <a:lnTo>
                    <a:pt x="15" y="47"/>
                  </a:lnTo>
                  <a:lnTo>
                    <a:pt x="11" y="45"/>
                  </a:lnTo>
                  <a:lnTo>
                    <a:pt x="7" y="42"/>
                  </a:lnTo>
                  <a:lnTo>
                    <a:pt x="4" y="39"/>
                  </a:lnTo>
                  <a:lnTo>
                    <a:pt x="2" y="34"/>
                  </a:lnTo>
                  <a:lnTo>
                    <a:pt x="0" y="30"/>
                  </a:lnTo>
                  <a:lnTo>
                    <a:pt x="0" y="24"/>
                  </a:lnTo>
                  <a:lnTo>
                    <a:pt x="0" y="19"/>
                  </a:lnTo>
                  <a:lnTo>
                    <a:pt x="2" y="15"/>
                  </a:lnTo>
                  <a:lnTo>
                    <a:pt x="4" y="10"/>
                  </a:lnTo>
                  <a:lnTo>
                    <a:pt x="7" y="7"/>
                  </a:lnTo>
                  <a:lnTo>
                    <a:pt x="11" y="4"/>
                  </a:lnTo>
                  <a:lnTo>
                    <a:pt x="15" y="2"/>
                  </a:lnTo>
                  <a:lnTo>
                    <a:pt x="20" y="0"/>
                  </a:lnTo>
                  <a:lnTo>
                    <a:pt x="25" y="0"/>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9" name=""/>
            <p:cNvSpPr/>
            <p:nvPr/>
          </p:nvSpPr>
          <p:spPr>
            <a:xfrm>
              <a:off x="5452560" y="1706400"/>
              <a:ext cx="102960" cy="99000"/>
            </a:xfrm>
            <a:custGeom>
              <a:avLst/>
              <a:gdLst/>
              <a:ahLst/>
              <a:rect l="l" t="t" r="r" b="b"/>
              <a:pathLst>
                <a:path w="52" h="50">
                  <a:moveTo>
                    <a:pt x="25" y="0"/>
                  </a:moveTo>
                  <a:lnTo>
                    <a:pt x="31" y="0"/>
                  </a:lnTo>
                  <a:lnTo>
                    <a:pt x="35" y="2"/>
                  </a:lnTo>
                  <a:lnTo>
                    <a:pt x="40" y="4"/>
                  </a:lnTo>
                  <a:lnTo>
                    <a:pt x="43" y="8"/>
                  </a:lnTo>
                  <a:lnTo>
                    <a:pt x="46" y="10"/>
                  </a:lnTo>
                  <a:lnTo>
                    <a:pt x="49" y="15"/>
                  </a:lnTo>
                  <a:lnTo>
                    <a:pt x="50" y="20"/>
                  </a:lnTo>
                  <a:lnTo>
                    <a:pt x="51" y="25"/>
                  </a:lnTo>
                  <a:lnTo>
                    <a:pt x="50" y="30"/>
                  </a:lnTo>
                  <a:lnTo>
                    <a:pt x="49" y="35"/>
                  </a:lnTo>
                  <a:lnTo>
                    <a:pt x="46" y="39"/>
                  </a:lnTo>
                  <a:lnTo>
                    <a:pt x="43" y="42"/>
                  </a:lnTo>
                  <a:lnTo>
                    <a:pt x="40" y="45"/>
                  </a:lnTo>
                  <a:lnTo>
                    <a:pt x="35" y="47"/>
                  </a:lnTo>
                  <a:lnTo>
                    <a:pt x="31" y="49"/>
                  </a:lnTo>
                  <a:lnTo>
                    <a:pt x="25" y="49"/>
                  </a:lnTo>
                  <a:lnTo>
                    <a:pt x="20" y="49"/>
                  </a:lnTo>
                  <a:lnTo>
                    <a:pt x="15" y="47"/>
                  </a:lnTo>
                  <a:lnTo>
                    <a:pt x="11" y="45"/>
                  </a:lnTo>
                  <a:lnTo>
                    <a:pt x="7" y="42"/>
                  </a:lnTo>
                  <a:lnTo>
                    <a:pt x="4" y="39"/>
                  </a:lnTo>
                  <a:lnTo>
                    <a:pt x="2" y="35"/>
                  </a:lnTo>
                  <a:lnTo>
                    <a:pt x="0" y="30"/>
                  </a:lnTo>
                  <a:lnTo>
                    <a:pt x="0" y="25"/>
                  </a:lnTo>
                  <a:lnTo>
                    <a:pt x="0" y="20"/>
                  </a:lnTo>
                  <a:lnTo>
                    <a:pt x="2" y="15"/>
                  </a:lnTo>
                  <a:lnTo>
                    <a:pt x="4" y="10"/>
                  </a:lnTo>
                  <a:lnTo>
                    <a:pt x="7" y="8"/>
                  </a:lnTo>
                  <a:lnTo>
                    <a:pt x="11" y="4"/>
                  </a:lnTo>
                  <a:lnTo>
                    <a:pt x="15" y="2"/>
                  </a:lnTo>
                  <a:lnTo>
                    <a:pt x="20" y="0"/>
                  </a:lnTo>
                  <a:lnTo>
                    <a:pt x="25" y="0"/>
                  </a:lnTo>
                </a:path>
              </a:pathLst>
            </a:custGeom>
            <a:solidFill>
              <a:srgbClr val="ff172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0" name=""/>
            <p:cNvSpPr/>
            <p:nvPr/>
          </p:nvSpPr>
          <p:spPr>
            <a:xfrm>
              <a:off x="5452560" y="1706400"/>
              <a:ext cx="102960" cy="99000"/>
            </a:xfrm>
            <a:custGeom>
              <a:avLst/>
              <a:gdLst/>
              <a:ahLst/>
              <a:rect l="l" t="t" r="r" b="b"/>
              <a:pathLst>
                <a:path w="52" h="50">
                  <a:moveTo>
                    <a:pt x="25" y="0"/>
                  </a:moveTo>
                  <a:lnTo>
                    <a:pt x="31" y="0"/>
                  </a:lnTo>
                  <a:lnTo>
                    <a:pt x="35" y="2"/>
                  </a:lnTo>
                  <a:lnTo>
                    <a:pt x="40" y="4"/>
                  </a:lnTo>
                  <a:lnTo>
                    <a:pt x="43" y="8"/>
                  </a:lnTo>
                  <a:lnTo>
                    <a:pt x="46" y="10"/>
                  </a:lnTo>
                  <a:lnTo>
                    <a:pt x="49" y="15"/>
                  </a:lnTo>
                  <a:lnTo>
                    <a:pt x="50" y="20"/>
                  </a:lnTo>
                  <a:lnTo>
                    <a:pt x="51" y="25"/>
                  </a:lnTo>
                  <a:lnTo>
                    <a:pt x="50" y="30"/>
                  </a:lnTo>
                  <a:lnTo>
                    <a:pt x="49" y="35"/>
                  </a:lnTo>
                  <a:lnTo>
                    <a:pt x="46" y="39"/>
                  </a:lnTo>
                  <a:lnTo>
                    <a:pt x="43" y="42"/>
                  </a:lnTo>
                  <a:lnTo>
                    <a:pt x="40" y="45"/>
                  </a:lnTo>
                  <a:lnTo>
                    <a:pt x="35" y="47"/>
                  </a:lnTo>
                  <a:lnTo>
                    <a:pt x="31" y="49"/>
                  </a:lnTo>
                  <a:lnTo>
                    <a:pt x="25" y="49"/>
                  </a:lnTo>
                  <a:lnTo>
                    <a:pt x="20" y="49"/>
                  </a:lnTo>
                  <a:lnTo>
                    <a:pt x="15" y="47"/>
                  </a:lnTo>
                  <a:lnTo>
                    <a:pt x="11" y="45"/>
                  </a:lnTo>
                  <a:lnTo>
                    <a:pt x="7" y="42"/>
                  </a:lnTo>
                  <a:lnTo>
                    <a:pt x="4" y="39"/>
                  </a:lnTo>
                  <a:lnTo>
                    <a:pt x="2" y="35"/>
                  </a:lnTo>
                  <a:lnTo>
                    <a:pt x="0" y="30"/>
                  </a:lnTo>
                  <a:lnTo>
                    <a:pt x="0" y="25"/>
                  </a:lnTo>
                  <a:lnTo>
                    <a:pt x="0" y="20"/>
                  </a:lnTo>
                  <a:lnTo>
                    <a:pt x="2" y="15"/>
                  </a:lnTo>
                  <a:lnTo>
                    <a:pt x="4" y="10"/>
                  </a:lnTo>
                  <a:lnTo>
                    <a:pt x="7" y="8"/>
                  </a:lnTo>
                  <a:lnTo>
                    <a:pt x="11" y="4"/>
                  </a:lnTo>
                  <a:lnTo>
                    <a:pt x="15" y="2"/>
                  </a:lnTo>
                  <a:lnTo>
                    <a:pt x="20" y="0"/>
                  </a:lnTo>
                  <a:lnTo>
                    <a:pt x="25" y="0"/>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1" name=""/>
            <p:cNvSpPr/>
            <p:nvPr/>
          </p:nvSpPr>
          <p:spPr>
            <a:xfrm>
              <a:off x="4126680" y="4520520"/>
              <a:ext cx="102960" cy="99000"/>
            </a:xfrm>
            <a:custGeom>
              <a:avLst/>
              <a:gdLst/>
              <a:ahLst/>
              <a:rect l="l" t="t" r="r" b="b"/>
              <a:pathLst>
                <a:path w="52" h="50">
                  <a:moveTo>
                    <a:pt x="26" y="0"/>
                  </a:moveTo>
                  <a:lnTo>
                    <a:pt x="31" y="1"/>
                  </a:lnTo>
                  <a:lnTo>
                    <a:pt x="36" y="2"/>
                  </a:lnTo>
                  <a:lnTo>
                    <a:pt x="40" y="5"/>
                  </a:lnTo>
                  <a:lnTo>
                    <a:pt x="43" y="8"/>
                  </a:lnTo>
                  <a:lnTo>
                    <a:pt x="47" y="11"/>
                  </a:lnTo>
                  <a:lnTo>
                    <a:pt x="49" y="15"/>
                  </a:lnTo>
                  <a:lnTo>
                    <a:pt x="51" y="20"/>
                  </a:lnTo>
                  <a:lnTo>
                    <a:pt x="51" y="25"/>
                  </a:lnTo>
                  <a:lnTo>
                    <a:pt x="51" y="30"/>
                  </a:lnTo>
                  <a:lnTo>
                    <a:pt x="49" y="34"/>
                  </a:lnTo>
                  <a:lnTo>
                    <a:pt x="47" y="39"/>
                  </a:lnTo>
                  <a:lnTo>
                    <a:pt x="43" y="42"/>
                  </a:lnTo>
                  <a:lnTo>
                    <a:pt x="40" y="45"/>
                  </a:lnTo>
                  <a:lnTo>
                    <a:pt x="36" y="47"/>
                  </a:lnTo>
                  <a:lnTo>
                    <a:pt x="31" y="49"/>
                  </a:lnTo>
                  <a:lnTo>
                    <a:pt x="26" y="49"/>
                  </a:lnTo>
                  <a:lnTo>
                    <a:pt x="20" y="49"/>
                  </a:lnTo>
                  <a:lnTo>
                    <a:pt x="16" y="47"/>
                  </a:lnTo>
                  <a:lnTo>
                    <a:pt x="11" y="45"/>
                  </a:lnTo>
                  <a:lnTo>
                    <a:pt x="8" y="42"/>
                  </a:lnTo>
                  <a:lnTo>
                    <a:pt x="4" y="39"/>
                  </a:lnTo>
                  <a:lnTo>
                    <a:pt x="2" y="34"/>
                  </a:lnTo>
                  <a:lnTo>
                    <a:pt x="1" y="30"/>
                  </a:lnTo>
                  <a:lnTo>
                    <a:pt x="0" y="25"/>
                  </a:lnTo>
                  <a:lnTo>
                    <a:pt x="1" y="20"/>
                  </a:lnTo>
                  <a:lnTo>
                    <a:pt x="2" y="15"/>
                  </a:lnTo>
                  <a:lnTo>
                    <a:pt x="4" y="11"/>
                  </a:lnTo>
                  <a:lnTo>
                    <a:pt x="8" y="8"/>
                  </a:lnTo>
                  <a:lnTo>
                    <a:pt x="11" y="5"/>
                  </a:lnTo>
                  <a:lnTo>
                    <a:pt x="16" y="2"/>
                  </a:lnTo>
                  <a:lnTo>
                    <a:pt x="20" y="1"/>
                  </a:lnTo>
                  <a:lnTo>
                    <a:pt x="26" y="0"/>
                  </a:lnTo>
                </a:path>
              </a:pathLst>
            </a:custGeom>
            <a:solidFill>
              <a:srgbClr val="ff172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2" name=""/>
            <p:cNvSpPr/>
            <p:nvPr/>
          </p:nvSpPr>
          <p:spPr>
            <a:xfrm>
              <a:off x="4126680" y="4520520"/>
              <a:ext cx="102960" cy="99000"/>
            </a:xfrm>
            <a:custGeom>
              <a:avLst/>
              <a:gdLst/>
              <a:ahLst/>
              <a:rect l="l" t="t" r="r" b="b"/>
              <a:pathLst>
                <a:path w="52" h="50">
                  <a:moveTo>
                    <a:pt x="26" y="0"/>
                  </a:moveTo>
                  <a:lnTo>
                    <a:pt x="31" y="1"/>
                  </a:lnTo>
                  <a:lnTo>
                    <a:pt x="36" y="2"/>
                  </a:lnTo>
                  <a:lnTo>
                    <a:pt x="40" y="5"/>
                  </a:lnTo>
                  <a:lnTo>
                    <a:pt x="43" y="8"/>
                  </a:lnTo>
                  <a:lnTo>
                    <a:pt x="47" y="11"/>
                  </a:lnTo>
                  <a:lnTo>
                    <a:pt x="49" y="15"/>
                  </a:lnTo>
                  <a:lnTo>
                    <a:pt x="51" y="20"/>
                  </a:lnTo>
                  <a:lnTo>
                    <a:pt x="51" y="25"/>
                  </a:lnTo>
                  <a:lnTo>
                    <a:pt x="51" y="30"/>
                  </a:lnTo>
                  <a:lnTo>
                    <a:pt x="49" y="34"/>
                  </a:lnTo>
                  <a:lnTo>
                    <a:pt x="47" y="39"/>
                  </a:lnTo>
                  <a:lnTo>
                    <a:pt x="43" y="42"/>
                  </a:lnTo>
                  <a:lnTo>
                    <a:pt x="40" y="45"/>
                  </a:lnTo>
                  <a:lnTo>
                    <a:pt x="36" y="47"/>
                  </a:lnTo>
                  <a:lnTo>
                    <a:pt x="31" y="49"/>
                  </a:lnTo>
                  <a:lnTo>
                    <a:pt x="26" y="49"/>
                  </a:lnTo>
                  <a:lnTo>
                    <a:pt x="20" y="49"/>
                  </a:lnTo>
                  <a:lnTo>
                    <a:pt x="16" y="47"/>
                  </a:lnTo>
                  <a:lnTo>
                    <a:pt x="11" y="45"/>
                  </a:lnTo>
                  <a:lnTo>
                    <a:pt x="8" y="42"/>
                  </a:lnTo>
                  <a:lnTo>
                    <a:pt x="4" y="39"/>
                  </a:lnTo>
                  <a:lnTo>
                    <a:pt x="2" y="34"/>
                  </a:lnTo>
                  <a:lnTo>
                    <a:pt x="1" y="30"/>
                  </a:lnTo>
                  <a:lnTo>
                    <a:pt x="0" y="25"/>
                  </a:lnTo>
                  <a:lnTo>
                    <a:pt x="1" y="20"/>
                  </a:lnTo>
                  <a:lnTo>
                    <a:pt x="2" y="15"/>
                  </a:lnTo>
                  <a:lnTo>
                    <a:pt x="4" y="11"/>
                  </a:lnTo>
                  <a:lnTo>
                    <a:pt x="8" y="8"/>
                  </a:lnTo>
                  <a:lnTo>
                    <a:pt x="11" y="5"/>
                  </a:lnTo>
                  <a:lnTo>
                    <a:pt x="16" y="2"/>
                  </a:lnTo>
                  <a:lnTo>
                    <a:pt x="20" y="1"/>
                  </a:lnTo>
                  <a:lnTo>
                    <a:pt x="26" y="0"/>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3" name=""/>
            <p:cNvSpPr/>
            <p:nvPr/>
          </p:nvSpPr>
          <p:spPr>
            <a:xfrm>
              <a:off x="4259520" y="2440440"/>
              <a:ext cx="33480" cy="158760"/>
            </a:xfrm>
            <a:custGeom>
              <a:avLst/>
              <a:gdLst/>
              <a:ahLst/>
              <a:rect l="l" t="t" r="r" b="b"/>
              <a:pathLst>
                <a:path w="17" h="80">
                  <a:moveTo>
                    <a:pt x="16" y="79"/>
                  </a:moveTo>
                  <a:lnTo>
                    <a:pt x="8" y="40"/>
                  </a:lnTo>
                  <a:lnTo>
                    <a:pt x="0" y="0"/>
                  </a:lnTo>
                </a:path>
              </a:pathLst>
            </a:custGeom>
            <a:noFill/>
            <a:ln cap="rnd" w="25560">
              <a:solidFill>
                <a:srgbClr val="0039f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4" name=""/>
            <p:cNvSpPr/>
            <p:nvPr/>
          </p:nvSpPr>
          <p:spPr>
            <a:xfrm>
              <a:off x="4162320" y="2381040"/>
              <a:ext cx="101160" cy="101160"/>
            </a:xfrm>
            <a:custGeom>
              <a:avLst/>
              <a:gdLst/>
              <a:ahLst/>
              <a:rect l="l" t="t" r="r" b="b"/>
              <a:pathLst>
                <a:path w="51" h="51">
                  <a:moveTo>
                    <a:pt x="25" y="0"/>
                  </a:moveTo>
                  <a:lnTo>
                    <a:pt x="31" y="1"/>
                  </a:lnTo>
                  <a:lnTo>
                    <a:pt x="36" y="2"/>
                  </a:lnTo>
                  <a:lnTo>
                    <a:pt x="39" y="4"/>
                  </a:lnTo>
                  <a:lnTo>
                    <a:pt x="42" y="7"/>
                  </a:lnTo>
                  <a:lnTo>
                    <a:pt x="46" y="10"/>
                  </a:lnTo>
                  <a:lnTo>
                    <a:pt x="48" y="15"/>
                  </a:lnTo>
                  <a:lnTo>
                    <a:pt x="50" y="20"/>
                  </a:lnTo>
                  <a:lnTo>
                    <a:pt x="50" y="25"/>
                  </a:lnTo>
                  <a:lnTo>
                    <a:pt x="50" y="30"/>
                  </a:lnTo>
                  <a:lnTo>
                    <a:pt x="48" y="35"/>
                  </a:lnTo>
                  <a:lnTo>
                    <a:pt x="46" y="40"/>
                  </a:lnTo>
                  <a:lnTo>
                    <a:pt x="42" y="43"/>
                  </a:lnTo>
                  <a:lnTo>
                    <a:pt x="39" y="45"/>
                  </a:lnTo>
                  <a:lnTo>
                    <a:pt x="36" y="48"/>
                  </a:lnTo>
                  <a:lnTo>
                    <a:pt x="31" y="49"/>
                  </a:lnTo>
                  <a:lnTo>
                    <a:pt x="25" y="50"/>
                  </a:lnTo>
                  <a:lnTo>
                    <a:pt x="20" y="49"/>
                  </a:lnTo>
                  <a:lnTo>
                    <a:pt x="15" y="48"/>
                  </a:lnTo>
                  <a:lnTo>
                    <a:pt x="11" y="45"/>
                  </a:lnTo>
                  <a:lnTo>
                    <a:pt x="8" y="43"/>
                  </a:lnTo>
                  <a:lnTo>
                    <a:pt x="4" y="40"/>
                  </a:lnTo>
                  <a:lnTo>
                    <a:pt x="2" y="35"/>
                  </a:lnTo>
                  <a:lnTo>
                    <a:pt x="0" y="30"/>
                  </a:lnTo>
                  <a:lnTo>
                    <a:pt x="0" y="25"/>
                  </a:lnTo>
                  <a:lnTo>
                    <a:pt x="0" y="20"/>
                  </a:lnTo>
                  <a:lnTo>
                    <a:pt x="2" y="15"/>
                  </a:lnTo>
                  <a:lnTo>
                    <a:pt x="4" y="10"/>
                  </a:lnTo>
                  <a:lnTo>
                    <a:pt x="8" y="7"/>
                  </a:lnTo>
                  <a:lnTo>
                    <a:pt x="11" y="4"/>
                  </a:lnTo>
                  <a:lnTo>
                    <a:pt x="15" y="2"/>
                  </a:lnTo>
                  <a:lnTo>
                    <a:pt x="20" y="1"/>
                  </a:lnTo>
                  <a:lnTo>
                    <a:pt x="25" y="0"/>
                  </a:lnTo>
                </a:path>
              </a:pathLst>
            </a:custGeom>
            <a:solidFill>
              <a:srgbClr val="ff172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5" name=""/>
            <p:cNvSpPr/>
            <p:nvPr/>
          </p:nvSpPr>
          <p:spPr>
            <a:xfrm>
              <a:off x="4162320" y="2381040"/>
              <a:ext cx="101160" cy="101160"/>
            </a:xfrm>
            <a:custGeom>
              <a:avLst/>
              <a:gdLst/>
              <a:ahLst/>
              <a:rect l="l" t="t" r="r" b="b"/>
              <a:pathLst>
                <a:path w="51" h="51">
                  <a:moveTo>
                    <a:pt x="25" y="0"/>
                  </a:moveTo>
                  <a:lnTo>
                    <a:pt x="31" y="1"/>
                  </a:lnTo>
                  <a:lnTo>
                    <a:pt x="36" y="2"/>
                  </a:lnTo>
                  <a:lnTo>
                    <a:pt x="39" y="4"/>
                  </a:lnTo>
                  <a:lnTo>
                    <a:pt x="42" y="7"/>
                  </a:lnTo>
                  <a:lnTo>
                    <a:pt x="46" y="10"/>
                  </a:lnTo>
                  <a:lnTo>
                    <a:pt x="48" y="15"/>
                  </a:lnTo>
                  <a:lnTo>
                    <a:pt x="50" y="20"/>
                  </a:lnTo>
                  <a:lnTo>
                    <a:pt x="50" y="25"/>
                  </a:lnTo>
                  <a:lnTo>
                    <a:pt x="50" y="30"/>
                  </a:lnTo>
                  <a:lnTo>
                    <a:pt x="48" y="35"/>
                  </a:lnTo>
                  <a:lnTo>
                    <a:pt x="46" y="40"/>
                  </a:lnTo>
                  <a:lnTo>
                    <a:pt x="42" y="43"/>
                  </a:lnTo>
                  <a:lnTo>
                    <a:pt x="39" y="45"/>
                  </a:lnTo>
                  <a:lnTo>
                    <a:pt x="36" y="48"/>
                  </a:lnTo>
                  <a:lnTo>
                    <a:pt x="31" y="49"/>
                  </a:lnTo>
                  <a:lnTo>
                    <a:pt x="25" y="50"/>
                  </a:lnTo>
                  <a:lnTo>
                    <a:pt x="20" y="49"/>
                  </a:lnTo>
                  <a:lnTo>
                    <a:pt x="15" y="48"/>
                  </a:lnTo>
                  <a:lnTo>
                    <a:pt x="11" y="45"/>
                  </a:lnTo>
                  <a:lnTo>
                    <a:pt x="8" y="43"/>
                  </a:lnTo>
                  <a:lnTo>
                    <a:pt x="4" y="40"/>
                  </a:lnTo>
                  <a:lnTo>
                    <a:pt x="2" y="35"/>
                  </a:lnTo>
                  <a:lnTo>
                    <a:pt x="0" y="30"/>
                  </a:lnTo>
                  <a:lnTo>
                    <a:pt x="0" y="25"/>
                  </a:lnTo>
                  <a:lnTo>
                    <a:pt x="0" y="20"/>
                  </a:lnTo>
                  <a:lnTo>
                    <a:pt x="2" y="15"/>
                  </a:lnTo>
                  <a:lnTo>
                    <a:pt x="4" y="10"/>
                  </a:lnTo>
                  <a:lnTo>
                    <a:pt x="8" y="7"/>
                  </a:lnTo>
                  <a:lnTo>
                    <a:pt x="11" y="4"/>
                  </a:lnTo>
                  <a:lnTo>
                    <a:pt x="15" y="2"/>
                  </a:lnTo>
                  <a:lnTo>
                    <a:pt x="20" y="1"/>
                  </a:lnTo>
                  <a:lnTo>
                    <a:pt x="25" y="0"/>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6" name=""/>
            <p:cNvSpPr/>
            <p:nvPr/>
          </p:nvSpPr>
          <p:spPr>
            <a:xfrm>
              <a:off x="4940280" y="2885040"/>
              <a:ext cx="102960" cy="99360"/>
            </a:xfrm>
            <a:custGeom>
              <a:avLst/>
              <a:gdLst/>
              <a:ahLst/>
              <a:rect l="l" t="t" r="r" b="b"/>
              <a:pathLst>
                <a:path w="52" h="50">
                  <a:moveTo>
                    <a:pt x="25" y="0"/>
                  </a:moveTo>
                  <a:lnTo>
                    <a:pt x="31" y="0"/>
                  </a:lnTo>
                  <a:lnTo>
                    <a:pt x="35" y="2"/>
                  </a:lnTo>
                  <a:lnTo>
                    <a:pt x="40" y="4"/>
                  </a:lnTo>
                  <a:lnTo>
                    <a:pt x="43" y="7"/>
                  </a:lnTo>
                  <a:lnTo>
                    <a:pt x="46" y="10"/>
                  </a:lnTo>
                  <a:lnTo>
                    <a:pt x="49" y="15"/>
                  </a:lnTo>
                  <a:lnTo>
                    <a:pt x="51" y="19"/>
                  </a:lnTo>
                  <a:lnTo>
                    <a:pt x="51" y="24"/>
                  </a:lnTo>
                  <a:lnTo>
                    <a:pt x="51" y="30"/>
                  </a:lnTo>
                  <a:lnTo>
                    <a:pt x="49" y="34"/>
                  </a:lnTo>
                  <a:lnTo>
                    <a:pt x="46" y="39"/>
                  </a:lnTo>
                  <a:lnTo>
                    <a:pt x="43" y="42"/>
                  </a:lnTo>
                  <a:lnTo>
                    <a:pt x="40" y="45"/>
                  </a:lnTo>
                  <a:lnTo>
                    <a:pt x="35" y="47"/>
                  </a:lnTo>
                  <a:lnTo>
                    <a:pt x="31" y="49"/>
                  </a:lnTo>
                  <a:lnTo>
                    <a:pt x="25" y="49"/>
                  </a:lnTo>
                  <a:lnTo>
                    <a:pt x="20" y="49"/>
                  </a:lnTo>
                  <a:lnTo>
                    <a:pt x="15" y="47"/>
                  </a:lnTo>
                  <a:lnTo>
                    <a:pt x="11" y="45"/>
                  </a:lnTo>
                  <a:lnTo>
                    <a:pt x="7" y="42"/>
                  </a:lnTo>
                  <a:lnTo>
                    <a:pt x="4" y="39"/>
                  </a:lnTo>
                  <a:lnTo>
                    <a:pt x="2" y="34"/>
                  </a:lnTo>
                  <a:lnTo>
                    <a:pt x="1" y="30"/>
                  </a:lnTo>
                  <a:lnTo>
                    <a:pt x="0" y="24"/>
                  </a:lnTo>
                  <a:lnTo>
                    <a:pt x="1" y="19"/>
                  </a:lnTo>
                  <a:lnTo>
                    <a:pt x="2" y="15"/>
                  </a:lnTo>
                  <a:lnTo>
                    <a:pt x="4" y="10"/>
                  </a:lnTo>
                  <a:lnTo>
                    <a:pt x="7" y="7"/>
                  </a:lnTo>
                  <a:lnTo>
                    <a:pt x="11" y="4"/>
                  </a:lnTo>
                  <a:lnTo>
                    <a:pt x="15" y="2"/>
                  </a:lnTo>
                  <a:lnTo>
                    <a:pt x="20" y="0"/>
                  </a:lnTo>
                  <a:lnTo>
                    <a:pt x="25" y="0"/>
                  </a:lnTo>
                </a:path>
              </a:pathLst>
            </a:custGeom>
            <a:solidFill>
              <a:srgbClr val="ff172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7" name=""/>
            <p:cNvSpPr/>
            <p:nvPr/>
          </p:nvSpPr>
          <p:spPr>
            <a:xfrm>
              <a:off x="4940280" y="2885040"/>
              <a:ext cx="102960" cy="99360"/>
            </a:xfrm>
            <a:custGeom>
              <a:avLst/>
              <a:gdLst/>
              <a:ahLst/>
              <a:rect l="l" t="t" r="r" b="b"/>
              <a:pathLst>
                <a:path w="52" h="50">
                  <a:moveTo>
                    <a:pt x="25" y="0"/>
                  </a:moveTo>
                  <a:lnTo>
                    <a:pt x="31" y="0"/>
                  </a:lnTo>
                  <a:lnTo>
                    <a:pt x="35" y="2"/>
                  </a:lnTo>
                  <a:lnTo>
                    <a:pt x="40" y="4"/>
                  </a:lnTo>
                  <a:lnTo>
                    <a:pt x="43" y="7"/>
                  </a:lnTo>
                  <a:lnTo>
                    <a:pt x="46" y="10"/>
                  </a:lnTo>
                  <a:lnTo>
                    <a:pt x="49" y="15"/>
                  </a:lnTo>
                  <a:lnTo>
                    <a:pt x="51" y="19"/>
                  </a:lnTo>
                  <a:lnTo>
                    <a:pt x="51" y="24"/>
                  </a:lnTo>
                  <a:lnTo>
                    <a:pt x="51" y="30"/>
                  </a:lnTo>
                  <a:lnTo>
                    <a:pt x="49" y="34"/>
                  </a:lnTo>
                  <a:lnTo>
                    <a:pt x="46" y="39"/>
                  </a:lnTo>
                  <a:lnTo>
                    <a:pt x="43" y="42"/>
                  </a:lnTo>
                  <a:lnTo>
                    <a:pt x="40" y="45"/>
                  </a:lnTo>
                  <a:lnTo>
                    <a:pt x="35" y="47"/>
                  </a:lnTo>
                  <a:lnTo>
                    <a:pt x="31" y="49"/>
                  </a:lnTo>
                  <a:lnTo>
                    <a:pt x="25" y="49"/>
                  </a:lnTo>
                  <a:lnTo>
                    <a:pt x="20" y="49"/>
                  </a:lnTo>
                  <a:lnTo>
                    <a:pt x="15" y="47"/>
                  </a:lnTo>
                  <a:lnTo>
                    <a:pt x="11" y="45"/>
                  </a:lnTo>
                  <a:lnTo>
                    <a:pt x="7" y="42"/>
                  </a:lnTo>
                  <a:lnTo>
                    <a:pt x="4" y="39"/>
                  </a:lnTo>
                  <a:lnTo>
                    <a:pt x="2" y="34"/>
                  </a:lnTo>
                  <a:lnTo>
                    <a:pt x="1" y="30"/>
                  </a:lnTo>
                  <a:lnTo>
                    <a:pt x="0" y="24"/>
                  </a:lnTo>
                  <a:lnTo>
                    <a:pt x="1" y="19"/>
                  </a:lnTo>
                  <a:lnTo>
                    <a:pt x="2" y="15"/>
                  </a:lnTo>
                  <a:lnTo>
                    <a:pt x="4" y="10"/>
                  </a:lnTo>
                  <a:lnTo>
                    <a:pt x="7" y="7"/>
                  </a:lnTo>
                  <a:lnTo>
                    <a:pt x="11" y="4"/>
                  </a:lnTo>
                  <a:lnTo>
                    <a:pt x="15" y="2"/>
                  </a:lnTo>
                  <a:lnTo>
                    <a:pt x="20" y="0"/>
                  </a:lnTo>
                  <a:lnTo>
                    <a:pt x="25" y="0"/>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8" name=""/>
            <p:cNvSpPr/>
            <p:nvPr/>
          </p:nvSpPr>
          <p:spPr>
            <a:xfrm>
              <a:off x="4712400" y="2666520"/>
              <a:ext cx="102960" cy="99000"/>
            </a:xfrm>
            <a:custGeom>
              <a:avLst/>
              <a:gdLst/>
              <a:ahLst/>
              <a:rect l="l" t="t" r="r" b="b"/>
              <a:pathLst>
                <a:path w="52" h="50">
                  <a:moveTo>
                    <a:pt x="25" y="0"/>
                  </a:moveTo>
                  <a:lnTo>
                    <a:pt x="30" y="0"/>
                  </a:lnTo>
                  <a:lnTo>
                    <a:pt x="35" y="2"/>
                  </a:lnTo>
                  <a:lnTo>
                    <a:pt x="40" y="4"/>
                  </a:lnTo>
                  <a:lnTo>
                    <a:pt x="43" y="7"/>
                  </a:lnTo>
                  <a:lnTo>
                    <a:pt x="47" y="10"/>
                  </a:lnTo>
                  <a:lnTo>
                    <a:pt x="49" y="15"/>
                  </a:lnTo>
                  <a:lnTo>
                    <a:pt x="51" y="19"/>
                  </a:lnTo>
                  <a:lnTo>
                    <a:pt x="51" y="24"/>
                  </a:lnTo>
                  <a:lnTo>
                    <a:pt x="51" y="30"/>
                  </a:lnTo>
                  <a:lnTo>
                    <a:pt x="49" y="34"/>
                  </a:lnTo>
                  <a:lnTo>
                    <a:pt x="47" y="39"/>
                  </a:lnTo>
                  <a:lnTo>
                    <a:pt x="43" y="42"/>
                  </a:lnTo>
                  <a:lnTo>
                    <a:pt x="40" y="45"/>
                  </a:lnTo>
                  <a:lnTo>
                    <a:pt x="35" y="47"/>
                  </a:lnTo>
                  <a:lnTo>
                    <a:pt x="30" y="49"/>
                  </a:lnTo>
                  <a:lnTo>
                    <a:pt x="25" y="49"/>
                  </a:lnTo>
                  <a:lnTo>
                    <a:pt x="20" y="49"/>
                  </a:lnTo>
                  <a:lnTo>
                    <a:pt x="15" y="47"/>
                  </a:lnTo>
                  <a:lnTo>
                    <a:pt x="11" y="45"/>
                  </a:lnTo>
                  <a:lnTo>
                    <a:pt x="7" y="42"/>
                  </a:lnTo>
                  <a:lnTo>
                    <a:pt x="4" y="39"/>
                  </a:lnTo>
                  <a:lnTo>
                    <a:pt x="2" y="34"/>
                  </a:lnTo>
                  <a:lnTo>
                    <a:pt x="0" y="30"/>
                  </a:lnTo>
                  <a:lnTo>
                    <a:pt x="0" y="24"/>
                  </a:lnTo>
                  <a:lnTo>
                    <a:pt x="0" y="19"/>
                  </a:lnTo>
                  <a:lnTo>
                    <a:pt x="2" y="15"/>
                  </a:lnTo>
                  <a:lnTo>
                    <a:pt x="4" y="10"/>
                  </a:lnTo>
                  <a:lnTo>
                    <a:pt x="7" y="7"/>
                  </a:lnTo>
                  <a:lnTo>
                    <a:pt x="11" y="4"/>
                  </a:lnTo>
                  <a:lnTo>
                    <a:pt x="15" y="2"/>
                  </a:lnTo>
                  <a:lnTo>
                    <a:pt x="20" y="0"/>
                  </a:lnTo>
                  <a:lnTo>
                    <a:pt x="25" y="0"/>
                  </a:lnTo>
                </a:path>
              </a:pathLst>
            </a:custGeom>
            <a:solidFill>
              <a:srgbClr val="ff172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9" name=""/>
            <p:cNvSpPr/>
            <p:nvPr/>
          </p:nvSpPr>
          <p:spPr>
            <a:xfrm>
              <a:off x="4712400" y="2666520"/>
              <a:ext cx="102960" cy="99000"/>
            </a:xfrm>
            <a:custGeom>
              <a:avLst/>
              <a:gdLst/>
              <a:ahLst/>
              <a:rect l="l" t="t" r="r" b="b"/>
              <a:pathLst>
                <a:path w="52" h="50">
                  <a:moveTo>
                    <a:pt x="25" y="0"/>
                  </a:moveTo>
                  <a:lnTo>
                    <a:pt x="30" y="0"/>
                  </a:lnTo>
                  <a:lnTo>
                    <a:pt x="35" y="2"/>
                  </a:lnTo>
                  <a:lnTo>
                    <a:pt x="40" y="4"/>
                  </a:lnTo>
                  <a:lnTo>
                    <a:pt x="43" y="7"/>
                  </a:lnTo>
                  <a:lnTo>
                    <a:pt x="47" y="10"/>
                  </a:lnTo>
                  <a:lnTo>
                    <a:pt x="49" y="15"/>
                  </a:lnTo>
                  <a:lnTo>
                    <a:pt x="51" y="19"/>
                  </a:lnTo>
                  <a:lnTo>
                    <a:pt x="51" y="24"/>
                  </a:lnTo>
                  <a:lnTo>
                    <a:pt x="51" y="30"/>
                  </a:lnTo>
                  <a:lnTo>
                    <a:pt x="49" y="34"/>
                  </a:lnTo>
                  <a:lnTo>
                    <a:pt x="47" y="39"/>
                  </a:lnTo>
                  <a:lnTo>
                    <a:pt x="43" y="42"/>
                  </a:lnTo>
                  <a:lnTo>
                    <a:pt x="40" y="45"/>
                  </a:lnTo>
                  <a:lnTo>
                    <a:pt x="35" y="47"/>
                  </a:lnTo>
                  <a:lnTo>
                    <a:pt x="30" y="49"/>
                  </a:lnTo>
                  <a:lnTo>
                    <a:pt x="25" y="49"/>
                  </a:lnTo>
                  <a:lnTo>
                    <a:pt x="20" y="49"/>
                  </a:lnTo>
                  <a:lnTo>
                    <a:pt x="15" y="47"/>
                  </a:lnTo>
                  <a:lnTo>
                    <a:pt x="11" y="45"/>
                  </a:lnTo>
                  <a:lnTo>
                    <a:pt x="7" y="42"/>
                  </a:lnTo>
                  <a:lnTo>
                    <a:pt x="4" y="39"/>
                  </a:lnTo>
                  <a:lnTo>
                    <a:pt x="2" y="34"/>
                  </a:lnTo>
                  <a:lnTo>
                    <a:pt x="0" y="30"/>
                  </a:lnTo>
                  <a:lnTo>
                    <a:pt x="0" y="24"/>
                  </a:lnTo>
                  <a:lnTo>
                    <a:pt x="0" y="19"/>
                  </a:lnTo>
                  <a:lnTo>
                    <a:pt x="2" y="15"/>
                  </a:lnTo>
                  <a:lnTo>
                    <a:pt x="4" y="10"/>
                  </a:lnTo>
                  <a:lnTo>
                    <a:pt x="7" y="7"/>
                  </a:lnTo>
                  <a:lnTo>
                    <a:pt x="11" y="4"/>
                  </a:lnTo>
                  <a:lnTo>
                    <a:pt x="15" y="2"/>
                  </a:lnTo>
                  <a:lnTo>
                    <a:pt x="20" y="0"/>
                  </a:lnTo>
                  <a:lnTo>
                    <a:pt x="25" y="0"/>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0" name=""/>
            <p:cNvSpPr/>
            <p:nvPr/>
          </p:nvSpPr>
          <p:spPr>
            <a:xfrm>
              <a:off x="4235760" y="2615040"/>
              <a:ext cx="103320" cy="99360"/>
            </a:xfrm>
            <a:custGeom>
              <a:avLst/>
              <a:gdLst/>
              <a:ahLst/>
              <a:rect l="l" t="t" r="r" b="b"/>
              <a:pathLst>
                <a:path w="52" h="50">
                  <a:moveTo>
                    <a:pt x="26" y="0"/>
                  </a:moveTo>
                  <a:lnTo>
                    <a:pt x="31" y="0"/>
                  </a:lnTo>
                  <a:lnTo>
                    <a:pt x="36" y="2"/>
                  </a:lnTo>
                  <a:lnTo>
                    <a:pt x="40" y="4"/>
                  </a:lnTo>
                  <a:lnTo>
                    <a:pt x="44" y="8"/>
                  </a:lnTo>
                  <a:lnTo>
                    <a:pt x="47" y="10"/>
                  </a:lnTo>
                  <a:lnTo>
                    <a:pt x="50" y="15"/>
                  </a:lnTo>
                  <a:lnTo>
                    <a:pt x="51" y="19"/>
                  </a:lnTo>
                  <a:lnTo>
                    <a:pt x="51" y="24"/>
                  </a:lnTo>
                  <a:lnTo>
                    <a:pt x="51" y="30"/>
                  </a:lnTo>
                  <a:lnTo>
                    <a:pt x="50" y="34"/>
                  </a:lnTo>
                  <a:lnTo>
                    <a:pt x="47" y="39"/>
                  </a:lnTo>
                  <a:lnTo>
                    <a:pt x="44" y="42"/>
                  </a:lnTo>
                  <a:lnTo>
                    <a:pt x="40" y="44"/>
                  </a:lnTo>
                  <a:lnTo>
                    <a:pt x="36" y="47"/>
                  </a:lnTo>
                  <a:lnTo>
                    <a:pt x="31" y="48"/>
                  </a:lnTo>
                  <a:lnTo>
                    <a:pt x="26" y="49"/>
                  </a:lnTo>
                  <a:lnTo>
                    <a:pt x="21" y="48"/>
                  </a:lnTo>
                  <a:lnTo>
                    <a:pt x="16" y="47"/>
                  </a:lnTo>
                  <a:lnTo>
                    <a:pt x="12" y="44"/>
                  </a:lnTo>
                  <a:lnTo>
                    <a:pt x="8" y="42"/>
                  </a:lnTo>
                  <a:lnTo>
                    <a:pt x="5" y="39"/>
                  </a:lnTo>
                  <a:lnTo>
                    <a:pt x="2" y="34"/>
                  </a:lnTo>
                  <a:lnTo>
                    <a:pt x="0" y="30"/>
                  </a:lnTo>
                  <a:lnTo>
                    <a:pt x="0" y="24"/>
                  </a:lnTo>
                  <a:lnTo>
                    <a:pt x="0" y="19"/>
                  </a:lnTo>
                  <a:lnTo>
                    <a:pt x="2" y="15"/>
                  </a:lnTo>
                  <a:lnTo>
                    <a:pt x="5" y="10"/>
                  </a:lnTo>
                  <a:lnTo>
                    <a:pt x="8" y="8"/>
                  </a:lnTo>
                  <a:lnTo>
                    <a:pt x="12" y="4"/>
                  </a:lnTo>
                  <a:lnTo>
                    <a:pt x="16" y="2"/>
                  </a:lnTo>
                  <a:lnTo>
                    <a:pt x="21" y="0"/>
                  </a:lnTo>
                  <a:lnTo>
                    <a:pt x="26" y="0"/>
                  </a:lnTo>
                </a:path>
              </a:pathLst>
            </a:custGeom>
            <a:solidFill>
              <a:srgbClr val="ff172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1" name=""/>
            <p:cNvSpPr/>
            <p:nvPr/>
          </p:nvSpPr>
          <p:spPr>
            <a:xfrm>
              <a:off x="4235760" y="2615040"/>
              <a:ext cx="103320" cy="99360"/>
            </a:xfrm>
            <a:custGeom>
              <a:avLst/>
              <a:gdLst/>
              <a:ahLst/>
              <a:rect l="l" t="t" r="r" b="b"/>
              <a:pathLst>
                <a:path w="52" h="50">
                  <a:moveTo>
                    <a:pt x="26" y="0"/>
                  </a:moveTo>
                  <a:lnTo>
                    <a:pt x="31" y="0"/>
                  </a:lnTo>
                  <a:lnTo>
                    <a:pt x="36" y="2"/>
                  </a:lnTo>
                  <a:lnTo>
                    <a:pt x="40" y="4"/>
                  </a:lnTo>
                  <a:lnTo>
                    <a:pt x="44" y="8"/>
                  </a:lnTo>
                  <a:lnTo>
                    <a:pt x="47" y="10"/>
                  </a:lnTo>
                  <a:lnTo>
                    <a:pt x="50" y="15"/>
                  </a:lnTo>
                  <a:lnTo>
                    <a:pt x="51" y="19"/>
                  </a:lnTo>
                  <a:lnTo>
                    <a:pt x="51" y="24"/>
                  </a:lnTo>
                  <a:lnTo>
                    <a:pt x="51" y="30"/>
                  </a:lnTo>
                  <a:lnTo>
                    <a:pt x="50" y="34"/>
                  </a:lnTo>
                  <a:lnTo>
                    <a:pt x="47" y="39"/>
                  </a:lnTo>
                  <a:lnTo>
                    <a:pt x="44" y="42"/>
                  </a:lnTo>
                  <a:lnTo>
                    <a:pt x="40" y="44"/>
                  </a:lnTo>
                  <a:lnTo>
                    <a:pt x="36" y="47"/>
                  </a:lnTo>
                  <a:lnTo>
                    <a:pt x="31" y="48"/>
                  </a:lnTo>
                  <a:lnTo>
                    <a:pt x="26" y="49"/>
                  </a:lnTo>
                  <a:lnTo>
                    <a:pt x="21" y="48"/>
                  </a:lnTo>
                  <a:lnTo>
                    <a:pt x="16" y="47"/>
                  </a:lnTo>
                  <a:lnTo>
                    <a:pt x="12" y="44"/>
                  </a:lnTo>
                  <a:lnTo>
                    <a:pt x="8" y="42"/>
                  </a:lnTo>
                  <a:lnTo>
                    <a:pt x="5" y="39"/>
                  </a:lnTo>
                  <a:lnTo>
                    <a:pt x="2" y="34"/>
                  </a:lnTo>
                  <a:lnTo>
                    <a:pt x="0" y="30"/>
                  </a:lnTo>
                  <a:lnTo>
                    <a:pt x="0" y="24"/>
                  </a:lnTo>
                  <a:lnTo>
                    <a:pt x="0" y="19"/>
                  </a:lnTo>
                  <a:lnTo>
                    <a:pt x="2" y="15"/>
                  </a:lnTo>
                  <a:lnTo>
                    <a:pt x="5" y="10"/>
                  </a:lnTo>
                  <a:lnTo>
                    <a:pt x="8" y="8"/>
                  </a:lnTo>
                  <a:lnTo>
                    <a:pt x="12" y="4"/>
                  </a:lnTo>
                  <a:lnTo>
                    <a:pt x="16" y="2"/>
                  </a:lnTo>
                  <a:lnTo>
                    <a:pt x="21" y="0"/>
                  </a:lnTo>
                  <a:lnTo>
                    <a:pt x="26" y="0"/>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2" name=""/>
            <p:cNvSpPr/>
            <p:nvPr/>
          </p:nvSpPr>
          <p:spPr>
            <a:xfrm>
              <a:off x="5055480" y="2996280"/>
              <a:ext cx="102960" cy="99000"/>
            </a:xfrm>
            <a:custGeom>
              <a:avLst/>
              <a:gdLst/>
              <a:ahLst/>
              <a:rect l="l" t="t" r="r" b="b"/>
              <a:pathLst>
                <a:path w="52" h="50">
                  <a:moveTo>
                    <a:pt x="25" y="0"/>
                  </a:moveTo>
                  <a:lnTo>
                    <a:pt x="31" y="0"/>
                  </a:lnTo>
                  <a:lnTo>
                    <a:pt x="36" y="2"/>
                  </a:lnTo>
                  <a:lnTo>
                    <a:pt x="40" y="4"/>
                  </a:lnTo>
                  <a:lnTo>
                    <a:pt x="43" y="8"/>
                  </a:lnTo>
                  <a:lnTo>
                    <a:pt x="47" y="10"/>
                  </a:lnTo>
                  <a:lnTo>
                    <a:pt x="49" y="15"/>
                  </a:lnTo>
                  <a:lnTo>
                    <a:pt x="51" y="19"/>
                  </a:lnTo>
                  <a:lnTo>
                    <a:pt x="51" y="24"/>
                  </a:lnTo>
                  <a:lnTo>
                    <a:pt x="51" y="30"/>
                  </a:lnTo>
                  <a:lnTo>
                    <a:pt x="49" y="35"/>
                  </a:lnTo>
                  <a:lnTo>
                    <a:pt x="47" y="39"/>
                  </a:lnTo>
                  <a:lnTo>
                    <a:pt x="43" y="42"/>
                  </a:lnTo>
                  <a:lnTo>
                    <a:pt x="40" y="45"/>
                  </a:lnTo>
                  <a:lnTo>
                    <a:pt x="36" y="47"/>
                  </a:lnTo>
                  <a:lnTo>
                    <a:pt x="31" y="48"/>
                  </a:lnTo>
                  <a:lnTo>
                    <a:pt x="25" y="49"/>
                  </a:lnTo>
                  <a:lnTo>
                    <a:pt x="20" y="48"/>
                  </a:lnTo>
                  <a:lnTo>
                    <a:pt x="15" y="47"/>
                  </a:lnTo>
                  <a:lnTo>
                    <a:pt x="11" y="45"/>
                  </a:lnTo>
                  <a:lnTo>
                    <a:pt x="8" y="42"/>
                  </a:lnTo>
                  <a:lnTo>
                    <a:pt x="4" y="39"/>
                  </a:lnTo>
                  <a:lnTo>
                    <a:pt x="2" y="35"/>
                  </a:lnTo>
                  <a:lnTo>
                    <a:pt x="1" y="30"/>
                  </a:lnTo>
                  <a:lnTo>
                    <a:pt x="0" y="24"/>
                  </a:lnTo>
                  <a:lnTo>
                    <a:pt x="1" y="19"/>
                  </a:lnTo>
                  <a:lnTo>
                    <a:pt x="2" y="15"/>
                  </a:lnTo>
                  <a:lnTo>
                    <a:pt x="4" y="10"/>
                  </a:lnTo>
                  <a:lnTo>
                    <a:pt x="8" y="8"/>
                  </a:lnTo>
                  <a:lnTo>
                    <a:pt x="11" y="4"/>
                  </a:lnTo>
                  <a:lnTo>
                    <a:pt x="15" y="2"/>
                  </a:lnTo>
                  <a:lnTo>
                    <a:pt x="20" y="0"/>
                  </a:lnTo>
                  <a:lnTo>
                    <a:pt x="25" y="0"/>
                  </a:lnTo>
                </a:path>
              </a:pathLst>
            </a:custGeom>
            <a:solidFill>
              <a:srgbClr val="ff172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3" name=""/>
            <p:cNvSpPr/>
            <p:nvPr/>
          </p:nvSpPr>
          <p:spPr>
            <a:xfrm>
              <a:off x="5055480" y="2996280"/>
              <a:ext cx="102960" cy="99000"/>
            </a:xfrm>
            <a:custGeom>
              <a:avLst/>
              <a:gdLst/>
              <a:ahLst/>
              <a:rect l="l" t="t" r="r" b="b"/>
              <a:pathLst>
                <a:path w="52" h="50">
                  <a:moveTo>
                    <a:pt x="25" y="0"/>
                  </a:moveTo>
                  <a:lnTo>
                    <a:pt x="31" y="0"/>
                  </a:lnTo>
                  <a:lnTo>
                    <a:pt x="36" y="2"/>
                  </a:lnTo>
                  <a:lnTo>
                    <a:pt x="40" y="4"/>
                  </a:lnTo>
                  <a:lnTo>
                    <a:pt x="43" y="8"/>
                  </a:lnTo>
                  <a:lnTo>
                    <a:pt x="47" y="10"/>
                  </a:lnTo>
                  <a:lnTo>
                    <a:pt x="49" y="15"/>
                  </a:lnTo>
                  <a:lnTo>
                    <a:pt x="51" y="19"/>
                  </a:lnTo>
                  <a:lnTo>
                    <a:pt x="51" y="24"/>
                  </a:lnTo>
                  <a:lnTo>
                    <a:pt x="51" y="30"/>
                  </a:lnTo>
                  <a:lnTo>
                    <a:pt x="49" y="35"/>
                  </a:lnTo>
                  <a:lnTo>
                    <a:pt x="47" y="39"/>
                  </a:lnTo>
                  <a:lnTo>
                    <a:pt x="43" y="42"/>
                  </a:lnTo>
                  <a:lnTo>
                    <a:pt x="40" y="45"/>
                  </a:lnTo>
                  <a:lnTo>
                    <a:pt x="36" y="47"/>
                  </a:lnTo>
                  <a:lnTo>
                    <a:pt x="31" y="48"/>
                  </a:lnTo>
                  <a:lnTo>
                    <a:pt x="25" y="49"/>
                  </a:lnTo>
                  <a:lnTo>
                    <a:pt x="20" y="48"/>
                  </a:lnTo>
                  <a:lnTo>
                    <a:pt x="15" y="47"/>
                  </a:lnTo>
                  <a:lnTo>
                    <a:pt x="11" y="45"/>
                  </a:lnTo>
                  <a:lnTo>
                    <a:pt x="8" y="42"/>
                  </a:lnTo>
                  <a:lnTo>
                    <a:pt x="4" y="39"/>
                  </a:lnTo>
                  <a:lnTo>
                    <a:pt x="2" y="35"/>
                  </a:lnTo>
                  <a:lnTo>
                    <a:pt x="1" y="30"/>
                  </a:lnTo>
                  <a:lnTo>
                    <a:pt x="0" y="24"/>
                  </a:lnTo>
                  <a:lnTo>
                    <a:pt x="1" y="19"/>
                  </a:lnTo>
                  <a:lnTo>
                    <a:pt x="2" y="15"/>
                  </a:lnTo>
                  <a:lnTo>
                    <a:pt x="4" y="10"/>
                  </a:lnTo>
                  <a:lnTo>
                    <a:pt x="8" y="8"/>
                  </a:lnTo>
                  <a:lnTo>
                    <a:pt x="11" y="4"/>
                  </a:lnTo>
                  <a:lnTo>
                    <a:pt x="15" y="2"/>
                  </a:lnTo>
                  <a:lnTo>
                    <a:pt x="20" y="0"/>
                  </a:lnTo>
                  <a:lnTo>
                    <a:pt x="25" y="0"/>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4" name=""/>
            <p:cNvSpPr/>
            <p:nvPr/>
          </p:nvSpPr>
          <p:spPr>
            <a:xfrm>
              <a:off x="5166720" y="3081600"/>
              <a:ext cx="102960" cy="99000"/>
            </a:xfrm>
            <a:custGeom>
              <a:avLst/>
              <a:gdLst/>
              <a:ahLst/>
              <a:rect l="l" t="t" r="r" b="b"/>
              <a:pathLst>
                <a:path w="52" h="50">
                  <a:moveTo>
                    <a:pt x="25" y="0"/>
                  </a:moveTo>
                  <a:lnTo>
                    <a:pt x="31" y="1"/>
                  </a:lnTo>
                  <a:lnTo>
                    <a:pt x="35" y="2"/>
                  </a:lnTo>
                  <a:lnTo>
                    <a:pt x="40" y="5"/>
                  </a:lnTo>
                  <a:lnTo>
                    <a:pt x="43" y="8"/>
                  </a:lnTo>
                  <a:lnTo>
                    <a:pt x="46" y="10"/>
                  </a:lnTo>
                  <a:lnTo>
                    <a:pt x="49" y="15"/>
                  </a:lnTo>
                  <a:lnTo>
                    <a:pt x="50" y="19"/>
                  </a:lnTo>
                  <a:lnTo>
                    <a:pt x="51" y="25"/>
                  </a:lnTo>
                  <a:lnTo>
                    <a:pt x="50" y="30"/>
                  </a:lnTo>
                  <a:lnTo>
                    <a:pt x="49" y="35"/>
                  </a:lnTo>
                  <a:lnTo>
                    <a:pt x="46" y="39"/>
                  </a:lnTo>
                  <a:lnTo>
                    <a:pt x="43" y="42"/>
                  </a:lnTo>
                  <a:lnTo>
                    <a:pt x="40" y="46"/>
                  </a:lnTo>
                  <a:lnTo>
                    <a:pt x="35" y="47"/>
                  </a:lnTo>
                  <a:lnTo>
                    <a:pt x="31" y="49"/>
                  </a:lnTo>
                  <a:lnTo>
                    <a:pt x="25" y="49"/>
                  </a:lnTo>
                  <a:lnTo>
                    <a:pt x="20" y="49"/>
                  </a:lnTo>
                  <a:lnTo>
                    <a:pt x="15" y="47"/>
                  </a:lnTo>
                  <a:lnTo>
                    <a:pt x="11" y="46"/>
                  </a:lnTo>
                  <a:lnTo>
                    <a:pt x="8" y="42"/>
                  </a:lnTo>
                  <a:lnTo>
                    <a:pt x="4" y="39"/>
                  </a:lnTo>
                  <a:lnTo>
                    <a:pt x="2" y="35"/>
                  </a:lnTo>
                  <a:lnTo>
                    <a:pt x="0" y="30"/>
                  </a:lnTo>
                  <a:lnTo>
                    <a:pt x="0" y="25"/>
                  </a:lnTo>
                  <a:lnTo>
                    <a:pt x="0" y="19"/>
                  </a:lnTo>
                  <a:lnTo>
                    <a:pt x="2" y="15"/>
                  </a:lnTo>
                  <a:lnTo>
                    <a:pt x="4" y="10"/>
                  </a:lnTo>
                  <a:lnTo>
                    <a:pt x="8" y="8"/>
                  </a:lnTo>
                  <a:lnTo>
                    <a:pt x="11" y="5"/>
                  </a:lnTo>
                  <a:lnTo>
                    <a:pt x="15" y="2"/>
                  </a:lnTo>
                  <a:lnTo>
                    <a:pt x="20" y="1"/>
                  </a:lnTo>
                  <a:lnTo>
                    <a:pt x="25" y="0"/>
                  </a:lnTo>
                </a:path>
              </a:pathLst>
            </a:custGeom>
            <a:solidFill>
              <a:srgbClr val="ff172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5" name=""/>
            <p:cNvSpPr/>
            <p:nvPr/>
          </p:nvSpPr>
          <p:spPr>
            <a:xfrm>
              <a:off x="5166720" y="3081600"/>
              <a:ext cx="102960" cy="99000"/>
            </a:xfrm>
            <a:custGeom>
              <a:avLst/>
              <a:gdLst/>
              <a:ahLst/>
              <a:rect l="l" t="t" r="r" b="b"/>
              <a:pathLst>
                <a:path w="52" h="50">
                  <a:moveTo>
                    <a:pt x="25" y="0"/>
                  </a:moveTo>
                  <a:lnTo>
                    <a:pt x="31" y="1"/>
                  </a:lnTo>
                  <a:lnTo>
                    <a:pt x="35" y="2"/>
                  </a:lnTo>
                  <a:lnTo>
                    <a:pt x="40" y="5"/>
                  </a:lnTo>
                  <a:lnTo>
                    <a:pt x="43" y="8"/>
                  </a:lnTo>
                  <a:lnTo>
                    <a:pt x="46" y="10"/>
                  </a:lnTo>
                  <a:lnTo>
                    <a:pt x="49" y="15"/>
                  </a:lnTo>
                  <a:lnTo>
                    <a:pt x="50" y="19"/>
                  </a:lnTo>
                  <a:lnTo>
                    <a:pt x="51" y="25"/>
                  </a:lnTo>
                  <a:lnTo>
                    <a:pt x="50" y="30"/>
                  </a:lnTo>
                  <a:lnTo>
                    <a:pt x="49" y="35"/>
                  </a:lnTo>
                  <a:lnTo>
                    <a:pt x="46" y="39"/>
                  </a:lnTo>
                  <a:lnTo>
                    <a:pt x="43" y="42"/>
                  </a:lnTo>
                  <a:lnTo>
                    <a:pt x="40" y="46"/>
                  </a:lnTo>
                  <a:lnTo>
                    <a:pt x="35" y="47"/>
                  </a:lnTo>
                  <a:lnTo>
                    <a:pt x="31" y="49"/>
                  </a:lnTo>
                  <a:lnTo>
                    <a:pt x="25" y="49"/>
                  </a:lnTo>
                  <a:lnTo>
                    <a:pt x="20" y="49"/>
                  </a:lnTo>
                  <a:lnTo>
                    <a:pt x="15" y="47"/>
                  </a:lnTo>
                  <a:lnTo>
                    <a:pt x="11" y="46"/>
                  </a:lnTo>
                  <a:lnTo>
                    <a:pt x="8" y="42"/>
                  </a:lnTo>
                  <a:lnTo>
                    <a:pt x="4" y="39"/>
                  </a:lnTo>
                  <a:lnTo>
                    <a:pt x="2" y="35"/>
                  </a:lnTo>
                  <a:lnTo>
                    <a:pt x="0" y="30"/>
                  </a:lnTo>
                  <a:lnTo>
                    <a:pt x="0" y="25"/>
                  </a:lnTo>
                  <a:lnTo>
                    <a:pt x="0" y="19"/>
                  </a:lnTo>
                  <a:lnTo>
                    <a:pt x="2" y="15"/>
                  </a:lnTo>
                  <a:lnTo>
                    <a:pt x="4" y="10"/>
                  </a:lnTo>
                  <a:lnTo>
                    <a:pt x="8" y="8"/>
                  </a:lnTo>
                  <a:lnTo>
                    <a:pt x="11" y="5"/>
                  </a:lnTo>
                  <a:lnTo>
                    <a:pt x="15" y="2"/>
                  </a:lnTo>
                  <a:lnTo>
                    <a:pt x="20" y="1"/>
                  </a:lnTo>
                  <a:lnTo>
                    <a:pt x="25" y="0"/>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6" name=""/>
            <p:cNvSpPr/>
            <p:nvPr/>
          </p:nvSpPr>
          <p:spPr>
            <a:xfrm>
              <a:off x="5254200" y="3166560"/>
              <a:ext cx="102960" cy="99360"/>
            </a:xfrm>
            <a:custGeom>
              <a:avLst/>
              <a:gdLst/>
              <a:ahLst/>
              <a:rect l="l" t="t" r="r" b="b"/>
              <a:pathLst>
                <a:path w="52" h="50">
                  <a:moveTo>
                    <a:pt x="26" y="0"/>
                  </a:moveTo>
                  <a:lnTo>
                    <a:pt x="31" y="1"/>
                  </a:lnTo>
                  <a:lnTo>
                    <a:pt x="36" y="2"/>
                  </a:lnTo>
                  <a:lnTo>
                    <a:pt x="40" y="5"/>
                  </a:lnTo>
                  <a:lnTo>
                    <a:pt x="44" y="8"/>
                  </a:lnTo>
                  <a:lnTo>
                    <a:pt x="47" y="10"/>
                  </a:lnTo>
                  <a:lnTo>
                    <a:pt x="50" y="15"/>
                  </a:lnTo>
                  <a:lnTo>
                    <a:pt x="51" y="20"/>
                  </a:lnTo>
                  <a:lnTo>
                    <a:pt x="51" y="25"/>
                  </a:lnTo>
                  <a:lnTo>
                    <a:pt x="51" y="30"/>
                  </a:lnTo>
                  <a:lnTo>
                    <a:pt x="50" y="35"/>
                  </a:lnTo>
                  <a:lnTo>
                    <a:pt x="47" y="39"/>
                  </a:lnTo>
                  <a:lnTo>
                    <a:pt x="44" y="42"/>
                  </a:lnTo>
                  <a:lnTo>
                    <a:pt x="40" y="46"/>
                  </a:lnTo>
                  <a:lnTo>
                    <a:pt x="36" y="47"/>
                  </a:lnTo>
                  <a:lnTo>
                    <a:pt x="31" y="49"/>
                  </a:lnTo>
                  <a:lnTo>
                    <a:pt x="26" y="49"/>
                  </a:lnTo>
                  <a:lnTo>
                    <a:pt x="21" y="49"/>
                  </a:lnTo>
                  <a:lnTo>
                    <a:pt x="16" y="47"/>
                  </a:lnTo>
                  <a:lnTo>
                    <a:pt x="11" y="46"/>
                  </a:lnTo>
                  <a:lnTo>
                    <a:pt x="8" y="42"/>
                  </a:lnTo>
                  <a:lnTo>
                    <a:pt x="5" y="39"/>
                  </a:lnTo>
                  <a:lnTo>
                    <a:pt x="2" y="35"/>
                  </a:lnTo>
                  <a:lnTo>
                    <a:pt x="1" y="30"/>
                  </a:lnTo>
                  <a:lnTo>
                    <a:pt x="0" y="25"/>
                  </a:lnTo>
                  <a:lnTo>
                    <a:pt x="1" y="20"/>
                  </a:lnTo>
                  <a:lnTo>
                    <a:pt x="2" y="15"/>
                  </a:lnTo>
                  <a:lnTo>
                    <a:pt x="5" y="10"/>
                  </a:lnTo>
                  <a:lnTo>
                    <a:pt x="8" y="8"/>
                  </a:lnTo>
                  <a:lnTo>
                    <a:pt x="11" y="5"/>
                  </a:lnTo>
                  <a:lnTo>
                    <a:pt x="16" y="2"/>
                  </a:lnTo>
                  <a:lnTo>
                    <a:pt x="21" y="1"/>
                  </a:lnTo>
                  <a:lnTo>
                    <a:pt x="26" y="0"/>
                  </a:lnTo>
                </a:path>
              </a:pathLst>
            </a:custGeom>
            <a:solidFill>
              <a:srgbClr val="ff172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7" name=""/>
            <p:cNvSpPr/>
            <p:nvPr/>
          </p:nvSpPr>
          <p:spPr>
            <a:xfrm>
              <a:off x="5254200" y="3166560"/>
              <a:ext cx="102960" cy="99360"/>
            </a:xfrm>
            <a:custGeom>
              <a:avLst/>
              <a:gdLst/>
              <a:ahLst/>
              <a:rect l="l" t="t" r="r" b="b"/>
              <a:pathLst>
                <a:path w="52" h="50">
                  <a:moveTo>
                    <a:pt x="26" y="0"/>
                  </a:moveTo>
                  <a:lnTo>
                    <a:pt x="31" y="1"/>
                  </a:lnTo>
                  <a:lnTo>
                    <a:pt x="36" y="2"/>
                  </a:lnTo>
                  <a:lnTo>
                    <a:pt x="40" y="5"/>
                  </a:lnTo>
                  <a:lnTo>
                    <a:pt x="44" y="8"/>
                  </a:lnTo>
                  <a:lnTo>
                    <a:pt x="47" y="10"/>
                  </a:lnTo>
                  <a:lnTo>
                    <a:pt x="50" y="15"/>
                  </a:lnTo>
                  <a:lnTo>
                    <a:pt x="51" y="20"/>
                  </a:lnTo>
                  <a:lnTo>
                    <a:pt x="51" y="25"/>
                  </a:lnTo>
                  <a:lnTo>
                    <a:pt x="51" y="30"/>
                  </a:lnTo>
                  <a:lnTo>
                    <a:pt x="50" y="35"/>
                  </a:lnTo>
                  <a:lnTo>
                    <a:pt x="47" y="39"/>
                  </a:lnTo>
                  <a:lnTo>
                    <a:pt x="44" y="42"/>
                  </a:lnTo>
                  <a:lnTo>
                    <a:pt x="40" y="46"/>
                  </a:lnTo>
                  <a:lnTo>
                    <a:pt x="36" y="47"/>
                  </a:lnTo>
                  <a:lnTo>
                    <a:pt x="31" y="49"/>
                  </a:lnTo>
                  <a:lnTo>
                    <a:pt x="26" y="49"/>
                  </a:lnTo>
                  <a:lnTo>
                    <a:pt x="21" y="49"/>
                  </a:lnTo>
                  <a:lnTo>
                    <a:pt x="16" y="47"/>
                  </a:lnTo>
                  <a:lnTo>
                    <a:pt x="11" y="46"/>
                  </a:lnTo>
                  <a:lnTo>
                    <a:pt x="8" y="42"/>
                  </a:lnTo>
                  <a:lnTo>
                    <a:pt x="5" y="39"/>
                  </a:lnTo>
                  <a:lnTo>
                    <a:pt x="2" y="35"/>
                  </a:lnTo>
                  <a:lnTo>
                    <a:pt x="1" y="30"/>
                  </a:lnTo>
                  <a:lnTo>
                    <a:pt x="0" y="25"/>
                  </a:lnTo>
                  <a:lnTo>
                    <a:pt x="1" y="20"/>
                  </a:lnTo>
                  <a:lnTo>
                    <a:pt x="2" y="15"/>
                  </a:lnTo>
                  <a:lnTo>
                    <a:pt x="5" y="10"/>
                  </a:lnTo>
                  <a:lnTo>
                    <a:pt x="8" y="8"/>
                  </a:lnTo>
                  <a:lnTo>
                    <a:pt x="11" y="5"/>
                  </a:lnTo>
                  <a:lnTo>
                    <a:pt x="16" y="2"/>
                  </a:lnTo>
                  <a:lnTo>
                    <a:pt x="21" y="1"/>
                  </a:lnTo>
                  <a:lnTo>
                    <a:pt x="26" y="0"/>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8" name=""/>
            <p:cNvSpPr/>
            <p:nvPr/>
          </p:nvSpPr>
          <p:spPr>
            <a:xfrm>
              <a:off x="5218200" y="1797480"/>
              <a:ext cx="265680" cy="688320"/>
            </a:xfrm>
            <a:custGeom>
              <a:avLst/>
              <a:gdLst/>
              <a:ahLst/>
              <a:rect l="l" t="t" r="r" b="b"/>
              <a:pathLst>
                <a:path w="134" h="347">
                  <a:moveTo>
                    <a:pt x="0" y="346"/>
                  </a:moveTo>
                  <a:lnTo>
                    <a:pt x="66" y="176"/>
                  </a:lnTo>
                  <a:lnTo>
                    <a:pt x="133" y="0"/>
                  </a:lnTo>
                </a:path>
              </a:pathLst>
            </a:custGeom>
            <a:noFill/>
            <a:ln cap="rnd" w="25560">
              <a:solidFill>
                <a:srgbClr val="0039f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9" name=""/>
            <p:cNvSpPr/>
            <p:nvPr/>
          </p:nvSpPr>
          <p:spPr>
            <a:xfrm>
              <a:off x="4779720" y="2583360"/>
              <a:ext cx="7560" cy="87120"/>
            </a:xfrm>
            <a:custGeom>
              <a:avLst/>
              <a:gdLst/>
              <a:ahLst/>
              <a:rect l="l" t="t" r="r" b="b"/>
              <a:pathLst>
                <a:path w="4" h="44">
                  <a:moveTo>
                    <a:pt x="3" y="0"/>
                  </a:moveTo>
                  <a:lnTo>
                    <a:pt x="1" y="21"/>
                  </a:lnTo>
                  <a:lnTo>
                    <a:pt x="0" y="43"/>
                  </a:lnTo>
                </a:path>
              </a:pathLst>
            </a:custGeom>
            <a:noFill/>
            <a:ln cap="rnd" w="25560">
              <a:solidFill>
                <a:srgbClr val="0039f0"/>
              </a:solidFill>
              <a:round/>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Arial"/>
              </a:endParaRPr>
            </a:p>
          </p:txBody>
        </p:sp>
        <p:sp>
          <p:nvSpPr>
            <p:cNvPr id="100" name=""/>
            <p:cNvSpPr/>
            <p:nvPr/>
          </p:nvSpPr>
          <p:spPr>
            <a:xfrm flipV="1">
              <a:off x="3380760" y="4529880"/>
              <a:ext cx="718200" cy="101160"/>
            </a:xfrm>
            <a:prstGeom prst="line">
              <a:avLst/>
            </a:prstGeom>
            <a:ln w="25560">
              <a:solidFill>
                <a:srgbClr val="ff00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01" name=""/>
            <p:cNvSpPr/>
            <p:nvPr/>
          </p:nvSpPr>
          <p:spPr>
            <a:xfrm>
              <a:off x="3251520" y="2658600"/>
              <a:ext cx="1922760" cy="1436760"/>
            </a:xfrm>
            <a:custGeom>
              <a:avLst/>
              <a:gdLst/>
              <a:ahLst/>
              <a:rect l="l" t="t" r="r" b="b"/>
              <a:pathLst>
                <a:path w="969" h="724">
                  <a:moveTo>
                    <a:pt x="0" y="723"/>
                  </a:moveTo>
                  <a:lnTo>
                    <a:pt x="30" y="670"/>
                  </a:lnTo>
                  <a:lnTo>
                    <a:pt x="123" y="607"/>
                  </a:lnTo>
                  <a:lnTo>
                    <a:pt x="353" y="489"/>
                  </a:lnTo>
                  <a:lnTo>
                    <a:pt x="708" y="320"/>
                  </a:lnTo>
                  <a:lnTo>
                    <a:pt x="968" y="229"/>
                  </a:lnTo>
                  <a:lnTo>
                    <a:pt x="751" y="20"/>
                  </a:lnTo>
                  <a:lnTo>
                    <a:pt x="517" y="0"/>
                  </a:lnTo>
                </a:path>
              </a:pathLst>
            </a:custGeom>
            <a:noFill/>
            <a:ln cap="rnd" w="25560">
              <a:solidFill>
                <a:srgbClr val="0039f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2" name=""/>
            <p:cNvSpPr/>
            <p:nvPr/>
          </p:nvSpPr>
          <p:spPr>
            <a:xfrm>
              <a:off x="3402360" y="3690360"/>
              <a:ext cx="110880" cy="101160"/>
            </a:xfrm>
            <a:custGeom>
              <a:avLst/>
              <a:gdLst/>
              <a:ahLst/>
              <a:rect l="l" t="t" r="r" b="b"/>
              <a:pathLst>
                <a:path w="56" h="51">
                  <a:moveTo>
                    <a:pt x="27" y="0"/>
                  </a:moveTo>
                  <a:lnTo>
                    <a:pt x="33" y="1"/>
                  </a:lnTo>
                  <a:lnTo>
                    <a:pt x="39" y="2"/>
                  </a:lnTo>
                  <a:lnTo>
                    <a:pt x="43" y="5"/>
                  </a:lnTo>
                  <a:lnTo>
                    <a:pt x="47" y="8"/>
                  </a:lnTo>
                  <a:lnTo>
                    <a:pt x="50" y="10"/>
                  </a:lnTo>
                  <a:lnTo>
                    <a:pt x="53" y="15"/>
                  </a:lnTo>
                  <a:lnTo>
                    <a:pt x="55" y="20"/>
                  </a:lnTo>
                  <a:lnTo>
                    <a:pt x="55" y="25"/>
                  </a:lnTo>
                  <a:lnTo>
                    <a:pt x="55" y="30"/>
                  </a:lnTo>
                  <a:lnTo>
                    <a:pt x="53" y="35"/>
                  </a:lnTo>
                  <a:lnTo>
                    <a:pt x="50" y="40"/>
                  </a:lnTo>
                  <a:lnTo>
                    <a:pt x="47" y="43"/>
                  </a:lnTo>
                  <a:lnTo>
                    <a:pt x="43" y="46"/>
                  </a:lnTo>
                  <a:lnTo>
                    <a:pt x="39" y="48"/>
                  </a:lnTo>
                  <a:lnTo>
                    <a:pt x="33" y="50"/>
                  </a:lnTo>
                  <a:lnTo>
                    <a:pt x="27" y="50"/>
                  </a:lnTo>
                  <a:lnTo>
                    <a:pt x="22" y="50"/>
                  </a:lnTo>
                  <a:lnTo>
                    <a:pt x="17" y="48"/>
                  </a:lnTo>
                  <a:lnTo>
                    <a:pt x="12" y="46"/>
                  </a:lnTo>
                  <a:lnTo>
                    <a:pt x="8" y="43"/>
                  </a:lnTo>
                  <a:lnTo>
                    <a:pt x="5" y="40"/>
                  </a:lnTo>
                  <a:lnTo>
                    <a:pt x="2" y="35"/>
                  </a:lnTo>
                  <a:lnTo>
                    <a:pt x="0" y="30"/>
                  </a:lnTo>
                  <a:lnTo>
                    <a:pt x="0" y="25"/>
                  </a:lnTo>
                  <a:lnTo>
                    <a:pt x="0" y="20"/>
                  </a:lnTo>
                  <a:lnTo>
                    <a:pt x="2" y="15"/>
                  </a:lnTo>
                  <a:lnTo>
                    <a:pt x="5" y="10"/>
                  </a:lnTo>
                  <a:lnTo>
                    <a:pt x="8" y="8"/>
                  </a:lnTo>
                  <a:lnTo>
                    <a:pt x="12" y="5"/>
                  </a:lnTo>
                  <a:lnTo>
                    <a:pt x="17" y="2"/>
                  </a:lnTo>
                  <a:lnTo>
                    <a:pt x="22" y="1"/>
                  </a:lnTo>
                  <a:lnTo>
                    <a:pt x="27" y="0"/>
                  </a:lnTo>
                </a:path>
              </a:pathLst>
            </a:custGeom>
            <a:solidFill>
              <a:srgbClr val="ff172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3" name=""/>
            <p:cNvSpPr/>
            <p:nvPr/>
          </p:nvSpPr>
          <p:spPr>
            <a:xfrm>
              <a:off x="3402360" y="3690360"/>
              <a:ext cx="110880" cy="101160"/>
            </a:xfrm>
            <a:custGeom>
              <a:avLst/>
              <a:gdLst/>
              <a:ahLst/>
              <a:rect l="l" t="t" r="r" b="b"/>
              <a:pathLst>
                <a:path w="56" h="51">
                  <a:moveTo>
                    <a:pt x="27" y="0"/>
                  </a:moveTo>
                  <a:lnTo>
                    <a:pt x="33" y="1"/>
                  </a:lnTo>
                  <a:lnTo>
                    <a:pt x="39" y="2"/>
                  </a:lnTo>
                  <a:lnTo>
                    <a:pt x="43" y="5"/>
                  </a:lnTo>
                  <a:lnTo>
                    <a:pt x="47" y="8"/>
                  </a:lnTo>
                  <a:lnTo>
                    <a:pt x="50" y="10"/>
                  </a:lnTo>
                  <a:lnTo>
                    <a:pt x="53" y="15"/>
                  </a:lnTo>
                  <a:lnTo>
                    <a:pt x="55" y="20"/>
                  </a:lnTo>
                  <a:lnTo>
                    <a:pt x="55" y="25"/>
                  </a:lnTo>
                  <a:lnTo>
                    <a:pt x="55" y="30"/>
                  </a:lnTo>
                  <a:lnTo>
                    <a:pt x="53" y="35"/>
                  </a:lnTo>
                  <a:lnTo>
                    <a:pt x="50" y="40"/>
                  </a:lnTo>
                  <a:lnTo>
                    <a:pt x="47" y="43"/>
                  </a:lnTo>
                  <a:lnTo>
                    <a:pt x="43" y="46"/>
                  </a:lnTo>
                  <a:lnTo>
                    <a:pt x="39" y="48"/>
                  </a:lnTo>
                  <a:lnTo>
                    <a:pt x="33" y="50"/>
                  </a:lnTo>
                  <a:lnTo>
                    <a:pt x="27" y="50"/>
                  </a:lnTo>
                  <a:lnTo>
                    <a:pt x="22" y="50"/>
                  </a:lnTo>
                  <a:lnTo>
                    <a:pt x="17" y="48"/>
                  </a:lnTo>
                  <a:lnTo>
                    <a:pt x="12" y="46"/>
                  </a:lnTo>
                  <a:lnTo>
                    <a:pt x="8" y="43"/>
                  </a:lnTo>
                  <a:lnTo>
                    <a:pt x="5" y="40"/>
                  </a:lnTo>
                  <a:lnTo>
                    <a:pt x="2" y="35"/>
                  </a:lnTo>
                  <a:lnTo>
                    <a:pt x="0" y="30"/>
                  </a:lnTo>
                  <a:lnTo>
                    <a:pt x="0" y="25"/>
                  </a:lnTo>
                  <a:lnTo>
                    <a:pt x="0" y="20"/>
                  </a:lnTo>
                  <a:lnTo>
                    <a:pt x="2" y="15"/>
                  </a:lnTo>
                  <a:lnTo>
                    <a:pt x="5" y="10"/>
                  </a:lnTo>
                  <a:lnTo>
                    <a:pt x="8" y="8"/>
                  </a:lnTo>
                  <a:lnTo>
                    <a:pt x="12" y="5"/>
                  </a:lnTo>
                  <a:lnTo>
                    <a:pt x="17" y="2"/>
                  </a:lnTo>
                  <a:lnTo>
                    <a:pt x="22" y="1"/>
                  </a:lnTo>
                  <a:lnTo>
                    <a:pt x="27" y="0"/>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4" name=""/>
            <p:cNvSpPr/>
            <p:nvPr/>
          </p:nvSpPr>
          <p:spPr>
            <a:xfrm>
              <a:off x="3392280" y="3273840"/>
              <a:ext cx="1902960" cy="786240"/>
            </a:xfrm>
            <a:custGeom>
              <a:avLst/>
              <a:gdLst/>
              <a:ahLst/>
              <a:rect l="l" t="t" r="r" b="b"/>
              <a:pathLst>
                <a:path w="959" h="396">
                  <a:moveTo>
                    <a:pt x="958" y="0"/>
                  </a:moveTo>
                  <a:lnTo>
                    <a:pt x="828" y="100"/>
                  </a:lnTo>
                  <a:lnTo>
                    <a:pt x="637" y="308"/>
                  </a:lnTo>
                  <a:lnTo>
                    <a:pt x="576" y="338"/>
                  </a:lnTo>
                  <a:lnTo>
                    <a:pt x="338" y="343"/>
                  </a:lnTo>
                  <a:lnTo>
                    <a:pt x="0" y="395"/>
                  </a:lnTo>
                </a:path>
              </a:pathLst>
            </a:custGeom>
            <a:noFill/>
            <a:ln cap="rnd" w="12600">
              <a:solidFill>
                <a:srgbClr val="0039f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5" name=""/>
            <p:cNvSpPr/>
            <p:nvPr/>
          </p:nvSpPr>
          <p:spPr>
            <a:xfrm>
              <a:off x="3309120" y="3151080"/>
              <a:ext cx="1926720" cy="976320"/>
            </a:xfrm>
            <a:custGeom>
              <a:avLst/>
              <a:gdLst/>
              <a:ahLst/>
              <a:rect l="l" t="t" r="r" b="b"/>
              <a:pathLst>
                <a:path w="971" h="492">
                  <a:moveTo>
                    <a:pt x="0" y="491"/>
                  </a:moveTo>
                  <a:lnTo>
                    <a:pt x="40" y="428"/>
                  </a:lnTo>
                  <a:lnTo>
                    <a:pt x="126" y="380"/>
                  </a:lnTo>
                  <a:lnTo>
                    <a:pt x="353" y="262"/>
                  </a:lnTo>
                  <a:lnTo>
                    <a:pt x="711" y="91"/>
                  </a:lnTo>
                  <a:lnTo>
                    <a:pt x="970" y="0"/>
                  </a:lnTo>
                  <a:lnTo>
                    <a:pt x="963" y="0"/>
                  </a:lnTo>
                </a:path>
              </a:pathLst>
            </a:custGeom>
            <a:noFill/>
            <a:ln cap="rnd" w="25560">
              <a:solidFill>
                <a:srgbClr val="0039f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6" name=""/>
            <p:cNvSpPr/>
            <p:nvPr/>
          </p:nvSpPr>
          <p:spPr>
            <a:xfrm>
              <a:off x="3499560" y="3750480"/>
              <a:ext cx="120960" cy="43560"/>
            </a:xfrm>
            <a:custGeom>
              <a:avLst/>
              <a:gdLst/>
              <a:ahLst/>
              <a:rect l="l" t="t" r="r" b="b"/>
              <a:pathLst>
                <a:path w="61" h="22">
                  <a:moveTo>
                    <a:pt x="0" y="0"/>
                  </a:moveTo>
                  <a:lnTo>
                    <a:pt x="1" y="0"/>
                  </a:lnTo>
                  <a:lnTo>
                    <a:pt x="2" y="1"/>
                  </a:lnTo>
                  <a:lnTo>
                    <a:pt x="4" y="1"/>
                  </a:lnTo>
                  <a:lnTo>
                    <a:pt x="6" y="2"/>
                  </a:lnTo>
                  <a:lnTo>
                    <a:pt x="10" y="3"/>
                  </a:lnTo>
                  <a:lnTo>
                    <a:pt x="13" y="4"/>
                  </a:lnTo>
                  <a:lnTo>
                    <a:pt x="18" y="5"/>
                  </a:lnTo>
                  <a:lnTo>
                    <a:pt x="22" y="6"/>
                  </a:lnTo>
                  <a:lnTo>
                    <a:pt x="27" y="8"/>
                  </a:lnTo>
                  <a:lnTo>
                    <a:pt x="32" y="10"/>
                  </a:lnTo>
                  <a:lnTo>
                    <a:pt x="37" y="11"/>
                  </a:lnTo>
                  <a:lnTo>
                    <a:pt x="42" y="13"/>
                  </a:lnTo>
                  <a:lnTo>
                    <a:pt x="47" y="15"/>
                  </a:lnTo>
                  <a:lnTo>
                    <a:pt x="51" y="17"/>
                  </a:lnTo>
                  <a:lnTo>
                    <a:pt x="56" y="19"/>
                  </a:lnTo>
                  <a:lnTo>
                    <a:pt x="60" y="21"/>
                  </a:lnTo>
                </a:path>
              </a:pathLst>
            </a:custGeom>
            <a:noFill/>
            <a:ln cap="rnd" w="25560">
              <a:solidFill>
                <a:srgbClr val="0039f0"/>
              </a:solidFill>
              <a:round/>
            </a:ln>
          </p:spPr>
          <p:style>
            <a:lnRef idx="0"/>
            <a:fillRef idx="0"/>
            <a:effectRef idx="0"/>
            <a:fontRef idx="minor"/>
          </p:style>
          <p:txBody>
            <a:bodyPr lIns="90000" rIns="90000" tIns="-3240" bIns="-3240" anchor="t">
              <a:noAutofit/>
            </a:bodyPr>
            <a:p>
              <a:endParaRPr b="0" lang="en-US" sz="2400" strike="noStrike" u="none">
                <a:solidFill>
                  <a:srgbClr val="000000"/>
                </a:solidFill>
                <a:effectLst/>
                <a:uFillTx/>
                <a:latin typeface="Arial"/>
              </a:endParaRPr>
            </a:p>
          </p:txBody>
        </p:sp>
        <p:sp>
          <p:nvSpPr>
            <p:cNvPr id="107" name=""/>
            <p:cNvSpPr/>
            <p:nvPr/>
          </p:nvSpPr>
          <p:spPr>
            <a:xfrm>
              <a:off x="3924360" y="3617280"/>
              <a:ext cx="102960" cy="99360"/>
            </a:xfrm>
            <a:custGeom>
              <a:avLst/>
              <a:gdLst/>
              <a:ahLst/>
              <a:rect l="l" t="t" r="r" b="b"/>
              <a:pathLst>
                <a:path w="52" h="50">
                  <a:moveTo>
                    <a:pt x="26" y="0"/>
                  </a:moveTo>
                  <a:lnTo>
                    <a:pt x="31" y="0"/>
                  </a:lnTo>
                  <a:lnTo>
                    <a:pt x="36" y="2"/>
                  </a:lnTo>
                  <a:lnTo>
                    <a:pt x="40" y="4"/>
                  </a:lnTo>
                  <a:lnTo>
                    <a:pt x="44" y="8"/>
                  </a:lnTo>
                  <a:lnTo>
                    <a:pt x="47" y="10"/>
                  </a:lnTo>
                  <a:lnTo>
                    <a:pt x="50" y="15"/>
                  </a:lnTo>
                  <a:lnTo>
                    <a:pt x="51" y="19"/>
                  </a:lnTo>
                  <a:lnTo>
                    <a:pt x="51" y="25"/>
                  </a:lnTo>
                  <a:lnTo>
                    <a:pt x="51" y="30"/>
                  </a:lnTo>
                  <a:lnTo>
                    <a:pt x="50" y="35"/>
                  </a:lnTo>
                  <a:lnTo>
                    <a:pt x="47" y="39"/>
                  </a:lnTo>
                  <a:lnTo>
                    <a:pt x="44" y="42"/>
                  </a:lnTo>
                  <a:lnTo>
                    <a:pt x="40" y="45"/>
                  </a:lnTo>
                  <a:lnTo>
                    <a:pt x="36" y="47"/>
                  </a:lnTo>
                  <a:lnTo>
                    <a:pt x="31" y="49"/>
                  </a:lnTo>
                  <a:lnTo>
                    <a:pt x="26" y="49"/>
                  </a:lnTo>
                  <a:lnTo>
                    <a:pt x="21" y="49"/>
                  </a:lnTo>
                  <a:lnTo>
                    <a:pt x="16" y="47"/>
                  </a:lnTo>
                  <a:lnTo>
                    <a:pt x="12" y="45"/>
                  </a:lnTo>
                  <a:lnTo>
                    <a:pt x="8" y="42"/>
                  </a:lnTo>
                  <a:lnTo>
                    <a:pt x="5" y="39"/>
                  </a:lnTo>
                  <a:lnTo>
                    <a:pt x="2" y="35"/>
                  </a:lnTo>
                  <a:lnTo>
                    <a:pt x="1" y="30"/>
                  </a:lnTo>
                  <a:lnTo>
                    <a:pt x="0" y="25"/>
                  </a:lnTo>
                  <a:lnTo>
                    <a:pt x="1" y="19"/>
                  </a:lnTo>
                  <a:lnTo>
                    <a:pt x="2" y="15"/>
                  </a:lnTo>
                  <a:lnTo>
                    <a:pt x="5" y="10"/>
                  </a:lnTo>
                  <a:lnTo>
                    <a:pt x="8" y="8"/>
                  </a:lnTo>
                  <a:lnTo>
                    <a:pt x="12" y="4"/>
                  </a:lnTo>
                  <a:lnTo>
                    <a:pt x="16" y="2"/>
                  </a:lnTo>
                  <a:lnTo>
                    <a:pt x="21" y="0"/>
                  </a:lnTo>
                  <a:lnTo>
                    <a:pt x="26" y="0"/>
                  </a:lnTo>
                </a:path>
              </a:pathLst>
            </a:custGeom>
            <a:solidFill>
              <a:srgbClr val="ff172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8" name=""/>
            <p:cNvSpPr/>
            <p:nvPr/>
          </p:nvSpPr>
          <p:spPr>
            <a:xfrm>
              <a:off x="3924360" y="3617280"/>
              <a:ext cx="102960" cy="99360"/>
            </a:xfrm>
            <a:custGeom>
              <a:avLst/>
              <a:gdLst/>
              <a:ahLst/>
              <a:rect l="l" t="t" r="r" b="b"/>
              <a:pathLst>
                <a:path w="52" h="50">
                  <a:moveTo>
                    <a:pt x="26" y="0"/>
                  </a:moveTo>
                  <a:lnTo>
                    <a:pt x="31" y="0"/>
                  </a:lnTo>
                  <a:lnTo>
                    <a:pt x="36" y="2"/>
                  </a:lnTo>
                  <a:lnTo>
                    <a:pt x="40" y="4"/>
                  </a:lnTo>
                  <a:lnTo>
                    <a:pt x="44" y="8"/>
                  </a:lnTo>
                  <a:lnTo>
                    <a:pt x="47" y="10"/>
                  </a:lnTo>
                  <a:lnTo>
                    <a:pt x="50" y="15"/>
                  </a:lnTo>
                  <a:lnTo>
                    <a:pt x="51" y="19"/>
                  </a:lnTo>
                  <a:lnTo>
                    <a:pt x="51" y="25"/>
                  </a:lnTo>
                  <a:lnTo>
                    <a:pt x="51" y="30"/>
                  </a:lnTo>
                  <a:lnTo>
                    <a:pt x="50" y="35"/>
                  </a:lnTo>
                  <a:lnTo>
                    <a:pt x="47" y="39"/>
                  </a:lnTo>
                  <a:lnTo>
                    <a:pt x="44" y="42"/>
                  </a:lnTo>
                  <a:lnTo>
                    <a:pt x="40" y="45"/>
                  </a:lnTo>
                  <a:lnTo>
                    <a:pt x="36" y="47"/>
                  </a:lnTo>
                  <a:lnTo>
                    <a:pt x="31" y="49"/>
                  </a:lnTo>
                  <a:lnTo>
                    <a:pt x="26" y="49"/>
                  </a:lnTo>
                  <a:lnTo>
                    <a:pt x="21" y="49"/>
                  </a:lnTo>
                  <a:lnTo>
                    <a:pt x="16" y="47"/>
                  </a:lnTo>
                  <a:lnTo>
                    <a:pt x="12" y="45"/>
                  </a:lnTo>
                  <a:lnTo>
                    <a:pt x="8" y="42"/>
                  </a:lnTo>
                  <a:lnTo>
                    <a:pt x="5" y="39"/>
                  </a:lnTo>
                  <a:lnTo>
                    <a:pt x="2" y="35"/>
                  </a:lnTo>
                  <a:lnTo>
                    <a:pt x="1" y="30"/>
                  </a:lnTo>
                  <a:lnTo>
                    <a:pt x="0" y="25"/>
                  </a:lnTo>
                  <a:lnTo>
                    <a:pt x="1" y="19"/>
                  </a:lnTo>
                  <a:lnTo>
                    <a:pt x="2" y="15"/>
                  </a:lnTo>
                  <a:lnTo>
                    <a:pt x="5" y="10"/>
                  </a:lnTo>
                  <a:lnTo>
                    <a:pt x="8" y="8"/>
                  </a:lnTo>
                  <a:lnTo>
                    <a:pt x="12" y="4"/>
                  </a:lnTo>
                  <a:lnTo>
                    <a:pt x="16" y="2"/>
                  </a:lnTo>
                  <a:lnTo>
                    <a:pt x="21" y="0"/>
                  </a:lnTo>
                  <a:lnTo>
                    <a:pt x="26" y="0"/>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9" name=""/>
            <p:cNvSpPr/>
            <p:nvPr/>
          </p:nvSpPr>
          <p:spPr>
            <a:xfrm>
              <a:off x="4628880" y="3277800"/>
              <a:ext cx="102960" cy="101160"/>
            </a:xfrm>
            <a:custGeom>
              <a:avLst/>
              <a:gdLst/>
              <a:ahLst/>
              <a:rect l="l" t="t" r="r" b="b"/>
              <a:pathLst>
                <a:path w="52" h="51">
                  <a:moveTo>
                    <a:pt x="26" y="0"/>
                  </a:moveTo>
                  <a:lnTo>
                    <a:pt x="31" y="1"/>
                  </a:lnTo>
                  <a:lnTo>
                    <a:pt x="36" y="2"/>
                  </a:lnTo>
                  <a:lnTo>
                    <a:pt x="40" y="5"/>
                  </a:lnTo>
                  <a:lnTo>
                    <a:pt x="44" y="8"/>
                  </a:lnTo>
                  <a:lnTo>
                    <a:pt x="47" y="10"/>
                  </a:lnTo>
                  <a:lnTo>
                    <a:pt x="49" y="15"/>
                  </a:lnTo>
                  <a:lnTo>
                    <a:pt x="51" y="20"/>
                  </a:lnTo>
                  <a:lnTo>
                    <a:pt x="51" y="25"/>
                  </a:lnTo>
                  <a:lnTo>
                    <a:pt x="51" y="30"/>
                  </a:lnTo>
                  <a:lnTo>
                    <a:pt x="49" y="35"/>
                  </a:lnTo>
                  <a:lnTo>
                    <a:pt x="47" y="40"/>
                  </a:lnTo>
                  <a:lnTo>
                    <a:pt x="44" y="43"/>
                  </a:lnTo>
                  <a:lnTo>
                    <a:pt x="40" y="46"/>
                  </a:lnTo>
                  <a:lnTo>
                    <a:pt x="36" y="48"/>
                  </a:lnTo>
                  <a:lnTo>
                    <a:pt x="31" y="50"/>
                  </a:lnTo>
                  <a:lnTo>
                    <a:pt x="26" y="50"/>
                  </a:lnTo>
                  <a:lnTo>
                    <a:pt x="21" y="50"/>
                  </a:lnTo>
                  <a:lnTo>
                    <a:pt x="16" y="48"/>
                  </a:lnTo>
                  <a:lnTo>
                    <a:pt x="11" y="46"/>
                  </a:lnTo>
                  <a:lnTo>
                    <a:pt x="8" y="43"/>
                  </a:lnTo>
                  <a:lnTo>
                    <a:pt x="4" y="40"/>
                  </a:lnTo>
                  <a:lnTo>
                    <a:pt x="2" y="35"/>
                  </a:lnTo>
                  <a:lnTo>
                    <a:pt x="0" y="30"/>
                  </a:lnTo>
                  <a:lnTo>
                    <a:pt x="0" y="25"/>
                  </a:lnTo>
                  <a:lnTo>
                    <a:pt x="0" y="20"/>
                  </a:lnTo>
                  <a:lnTo>
                    <a:pt x="2" y="15"/>
                  </a:lnTo>
                  <a:lnTo>
                    <a:pt x="4" y="10"/>
                  </a:lnTo>
                  <a:lnTo>
                    <a:pt x="8" y="8"/>
                  </a:lnTo>
                  <a:lnTo>
                    <a:pt x="11" y="5"/>
                  </a:lnTo>
                  <a:lnTo>
                    <a:pt x="16" y="2"/>
                  </a:lnTo>
                  <a:lnTo>
                    <a:pt x="21" y="1"/>
                  </a:lnTo>
                  <a:lnTo>
                    <a:pt x="26" y="0"/>
                  </a:lnTo>
                </a:path>
              </a:pathLst>
            </a:custGeom>
            <a:solidFill>
              <a:srgbClr val="ff172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0" name=""/>
            <p:cNvSpPr/>
            <p:nvPr/>
          </p:nvSpPr>
          <p:spPr>
            <a:xfrm>
              <a:off x="4628880" y="3277800"/>
              <a:ext cx="102960" cy="101160"/>
            </a:xfrm>
            <a:custGeom>
              <a:avLst/>
              <a:gdLst/>
              <a:ahLst/>
              <a:rect l="l" t="t" r="r" b="b"/>
              <a:pathLst>
                <a:path w="52" h="51">
                  <a:moveTo>
                    <a:pt x="26" y="0"/>
                  </a:moveTo>
                  <a:lnTo>
                    <a:pt x="31" y="1"/>
                  </a:lnTo>
                  <a:lnTo>
                    <a:pt x="36" y="2"/>
                  </a:lnTo>
                  <a:lnTo>
                    <a:pt x="40" y="5"/>
                  </a:lnTo>
                  <a:lnTo>
                    <a:pt x="44" y="8"/>
                  </a:lnTo>
                  <a:lnTo>
                    <a:pt x="47" y="10"/>
                  </a:lnTo>
                  <a:lnTo>
                    <a:pt x="49" y="15"/>
                  </a:lnTo>
                  <a:lnTo>
                    <a:pt x="51" y="20"/>
                  </a:lnTo>
                  <a:lnTo>
                    <a:pt x="51" y="25"/>
                  </a:lnTo>
                  <a:lnTo>
                    <a:pt x="51" y="30"/>
                  </a:lnTo>
                  <a:lnTo>
                    <a:pt x="49" y="35"/>
                  </a:lnTo>
                  <a:lnTo>
                    <a:pt x="47" y="40"/>
                  </a:lnTo>
                  <a:lnTo>
                    <a:pt x="44" y="43"/>
                  </a:lnTo>
                  <a:lnTo>
                    <a:pt x="40" y="46"/>
                  </a:lnTo>
                  <a:lnTo>
                    <a:pt x="36" y="48"/>
                  </a:lnTo>
                  <a:lnTo>
                    <a:pt x="31" y="50"/>
                  </a:lnTo>
                  <a:lnTo>
                    <a:pt x="26" y="50"/>
                  </a:lnTo>
                  <a:lnTo>
                    <a:pt x="21" y="50"/>
                  </a:lnTo>
                  <a:lnTo>
                    <a:pt x="16" y="48"/>
                  </a:lnTo>
                  <a:lnTo>
                    <a:pt x="11" y="46"/>
                  </a:lnTo>
                  <a:lnTo>
                    <a:pt x="8" y="43"/>
                  </a:lnTo>
                  <a:lnTo>
                    <a:pt x="4" y="40"/>
                  </a:lnTo>
                  <a:lnTo>
                    <a:pt x="2" y="35"/>
                  </a:lnTo>
                  <a:lnTo>
                    <a:pt x="0" y="30"/>
                  </a:lnTo>
                  <a:lnTo>
                    <a:pt x="0" y="25"/>
                  </a:lnTo>
                  <a:lnTo>
                    <a:pt x="0" y="20"/>
                  </a:lnTo>
                  <a:lnTo>
                    <a:pt x="2" y="15"/>
                  </a:lnTo>
                  <a:lnTo>
                    <a:pt x="4" y="10"/>
                  </a:lnTo>
                  <a:lnTo>
                    <a:pt x="8" y="8"/>
                  </a:lnTo>
                  <a:lnTo>
                    <a:pt x="11" y="5"/>
                  </a:lnTo>
                  <a:lnTo>
                    <a:pt x="16" y="2"/>
                  </a:lnTo>
                  <a:lnTo>
                    <a:pt x="21" y="1"/>
                  </a:lnTo>
                  <a:lnTo>
                    <a:pt x="26" y="0"/>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1" name=""/>
            <p:cNvSpPr/>
            <p:nvPr/>
          </p:nvSpPr>
          <p:spPr>
            <a:xfrm>
              <a:off x="3469680" y="3853440"/>
              <a:ext cx="103320" cy="99000"/>
            </a:xfrm>
            <a:custGeom>
              <a:avLst/>
              <a:gdLst/>
              <a:ahLst/>
              <a:rect l="l" t="t" r="r" b="b"/>
              <a:pathLst>
                <a:path w="52" h="50">
                  <a:moveTo>
                    <a:pt x="25" y="0"/>
                  </a:moveTo>
                  <a:lnTo>
                    <a:pt x="31" y="0"/>
                  </a:lnTo>
                  <a:lnTo>
                    <a:pt x="35" y="2"/>
                  </a:lnTo>
                  <a:lnTo>
                    <a:pt x="40" y="4"/>
                  </a:lnTo>
                  <a:lnTo>
                    <a:pt x="43" y="8"/>
                  </a:lnTo>
                  <a:lnTo>
                    <a:pt x="47" y="10"/>
                  </a:lnTo>
                  <a:lnTo>
                    <a:pt x="49" y="15"/>
                  </a:lnTo>
                  <a:lnTo>
                    <a:pt x="51" y="19"/>
                  </a:lnTo>
                  <a:lnTo>
                    <a:pt x="51" y="24"/>
                  </a:lnTo>
                  <a:lnTo>
                    <a:pt x="51" y="30"/>
                  </a:lnTo>
                  <a:lnTo>
                    <a:pt x="49" y="35"/>
                  </a:lnTo>
                  <a:lnTo>
                    <a:pt x="47" y="39"/>
                  </a:lnTo>
                  <a:lnTo>
                    <a:pt x="43" y="42"/>
                  </a:lnTo>
                  <a:lnTo>
                    <a:pt x="40" y="45"/>
                  </a:lnTo>
                  <a:lnTo>
                    <a:pt x="35" y="47"/>
                  </a:lnTo>
                  <a:lnTo>
                    <a:pt x="31" y="49"/>
                  </a:lnTo>
                  <a:lnTo>
                    <a:pt x="25" y="49"/>
                  </a:lnTo>
                  <a:lnTo>
                    <a:pt x="20" y="49"/>
                  </a:lnTo>
                  <a:lnTo>
                    <a:pt x="15" y="47"/>
                  </a:lnTo>
                  <a:lnTo>
                    <a:pt x="11" y="45"/>
                  </a:lnTo>
                  <a:lnTo>
                    <a:pt x="7" y="42"/>
                  </a:lnTo>
                  <a:lnTo>
                    <a:pt x="4" y="39"/>
                  </a:lnTo>
                  <a:lnTo>
                    <a:pt x="2" y="35"/>
                  </a:lnTo>
                  <a:lnTo>
                    <a:pt x="0" y="30"/>
                  </a:lnTo>
                  <a:lnTo>
                    <a:pt x="0" y="24"/>
                  </a:lnTo>
                  <a:lnTo>
                    <a:pt x="0" y="19"/>
                  </a:lnTo>
                  <a:lnTo>
                    <a:pt x="2" y="15"/>
                  </a:lnTo>
                  <a:lnTo>
                    <a:pt x="4" y="10"/>
                  </a:lnTo>
                  <a:lnTo>
                    <a:pt x="7" y="8"/>
                  </a:lnTo>
                  <a:lnTo>
                    <a:pt x="11" y="4"/>
                  </a:lnTo>
                  <a:lnTo>
                    <a:pt x="15" y="2"/>
                  </a:lnTo>
                  <a:lnTo>
                    <a:pt x="20" y="0"/>
                  </a:lnTo>
                  <a:lnTo>
                    <a:pt x="25" y="0"/>
                  </a:lnTo>
                </a:path>
              </a:pathLst>
            </a:custGeom>
            <a:solidFill>
              <a:srgbClr val="ff172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2" name=""/>
            <p:cNvSpPr/>
            <p:nvPr/>
          </p:nvSpPr>
          <p:spPr>
            <a:xfrm>
              <a:off x="3469680" y="3853440"/>
              <a:ext cx="103320" cy="99000"/>
            </a:xfrm>
            <a:custGeom>
              <a:avLst/>
              <a:gdLst/>
              <a:ahLst/>
              <a:rect l="l" t="t" r="r" b="b"/>
              <a:pathLst>
                <a:path w="52" h="50">
                  <a:moveTo>
                    <a:pt x="25" y="0"/>
                  </a:moveTo>
                  <a:lnTo>
                    <a:pt x="31" y="0"/>
                  </a:lnTo>
                  <a:lnTo>
                    <a:pt x="35" y="2"/>
                  </a:lnTo>
                  <a:lnTo>
                    <a:pt x="40" y="4"/>
                  </a:lnTo>
                  <a:lnTo>
                    <a:pt x="43" y="8"/>
                  </a:lnTo>
                  <a:lnTo>
                    <a:pt x="47" y="10"/>
                  </a:lnTo>
                  <a:lnTo>
                    <a:pt x="49" y="15"/>
                  </a:lnTo>
                  <a:lnTo>
                    <a:pt x="51" y="19"/>
                  </a:lnTo>
                  <a:lnTo>
                    <a:pt x="51" y="24"/>
                  </a:lnTo>
                  <a:lnTo>
                    <a:pt x="51" y="30"/>
                  </a:lnTo>
                  <a:lnTo>
                    <a:pt x="49" y="35"/>
                  </a:lnTo>
                  <a:lnTo>
                    <a:pt x="47" y="39"/>
                  </a:lnTo>
                  <a:lnTo>
                    <a:pt x="43" y="42"/>
                  </a:lnTo>
                  <a:lnTo>
                    <a:pt x="40" y="45"/>
                  </a:lnTo>
                  <a:lnTo>
                    <a:pt x="35" y="47"/>
                  </a:lnTo>
                  <a:lnTo>
                    <a:pt x="31" y="49"/>
                  </a:lnTo>
                  <a:lnTo>
                    <a:pt x="25" y="49"/>
                  </a:lnTo>
                  <a:lnTo>
                    <a:pt x="20" y="49"/>
                  </a:lnTo>
                  <a:lnTo>
                    <a:pt x="15" y="47"/>
                  </a:lnTo>
                  <a:lnTo>
                    <a:pt x="11" y="45"/>
                  </a:lnTo>
                  <a:lnTo>
                    <a:pt x="7" y="42"/>
                  </a:lnTo>
                  <a:lnTo>
                    <a:pt x="4" y="39"/>
                  </a:lnTo>
                  <a:lnTo>
                    <a:pt x="2" y="35"/>
                  </a:lnTo>
                  <a:lnTo>
                    <a:pt x="0" y="30"/>
                  </a:lnTo>
                  <a:lnTo>
                    <a:pt x="0" y="24"/>
                  </a:lnTo>
                  <a:lnTo>
                    <a:pt x="0" y="19"/>
                  </a:lnTo>
                  <a:lnTo>
                    <a:pt x="2" y="15"/>
                  </a:lnTo>
                  <a:lnTo>
                    <a:pt x="4" y="10"/>
                  </a:lnTo>
                  <a:lnTo>
                    <a:pt x="7" y="8"/>
                  </a:lnTo>
                  <a:lnTo>
                    <a:pt x="11" y="4"/>
                  </a:lnTo>
                  <a:lnTo>
                    <a:pt x="15" y="2"/>
                  </a:lnTo>
                  <a:lnTo>
                    <a:pt x="20" y="0"/>
                  </a:lnTo>
                  <a:lnTo>
                    <a:pt x="25" y="0"/>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3" name=""/>
            <p:cNvSpPr/>
            <p:nvPr/>
          </p:nvSpPr>
          <p:spPr>
            <a:xfrm>
              <a:off x="4539600" y="3847680"/>
              <a:ext cx="102960" cy="99000"/>
            </a:xfrm>
            <a:custGeom>
              <a:avLst/>
              <a:gdLst/>
              <a:ahLst/>
              <a:rect l="l" t="t" r="r" b="b"/>
              <a:pathLst>
                <a:path w="52" h="50">
                  <a:moveTo>
                    <a:pt x="25" y="0"/>
                  </a:moveTo>
                  <a:lnTo>
                    <a:pt x="30" y="0"/>
                  </a:lnTo>
                  <a:lnTo>
                    <a:pt x="35" y="2"/>
                  </a:lnTo>
                  <a:lnTo>
                    <a:pt x="40" y="4"/>
                  </a:lnTo>
                  <a:lnTo>
                    <a:pt x="43" y="8"/>
                  </a:lnTo>
                  <a:lnTo>
                    <a:pt x="47" y="10"/>
                  </a:lnTo>
                  <a:lnTo>
                    <a:pt x="49" y="15"/>
                  </a:lnTo>
                  <a:lnTo>
                    <a:pt x="51" y="19"/>
                  </a:lnTo>
                  <a:lnTo>
                    <a:pt x="51" y="25"/>
                  </a:lnTo>
                  <a:lnTo>
                    <a:pt x="51" y="30"/>
                  </a:lnTo>
                  <a:lnTo>
                    <a:pt x="49" y="35"/>
                  </a:lnTo>
                  <a:lnTo>
                    <a:pt x="47" y="39"/>
                  </a:lnTo>
                  <a:lnTo>
                    <a:pt x="43" y="42"/>
                  </a:lnTo>
                  <a:lnTo>
                    <a:pt x="40" y="45"/>
                  </a:lnTo>
                  <a:lnTo>
                    <a:pt x="35" y="47"/>
                  </a:lnTo>
                  <a:lnTo>
                    <a:pt x="30" y="49"/>
                  </a:lnTo>
                  <a:lnTo>
                    <a:pt x="25" y="49"/>
                  </a:lnTo>
                  <a:lnTo>
                    <a:pt x="20" y="49"/>
                  </a:lnTo>
                  <a:lnTo>
                    <a:pt x="15" y="47"/>
                  </a:lnTo>
                  <a:lnTo>
                    <a:pt x="11" y="45"/>
                  </a:lnTo>
                  <a:lnTo>
                    <a:pt x="7" y="42"/>
                  </a:lnTo>
                  <a:lnTo>
                    <a:pt x="4" y="39"/>
                  </a:lnTo>
                  <a:lnTo>
                    <a:pt x="2" y="35"/>
                  </a:lnTo>
                  <a:lnTo>
                    <a:pt x="0" y="30"/>
                  </a:lnTo>
                  <a:lnTo>
                    <a:pt x="0" y="25"/>
                  </a:lnTo>
                  <a:lnTo>
                    <a:pt x="0" y="19"/>
                  </a:lnTo>
                  <a:lnTo>
                    <a:pt x="2" y="15"/>
                  </a:lnTo>
                  <a:lnTo>
                    <a:pt x="4" y="10"/>
                  </a:lnTo>
                  <a:lnTo>
                    <a:pt x="7" y="8"/>
                  </a:lnTo>
                  <a:lnTo>
                    <a:pt x="11" y="4"/>
                  </a:lnTo>
                  <a:lnTo>
                    <a:pt x="15" y="2"/>
                  </a:lnTo>
                  <a:lnTo>
                    <a:pt x="20" y="0"/>
                  </a:lnTo>
                  <a:lnTo>
                    <a:pt x="25" y="0"/>
                  </a:lnTo>
                </a:path>
              </a:pathLst>
            </a:custGeom>
            <a:solidFill>
              <a:srgbClr val="ff172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4" name=""/>
            <p:cNvSpPr/>
            <p:nvPr/>
          </p:nvSpPr>
          <p:spPr>
            <a:xfrm>
              <a:off x="4539600" y="3847680"/>
              <a:ext cx="102960" cy="99000"/>
            </a:xfrm>
            <a:custGeom>
              <a:avLst/>
              <a:gdLst/>
              <a:ahLst/>
              <a:rect l="l" t="t" r="r" b="b"/>
              <a:pathLst>
                <a:path w="52" h="50">
                  <a:moveTo>
                    <a:pt x="25" y="0"/>
                  </a:moveTo>
                  <a:lnTo>
                    <a:pt x="30" y="0"/>
                  </a:lnTo>
                  <a:lnTo>
                    <a:pt x="35" y="2"/>
                  </a:lnTo>
                  <a:lnTo>
                    <a:pt x="40" y="4"/>
                  </a:lnTo>
                  <a:lnTo>
                    <a:pt x="43" y="8"/>
                  </a:lnTo>
                  <a:lnTo>
                    <a:pt x="47" y="10"/>
                  </a:lnTo>
                  <a:lnTo>
                    <a:pt x="49" y="15"/>
                  </a:lnTo>
                  <a:lnTo>
                    <a:pt x="51" y="19"/>
                  </a:lnTo>
                  <a:lnTo>
                    <a:pt x="51" y="25"/>
                  </a:lnTo>
                  <a:lnTo>
                    <a:pt x="51" y="30"/>
                  </a:lnTo>
                  <a:lnTo>
                    <a:pt x="49" y="35"/>
                  </a:lnTo>
                  <a:lnTo>
                    <a:pt x="47" y="39"/>
                  </a:lnTo>
                  <a:lnTo>
                    <a:pt x="43" y="42"/>
                  </a:lnTo>
                  <a:lnTo>
                    <a:pt x="40" y="45"/>
                  </a:lnTo>
                  <a:lnTo>
                    <a:pt x="35" y="47"/>
                  </a:lnTo>
                  <a:lnTo>
                    <a:pt x="30" y="49"/>
                  </a:lnTo>
                  <a:lnTo>
                    <a:pt x="25" y="49"/>
                  </a:lnTo>
                  <a:lnTo>
                    <a:pt x="20" y="49"/>
                  </a:lnTo>
                  <a:lnTo>
                    <a:pt x="15" y="47"/>
                  </a:lnTo>
                  <a:lnTo>
                    <a:pt x="11" y="45"/>
                  </a:lnTo>
                  <a:lnTo>
                    <a:pt x="7" y="42"/>
                  </a:lnTo>
                  <a:lnTo>
                    <a:pt x="4" y="39"/>
                  </a:lnTo>
                  <a:lnTo>
                    <a:pt x="2" y="35"/>
                  </a:lnTo>
                  <a:lnTo>
                    <a:pt x="0" y="30"/>
                  </a:lnTo>
                  <a:lnTo>
                    <a:pt x="0" y="25"/>
                  </a:lnTo>
                  <a:lnTo>
                    <a:pt x="0" y="19"/>
                  </a:lnTo>
                  <a:lnTo>
                    <a:pt x="2" y="15"/>
                  </a:lnTo>
                  <a:lnTo>
                    <a:pt x="4" y="10"/>
                  </a:lnTo>
                  <a:lnTo>
                    <a:pt x="7" y="8"/>
                  </a:lnTo>
                  <a:lnTo>
                    <a:pt x="11" y="4"/>
                  </a:lnTo>
                  <a:lnTo>
                    <a:pt x="15" y="2"/>
                  </a:lnTo>
                  <a:lnTo>
                    <a:pt x="20" y="0"/>
                  </a:lnTo>
                  <a:lnTo>
                    <a:pt x="25" y="0"/>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5" name=""/>
            <p:cNvSpPr/>
            <p:nvPr/>
          </p:nvSpPr>
          <p:spPr>
            <a:xfrm>
              <a:off x="3303360" y="3968640"/>
              <a:ext cx="101160" cy="99000"/>
            </a:xfrm>
            <a:custGeom>
              <a:avLst/>
              <a:gdLst/>
              <a:ahLst/>
              <a:rect l="l" t="t" r="r" b="b"/>
              <a:pathLst>
                <a:path w="51" h="50">
                  <a:moveTo>
                    <a:pt x="25" y="0"/>
                  </a:moveTo>
                  <a:lnTo>
                    <a:pt x="31" y="0"/>
                  </a:lnTo>
                  <a:lnTo>
                    <a:pt x="36" y="2"/>
                  </a:lnTo>
                  <a:lnTo>
                    <a:pt x="39" y="4"/>
                  </a:lnTo>
                  <a:lnTo>
                    <a:pt x="43" y="8"/>
                  </a:lnTo>
                  <a:lnTo>
                    <a:pt x="46" y="10"/>
                  </a:lnTo>
                  <a:lnTo>
                    <a:pt x="48" y="15"/>
                  </a:lnTo>
                  <a:lnTo>
                    <a:pt x="50" y="19"/>
                  </a:lnTo>
                  <a:lnTo>
                    <a:pt x="50" y="25"/>
                  </a:lnTo>
                  <a:lnTo>
                    <a:pt x="50" y="30"/>
                  </a:lnTo>
                  <a:lnTo>
                    <a:pt x="48" y="35"/>
                  </a:lnTo>
                  <a:lnTo>
                    <a:pt x="46" y="39"/>
                  </a:lnTo>
                  <a:lnTo>
                    <a:pt x="43" y="42"/>
                  </a:lnTo>
                  <a:lnTo>
                    <a:pt x="39" y="45"/>
                  </a:lnTo>
                  <a:lnTo>
                    <a:pt x="36" y="47"/>
                  </a:lnTo>
                  <a:lnTo>
                    <a:pt x="31" y="49"/>
                  </a:lnTo>
                  <a:lnTo>
                    <a:pt x="25" y="49"/>
                  </a:lnTo>
                  <a:lnTo>
                    <a:pt x="20" y="49"/>
                  </a:lnTo>
                  <a:lnTo>
                    <a:pt x="15" y="47"/>
                  </a:lnTo>
                  <a:lnTo>
                    <a:pt x="11" y="45"/>
                  </a:lnTo>
                  <a:lnTo>
                    <a:pt x="8" y="42"/>
                  </a:lnTo>
                  <a:lnTo>
                    <a:pt x="4" y="39"/>
                  </a:lnTo>
                  <a:lnTo>
                    <a:pt x="2" y="35"/>
                  </a:lnTo>
                  <a:lnTo>
                    <a:pt x="0" y="30"/>
                  </a:lnTo>
                  <a:lnTo>
                    <a:pt x="0" y="25"/>
                  </a:lnTo>
                  <a:lnTo>
                    <a:pt x="0" y="19"/>
                  </a:lnTo>
                  <a:lnTo>
                    <a:pt x="2" y="15"/>
                  </a:lnTo>
                  <a:lnTo>
                    <a:pt x="4" y="10"/>
                  </a:lnTo>
                  <a:lnTo>
                    <a:pt x="8" y="8"/>
                  </a:lnTo>
                  <a:lnTo>
                    <a:pt x="11" y="4"/>
                  </a:lnTo>
                  <a:lnTo>
                    <a:pt x="15" y="2"/>
                  </a:lnTo>
                  <a:lnTo>
                    <a:pt x="20" y="0"/>
                  </a:lnTo>
                  <a:lnTo>
                    <a:pt x="25" y="0"/>
                  </a:lnTo>
                </a:path>
              </a:pathLst>
            </a:custGeom>
            <a:solidFill>
              <a:srgbClr val="ff172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6" name=""/>
            <p:cNvSpPr/>
            <p:nvPr/>
          </p:nvSpPr>
          <p:spPr>
            <a:xfrm>
              <a:off x="3303360" y="3968640"/>
              <a:ext cx="101160" cy="99000"/>
            </a:xfrm>
            <a:custGeom>
              <a:avLst/>
              <a:gdLst/>
              <a:ahLst/>
              <a:rect l="l" t="t" r="r" b="b"/>
              <a:pathLst>
                <a:path w="51" h="50">
                  <a:moveTo>
                    <a:pt x="25" y="0"/>
                  </a:moveTo>
                  <a:lnTo>
                    <a:pt x="31" y="0"/>
                  </a:lnTo>
                  <a:lnTo>
                    <a:pt x="36" y="2"/>
                  </a:lnTo>
                  <a:lnTo>
                    <a:pt x="39" y="4"/>
                  </a:lnTo>
                  <a:lnTo>
                    <a:pt x="43" y="8"/>
                  </a:lnTo>
                  <a:lnTo>
                    <a:pt x="46" y="10"/>
                  </a:lnTo>
                  <a:lnTo>
                    <a:pt x="48" y="15"/>
                  </a:lnTo>
                  <a:lnTo>
                    <a:pt x="50" y="19"/>
                  </a:lnTo>
                  <a:lnTo>
                    <a:pt x="50" y="25"/>
                  </a:lnTo>
                  <a:lnTo>
                    <a:pt x="50" y="30"/>
                  </a:lnTo>
                  <a:lnTo>
                    <a:pt x="48" y="35"/>
                  </a:lnTo>
                  <a:lnTo>
                    <a:pt x="46" y="39"/>
                  </a:lnTo>
                  <a:lnTo>
                    <a:pt x="43" y="42"/>
                  </a:lnTo>
                  <a:lnTo>
                    <a:pt x="39" y="45"/>
                  </a:lnTo>
                  <a:lnTo>
                    <a:pt x="36" y="47"/>
                  </a:lnTo>
                  <a:lnTo>
                    <a:pt x="31" y="49"/>
                  </a:lnTo>
                  <a:lnTo>
                    <a:pt x="25" y="49"/>
                  </a:lnTo>
                  <a:lnTo>
                    <a:pt x="20" y="49"/>
                  </a:lnTo>
                  <a:lnTo>
                    <a:pt x="15" y="47"/>
                  </a:lnTo>
                  <a:lnTo>
                    <a:pt x="11" y="45"/>
                  </a:lnTo>
                  <a:lnTo>
                    <a:pt x="8" y="42"/>
                  </a:lnTo>
                  <a:lnTo>
                    <a:pt x="4" y="39"/>
                  </a:lnTo>
                  <a:lnTo>
                    <a:pt x="2" y="35"/>
                  </a:lnTo>
                  <a:lnTo>
                    <a:pt x="0" y="30"/>
                  </a:lnTo>
                  <a:lnTo>
                    <a:pt x="0" y="25"/>
                  </a:lnTo>
                  <a:lnTo>
                    <a:pt x="0" y="19"/>
                  </a:lnTo>
                  <a:lnTo>
                    <a:pt x="2" y="15"/>
                  </a:lnTo>
                  <a:lnTo>
                    <a:pt x="4" y="10"/>
                  </a:lnTo>
                  <a:lnTo>
                    <a:pt x="8" y="8"/>
                  </a:lnTo>
                  <a:lnTo>
                    <a:pt x="11" y="4"/>
                  </a:lnTo>
                  <a:lnTo>
                    <a:pt x="15" y="2"/>
                  </a:lnTo>
                  <a:lnTo>
                    <a:pt x="20" y="0"/>
                  </a:lnTo>
                  <a:lnTo>
                    <a:pt x="25" y="0"/>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7" name=""/>
            <p:cNvSpPr/>
            <p:nvPr/>
          </p:nvSpPr>
          <p:spPr>
            <a:xfrm>
              <a:off x="3240000" y="4077720"/>
              <a:ext cx="102960" cy="99360"/>
            </a:xfrm>
            <a:custGeom>
              <a:avLst/>
              <a:gdLst/>
              <a:ahLst/>
              <a:rect l="l" t="t" r="r" b="b"/>
              <a:pathLst>
                <a:path w="52" h="50">
                  <a:moveTo>
                    <a:pt x="26" y="0"/>
                  </a:moveTo>
                  <a:lnTo>
                    <a:pt x="31" y="0"/>
                  </a:lnTo>
                  <a:lnTo>
                    <a:pt x="36" y="2"/>
                  </a:lnTo>
                  <a:lnTo>
                    <a:pt x="40" y="4"/>
                  </a:lnTo>
                  <a:lnTo>
                    <a:pt x="44" y="8"/>
                  </a:lnTo>
                  <a:lnTo>
                    <a:pt x="47" y="11"/>
                  </a:lnTo>
                  <a:lnTo>
                    <a:pt x="50" y="15"/>
                  </a:lnTo>
                  <a:lnTo>
                    <a:pt x="51" y="20"/>
                  </a:lnTo>
                  <a:lnTo>
                    <a:pt x="51" y="25"/>
                  </a:lnTo>
                  <a:lnTo>
                    <a:pt x="51" y="30"/>
                  </a:lnTo>
                  <a:lnTo>
                    <a:pt x="50" y="35"/>
                  </a:lnTo>
                  <a:lnTo>
                    <a:pt x="47" y="39"/>
                  </a:lnTo>
                  <a:lnTo>
                    <a:pt x="44" y="42"/>
                  </a:lnTo>
                  <a:lnTo>
                    <a:pt x="40" y="45"/>
                  </a:lnTo>
                  <a:lnTo>
                    <a:pt x="36" y="48"/>
                  </a:lnTo>
                  <a:lnTo>
                    <a:pt x="31" y="49"/>
                  </a:lnTo>
                  <a:lnTo>
                    <a:pt x="26" y="49"/>
                  </a:lnTo>
                  <a:lnTo>
                    <a:pt x="21" y="49"/>
                  </a:lnTo>
                  <a:lnTo>
                    <a:pt x="16" y="48"/>
                  </a:lnTo>
                  <a:lnTo>
                    <a:pt x="11" y="45"/>
                  </a:lnTo>
                  <a:lnTo>
                    <a:pt x="8" y="42"/>
                  </a:lnTo>
                  <a:lnTo>
                    <a:pt x="5" y="39"/>
                  </a:lnTo>
                  <a:lnTo>
                    <a:pt x="2" y="35"/>
                  </a:lnTo>
                  <a:lnTo>
                    <a:pt x="1" y="30"/>
                  </a:lnTo>
                  <a:lnTo>
                    <a:pt x="0" y="25"/>
                  </a:lnTo>
                  <a:lnTo>
                    <a:pt x="1" y="20"/>
                  </a:lnTo>
                  <a:lnTo>
                    <a:pt x="2" y="15"/>
                  </a:lnTo>
                  <a:lnTo>
                    <a:pt x="5" y="11"/>
                  </a:lnTo>
                  <a:lnTo>
                    <a:pt x="8" y="8"/>
                  </a:lnTo>
                  <a:lnTo>
                    <a:pt x="11" y="4"/>
                  </a:lnTo>
                  <a:lnTo>
                    <a:pt x="16" y="2"/>
                  </a:lnTo>
                  <a:lnTo>
                    <a:pt x="21" y="0"/>
                  </a:lnTo>
                  <a:lnTo>
                    <a:pt x="26" y="0"/>
                  </a:lnTo>
                </a:path>
              </a:pathLst>
            </a:custGeom>
            <a:solidFill>
              <a:srgbClr val="ff172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8" name=""/>
            <p:cNvSpPr/>
            <p:nvPr/>
          </p:nvSpPr>
          <p:spPr>
            <a:xfrm>
              <a:off x="3240000" y="4077720"/>
              <a:ext cx="102960" cy="99360"/>
            </a:xfrm>
            <a:custGeom>
              <a:avLst/>
              <a:gdLst/>
              <a:ahLst/>
              <a:rect l="l" t="t" r="r" b="b"/>
              <a:pathLst>
                <a:path w="52" h="50">
                  <a:moveTo>
                    <a:pt x="26" y="0"/>
                  </a:moveTo>
                  <a:lnTo>
                    <a:pt x="31" y="0"/>
                  </a:lnTo>
                  <a:lnTo>
                    <a:pt x="36" y="2"/>
                  </a:lnTo>
                  <a:lnTo>
                    <a:pt x="40" y="4"/>
                  </a:lnTo>
                  <a:lnTo>
                    <a:pt x="44" y="8"/>
                  </a:lnTo>
                  <a:lnTo>
                    <a:pt x="47" y="11"/>
                  </a:lnTo>
                  <a:lnTo>
                    <a:pt x="50" y="15"/>
                  </a:lnTo>
                  <a:lnTo>
                    <a:pt x="51" y="20"/>
                  </a:lnTo>
                  <a:lnTo>
                    <a:pt x="51" y="25"/>
                  </a:lnTo>
                  <a:lnTo>
                    <a:pt x="51" y="30"/>
                  </a:lnTo>
                  <a:lnTo>
                    <a:pt x="50" y="35"/>
                  </a:lnTo>
                  <a:lnTo>
                    <a:pt x="47" y="39"/>
                  </a:lnTo>
                  <a:lnTo>
                    <a:pt x="44" y="42"/>
                  </a:lnTo>
                  <a:lnTo>
                    <a:pt x="40" y="45"/>
                  </a:lnTo>
                  <a:lnTo>
                    <a:pt x="36" y="48"/>
                  </a:lnTo>
                  <a:lnTo>
                    <a:pt x="31" y="49"/>
                  </a:lnTo>
                  <a:lnTo>
                    <a:pt x="26" y="49"/>
                  </a:lnTo>
                  <a:lnTo>
                    <a:pt x="21" y="49"/>
                  </a:lnTo>
                  <a:lnTo>
                    <a:pt x="16" y="48"/>
                  </a:lnTo>
                  <a:lnTo>
                    <a:pt x="11" y="45"/>
                  </a:lnTo>
                  <a:lnTo>
                    <a:pt x="8" y="42"/>
                  </a:lnTo>
                  <a:lnTo>
                    <a:pt x="5" y="39"/>
                  </a:lnTo>
                  <a:lnTo>
                    <a:pt x="2" y="35"/>
                  </a:lnTo>
                  <a:lnTo>
                    <a:pt x="1" y="30"/>
                  </a:lnTo>
                  <a:lnTo>
                    <a:pt x="0" y="25"/>
                  </a:lnTo>
                  <a:lnTo>
                    <a:pt x="1" y="20"/>
                  </a:lnTo>
                  <a:lnTo>
                    <a:pt x="2" y="15"/>
                  </a:lnTo>
                  <a:lnTo>
                    <a:pt x="5" y="11"/>
                  </a:lnTo>
                  <a:lnTo>
                    <a:pt x="8" y="8"/>
                  </a:lnTo>
                  <a:lnTo>
                    <a:pt x="11" y="4"/>
                  </a:lnTo>
                  <a:lnTo>
                    <a:pt x="16" y="2"/>
                  </a:lnTo>
                  <a:lnTo>
                    <a:pt x="21" y="0"/>
                  </a:lnTo>
                  <a:lnTo>
                    <a:pt x="26" y="0"/>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19" name=""/>
            <p:cNvSpPr/>
            <p:nvPr/>
          </p:nvSpPr>
          <p:spPr>
            <a:xfrm>
              <a:off x="3543120" y="3214440"/>
              <a:ext cx="1704600" cy="726120"/>
            </a:xfrm>
            <a:custGeom>
              <a:avLst/>
              <a:gdLst/>
              <a:ahLst/>
              <a:rect l="l" t="t" r="r" b="b"/>
              <a:pathLst>
                <a:path w="859" h="366">
                  <a:moveTo>
                    <a:pt x="858" y="0"/>
                  </a:moveTo>
                  <a:lnTo>
                    <a:pt x="734" y="103"/>
                  </a:lnTo>
                  <a:lnTo>
                    <a:pt x="528" y="313"/>
                  </a:lnTo>
                  <a:lnTo>
                    <a:pt x="271" y="335"/>
                  </a:lnTo>
                  <a:lnTo>
                    <a:pt x="0" y="365"/>
                  </a:lnTo>
                  <a:lnTo>
                    <a:pt x="5" y="365"/>
                  </a:lnTo>
                </a:path>
              </a:pathLst>
            </a:custGeom>
            <a:noFill/>
            <a:ln cap="rnd" w="25560">
              <a:solidFill>
                <a:srgbClr val="0039f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0" name=""/>
            <p:cNvSpPr/>
            <p:nvPr/>
          </p:nvSpPr>
          <p:spPr>
            <a:xfrm>
              <a:off x="4019760" y="3863520"/>
              <a:ext cx="101160" cy="99360"/>
            </a:xfrm>
            <a:custGeom>
              <a:avLst/>
              <a:gdLst/>
              <a:ahLst/>
              <a:rect l="l" t="t" r="r" b="b"/>
              <a:pathLst>
                <a:path w="51" h="50">
                  <a:moveTo>
                    <a:pt x="25" y="0"/>
                  </a:moveTo>
                  <a:lnTo>
                    <a:pt x="31" y="0"/>
                  </a:lnTo>
                  <a:lnTo>
                    <a:pt x="35" y="2"/>
                  </a:lnTo>
                  <a:lnTo>
                    <a:pt x="39" y="5"/>
                  </a:lnTo>
                  <a:lnTo>
                    <a:pt x="42" y="8"/>
                  </a:lnTo>
                  <a:lnTo>
                    <a:pt x="46" y="10"/>
                  </a:lnTo>
                  <a:lnTo>
                    <a:pt x="48" y="15"/>
                  </a:lnTo>
                  <a:lnTo>
                    <a:pt x="50" y="19"/>
                  </a:lnTo>
                  <a:lnTo>
                    <a:pt x="50" y="25"/>
                  </a:lnTo>
                  <a:lnTo>
                    <a:pt x="50" y="30"/>
                  </a:lnTo>
                  <a:lnTo>
                    <a:pt x="48" y="35"/>
                  </a:lnTo>
                  <a:lnTo>
                    <a:pt x="46" y="39"/>
                  </a:lnTo>
                  <a:lnTo>
                    <a:pt x="42" y="42"/>
                  </a:lnTo>
                  <a:lnTo>
                    <a:pt x="39" y="45"/>
                  </a:lnTo>
                  <a:lnTo>
                    <a:pt x="35" y="47"/>
                  </a:lnTo>
                  <a:lnTo>
                    <a:pt x="31" y="49"/>
                  </a:lnTo>
                  <a:lnTo>
                    <a:pt x="25" y="49"/>
                  </a:lnTo>
                  <a:lnTo>
                    <a:pt x="20" y="49"/>
                  </a:lnTo>
                  <a:lnTo>
                    <a:pt x="15" y="47"/>
                  </a:lnTo>
                  <a:lnTo>
                    <a:pt x="11" y="45"/>
                  </a:lnTo>
                  <a:lnTo>
                    <a:pt x="7" y="42"/>
                  </a:lnTo>
                  <a:lnTo>
                    <a:pt x="4" y="39"/>
                  </a:lnTo>
                  <a:lnTo>
                    <a:pt x="2" y="35"/>
                  </a:lnTo>
                  <a:lnTo>
                    <a:pt x="0" y="30"/>
                  </a:lnTo>
                  <a:lnTo>
                    <a:pt x="0" y="25"/>
                  </a:lnTo>
                  <a:lnTo>
                    <a:pt x="0" y="19"/>
                  </a:lnTo>
                  <a:lnTo>
                    <a:pt x="2" y="15"/>
                  </a:lnTo>
                  <a:lnTo>
                    <a:pt x="4" y="10"/>
                  </a:lnTo>
                  <a:lnTo>
                    <a:pt x="7" y="8"/>
                  </a:lnTo>
                  <a:lnTo>
                    <a:pt x="11" y="5"/>
                  </a:lnTo>
                  <a:lnTo>
                    <a:pt x="15" y="2"/>
                  </a:lnTo>
                  <a:lnTo>
                    <a:pt x="20" y="0"/>
                  </a:lnTo>
                  <a:lnTo>
                    <a:pt x="25" y="0"/>
                  </a:lnTo>
                </a:path>
              </a:pathLst>
            </a:custGeom>
            <a:solidFill>
              <a:srgbClr val="ff172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1" name=""/>
            <p:cNvSpPr/>
            <p:nvPr/>
          </p:nvSpPr>
          <p:spPr>
            <a:xfrm>
              <a:off x="4019760" y="3863520"/>
              <a:ext cx="101160" cy="99360"/>
            </a:xfrm>
            <a:custGeom>
              <a:avLst/>
              <a:gdLst/>
              <a:ahLst/>
              <a:rect l="l" t="t" r="r" b="b"/>
              <a:pathLst>
                <a:path w="51" h="50">
                  <a:moveTo>
                    <a:pt x="25" y="0"/>
                  </a:moveTo>
                  <a:lnTo>
                    <a:pt x="31" y="0"/>
                  </a:lnTo>
                  <a:lnTo>
                    <a:pt x="35" y="2"/>
                  </a:lnTo>
                  <a:lnTo>
                    <a:pt x="39" y="5"/>
                  </a:lnTo>
                  <a:lnTo>
                    <a:pt x="42" y="8"/>
                  </a:lnTo>
                  <a:lnTo>
                    <a:pt x="46" y="10"/>
                  </a:lnTo>
                  <a:lnTo>
                    <a:pt x="48" y="15"/>
                  </a:lnTo>
                  <a:lnTo>
                    <a:pt x="50" y="19"/>
                  </a:lnTo>
                  <a:lnTo>
                    <a:pt x="50" y="25"/>
                  </a:lnTo>
                  <a:lnTo>
                    <a:pt x="50" y="30"/>
                  </a:lnTo>
                  <a:lnTo>
                    <a:pt x="48" y="35"/>
                  </a:lnTo>
                  <a:lnTo>
                    <a:pt x="46" y="39"/>
                  </a:lnTo>
                  <a:lnTo>
                    <a:pt x="42" y="42"/>
                  </a:lnTo>
                  <a:lnTo>
                    <a:pt x="39" y="45"/>
                  </a:lnTo>
                  <a:lnTo>
                    <a:pt x="35" y="47"/>
                  </a:lnTo>
                  <a:lnTo>
                    <a:pt x="31" y="49"/>
                  </a:lnTo>
                  <a:lnTo>
                    <a:pt x="25" y="49"/>
                  </a:lnTo>
                  <a:lnTo>
                    <a:pt x="20" y="49"/>
                  </a:lnTo>
                  <a:lnTo>
                    <a:pt x="15" y="47"/>
                  </a:lnTo>
                  <a:lnTo>
                    <a:pt x="11" y="45"/>
                  </a:lnTo>
                  <a:lnTo>
                    <a:pt x="7" y="42"/>
                  </a:lnTo>
                  <a:lnTo>
                    <a:pt x="4" y="39"/>
                  </a:lnTo>
                  <a:lnTo>
                    <a:pt x="2" y="35"/>
                  </a:lnTo>
                  <a:lnTo>
                    <a:pt x="0" y="30"/>
                  </a:lnTo>
                  <a:lnTo>
                    <a:pt x="0" y="25"/>
                  </a:lnTo>
                  <a:lnTo>
                    <a:pt x="0" y="19"/>
                  </a:lnTo>
                  <a:lnTo>
                    <a:pt x="2" y="15"/>
                  </a:lnTo>
                  <a:lnTo>
                    <a:pt x="4" y="10"/>
                  </a:lnTo>
                  <a:lnTo>
                    <a:pt x="7" y="8"/>
                  </a:lnTo>
                  <a:lnTo>
                    <a:pt x="11" y="5"/>
                  </a:lnTo>
                  <a:lnTo>
                    <a:pt x="15" y="2"/>
                  </a:lnTo>
                  <a:lnTo>
                    <a:pt x="20" y="0"/>
                  </a:lnTo>
                  <a:lnTo>
                    <a:pt x="25" y="0"/>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2" name=""/>
            <p:cNvSpPr/>
            <p:nvPr/>
          </p:nvSpPr>
          <p:spPr>
            <a:xfrm>
              <a:off x="4928400" y="3418560"/>
              <a:ext cx="103320" cy="99360"/>
            </a:xfrm>
            <a:custGeom>
              <a:avLst/>
              <a:gdLst/>
              <a:ahLst/>
              <a:rect l="l" t="t" r="r" b="b"/>
              <a:pathLst>
                <a:path w="52" h="50">
                  <a:moveTo>
                    <a:pt x="25" y="0"/>
                  </a:moveTo>
                  <a:lnTo>
                    <a:pt x="31" y="1"/>
                  </a:lnTo>
                  <a:lnTo>
                    <a:pt x="36" y="2"/>
                  </a:lnTo>
                  <a:lnTo>
                    <a:pt x="40" y="5"/>
                  </a:lnTo>
                  <a:lnTo>
                    <a:pt x="43" y="8"/>
                  </a:lnTo>
                  <a:lnTo>
                    <a:pt x="47" y="11"/>
                  </a:lnTo>
                  <a:lnTo>
                    <a:pt x="49" y="15"/>
                  </a:lnTo>
                  <a:lnTo>
                    <a:pt x="51" y="20"/>
                  </a:lnTo>
                  <a:lnTo>
                    <a:pt x="51" y="25"/>
                  </a:lnTo>
                  <a:lnTo>
                    <a:pt x="51" y="30"/>
                  </a:lnTo>
                  <a:lnTo>
                    <a:pt x="49" y="34"/>
                  </a:lnTo>
                  <a:lnTo>
                    <a:pt x="47" y="39"/>
                  </a:lnTo>
                  <a:lnTo>
                    <a:pt x="43" y="42"/>
                  </a:lnTo>
                  <a:lnTo>
                    <a:pt x="40" y="45"/>
                  </a:lnTo>
                  <a:lnTo>
                    <a:pt x="36" y="47"/>
                  </a:lnTo>
                  <a:lnTo>
                    <a:pt x="31" y="49"/>
                  </a:lnTo>
                  <a:lnTo>
                    <a:pt x="25" y="49"/>
                  </a:lnTo>
                  <a:lnTo>
                    <a:pt x="20" y="49"/>
                  </a:lnTo>
                  <a:lnTo>
                    <a:pt x="15" y="47"/>
                  </a:lnTo>
                  <a:lnTo>
                    <a:pt x="11" y="45"/>
                  </a:lnTo>
                  <a:lnTo>
                    <a:pt x="8" y="42"/>
                  </a:lnTo>
                  <a:lnTo>
                    <a:pt x="4" y="39"/>
                  </a:lnTo>
                  <a:lnTo>
                    <a:pt x="2" y="34"/>
                  </a:lnTo>
                  <a:lnTo>
                    <a:pt x="1" y="30"/>
                  </a:lnTo>
                  <a:lnTo>
                    <a:pt x="0" y="25"/>
                  </a:lnTo>
                  <a:lnTo>
                    <a:pt x="1" y="20"/>
                  </a:lnTo>
                  <a:lnTo>
                    <a:pt x="2" y="15"/>
                  </a:lnTo>
                  <a:lnTo>
                    <a:pt x="4" y="11"/>
                  </a:lnTo>
                  <a:lnTo>
                    <a:pt x="8" y="8"/>
                  </a:lnTo>
                  <a:lnTo>
                    <a:pt x="11" y="5"/>
                  </a:lnTo>
                  <a:lnTo>
                    <a:pt x="15" y="2"/>
                  </a:lnTo>
                  <a:lnTo>
                    <a:pt x="20" y="1"/>
                  </a:lnTo>
                  <a:lnTo>
                    <a:pt x="25" y="0"/>
                  </a:lnTo>
                </a:path>
              </a:pathLst>
            </a:custGeom>
            <a:solidFill>
              <a:srgbClr val="ff1722"/>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3" name=""/>
            <p:cNvSpPr/>
            <p:nvPr/>
          </p:nvSpPr>
          <p:spPr>
            <a:xfrm>
              <a:off x="4928400" y="3418560"/>
              <a:ext cx="103320" cy="99360"/>
            </a:xfrm>
            <a:custGeom>
              <a:avLst/>
              <a:gdLst/>
              <a:ahLst/>
              <a:rect l="l" t="t" r="r" b="b"/>
              <a:pathLst>
                <a:path w="52" h="50">
                  <a:moveTo>
                    <a:pt x="25" y="0"/>
                  </a:moveTo>
                  <a:lnTo>
                    <a:pt x="31" y="1"/>
                  </a:lnTo>
                  <a:lnTo>
                    <a:pt x="36" y="2"/>
                  </a:lnTo>
                  <a:lnTo>
                    <a:pt x="40" y="5"/>
                  </a:lnTo>
                  <a:lnTo>
                    <a:pt x="43" y="8"/>
                  </a:lnTo>
                  <a:lnTo>
                    <a:pt x="47" y="11"/>
                  </a:lnTo>
                  <a:lnTo>
                    <a:pt x="49" y="15"/>
                  </a:lnTo>
                  <a:lnTo>
                    <a:pt x="51" y="20"/>
                  </a:lnTo>
                  <a:lnTo>
                    <a:pt x="51" y="25"/>
                  </a:lnTo>
                  <a:lnTo>
                    <a:pt x="51" y="30"/>
                  </a:lnTo>
                  <a:lnTo>
                    <a:pt x="49" y="34"/>
                  </a:lnTo>
                  <a:lnTo>
                    <a:pt x="47" y="39"/>
                  </a:lnTo>
                  <a:lnTo>
                    <a:pt x="43" y="42"/>
                  </a:lnTo>
                  <a:lnTo>
                    <a:pt x="40" y="45"/>
                  </a:lnTo>
                  <a:lnTo>
                    <a:pt x="36" y="47"/>
                  </a:lnTo>
                  <a:lnTo>
                    <a:pt x="31" y="49"/>
                  </a:lnTo>
                  <a:lnTo>
                    <a:pt x="25" y="49"/>
                  </a:lnTo>
                  <a:lnTo>
                    <a:pt x="20" y="49"/>
                  </a:lnTo>
                  <a:lnTo>
                    <a:pt x="15" y="47"/>
                  </a:lnTo>
                  <a:lnTo>
                    <a:pt x="11" y="45"/>
                  </a:lnTo>
                  <a:lnTo>
                    <a:pt x="8" y="42"/>
                  </a:lnTo>
                  <a:lnTo>
                    <a:pt x="4" y="39"/>
                  </a:lnTo>
                  <a:lnTo>
                    <a:pt x="2" y="34"/>
                  </a:lnTo>
                  <a:lnTo>
                    <a:pt x="1" y="30"/>
                  </a:lnTo>
                  <a:lnTo>
                    <a:pt x="0" y="25"/>
                  </a:lnTo>
                  <a:lnTo>
                    <a:pt x="1" y="20"/>
                  </a:lnTo>
                  <a:lnTo>
                    <a:pt x="2" y="15"/>
                  </a:lnTo>
                  <a:lnTo>
                    <a:pt x="4" y="11"/>
                  </a:lnTo>
                  <a:lnTo>
                    <a:pt x="8" y="8"/>
                  </a:lnTo>
                  <a:lnTo>
                    <a:pt x="11" y="5"/>
                  </a:lnTo>
                  <a:lnTo>
                    <a:pt x="15" y="2"/>
                  </a:lnTo>
                  <a:lnTo>
                    <a:pt x="20" y="1"/>
                  </a:lnTo>
                  <a:lnTo>
                    <a:pt x="25" y="0"/>
                  </a:lnTo>
                </a:path>
              </a:pathLst>
            </a:custGeom>
            <a:no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grpSp>
        <p:nvGrpSpPr>
          <p:cNvPr id="124" name=""/>
          <p:cNvGrpSpPr/>
          <p:nvPr/>
        </p:nvGrpSpPr>
        <p:grpSpPr>
          <a:xfrm>
            <a:off x="685800" y="914400"/>
            <a:ext cx="3292560" cy="936720"/>
            <a:chOff x="685800" y="914400"/>
            <a:chExt cx="3292560" cy="936720"/>
          </a:xfrm>
        </p:grpSpPr>
        <p:sp>
          <p:nvSpPr>
            <p:cNvPr id="125" name=""/>
            <p:cNvSpPr/>
            <p:nvPr/>
          </p:nvSpPr>
          <p:spPr>
            <a:xfrm>
              <a:off x="685800" y="914400"/>
              <a:ext cx="3292560" cy="936720"/>
            </a:xfrm>
            <a:custGeom>
              <a:avLst/>
              <a:gdLst/>
              <a:ahLst/>
              <a:rect l="l" t="t" r="r" b="b"/>
              <a:pathLst>
                <a:path w="2074" h="590">
                  <a:moveTo>
                    <a:pt x="181" y="0"/>
                  </a:moveTo>
                  <a:lnTo>
                    <a:pt x="145" y="3"/>
                  </a:lnTo>
                  <a:lnTo>
                    <a:pt x="110" y="9"/>
                  </a:lnTo>
                  <a:lnTo>
                    <a:pt x="78" y="17"/>
                  </a:lnTo>
                  <a:lnTo>
                    <a:pt x="51" y="28"/>
                  </a:lnTo>
                  <a:lnTo>
                    <a:pt x="31" y="42"/>
                  </a:lnTo>
                  <a:lnTo>
                    <a:pt x="15" y="59"/>
                  </a:lnTo>
                  <a:lnTo>
                    <a:pt x="4" y="78"/>
                  </a:lnTo>
                  <a:lnTo>
                    <a:pt x="0" y="97"/>
                  </a:lnTo>
                  <a:lnTo>
                    <a:pt x="0" y="336"/>
                  </a:lnTo>
                  <a:lnTo>
                    <a:pt x="0" y="480"/>
                  </a:lnTo>
                  <a:lnTo>
                    <a:pt x="4" y="499"/>
                  </a:lnTo>
                  <a:lnTo>
                    <a:pt x="15" y="518"/>
                  </a:lnTo>
                  <a:lnTo>
                    <a:pt x="31" y="535"/>
                  </a:lnTo>
                  <a:lnTo>
                    <a:pt x="51" y="547"/>
                  </a:lnTo>
                  <a:lnTo>
                    <a:pt x="78" y="560"/>
                  </a:lnTo>
                  <a:lnTo>
                    <a:pt x="110" y="568"/>
                  </a:lnTo>
                  <a:lnTo>
                    <a:pt x="145" y="574"/>
                  </a:lnTo>
                  <a:lnTo>
                    <a:pt x="181" y="576"/>
                  </a:lnTo>
                  <a:lnTo>
                    <a:pt x="641" y="576"/>
                  </a:lnTo>
                  <a:lnTo>
                    <a:pt x="916" y="576"/>
                  </a:lnTo>
                  <a:lnTo>
                    <a:pt x="956" y="574"/>
                  </a:lnTo>
                  <a:lnTo>
                    <a:pt x="987" y="568"/>
                  </a:lnTo>
                  <a:lnTo>
                    <a:pt x="1019" y="560"/>
                  </a:lnTo>
                  <a:lnTo>
                    <a:pt x="1046" y="547"/>
                  </a:lnTo>
                  <a:lnTo>
                    <a:pt x="1070" y="535"/>
                  </a:lnTo>
                  <a:lnTo>
                    <a:pt x="1085" y="518"/>
                  </a:lnTo>
                  <a:lnTo>
                    <a:pt x="1097" y="499"/>
                  </a:lnTo>
                  <a:lnTo>
                    <a:pt x="1101" y="480"/>
                  </a:lnTo>
                  <a:lnTo>
                    <a:pt x="2073" y="589"/>
                  </a:lnTo>
                  <a:lnTo>
                    <a:pt x="1101" y="336"/>
                  </a:lnTo>
                  <a:lnTo>
                    <a:pt x="1101" y="97"/>
                  </a:lnTo>
                  <a:lnTo>
                    <a:pt x="1097" y="78"/>
                  </a:lnTo>
                  <a:lnTo>
                    <a:pt x="1085" y="59"/>
                  </a:lnTo>
                  <a:lnTo>
                    <a:pt x="1070" y="42"/>
                  </a:lnTo>
                  <a:lnTo>
                    <a:pt x="1046" y="28"/>
                  </a:lnTo>
                  <a:lnTo>
                    <a:pt x="1019" y="17"/>
                  </a:lnTo>
                  <a:lnTo>
                    <a:pt x="987" y="9"/>
                  </a:lnTo>
                  <a:lnTo>
                    <a:pt x="956" y="3"/>
                  </a:lnTo>
                  <a:lnTo>
                    <a:pt x="916" y="0"/>
                  </a:lnTo>
                  <a:lnTo>
                    <a:pt x="641" y="0"/>
                  </a:lnTo>
                  <a:lnTo>
                    <a:pt x="181" y="0"/>
                  </a:lnTo>
                </a:path>
              </a:pathLst>
            </a:custGeom>
            <a:solidFill>
              <a:srgbClr val="ffffff"/>
            </a:solidFill>
            <a:ln cap="rnd" w="12600">
              <a:solidFill>
                <a:srgbClr val="000000"/>
              </a:solidFill>
              <a:round/>
            </a:ln>
            <a:effectLst>
              <a:outerShdw dist="107932" dir="13500000" blurRad="0" rotWithShape="0">
                <a:srgbClr val="5e574e"/>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6" name=""/>
            <p:cNvSpPr/>
            <p:nvPr/>
          </p:nvSpPr>
          <p:spPr>
            <a:xfrm>
              <a:off x="836640" y="995400"/>
              <a:ext cx="1444680" cy="752400"/>
            </a:xfrm>
            <a:prstGeom prst="rect">
              <a:avLst/>
            </a:prstGeom>
            <a:noFill/>
            <a:ln w="0">
              <a:noFill/>
            </a:ln>
          </p:spPr>
          <p:style>
            <a:lnRef idx="0"/>
            <a:fillRef idx="0"/>
            <a:effectRef idx="0"/>
            <a:fontRef idx="minor"/>
          </p:style>
          <p:txBody>
            <a:bodyPr wrap="none" lIns="90360" rIns="90360" tIns="44280" bIns="4428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NOA</a:t>
              </a:r>
              <a:endParaRPr b="0" lang="en-US" sz="1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InstCap: 1237 MW</a:t>
              </a:r>
              <a:endParaRPr b="0" lang="en-US" sz="1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Demand:882 MW </a:t>
              </a:r>
              <a:endParaRPr b="0" lang="en-US" sz="1400" strike="noStrike" u="none">
                <a:solidFill>
                  <a:srgbClr val="000000"/>
                </a:solidFill>
                <a:effectLst/>
                <a:uFillTx/>
                <a:latin typeface="Arial"/>
              </a:endParaRPr>
            </a:p>
          </p:txBody>
        </p:sp>
      </p:grpSp>
      <p:grpSp>
        <p:nvGrpSpPr>
          <p:cNvPr id="127" name=""/>
          <p:cNvGrpSpPr/>
          <p:nvPr/>
        </p:nvGrpSpPr>
        <p:grpSpPr>
          <a:xfrm>
            <a:off x="533520" y="2057400"/>
            <a:ext cx="2989080" cy="919080"/>
            <a:chOff x="533520" y="2057400"/>
            <a:chExt cx="2989080" cy="919080"/>
          </a:xfrm>
        </p:grpSpPr>
        <p:sp>
          <p:nvSpPr>
            <p:cNvPr id="128" name=""/>
            <p:cNvSpPr/>
            <p:nvPr/>
          </p:nvSpPr>
          <p:spPr>
            <a:xfrm>
              <a:off x="533520" y="2057400"/>
              <a:ext cx="2989080" cy="919080"/>
            </a:xfrm>
            <a:custGeom>
              <a:avLst/>
              <a:gdLst/>
              <a:ahLst/>
              <a:rect l="l" t="t" r="r" b="b"/>
              <a:pathLst>
                <a:path w="1883" h="579">
                  <a:moveTo>
                    <a:pt x="181" y="0"/>
                  </a:moveTo>
                  <a:lnTo>
                    <a:pt x="146" y="4"/>
                  </a:lnTo>
                  <a:lnTo>
                    <a:pt x="110" y="7"/>
                  </a:lnTo>
                  <a:lnTo>
                    <a:pt x="82" y="16"/>
                  </a:lnTo>
                  <a:lnTo>
                    <a:pt x="54" y="29"/>
                  </a:lnTo>
                  <a:lnTo>
                    <a:pt x="32" y="46"/>
                  </a:lnTo>
                  <a:lnTo>
                    <a:pt x="14" y="62"/>
                  </a:lnTo>
                  <a:lnTo>
                    <a:pt x="4" y="78"/>
                  </a:lnTo>
                  <a:lnTo>
                    <a:pt x="0" y="97"/>
                  </a:lnTo>
                  <a:lnTo>
                    <a:pt x="0" y="336"/>
                  </a:lnTo>
                  <a:lnTo>
                    <a:pt x="0" y="481"/>
                  </a:lnTo>
                  <a:lnTo>
                    <a:pt x="4" y="501"/>
                  </a:lnTo>
                  <a:lnTo>
                    <a:pt x="14" y="517"/>
                  </a:lnTo>
                  <a:lnTo>
                    <a:pt x="32" y="536"/>
                  </a:lnTo>
                  <a:lnTo>
                    <a:pt x="54" y="549"/>
                  </a:lnTo>
                  <a:lnTo>
                    <a:pt x="82" y="562"/>
                  </a:lnTo>
                  <a:lnTo>
                    <a:pt x="110" y="572"/>
                  </a:lnTo>
                  <a:lnTo>
                    <a:pt x="146" y="575"/>
                  </a:lnTo>
                  <a:lnTo>
                    <a:pt x="181" y="578"/>
                  </a:lnTo>
                  <a:lnTo>
                    <a:pt x="643" y="578"/>
                  </a:lnTo>
                  <a:lnTo>
                    <a:pt x="920" y="578"/>
                  </a:lnTo>
                  <a:lnTo>
                    <a:pt x="955" y="575"/>
                  </a:lnTo>
                  <a:lnTo>
                    <a:pt x="991" y="572"/>
                  </a:lnTo>
                  <a:lnTo>
                    <a:pt x="1023" y="562"/>
                  </a:lnTo>
                  <a:lnTo>
                    <a:pt x="1051" y="549"/>
                  </a:lnTo>
                  <a:lnTo>
                    <a:pt x="1073" y="536"/>
                  </a:lnTo>
                  <a:lnTo>
                    <a:pt x="1090" y="517"/>
                  </a:lnTo>
                  <a:lnTo>
                    <a:pt x="1101" y="501"/>
                  </a:lnTo>
                  <a:lnTo>
                    <a:pt x="1104" y="481"/>
                  </a:lnTo>
                  <a:lnTo>
                    <a:pt x="1882" y="388"/>
                  </a:lnTo>
                  <a:lnTo>
                    <a:pt x="1104" y="336"/>
                  </a:lnTo>
                  <a:lnTo>
                    <a:pt x="1104" y="97"/>
                  </a:lnTo>
                  <a:lnTo>
                    <a:pt x="1101" y="78"/>
                  </a:lnTo>
                  <a:lnTo>
                    <a:pt x="1090" y="62"/>
                  </a:lnTo>
                  <a:lnTo>
                    <a:pt x="1073" y="46"/>
                  </a:lnTo>
                  <a:lnTo>
                    <a:pt x="1051" y="29"/>
                  </a:lnTo>
                  <a:lnTo>
                    <a:pt x="1023" y="16"/>
                  </a:lnTo>
                  <a:lnTo>
                    <a:pt x="991" y="7"/>
                  </a:lnTo>
                  <a:lnTo>
                    <a:pt x="955" y="4"/>
                  </a:lnTo>
                  <a:lnTo>
                    <a:pt x="920" y="0"/>
                  </a:lnTo>
                  <a:lnTo>
                    <a:pt x="643" y="0"/>
                  </a:lnTo>
                  <a:lnTo>
                    <a:pt x="181" y="0"/>
                  </a:lnTo>
                </a:path>
              </a:pathLst>
            </a:custGeom>
            <a:solidFill>
              <a:srgbClr val="ffffff"/>
            </a:solidFill>
            <a:ln cap="rnd" w="12600">
              <a:solidFill>
                <a:srgbClr val="000000"/>
              </a:solidFill>
              <a:round/>
            </a:ln>
            <a:effectLst>
              <a:outerShdw dist="107932" dir="13500000" blurRad="0" rotWithShape="0">
                <a:srgbClr val="5e574e"/>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9" name=""/>
            <p:cNvSpPr/>
            <p:nvPr/>
          </p:nvSpPr>
          <p:spPr>
            <a:xfrm>
              <a:off x="685440" y="2139840"/>
              <a:ext cx="1444320" cy="752400"/>
            </a:xfrm>
            <a:prstGeom prst="rect">
              <a:avLst/>
            </a:prstGeom>
            <a:noFill/>
            <a:ln w="0">
              <a:noFill/>
            </a:ln>
          </p:spPr>
          <p:style>
            <a:lnRef idx="0"/>
            <a:fillRef idx="0"/>
            <a:effectRef idx="0"/>
            <a:fontRef idx="minor"/>
          </p:style>
          <p:txBody>
            <a:bodyPr wrap="none" lIns="90360" rIns="90360" tIns="44280" bIns="4428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CUYO</a:t>
              </a:r>
              <a:endParaRPr b="0" lang="en-US" sz="1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InstCap: 1280 MW</a:t>
              </a:r>
              <a:endParaRPr b="0" lang="en-US" sz="1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Demand:782 MW </a:t>
              </a:r>
              <a:endParaRPr b="0" lang="en-US" sz="1400" strike="noStrike" u="none">
                <a:solidFill>
                  <a:srgbClr val="000000"/>
                </a:solidFill>
                <a:effectLst/>
                <a:uFillTx/>
                <a:latin typeface="Arial"/>
              </a:endParaRPr>
            </a:p>
          </p:txBody>
        </p:sp>
      </p:grpSp>
      <p:grpSp>
        <p:nvGrpSpPr>
          <p:cNvPr id="130" name=""/>
          <p:cNvGrpSpPr/>
          <p:nvPr/>
        </p:nvGrpSpPr>
        <p:grpSpPr>
          <a:xfrm>
            <a:off x="762120" y="2895480"/>
            <a:ext cx="3617640" cy="1308240"/>
            <a:chOff x="762120" y="2895480"/>
            <a:chExt cx="3617640" cy="1308240"/>
          </a:xfrm>
        </p:grpSpPr>
        <p:sp>
          <p:nvSpPr>
            <p:cNvPr id="131" name=""/>
            <p:cNvSpPr/>
            <p:nvPr/>
          </p:nvSpPr>
          <p:spPr>
            <a:xfrm>
              <a:off x="762120" y="2895480"/>
              <a:ext cx="3617640" cy="1308240"/>
            </a:xfrm>
            <a:custGeom>
              <a:avLst/>
              <a:gdLst/>
              <a:ahLst/>
              <a:rect l="l" t="t" r="r" b="b"/>
              <a:pathLst>
                <a:path w="2279" h="824">
                  <a:moveTo>
                    <a:pt x="184" y="245"/>
                  </a:moveTo>
                  <a:lnTo>
                    <a:pt x="113" y="254"/>
                  </a:lnTo>
                  <a:lnTo>
                    <a:pt x="84" y="262"/>
                  </a:lnTo>
                  <a:lnTo>
                    <a:pt x="55" y="276"/>
                  </a:lnTo>
                  <a:lnTo>
                    <a:pt x="34" y="289"/>
                  </a:lnTo>
                  <a:lnTo>
                    <a:pt x="17" y="306"/>
                  </a:lnTo>
                  <a:lnTo>
                    <a:pt x="5" y="324"/>
                  </a:lnTo>
                  <a:lnTo>
                    <a:pt x="0" y="341"/>
                  </a:lnTo>
                  <a:lnTo>
                    <a:pt x="0" y="486"/>
                  </a:lnTo>
                  <a:lnTo>
                    <a:pt x="0" y="727"/>
                  </a:lnTo>
                  <a:lnTo>
                    <a:pt x="5" y="744"/>
                  </a:lnTo>
                  <a:lnTo>
                    <a:pt x="17" y="766"/>
                  </a:lnTo>
                  <a:lnTo>
                    <a:pt x="34" y="779"/>
                  </a:lnTo>
                  <a:lnTo>
                    <a:pt x="55" y="797"/>
                  </a:lnTo>
                  <a:lnTo>
                    <a:pt x="84" y="805"/>
                  </a:lnTo>
                  <a:lnTo>
                    <a:pt x="113" y="814"/>
                  </a:lnTo>
                  <a:lnTo>
                    <a:pt x="184" y="823"/>
                  </a:lnTo>
                  <a:lnTo>
                    <a:pt x="644" y="823"/>
                  </a:lnTo>
                  <a:lnTo>
                    <a:pt x="924" y="823"/>
                  </a:lnTo>
                  <a:lnTo>
                    <a:pt x="995" y="814"/>
                  </a:lnTo>
                  <a:lnTo>
                    <a:pt x="1028" y="805"/>
                  </a:lnTo>
                  <a:lnTo>
                    <a:pt x="1053" y="797"/>
                  </a:lnTo>
                  <a:lnTo>
                    <a:pt x="1074" y="779"/>
                  </a:lnTo>
                  <a:lnTo>
                    <a:pt x="1095" y="766"/>
                  </a:lnTo>
                  <a:lnTo>
                    <a:pt x="1104" y="744"/>
                  </a:lnTo>
                  <a:lnTo>
                    <a:pt x="1108" y="727"/>
                  </a:lnTo>
                  <a:lnTo>
                    <a:pt x="1108" y="486"/>
                  </a:lnTo>
                  <a:lnTo>
                    <a:pt x="2278" y="0"/>
                  </a:lnTo>
                  <a:lnTo>
                    <a:pt x="1108" y="341"/>
                  </a:lnTo>
                  <a:lnTo>
                    <a:pt x="1104" y="324"/>
                  </a:lnTo>
                  <a:lnTo>
                    <a:pt x="1095" y="306"/>
                  </a:lnTo>
                  <a:lnTo>
                    <a:pt x="1074" y="289"/>
                  </a:lnTo>
                  <a:lnTo>
                    <a:pt x="1053" y="276"/>
                  </a:lnTo>
                  <a:lnTo>
                    <a:pt x="1028" y="262"/>
                  </a:lnTo>
                  <a:lnTo>
                    <a:pt x="995" y="254"/>
                  </a:lnTo>
                  <a:lnTo>
                    <a:pt x="924" y="245"/>
                  </a:lnTo>
                  <a:lnTo>
                    <a:pt x="644" y="245"/>
                  </a:lnTo>
                  <a:lnTo>
                    <a:pt x="184" y="245"/>
                  </a:lnTo>
                </a:path>
              </a:pathLst>
            </a:custGeom>
            <a:solidFill>
              <a:srgbClr val="ffffff"/>
            </a:solidFill>
            <a:ln cap="rnd" w="12600">
              <a:solidFill>
                <a:srgbClr val="000000"/>
              </a:solidFill>
              <a:round/>
            </a:ln>
            <a:effectLst>
              <a:outerShdw dist="107932" dir="8100000" blurRad="0" rotWithShape="0">
                <a:srgbClr val="5e574e"/>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2" name=""/>
            <p:cNvSpPr/>
            <p:nvPr/>
          </p:nvSpPr>
          <p:spPr>
            <a:xfrm>
              <a:off x="918720" y="3367080"/>
              <a:ext cx="1444320" cy="752400"/>
            </a:xfrm>
            <a:prstGeom prst="rect">
              <a:avLst/>
            </a:prstGeom>
            <a:noFill/>
            <a:ln w="0">
              <a:noFill/>
            </a:ln>
          </p:spPr>
          <p:style>
            <a:lnRef idx="0"/>
            <a:fillRef idx="0"/>
            <a:effectRef idx="0"/>
            <a:fontRef idx="minor"/>
          </p:style>
          <p:txBody>
            <a:bodyPr wrap="none" lIns="90360" rIns="90360" tIns="44280" bIns="4428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CENTRO</a:t>
              </a:r>
              <a:endParaRPr b="0" lang="en-US" sz="1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InstCap: 2148 MW</a:t>
              </a:r>
              <a:endParaRPr b="0" lang="en-US" sz="1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Demand:1053 MW </a:t>
              </a:r>
              <a:endParaRPr b="0" lang="en-US" sz="1400" strike="noStrike" u="none">
                <a:solidFill>
                  <a:srgbClr val="000000"/>
                </a:solidFill>
                <a:effectLst/>
                <a:uFillTx/>
                <a:latin typeface="Arial"/>
              </a:endParaRPr>
            </a:p>
          </p:txBody>
        </p:sp>
      </p:grpSp>
      <p:grpSp>
        <p:nvGrpSpPr>
          <p:cNvPr id="133" name=""/>
          <p:cNvGrpSpPr/>
          <p:nvPr/>
        </p:nvGrpSpPr>
        <p:grpSpPr>
          <a:xfrm>
            <a:off x="533520" y="4038480"/>
            <a:ext cx="2974680" cy="1581120"/>
            <a:chOff x="533520" y="4038480"/>
            <a:chExt cx="2974680" cy="1581120"/>
          </a:xfrm>
        </p:grpSpPr>
        <p:sp>
          <p:nvSpPr>
            <p:cNvPr id="134" name=""/>
            <p:cNvSpPr/>
            <p:nvPr/>
          </p:nvSpPr>
          <p:spPr>
            <a:xfrm>
              <a:off x="533520" y="4038480"/>
              <a:ext cx="2974680" cy="1581120"/>
            </a:xfrm>
            <a:custGeom>
              <a:avLst/>
              <a:gdLst/>
              <a:ahLst/>
              <a:rect l="l" t="t" r="r" b="b"/>
              <a:pathLst>
                <a:path w="1874" h="996">
                  <a:moveTo>
                    <a:pt x="184" y="421"/>
                  </a:moveTo>
                  <a:lnTo>
                    <a:pt x="113" y="427"/>
                  </a:lnTo>
                  <a:lnTo>
                    <a:pt x="81" y="438"/>
                  </a:lnTo>
                  <a:lnTo>
                    <a:pt x="53" y="449"/>
                  </a:lnTo>
                  <a:lnTo>
                    <a:pt x="32" y="461"/>
                  </a:lnTo>
                  <a:lnTo>
                    <a:pt x="14" y="478"/>
                  </a:lnTo>
                  <a:lnTo>
                    <a:pt x="3" y="495"/>
                  </a:lnTo>
                  <a:lnTo>
                    <a:pt x="0" y="512"/>
                  </a:lnTo>
                  <a:lnTo>
                    <a:pt x="0" y="660"/>
                  </a:lnTo>
                  <a:lnTo>
                    <a:pt x="0" y="898"/>
                  </a:lnTo>
                  <a:lnTo>
                    <a:pt x="3" y="915"/>
                  </a:lnTo>
                  <a:lnTo>
                    <a:pt x="14" y="932"/>
                  </a:lnTo>
                  <a:lnTo>
                    <a:pt x="32" y="950"/>
                  </a:lnTo>
                  <a:lnTo>
                    <a:pt x="53" y="967"/>
                  </a:lnTo>
                  <a:lnTo>
                    <a:pt x="81" y="978"/>
                  </a:lnTo>
                  <a:lnTo>
                    <a:pt x="113" y="989"/>
                  </a:lnTo>
                  <a:lnTo>
                    <a:pt x="184" y="995"/>
                  </a:lnTo>
                  <a:lnTo>
                    <a:pt x="643" y="995"/>
                  </a:lnTo>
                  <a:lnTo>
                    <a:pt x="919" y="995"/>
                  </a:lnTo>
                  <a:lnTo>
                    <a:pt x="989" y="989"/>
                  </a:lnTo>
                  <a:lnTo>
                    <a:pt x="1021" y="978"/>
                  </a:lnTo>
                  <a:lnTo>
                    <a:pt x="1049" y="967"/>
                  </a:lnTo>
                  <a:lnTo>
                    <a:pt x="1071" y="950"/>
                  </a:lnTo>
                  <a:lnTo>
                    <a:pt x="1088" y="932"/>
                  </a:lnTo>
                  <a:lnTo>
                    <a:pt x="1099" y="915"/>
                  </a:lnTo>
                  <a:lnTo>
                    <a:pt x="1103" y="898"/>
                  </a:lnTo>
                  <a:lnTo>
                    <a:pt x="1103" y="660"/>
                  </a:lnTo>
                  <a:lnTo>
                    <a:pt x="1103" y="512"/>
                  </a:lnTo>
                  <a:lnTo>
                    <a:pt x="1099" y="495"/>
                  </a:lnTo>
                  <a:lnTo>
                    <a:pt x="1088" y="478"/>
                  </a:lnTo>
                  <a:lnTo>
                    <a:pt x="1071" y="461"/>
                  </a:lnTo>
                  <a:lnTo>
                    <a:pt x="1049" y="449"/>
                  </a:lnTo>
                  <a:lnTo>
                    <a:pt x="1021" y="438"/>
                  </a:lnTo>
                  <a:lnTo>
                    <a:pt x="989" y="427"/>
                  </a:lnTo>
                  <a:lnTo>
                    <a:pt x="919" y="421"/>
                  </a:lnTo>
                  <a:lnTo>
                    <a:pt x="1873" y="0"/>
                  </a:lnTo>
                  <a:lnTo>
                    <a:pt x="643" y="421"/>
                  </a:lnTo>
                  <a:lnTo>
                    <a:pt x="184" y="421"/>
                  </a:lnTo>
                </a:path>
              </a:pathLst>
            </a:custGeom>
            <a:solidFill>
              <a:srgbClr val="ffffff"/>
            </a:solidFill>
            <a:ln cap="rnd" w="12600">
              <a:solidFill>
                <a:srgbClr val="000000"/>
              </a:solidFill>
              <a:round/>
            </a:ln>
            <a:effectLst>
              <a:outerShdw dist="107932" dir="8100000" blurRad="0" rotWithShape="0">
                <a:srgbClr val="5e574e"/>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5" name=""/>
            <p:cNvSpPr/>
            <p:nvPr/>
          </p:nvSpPr>
          <p:spPr>
            <a:xfrm>
              <a:off x="687240" y="4782960"/>
              <a:ext cx="1444680" cy="752400"/>
            </a:xfrm>
            <a:prstGeom prst="rect">
              <a:avLst/>
            </a:prstGeom>
            <a:noFill/>
            <a:ln w="0">
              <a:noFill/>
            </a:ln>
          </p:spPr>
          <p:style>
            <a:lnRef idx="0"/>
            <a:fillRef idx="0"/>
            <a:effectRef idx="0"/>
            <a:fontRef idx="minor"/>
          </p:style>
          <p:txBody>
            <a:bodyPr wrap="none" lIns="90360" rIns="90360" tIns="44280" bIns="4428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COMAHUE</a:t>
              </a:r>
              <a:endParaRPr b="0" lang="en-US" sz="1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InstCap: 5246 MW</a:t>
              </a:r>
              <a:endParaRPr b="0" lang="en-US" sz="1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Demand:562 MW </a:t>
              </a:r>
              <a:endParaRPr b="0" lang="en-US" sz="1400" strike="noStrike" u="none">
                <a:solidFill>
                  <a:srgbClr val="000000"/>
                </a:solidFill>
                <a:effectLst/>
                <a:uFillTx/>
                <a:latin typeface="Arial"/>
              </a:endParaRPr>
            </a:p>
          </p:txBody>
        </p:sp>
      </p:grpSp>
      <p:grpSp>
        <p:nvGrpSpPr>
          <p:cNvPr id="136" name=""/>
          <p:cNvGrpSpPr/>
          <p:nvPr/>
        </p:nvGrpSpPr>
        <p:grpSpPr>
          <a:xfrm>
            <a:off x="4952880" y="2057400"/>
            <a:ext cx="3887640" cy="977760"/>
            <a:chOff x="4952880" y="2057400"/>
            <a:chExt cx="3887640" cy="977760"/>
          </a:xfrm>
        </p:grpSpPr>
        <p:sp>
          <p:nvSpPr>
            <p:cNvPr id="137" name=""/>
            <p:cNvSpPr/>
            <p:nvPr/>
          </p:nvSpPr>
          <p:spPr>
            <a:xfrm>
              <a:off x="4952880" y="2057400"/>
              <a:ext cx="3887640" cy="977760"/>
            </a:xfrm>
            <a:custGeom>
              <a:avLst/>
              <a:gdLst/>
              <a:ahLst/>
              <a:rect l="l" t="t" r="r" b="b"/>
              <a:pathLst>
                <a:path w="2449" h="616">
                  <a:moveTo>
                    <a:pt x="1528" y="0"/>
                  </a:moveTo>
                  <a:lnTo>
                    <a:pt x="1493" y="3"/>
                  </a:lnTo>
                  <a:lnTo>
                    <a:pt x="1458" y="6"/>
                  </a:lnTo>
                  <a:lnTo>
                    <a:pt x="1398" y="29"/>
                  </a:lnTo>
                  <a:lnTo>
                    <a:pt x="1363" y="59"/>
                  </a:lnTo>
                  <a:lnTo>
                    <a:pt x="1346" y="95"/>
                  </a:lnTo>
                  <a:lnTo>
                    <a:pt x="1346" y="335"/>
                  </a:lnTo>
                  <a:lnTo>
                    <a:pt x="0" y="615"/>
                  </a:lnTo>
                  <a:lnTo>
                    <a:pt x="1346" y="477"/>
                  </a:lnTo>
                  <a:lnTo>
                    <a:pt x="1363" y="513"/>
                  </a:lnTo>
                  <a:lnTo>
                    <a:pt x="1398" y="546"/>
                  </a:lnTo>
                  <a:lnTo>
                    <a:pt x="1424" y="559"/>
                  </a:lnTo>
                  <a:lnTo>
                    <a:pt x="1458" y="569"/>
                  </a:lnTo>
                  <a:lnTo>
                    <a:pt x="1493" y="572"/>
                  </a:lnTo>
                  <a:lnTo>
                    <a:pt x="1528" y="576"/>
                  </a:lnTo>
                  <a:lnTo>
                    <a:pt x="1806" y="576"/>
                  </a:lnTo>
                  <a:lnTo>
                    <a:pt x="2266" y="576"/>
                  </a:lnTo>
                  <a:lnTo>
                    <a:pt x="2300" y="572"/>
                  </a:lnTo>
                  <a:lnTo>
                    <a:pt x="2335" y="569"/>
                  </a:lnTo>
                  <a:lnTo>
                    <a:pt x="2370" y="559"/>
                  </a:lnTo>
                  <a:lnTo>
                    <a:pt x="2396" y="546"/>
                  </a:lnTo>
                  <a:lnTo>
                    <a:pt x="2431" y="513"/>
                  </a:lnTo>
                  <a:lnTo>
                    <a:pt x="2448" y="477"/>
                  </a:lnTo>
                  <a:lnTo>
                    <a:pt x="2448" y="335"/>
                  </a:lnTo>
                  <a:lnTo>
                    <a:pt x="2448" y="95"/>
                  </a:lnTo>
                  <a:lnTo>
                    <a:pt x="2431" y="59"/>
                  </a:lnTo>
                  <a:lnTo>
                    <a:pt x="2396" y="29"/>
                  </a:lnTo>
                  <a:lnTo>
                    <a:pt x="2335" y="6"/>
                  </a:lnTo>
                  <a:lnTo>
                    <a:pt x="2300" y="3"/>
                  </a:lnTo>
                  <a:lnTo>
                    <a:pt x="2266" y="0"/>
                  </a:lnTo>
                  <a:lnTo>
                    <a:pt x="1806" y="0"/>
                  </a:lnTo>
                  <a:lnTo>
                    <a:pt x="1528" y="0"/>
                  </a:lnTo>
                  <a:lnTo>
                    <a:pt x="1528" y="0"/>
                  </a:lnTo>
                </a:path>
              </a:pathLst>
            </a:custGeom>
            <a:solidFill>
              <a:srgbClr val="ffffff"/>
            </a:solidFill>
            <a:ln cap="rnd" w="12600">
              <a:solidFill>
                <a:srgbClr val="000000"/>
              </a:solidFill>
              <a:round/>
            </a:ln>
            <a:effectLst>
              <a:outerShdw dist="107932" dir="18900000" blurRad="0" rotWithShape="0">
                <a:srgbClr val="5e574e"/>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8" name=""/>
            <p:cNvSpPr/>
            <p:nvPr/>
          </p:nvSpPr>
          <p:spPr>
            <a:xfrm>
              <a:off x="7238880" y="2135160"/>
              <a:ext cx="1444680" cy="752400"/>
            </a:xfrm>
            <a:prstGeom prst="rect">
              <a:avLst/>
            </a:prstGeom>
            <a:noFill/>
            <a:ln w="0">
              <a:noFill/>
            </a:ln>
          </p:spPr>
          <p:style>
            <a:lnRef idx="0"/>
            <a:fillRef idx="0"/>
            <a:effectRef idx="0"/>
            <a:fontRef idx="minor"/>
          </p:style>
          <p:txBody>
            <a:bodyPr wrap="none" lIns="90360" rIns="90360" tIns="44280" bIns="4428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GBA-LIT-BAS</a:t>
              </a:r>
              <a:endParaRPr b="0" lang="en-US" sz="1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InstCap: 6720 MW</a:t>
              </a:r>
              <a:endParaRPr b="0" lang="en-US" sz="1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Demand:8490 MW </a:t>
              </a:r>
              <a:endParaRPr b="0" lang="en-US" sz="1400" strike="noStrike" u="none">
                <a:solidFill>
                  <a:srgbClr val="000000"/>
                </a:solidFill>
                <a:effectLst/>
                <a:uFillTx/>
                <a:latin typeface="Arial"/>
              </a:endParaRPr>
            </a:p>
          </p:txBody>
        </p:sp>
      </p:grpSp>
      <p:grpSp>
        <p:nvGrpSpPr>
          <p:cNvPr id="139" name=""/>
          <p:cNvGrpSpPr/>
          <p:nvPr/>
        </p:nvGrpSpPr>
        <p:grpSpPr>
          <a:xfrm>
            <a:off x="5257800" y="1066680"/>
            <a:ext cx="3429000" cy="1067040"/>
            <a:chOff x="5257800" y="1066680"/>
            <a:chExt cx="3429000" cy="1067040"/>
          </a:xfrm>
        </p:grpSpPr>
        <p:sp>
          <p:nvSpPr>
            <p:cNvPr id="140" name=""/>
            <p:cNvSpPr/>
            <p:nvPr/>
          </p:nvSpPr>
          <p:spPr>
            <a:xfrm>
              <a:off x="5257800" y="1066680"/>
              <a:ext cx="3429000" cy="1067040"/>
            </a:xfrm>
            <a:custGeom>
              <a:avLst/>
              <a:gdLst/>
              <a:ahLst/>
              <a:rect l="l" t="t" r="r" b="b"/>
              <a:pathLst>
                <a:path w="2362" h="906">
                  <a:moveTo>
                    <a:pt x="1441" y="0"/>
                  </a:moveTo>
                  <a:lnTo>
                    <a:pt x="1406" y="3"/>
                  </a:lnTo>
                  <a:lnTo>
                    <a:pt x="1371" y="8"/>
                  </a:lnTo>
                  <a:lnTo>
                    <a:pt x="1337" y="16"/>
                  </a:lnTo>
                  <a:lnTo>
                    <a:pt x="1311" y="29"/>
                  </a:lnTo>
                  <a:lnTo>
                    <a:pt x="1276" y="57"/>
                  </a:lnTo>
                  <a:lnTo>
                    <a:pt x="1259" y="96"/>
                  </a:lnTo>
                  <a:lnTo>
                    <a:pt x="1259" y="336"/>
                  </a:lnTo>
                  <a:lnTo>
                    <a:pt x="0" y="905"/>
                  </a:lnTo>
                  <a:lnTo>
                    <a:pt x="1259" y="481"/>
                  </a:lnTo>
                  <a:lnTo>
                    <a:pt x="1276" y="518"/>
                  </a:lnTo>
                  <a:lnTo>
                    <a:pt x="1311" y="549"/>
                  </a:lnTo>
                  <a:lnTo>
                    <a:pt x="1337" y="559"/>
                  </a:lnTo>
                  <a:lnTo>
                    <a:pt x="1371" y="567"/>
                  </a:lnTo>
                  <a:lnTo>
                    <a:pt x="1406" y="572"/>
                  </a:lnTo>
                  <a:lnTo>
                    <a:pt x="1441" y="575"/>
                  </a:lnTo>
                  <a:lnTo>
                    <a:pt x="1719" y="575"/>
                  </a:lnTo>
                  <a:lnTo>
                    <a:pt x="2179" y="575"/>
                  </a:lnTo>
                  <a:lnTo>
                    <a:pt x="2213" y="572"/>
                  </a:lnTo>
                  <a:lnTo>
                    <a:pt x="2248" y="567"/>
                  </a:lnTo>
                  <a:lnTo>
                    <a:pt x="2283" y="559"/>
                  </a:lnTo>
                  <a:lnTo>
                    <a:pt x="2309" y="549"/>
                  </a:lnTo>
                  <a:lnTo>
                    <a:pt x="2344" y="518"/>
                  </a:lnTo>
                  <a:lnTo>
                    <a:pt x="2361" y="481"/>
                  </a:lnTo>
                  <a:lnTo>
                    <a:pt x="2361" y="336"/>
                  </a:lnTo>
                  <a:lnTo>
                    <a:pt x="2361" y="96"/>
                  </a:lnTo>
                  <a:lnTo>
                    <a:pt x="2344" y="57"/>
                  </a:lnTo>
                  <a:lnTo>
                    <a:pt x="2309" y="29"/>
                  </a:lnTo>
                  <a:lnTo>
                    <a:pt x="2283" y="16"/>
                  </a:lnTo>
                  <a:lnTo>
                    <a:pt x="2248" y="8"/>
                  </a:lnTo>
                  <a:lnTo>
                    <a:pt x="2213" y="3"/>
                  </a:lnTo>
                  <a:lnTo>
                    <a:pt x="2179" y="0"/>
                  </a:lnTo>
                  <a:lnTo>
                    <a:pt x="1719" y="0"/>
                  </a:lnTo>
                  <a:lnTo>
                    <a:pt x="1441" y="0"/>
                  </a:lnTo>
                  <a:lnTo>
                    <a:pt x="1441" y="0"/>
                  </a:lnTo>
                </a:path>
              </a:pathLst>
            </a:custGeom>
            <a:solidFill>
              <a:srgbClr val="ffffff"/>
            </a:solidFill>
            <a:ln cap="rnd" w="12600">
              <a:solidFill>
                <a:srgbClr val="000000"/>
              </a:solidFill>
              <a:round/>
            </a:ln>
            <a:effectLst>
              <a:outerShdw dist="107932" dir="18900000" blurRad="0" rotWithShape="0">
                <a:srgbClr val="5e574e"/>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1" name=""/>
            <p:cNvSpPr/>
            <p:nvPr/>
          </p:nvSpPr>
          <p:spPr>
            <a:xfrm>
              <a:off x="7221960" y="1126440"/>
              <a:ext cx="1320840" cy="558000"/>
            </a:xfrm>
            <a:prstGeom prst="rect">
              <a:avLst/>
            </a:prstGeom>
            <a:noFill/>
            <a:ln w="0">
              <a:noFill/>
            </a:ln>
          </p:spPr>
          <p:style>
            <a:lnRef idx="0"/>
            <a:fillRef idx="0"/>
            <a:effectRef idx="0"/>
            <a:fontRef idx="minor"/>
          </p:style>
          <p:txBody>
            <a:bodyPr wrap="none" lIns="90360" rIns="90360" tIns="44280" bIns="4428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NEA</a:t>
              </a:r>
              <a:endParaRPr b="0" lang="en-US" sz="1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InstCap: 1877 MW</a:t>
              </a:r>
              <a:endParaRPr b="0" lang="en-US" sz="1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Demand:500MW </a:t>
              </a:r>
              <a:endParaRPr b="0" lang="en-US" sz="1400" strike="noStrike" u="none">
                <a:solidFill>
                  <a:srgbClr val="000000"/>
                </a:solidFill>
                <a:effectLst/>
                <a:uFillTx/>
                <a:latin typeface="Arial"/>
              </a:endParaRPr>
            </a:p>
          </p:txBody>
        </p:sp>
      </p:grpSp>
      <p:grpSp>
        <p:nvGrpSpPr>
          <p:cNvPr id="142" name=""/>
          <p:cNvGrpSpPr/>
          <p:nvPr/>
        </p:nvGrpSpPr>
        <p:grpSpPr>
          <a:xfrm>
            <a:off x="3927600" y="3430440"/>
            <a:ext cx="4755960" cy="1103400"/>
            <a:chOff x="3927600" y="3430440"/>
            <a:chExt cx="4755960" cy="1103400"/>
          </a:xfrm>
        </p:grpSpPr>
        <p:sp>
          <p:nvSpPr>
            <p:cNvPr id="143" name=""/>
            <p:cNvSpPr/>
            <p:nvPr/>
          </p:nvSpPr>
          <p:spPr>
            <a:xfrm>
              <a:off x="3927600" y="3430440"/>
              <a:ext cx="4755960" cy="1103400"/>
            </a:xfrm>
            <a:custGeom>
              <a:avLst/>
              <a:gdLst/>
              <a:ahLst/>
              <a:rect l="l" t="t" r="r" b="b"/>
              <a:pathLst>
                <a:path w="2996" h="695">
                  <a:moveTo>
                    <a:pt x="2076" y="0"/>
                  </a:moveTo>
                  <a:lnTo>
                    <a:pt x="2005" y="9"/>
                  </a:lnTo>
                  <a:lnTo>
                    <a:pt x="1944" y="27"/>
                  </a:lnTo>
                  <a:lnTo>
                    <a:pt x="1909" y="59"/>
                  </a:lnTo>
                  <a:lnTo>
                    <a:pt x="1892" y="96"/>
                  </a:lnTo>
                  <a:lnTo>
                    <a:pt x="1892" y="333"/>
                  </a:lnTo>
                  <a:lnTo>
                    <a:pt x="0" y="694"/>
                  </a:lnTo>
                  <a:lnTo>
                    <a:pt x="1892" y="479"/>
                  </a:lnTo>
                  <a:lnTo>
                    <a:pt x="1909" y="516"/>
                  </a:lnTo>
                  <a:lnTo>
                    <a:pt x="1944" y="548"/>
                  </a:lnTo>
                  <a:lnTo>
                    <a:pt x="2005" y="566"/>
                  </a:lnTo>
                  <a:lnTo>
                    <a:pt x="2076" y="575"/>
                  </a:lnTo>
                  <a:lnTo>
                    <a:pt x="2347" y="575"/>
                  </a:lnTo>
                  <a:lnTo>
                    <a:pt x="2811" y="575"/>
                  </a:lnTo>
                  <a:lnTo>
                    <a:pt x="2881" y="566"/>
                  </a:lnTo>
                  <a:lnTo>
                    <a:pt x="2942" y="548"/>
                  </a:lnTo>
                  <a:lnTo>
                    <a:pt x="2977" y="516"/>
                  </a:lnTo>
                  <a:lnTo>
                    <a:pt x="2995" y="479"/>
                  </a:lnTo>
                  <a:lnTo>
                    <a:pt x="2995" y="333"/>
                  </a:lnTo>
                  <a:lnTo>
                    <a:pt x="2995" y="96"/>
                  </a:lnTo>
                  <a:lnTo>
                    <a:pt x="2977" y="59"/>
                  </a:lnTo>
                  <a:lnTo>
                    <a:pt x="2942" y="27"/>
                  </a:lnTo>
                  <a:lnTo>
                    <a:pt x="2881" y="9"/>
                  </a:lnTo>
                  <a:lnTo>
                    <a:pt x="2811" y="0"/>
                  </a:lnTo>
                  <a:lnTo>
                    <a:pt x="2347" y="0"/>
                  </a:lnTo>
                  <a:lnTo>
                    <a:pt x="2076" y="0"/>
                  </a:lnTo>
                  <a:lnTo>
                    <a:pt x="2076" y="0"/>
                  </a:lnTo>
                </a:path>
              </a:pathLst>
            </a:custGeom>
            <a:solidFill>
              <a:srgbClr val="ff6600"/>
            </a:solidFill>
            <a:ln cap="rnd" w="12600">
              <a:solidFill>
                <a:srgbClr val="000000"/>
              </a:solidFill>
              <a:round/>
            </a:ln>
            <a:effectLst>
              <a:outerShdw dist="107932" dir="2700000" blurRad="0" rotWithShape="0">
                <a:srgbClr val="5e574e"/>
              </a:outerShdw>
            </a:effectLst>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4" name=""/>
            <p:cNvSpPr/>
            <p:nvPr/>
          </p:nvSpPr>
          <p:spPr>
            <a:xfrm>
              <a:off x="7081560" y="3510000"/>
              <a:ext cx="1444320" cy="752400"/>
            </a:xfrm>
            <a:prstGeom prst="rect">
              <a:avLst/>
            </a:prstGeom>
            <a:solidFill>
              <a:srgbClr val="ff6600"/>
            </a:solidFill>
            <a:ln w="0">
              <a:noFill/>
            </a:ln>
          </p:spPr>
          <p:style>
            <a:lnRef idx="0"/>
            <a:fillRef idx="0"/>
            <a:effectRef idx="0"/>
            <a:fontRef idx="minor"/>
          </p:style>
          <p:txBody>
            <a:bodyPr wrap="none" lIns="90360" rIns="90360" tIns="44280" bIns="4428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MEM-SP</a:t>
              </a:r>
              <a:endParaRPr b="0" lang="en-US" sz="1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InstCap: 840 MW</a:t>
              </a:r>
              <a:endParaRPr b="0" lang="en-US" sz="1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Demand: 580 MW </a:t>
              </a:r>
              <a:endParaRPr b="0" lang="en-US" sz="1400" strike="noStrike" u="none">
                <a:solidFill>
                  <a:srgbClr val="000000"/>
                </a:solidFill>
                <a:effectLst/>
                <a:uFillTx/>
                <a:latin typeface="Arial"/>
              </a:endParaRPr>
            </a:p>
          </p:txBody>
        </p:sp>
      </p:grpSp>
      <p:sp>
        <p:nvSpPr>
          <p:cNvPr id="145" name=""/>
          <p:cNvSpPr/>
          <p:nvPr/>
        </p:nvSpPr>
        <p:spPr>
          <a:xfrm>
            <a:off x="5207040" y="4754520"/>
            <a:ext cx="3784680" cy="1311120"/>
          </a:xfrm>
          <a:prstGeom prst="rect">
            <a:avLst/>
          </a:prstGeom>
          <a:noFill/>
          <a:ln w="0">
            <a:noFill/>
          </a:ln>
        </p:spPr>
        <p:style>
          <a:lnRef idx="0"/>
          <a:fillRef idx="0"/>
          <a:effectRef idx="0"/>
          <a:fontRef idx="minor"/>
        </p:style>
        <p:txBody>
          <a:bodyPr lIns="90360" rIns="90360" tIns="46080" bIns="4608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Arial"/>
              </a:rPr>
              <a:t>Figures to July-00</a:t>
            </a:r>
            <a:endParaRPr b="0" lang="en-US" sz="16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Maximum Demand:       13.180 MW</a:t>
            </a:r>
            <a:endParaRPr b="0" lang="en-US" sz="16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Installed capacity:</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18.500 MW</a:t>
            </a:r>
            <a:endParaRPr b="0" lang="en-US" sz="16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Anual Consumption:     77.300 MWh</a:t>
            </a:r>
            <a:endParaRPr b="0" lang="en-US" sz="1600" strike="noStrike" u="none">
              <a:solidFill>
                <a:srgbClr val="000000"/>
              </a:solidFill>
              <a:effectLst/>
              <a:uFillTx/>
              <a:latin typeface="Arial"/>
            </a:endParaRPr>
          </a:p>
        </p:txBody>
      </p:sp>
      <p:sp>
        <p:nvSpPr>
          <p:cNvPr id="146" name=""/>
          <p:cNvSpPr/>
          <p:nvPr/>
        </p:nvSpPr>
        <p:spPr>
          <a:xfrm>
            <a:off x="838080" y="5715000"/>
            <a:ext cx="2143080" cy="1063800"/>
          </a:xfrm>
          <a:prstGeom prst="rect">
            <a:avLst/>
          </a:prstGeom>
          <a:noFill/>
          <a:ln w="0">
            <a:noFill/>
          </a:ln>
        </p:spPr>
        <p:style>
          <a:lnRef idx="0"/>
          <a:fillRef idx="0"/>
          <a:effectRef idx="0"/>
          <a:fontRef idx="minor"/>
        </p:style>
        <p:txBody>
          <a:bodyPr lIns="90360" rIns="90360" tIns="44280" bIns="442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SADI</a:t>
            </a:r>
            <a:endParaRPr b="0" lang="en-US" sz="16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500 kV:   7000 km</a:t>
            </a:r>
            <a:endParaRPr b="0" lang="en-US" sz="16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MEM-SP</a:t>
            </a:r>
            <a:endParaRPr b="0" lang="en-US" sz="16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330 Kv:    1660 km</a:t>
            </a:r>
            <a:endParaRPr b="0"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66ccff"/>
            </a:gs>
            <a:gs pos="50000">
              <a:srgbClr val="ffffcc"/>
            </a:gs>
            <a:gs pos="100000">
              <a:srgbClr val="66ccff"/>
            </a:gs>
          </a:gsLst>
          <a:lin ang="5400000"/>
        </a:gradFill>
      </p:bgPr>
    </p:bg>
    <p:spTree>
      <p:nvGrpSpPr>
        <p:cNvPr id="1" name=""/>
        <p:cNvGrpSpPr/>
        <p:nvPr/>
      </p:nvGrpSpPr>
      <p:grpSpPr>
        <a:xfrm>
          <a:off x="0" y="0"/>
          <a:ext cx="0" cy="0"/>
          <a:chOff x="0" y="0"/>
          <a:chExt cx="0" cy="0"/>
        </a:xfrm>
      </p:grpSpPr>
      <p:sp>
        <p:nvSpPr>
          <p:cNvPr id="147" name=""/>
          <p:cNvSpPr/>
          <p:nvPr/>
        </p:nvSpPr>
        <p:spPr>
          <a:xfrm>
            <a:off x="1295280" y="76320"/>
            <a:ext cx="7772400" cy="53316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Argentine Power Market</a:t>
            </a:r>
            <a:endParaRPr b="0" lang="en-US" sz="3600" strike="noStrike" u="none">
              <a:solidFill>
                <a:srgbClr val="000000"/>
              </a:solidFill>
              <a:effectLst/>
              <a:uFillTx/>
              <a:latin typeface="Arial"/>
            </a:endParaRPr>
          </a:p>
        </p:txBody>
      </p:sp>
      <p:sp>
        <p:nvSpPr>
          <p:cNvPr id="148" name=""/>
          <p:cNvSpPr/>
          <p:nvPr/>
        </p:nvSpPr>
        <p:spPr>
          <a:xfrm>
            <a:off x="79560" y="1744560"/>
            <a:ext cx="2738160" cy="41173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Baseload Hydro</a:t>
            </a:r>
            <a:endParaRPr b="0" lang="en-US" sz="2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Nuclear</a:t>
            </a:r>
            <a:endParaRPr b="0" lang="en-US" sz="2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Combined Cycles</a:t>
            </a:r>
            <a:endParaRPr b="0" lang="en-US" sz="2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Peakload Hydro</a:t>
            </a:r>
            <a:endParaRPr b="0" lang="en-US" sz="2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Open Cycle CT</a:t>
            </a:r>
            <a:endParaRPr b="0" lang="en-US" sz="2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Steam Turbines</a:t>
            </a:r>
            <a:endParaRPr b="0" lang="en-US" sz="2400" strike="noStrike" u="none">
              <a:solidFill>
                <a:srgbClr val="000000"/>
              </a:solidFill>
              <a:effectLst/>
              <a:uFillTx/>
              <a:latin typeface="Arial"/>
            </a:endParaRPr>
          </a:p>
        </p:txBody>
      </p:sp>
      <p:sp>
        <p:nvSpPr>
          <p:cNvPr id="149" name=""/>
          <p:cNvSpPr/>
          <p:nvPr/>
        </p:nvSpPr>
        <p:spPr>
          <a:xfrm>
            <a:off x="2007720" y="830160"/>
            <a:ext cx="1789560" cy="82548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Generation</a:t>
            </a: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1999</a:t>
            </a:r>
            <a:endParaRPr b="0" lang="en-US" sz="2400" strike="noStrike" u="none">
              <a:solidFill>
                <a:srgbClr val="000000"/>
              </a:solidFill>
              <a:effectLst/>
              <a:uFillTx/>
              <a:latin typeface="Arial"/>
            </a:endParaRPr>
          </a:p>
        </p:txBody>
      </p:sp>
      <p:sp>
        <p:nvSpPr>
          <p:cNvPr id="150" name=""/>
          <p:cNvSpPr/>
          <p:nvPr/>
        </p:nvSpPr>
        <p:spPr>
          <a:xfrm>
            <a:off x="3728160" y="830160"/>
            <a:ext cx="1451160" cy="82548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Installed</a:t>
            </a: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Capacity</a:t>
            </a:r>
            <a:endParaRPr b="0" lang="en-US" sz="2400" strike="noStrike" u="none">
              <a:solidFill>
                <a:srgbClr val="000000"/>
              </a:solidFill>
              <a:effectLst/>
              <a:uFillTx/>
              <a:latin typeface="Arial"/>
            </a:endParaRPr>
          </a:p>
        </p:txBody>
      </p:sp>
      <p:sp>
        <p:nvSpPr>
          <p:cNvPr id="151" name=""/>
          <p:cNvSpPr/>
          <p:nvPr/>
        </p:nvSpPr>
        <p:spPr>
          <a:xfrm>
            <a:off x="5112360" y="830160"/>
            <a:ext cx="3991680" cy="82548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Fuel Consumption 1999</a:t>
            </a: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NatGas        FO6          HO2</a:t>
            </a:r>
            <a:endParaRPr b="0" lang="en-US" sz="2400" strike="noStrike" u="none">
              <a:solidFill>
                <a:srgbClr val="000000"/>
              </a:solidFill>
              <a:effectLst/>
              <a:uFillTx/>
              <a:latin typeface="Arial"/>
            </a:endParaRPr>
          </a:p>
        </p:txBody>
      </p:sp>
      <p:sp>
        <p:nvSpPr>
          <p:cNvPr id="152" name=""/>
          <p:cNvSpPr/>
          <p:nvPr/>
        </p:nvSpPr>
        <p:spPr>
          <a:xfrm>
            <a:off x="3835800" y="1744560"/>
            <a:ext cx="1113120" cy="509256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12 %</a:t>
            </a: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5 %</a:t>
            </a: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17 %</a:t>
            </a: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33 %</a:t>
            </a: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10 %</a:t>
            </a: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23 %</a:t>
            </a: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19.800</a:t>
            </a: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MW</a:t>
            </a:r>
            <a:endParaRPr b="0" lang="en-US" sz="1600" strike="noStrike" u="none">
              <a:solidFill>
                <a:srgbClr val="000000"/>
              </a:solidFill>
              <a:effectLst/>
              <a:uFillTx/>
              <a:latin typeface="Arial"/>
            </a:endParaRPr>
          </a:p>
        </p:txBody>
      </p:sp>
      <p:sp>
        <p:nvSpPr>
          <p:cNvPr id="153" name=""/>
          <p:cNvSpPr/>
          <p:nvPr/>
        </p:nvSpPr>
        <p:spPr>
          <a:xfrm>
            <a:off x="2600640" y="1744560"/>
            <a:ext cx="1197720" cy="509256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22 %</a:t>
            </a: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9 %</a:t>
            </a: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23 %</a:t>
            </a: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14 %</a:t>
            </a: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14 %</a:t>
            </a: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17 %</a:t>
            </a: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69.840 </a:t>
            </a: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GWh</a:t>
            </a:r>
            <a:endParaRPr b="0" lang="en-US" sz="1600" strike="noStrike" u="none">
              <a:solidFill>
                <a:srgbClr val="000000"/>
              </a:solidFill>
              <a:effectLst/>
              <a:uFillTx/>
              <a:latin typeface="Arial"/>
            </a:endParaRPr>
          </a:p>
        </p:txBody>
      </p:sp>
      <p:sp>
        <p:nvSpPr>
          <p:cNvPr id="154" name=""/>
          <p:cNvSpPr/>
          <p:nvPr/>
        </p:nvSpPr>
        <p:spPr>
          <a:xfrm>
            <a:off x="5385240" y="1744560"/>
            <a:ext cx="943560" cy="512316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34 %</a:t>
            </a: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37 %</a:t>
            </a: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29 %</a:t>
            </a: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9.500</a:t>
            </a: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Bm3</a:t>
            </a:r>
            <a:endParaRPr b="0" lang="en-US" sz="1800" strike="noStrike" u="none">
              <a:solidFill>
                <a:srgbClr val="000000"/>
              </a:solidFill>
              <a:effectLst/>
              <a:uFillTx/>
              <a:latin typeface="Arial"/>
            </a:endParaRPr>
          </a:p>
        </p:txBody>
      </p:sp>
      <p:sp>
        <p:nvSpPr>
          <p:cNvPr id="155" name=""/>
          <p:cNvSpPr/>
          <p:nvPr/>
        </p:nvSpPr>
        <p:spPr>
          <a:xfrm>
            <a:off x="6680880" y="1752480"/>
            <a:ext cx="1045080" cy="509256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100 %</a:t>
            </a: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750</a:t>
            </a: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(000)ton</a:t>
            </a:r>
            <a:endParaRPr b="0" lang="en-US" sz="1600" strike="noStrike" u="none">
              <a:solidFill>
                <a:srgbClr val="000000"/>
              </a:solidFill>
              <a:effectLst/>
              <a:uFillTx/>
              <a:latin typeface="Arial"/>
            </a:endParaRPr>
          </a:p>
        </p:txBody>
      </p:sp>
      <p:sp>
        <p:nvSpPr>
          <p:cNvPr id="156" name=""/>
          <p:cNvSpPr/>
          <p:nvPr/>
        </p:nvSpPr>
        <p:spPr>
          <a:xfrm>
            <a:off x="7965720" y="1744560"/>
            <a:ext cx="969120" cy="509256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27 %</a:t>
            </a: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73 %</a:t>
            </a: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36</a:t>
            </a: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(000)ton</a:t>
            </a:r>
            <a:endParaRPr b="0" lang="en-US" sz="1600" strike="noStrike" u="none">
              <a:solidFill>
                <a:srgbClr val="000000"/>
              </a:solidFill>
              <a:effectLst/>
              <a:uFillTx/>
              <a:latin typeface="Arial"/>
            </a:endParaRPr>
          </a:p>
        </p:txBody>
      </p:sp>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66ccff"/>
            </a:gs>
            <a:gs pos="50000">
              <a:srgbClr val="ffffcc"/>
            </a:gs>
            <a:gs pos="100000">
              <a:srgbClr val="66ccff"/>
            </a:gs>
          </a:gsLst>
          <a:lin ang="5400000"/>
        </a:gradFill>
      </p:bgPr>
    </p:bg>
    <p:spTree>
      <p:nvGrpSpPr>
        <p:cNvPr id="1" name=""/>
        <p:cNvGrpSpPr/>
        <p:nvPr/>
      </p:nvGrpSpPr>
      <p:grpSpPr>
        <a:xfrm>
          <a:off x="0" y="0"/>
          <a:ext cx="0" cy="0"/>
          <a:chOff x="0" y="0"/>
          <a:chExt cx="0" cy="0"/>
        </a:xfrm>
      </p:grpSpPr>
      <p:sp>
        <p:nvSpPr>
          <p:cNvPr id="157" name=""/>
          <p:cNvSpPr/>
          <p:nvPr/>
        </p:nvSpPr>
        <p:spPr>
          <a:xfrm>
            <a:off x="2286000" y="76320"/>
            <a:ext cx="6781680" cy="459720"/>
          </a:xfrm>
          <a:prstGeom prst="rect">
            <a:avLst/>
          </a:prstGeom>
          <a:noFill/>
          <a:ln w="0">
            <a:noFill/>
          </a:ln>
        </p:spPr>
        <p:style>
          <a:lnRef idx="0"/>
          <a:fillRef idx="0"/>
          <a:effectRef idx="0"/>
          <a:fontRef idx="minor"/>
        </p:style>
        <p:txBody>
          <a:bodyPr lIns="90000" rIns="90000" tIns="46800" bIns="4680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Arial"/>
              </a:rPr>
              <a:t>Fuel Oil Use &amp; Opportunities for the Future</a:t>
            </a:r>
            <a:endParaRPr b="0" lang="en-US" sz="2400" strike="noStrike" u="none">
              <a:solidFill>
                <a:srgbClr val="000000"/>
              </a:solidFill>
              <a:effectLst/>
              <a:uFillTx/>
              <a:latin typeface="Arial"/>
            </a:endParaRPr>
          </a:p>
        </p:txBody>
      </p:sp>
      <p:sp>
        <p:nvSpPr>
          <p:cNvPr id="158" name=""/>
          <p:cNvSpPr/>
          <p:nvPr/>
        </p:nvSpPr>
        <p:spPr>
          <a:xfrm>
            <a:off x="1104840" y="1905120"/>
            <a:ext cx="6237720" cy="3703320"/>
          </a:xfrm>
          <a:prstGeom prst="rect">
            <a:avLst/>
          </a:prstGeom>
          <a:noFill/>
          <a:ln w="0">
            <a:noFill/>
          </a:ln>
        </p:spPr>
        <p:style>
          <a:lnRef idx="0"/>
          <a:fillRef idx="0"/>
          <a:effectRef idx="0"/>
          <a:fontRef idx="minor"/>
        </p:style>
        <p:txBody>
          <a:bodyPr wrap="none" lIns="90000" rIns="90000" tIns="46800" bIns="46800" anchor="t">
            <a:spAutoFit/>
          </a:bodyPr>
          <a:p>
            <a:pPr>
              <a:lnSpc>
                <a:spcPct val="160000"/>
              </a:lnSpc>
              <a:buClr>
                <a:srgbClr val="96969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969696"/>
                </a:solidFill>
                <a:effectLst/>
                <a:uFillTx/>
                <a:latin typeface="Arial"/>
              </a:rPr>
              <a:t> Argentine Power Market</a:t>
            </a:r>
            <a:endParaRPr b="0" lang="en-US" sz="2800" strike="noStrike" u="none">
              <a:solidFill>
                <a:srgbClr val="000000"/>
              </a:solidFill>
              <a:effectLst/>
              <a:uFillTx/>
              <a:latin typeface="Arial"/>
            </a:endParaRPr>
          </a:p>
          <a:p>
            <a:pPr>
              <a:lnSpc>
                <a:spcPct val="160000"/>
              </a:lnSpc>
              <a:buClr>
                <a:srgbClr val="0066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66ff"/>
                </a:solidFill>
                <a:effectLst/>
                <a:uFillTx/>
                <a:latin typeface="Arial"/>
              </a:rPr>
              <a:t> Central Puerto S.A.</a:t>
            </a:r>
            <a:endParaRPr b="0" lang="en-US" sz="3600" strike="noStrike" u="none">
              <a:solidFill>
                <a:srgbClr val="000000"/>
              </a:solidFill>
              <a:effectLst/>
              <a:uFillTx/>
              <a:latin typeface="Arial"/>
            </a:endParaRPr>
          </a:p>
          <a:p>
            <a:pPr>
              <a:lnSpc>
                <a:spcPct val="160000"/>
              </a:lnSpc>
              <a:buClr>
                <a:srgbClr val="96969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969696"/>
                </a:solidFill>
                <a:effectLst/>
                <a:uFillTx/>
                <a:latin typeface="Arial"/>
              </a:rPr>
              <a:t> Fuel Oil Market in Argentina</a:t>
            </a:r>
            <a:endParaRPr b="0" lang="en-US" sz="2800" strike="noStrike" u="none">
              <a:solidFill>
                <a:srgbClr val="000000"/>
              </a:solidFill>
              <a:effectLst/>
              <a:uFillTx/>
              <a:latin typeface="Arial"/>
            </a:endParaRPr>
          </a:p>
          <a:p>
            <a:pPr>
              <a:lnSpc>
                <a:spcPct val="160000"/>
              </a:lnSpc>
              <a:buClr>
                <a:srgbClr val="96969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969696"/>
                </a:solidFill>
                <a:effectLst/>
                <a:uFillTx/>
                <a:latin typeface="Arial"/>
              </a:rPr>
              <a:t> Fuel Oil Use in Power Generation</a:t>
            </a:r>
            <a:endParaRPr b="0" lang="en-US" sz="2800" strike="noStrike" u="none">
              <a:solidFill>
                <a:srgbClr val="000000"/>
              </a:solidFill>
              <a:effectLst/>
              <a:uFillTx/>
              <a:latin typeface="Arial"/>
            </a:endParaRPr>
          </a:p>
          <a:p>
            <a:pPr>
              <a:lnSpc>
                <a:spcPct val="160000"/>
              </a:lnSpc>
              <a:buClr>
                <a:srgbClr val="96969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969696"/>
                </a:solidFill>
                <a:effectLst/>
                <a:uFillTx/>
                <a:latin typeface="Arial"/>
              </a:rPr>
              <a:t> Opportunities for the Future</a:t>
            </a:r>
            <a:endParaRPr b="0" lang="en-US" sz="2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66ccff"/>
            </a:gs>
            <a:gs pos="50000">
              <a:srgbClr val="ffffcc"/>
            </a:gs>
            <a:gs pos="100000">
              <a:srgbClr val="66ccff"/>
            </a:gs>
          </a:gsLst>
          <a:lin ang="5400000"/>
        </a:gradFill>
      </p:bgPr>
    </p:bg>
    <p:spTree>
      <p:nvGrpSpPr>
        <p:cNvPr id="1" name=""/>
        <p:cNvGrpSpPr/>
        <p:nvPr/>
      </p:nvGrpSpPr>
      <p:grpSpPr>
        <a:xfrm>
          <a:off x="0" y="0"/>
          <a:ext cx="0" cy="0"/>
          <a:chOff x="0" y="0"/>
          <a:chExt cx="0" cy="0"/>
        </a:xfrm>
      </p:grpSpPr>
      <p:sp>
        <p:nvSpPr>
          <p:cNvPr id="159" name=""/>
          <p:cNvSpPr/>
          <p:nvPr/>
        </p:nvSpPr>
        <p:spPr>
          <a:xfrm>
            <a:off x="4022640" y="111240"/>
            <a:ext cx="4969080" cy="49824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Central Puerto S.A.</a:t>
            </a:r>
            <a:endParaRPr b="0" lang="en-US" sz="3600" strike="noStrike" u="none">
              <a:solidFill>
                <a:srgbClr val="000000"/>
              </a:solidFill>
              <a:effectLst/>
              <a:uFillTx/>
              <a:latin typeface="Arial"/>
            </a:endParaRPr>
          </a:p>
        </p:txBody>
      </p:sp>
      <p:sp>
        <p:nvSpPr>
          <p:cNvPr id="160" name=""/>
          <p:cNvSpPr/>
          <p:nvPr/>
        </p:nvSpPr>
        <p:spPr>
          <a:xfrm>
            <a:off x="1619280" y="984240"/>
            <a:ext cx="5888520" cy="55803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Installed Capacity</a:t>
            </a:r>
            <a:endParaRPr b="0" lang="en-US" sz="2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	</a:t>
            </a:r>
            <a:r>
              <a:rPr b="1" lang="en-US" sz="2400" strike="noStrike" u="none">
                <a:solidFill>
                  <a:srgbClr val="000000"/>
                </a:solidFill>
                <a:effectLst/>
                <a:uFillTx/>
                <a:latin typeface="Arial"/>
              </a:rPr>
              <a:t> GBA Combined Cycle     786 MW</a:t>
            </a:r>
            <a:endParaRPr b="0" lang="en-US" sz="2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            GBA Steam Turbines   1.009 MW</a:t>
            </a:r>
            <a:endParaRPr b="0" lang="en-US" sz="2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            NQN Open Cycle CT       370 MW</a:t>
            </a:r>
            <a:endParaRPr b="0" lang="en-US" sz="2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	</a:t>
            </a:r>
            <a:r>
              <a:rPr b="1" lang="en-US" sz="2400" strike="noStrike" u="none">
                <a:solidFill>
                  <a:srgbClr val="000000"/>
                </a:solidFill>
                <a:effectLst/>
                <a:uFillTx/>
                <a:latin typeface="Arial"/>
              </a:rPr>
              <a:t>TOTAL                            2.165 MW</a:t>
            </a:r>
            <a:endParaRPr b="0" lang="en-US" sz="2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Generation 1999</a:t>
            </a:r>
            <a:r>
              <a:rPr b="1" lang="en-US" sz="2400" strike="noStrike" u="none">
                <a:solidFill>
                  <a:srgbClr val="000000"/>
                </a:solidFill>
                <a:effectLst/>
                <a:uFillTx/>
                <a:latin typeface="Arial"/>
              </a:rPr>
              <a:t>	</a:t>
            </a:r>
            <a:r>
              <a:rPr b="1" lang="en-US" sz="2400" strike="noStrike" u="none">
                <a:solidFill>
                  <a:srgbClr val="000000"/>
                </a:solidFill>
                <a:effectLst/>
                <a:uFillTx/>
                <a:latin typeface="Arial"/>
              </a:rPr>
              <a:t>	</a:t>
            </a:r>
            <a:r>
              <a:rPr b="1" lang="en-US" sz="2400" strike="noStrike" u="none">
                <a:solidFill>
                  <a:srgbClr val="000000"/>
                </a:solidFill>
                <a:effectLst/>
                <a:uFillTx/>
                <a:latin typeface="Arial"/>
              </a:rPr>
              <a:t>     6.506 GWh</a:t>
            </a:r>
            <a:endParaRPr b="0" lang="en-US" sz="2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Market Share                                8,9 %</a:t>
            </a:r>
            <a:endParaRPr b="0" lang="en-US" sz="2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Rank by Generation</a:t>
            </a:r>
            <a:r>
              <a:rPr b="1" lang="en-US" sz="2400" strike="noStrike" u="none">
                <a:solidFill>
                  <a:srgbClr val="000000"/>
                </a:solidFill>
                <a:effectLst/>
                <a:uFillTx/>
                <a:latin typeface="Arial"/>
              </a:rPr>
              <a:t>	</a:t>
            </a:r>
            <a:r>
              <a:rPr b="1" lang="en-US" sz="2400" strike="noStrike" u="none">
                <a:solidFill>
                  <a:srgbClr val="000000"/>
                </a:solidFill>
                <a:effectLst/>
                <a:uFillTx/>
                <a:latin typeface="Arial"/>
              </a:rPr>
              <a:t>	</a:t>
            </a:r>
            <a:r>
              <a:rPr b="1" lang="en-US" sz="2400" strike="noStrike" u="none">
                <a:solidFill>
                  <a:srgbClr val="000000"/>
                </a:solidFill>
                <a:effectLst/>
                <a:uFillTx/>
                <a:latin typeface="Arial"/>
              </a:rPr>
              <a:t>  2nd</a:t>
            </a:r>
            <a:endParaRPr b="0" lang="en-US" sz="2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Sales </a:t>
            </a:r>
            <a:r>
              <a:rPr b="1" lang="en-US" sz="2400" strike="noStrike" u="none">
                <a:solidFill>
                  <a:srgbClr val="000000"/>
                </a:solidFill>
                <a:effectLst/>
                <a:uFillTx/>
                <a:latin typeface="Arial"/>
              </a:rPr>
              <a:t>	</a:t>
            </a:r>
            <a:r>
              <a:rPr b="1" lang="en-US" sz="2400" strike="noStrike" u="none">
                <a:solidFill>
                  <a:srgbClr val="000000"/>
                </a:solidFill>
                <a:effectLst/>
                <a:uFillTx/>
                <a:latin typeface="Arial"/>
              </a:rPr>
              <a:t>	</a:t>
            </a:r>
            <a:r>
              <a:rPr b="1" lang="en-US" sz="2400" strike="noStrike" u="none">
                <a:solidFill>
                  <a:srgbClr val="000000"/>
                </a:solidFill>
                <a:effectLst/>
                <a:uFillTx/>
                <a:latin typeface="Arial"/>
              </a:rPr>
              <a:t>	</a:t>
            </a:r>
            <a:r>
              <a:rPr b="1" lang="en-US" sz="2400" strike="noStrike" u="none">
                <a:solidFill>
                  <a:srgbClr val="000000"/>
                </a:solidFill>
                <a:effectLst/>
                <a:uFillTx/>
                <a:latin typeface="Arial"/>
              </a:rPr>
              <a:t>	</a:t>
            </a:r>
            <a:r>
              <a:rPr b="1" lang="en-US" sz="2400" strike="noStrike" u="none">
                <a:solidFill>
                  <a:srgbClr val="000000"/>
                </a:solidFill>
                <a:effectLst/>
                <a:uFillTx/>
                <a:latin typeface="Arial"/>
              </a:rPr>
              <a:t>     313 MM$</a:t>
            </a:r>
            <a:endParaRPr b="0" lang="en-US" sz="2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Net Income</a:t>
            </a:r>
            <a:r>
              <a:rPr b="1" lang="en-US" sz="2400" strike="noStrike" u="none">
                <a:solidFill>
                  <a:srgbClr val="000000"/>
                </a:solidFill>
                <a:effectLst/>
                <a:uFillTx/>
                <a:latin typeface="Arial"/>
              </a:rPr>
              <a:t>	</a:t>
            </a:r>
            <a:r>
              <a:rPr b="1" lang="en-US" sz="2400" strike="noStrike" u="none">
                <a:solidFill>
                  <a:srgbClr val="000000"/>
                </a:solidFill>
                <a:effectLst/>
                <a:uFillTx/>
                <a:latin typeface="Arial"/>
              </a:rPr>
              <a:t>	</a:t>
            </a:r>
            <a:r>
              <a:rPr b="1" lang="en-US" sz="2400" strike="noStrike" u="none">
                <a:solidFill>
                  <a:srgbClr val="000000"/>
                </a:solidFill>
                <a:effectLst/>
                <a:uFillTx/>
                <a:latin typeface="Arial"/>
              </a:rPr>
              <a:t>	</a:t>
            </a:r>
            <a:r>
              <a:rPr b="1" lang="en-US" sz="2400" strike="noStrike" u="none">
                <a:solidFill>
                  <a:srgbClr val="000000"/>
                </a:solidFill>
                <a:effectLst/>
                <a:uFillTx/>
                <a:latin typeface="Arial"/>
              </a:rPr>
              <a:t>       50 MM$</a:t>
            </a:r>
            <a:endParaRPr b="0"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66ccff"/>
            </a:gs>
            <a:gs pos="50000">
              <a:srgbClr val="ffffcc"/>
            </a:gs>
            <a:gs pos="100000">
              <a:srgbClr val="66ccff"/>
            </a:gs>
          </a:gsLst>
          <a:lin ang="5400000"/>
        </a:gradFill>
      </p:bgPr>
    </p:bg>
    <p:spTree>
      <p:nvGrpSpPr>
        <p:cNvPr id="1" name=""/>
        <p:cNvGrpSpPr/>
        <p:nvPr/>
      </p:nvGrpSpPr>
      <p:grpSpPr>
        <a:xfrm>
          <a:off x="0" y="0"/>
          <a:ext cx="0" cy="0"/>
          <a:chOff x="0" y="0"/>
          <a:chExt cx="0" cy="0"/>
        </a:xfrm>
      </p:grpSpPr>
      <p:pic>
        <p:nvPicPr>
          <p:cNvPr id="161" name="" descr=""/>
          <p:cNvPicPr/>
          <p:nvPr/>
        </p:nvPicPr>
        <p:blipFill>
          <a:blip r:embed="rId1"/>
          <a:stretch/>
        </p:blipFill>
        <p:spPr>
          <a:xfrm>
            <a:off x="76320" y="108000"/>
            <a:ext cx="8643960" cy="6597720"/>
          </a:xfrm>
          <a:prstGeom prst="rect">
            <a:avLst/>
          </a:prstGeom>
          <a:noFill/>
          <a:ln w="0">
            <a:noFill/>
          </a:ln>
        </p:spPr>
      </p:pic>
      <p:sp>
        <p:nvSpPr>
          <p:cNvPr id="162" name=""/>
          <p:cNvSpPr/>
          <p:nvPr/>
        </p:nvSpPr>
        <p:spPr>
          <a:xfrm>
            <a:off x="528120" y="5334120"/>
            <a:ext cx="3925080" cy="13741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Year 1998</a:t>
            </a: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Fuel Oil: 703.700 tons</a:t>
            </a: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Natural Gas: 381.800 Dm3</a:t>
            </a:r>
            <a:endParaRPr b="0" lang="en-US" sz="2400" strike="noStrike" u="none">
              <a:solidFill>
                <a:srgbClr val="000000"/>
              </a:solidFill>
              <a:effectLst/>
              <a:uFillTx/>
              <a:latin typeface="Arial"/>
            </a:endParaRPr>
          </a:p>
        </p:txBody>
      </p:sp>
      <p:sp>
        <p:nvSpPr>
          <p:cNvPr id="163" name=""/>
          <p:cNvSpPr/>
          <p:nvPr/>
        </p:nvSpPr>
        <p:spPr>
          <a:xfrm>
            <a:off x="1572120" y="838080"/>
            <a:ext cx="7496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Central Puerto Steam Turbines’ Fuel Consumption</a:t>
            </a:r>
            <a:endParaRPr b="0" lang="en-US" sz="2400" strike="noStrike" u="none">
              <a:solidFill>
                <a:srgbClr val="000000"/>
              </a:solidFill>
              <a:effectLst/>
              <a:uFillTx/>
              <a:latin typeface="Arial"/>
            </a:endParaRPr>
          </a:p>
        </p:txBody>
      </p:sp>
      <p:sp>
        <p:nvSpPr>
          <p:cNvPr id="164" name=""/>
          <p:cNvSpPr/>
          <p:nvPr/>
        </p:nvSpPr>
        <p:spPr>
          <a:xfrm>
            <a:off x="4743000" y="5334120"/>
            <a:ext cx="3925080" cy="13741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Year 1999</a:t>
            </a: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Fuel Oil: 389.400 tons</a:t>
            </a:r>
            <a:endParaRPr b="0" lang="en-US" sz="24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Natural Gas: 786.400 Dm3</a:t>
            </a:r>
            <a:endParaRPr b="0" lang="en-US" sz="2400" strike="noStrike" u="none">
              <a:solidFill>
                <a:srgbClr val="000000"/>
              </a:solidFill>
              <a:effectLst/>
              <a:uFillTx/>
              <a:latin typeface="Arial"/>
            </a:endParaRPr>
          </a:p>
        </p:txBody>
      </p:sp>
      <p:sp>
        <p:nvSpPr>
          <p:cNvPr id="165" name=""/>
          <p:cNvSpPr/>
          <p:nvPr/>
        </p:nvSpPr>
        <p:spPr>
          <a:xfrm>
            <a:off x="4022640" y="111240"/>
            <a:ext cx="4969080" cy="49824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Central Puerto S.A.</a:t>
            </a:r>
            <a:endParaRPr b="0" lang="en-US" sz="3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66ccff"/>
            </a:gs>
            <a:gs pos="50000">
              <a:srgbClr val="ffffcc"/>
            </a:gs>
            <a:gs pos="100000">
              <a:srgbClr val="66ccff"/>
            </a:gs>
          </a:gsLst>
          <a:lin ang="5400000"/>
        </a:gradFill>
      </p:bgPr>
    </p:bg>
    <p:spTree>
      <p:nvGrpSpPr>
        <p:cNvPr id="1" name=""/>
        <p:cNvGrpSpPr/>
        <p:nvPr/>
      </p:nvGrpSpPr>
      <p:grpSpPr>
        <a:xfrm>
          <a:off x="0" y="0"/>
          <a:ext cx="0" cy="0"/>
          <a:chOff x="0" y="0"/>
          <a:chExt cx="0" cy="0"/>
        </a:xfrm>
      </p:grpSpPr>
      <p:pic>
        <p:nvPicPr>
          <p:cNvPr id="166" name="" descr=""/>
          <p:cNvPicPr/>
          <p:nvPr/>
        </p:nvPicPr>
        <p:blipFill>
          <a:blip r:embed="rId1"/>
          <a:stretch/>
        </p:blipFill>
        <p:spPr>
          <a:xfrm>
            <a:off x="198360" y="0"/>
            <a:ext cx="8640720" cy="6595920"/>
          </a:xfrm>
          <a:prstGeom prst="rect">
            <a:avLst/>
          </a:prstGeom>
          <a:noFill/>
          <a:ln w="0">
            <a:noFill/>
          </a:ln>
        </p:spPr>
      </p:pic>
      <p:sp>
        <p:nvSpPr>
          <p:cNvPr id="167" name=""/>
          <p:cNvSpPr/>
          <p:nvPr/>
        </p:nvSpPr>
        <p:spPr>
          <a:xfrm>
            <a:off x="2517840" y="838080"/>
            <a:ext cx="65498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Central Puerto Fuel Oil Average Seasonality</a:t>
            </a:r>
            <a:endParaRPr b="0" lang="en-US" sz="2400" strike="noStrike" u="none">
              <a:solidFill>
                <a:srgbClr val="000000"/>
              </a:solidFill>
              <a:effectLst/>
              <a:uFillTx/>
              <a:latin typeface="Arial"/>
            </a:endParaRPr>
          </a:p>
        </p:txBody>
      </p:sp>
      <p:sp>
        <p:nvSpPr>
          <p:cNvPr id="168" name=""/>
          <p:cNvSpPr/>
          <p:nvPr/>
        </p:nvSpPr>
        <p:spPr>
          <a:xfrm>
            <a:off x="1143720" y="5181480"/>
            <a:ext cx="7294680" cy="15570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Peak Monthly Consumption 94.400 tons</a:t>
            </a:r>
            <a:endParaRPr b="0" lang="en-US" sz="2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Average Winter Consumption 230.000 tons</a:t>
            </a:r>
            <a:endParaRPr b="0" lang="en-US" sz="2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Maximum Winter Consumption 340.000 tons</a:t>
            </a:r>
            <a:endParaRPr b="0" lang="en-US" sz="2400" strike="noStrike" u="none">
              <a:solidFill>
                <a:srgbClr val="000000"/>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Winter 2000 Expected Consumption 160.000 tons</a:t>
            </a:r>
            <a:endParaRPr b="0" lang="en-US" sz="2400" strike="noStrike" u="none">
              <a:solidFill>
                <a:srgbClr val="000000"/>
              </a:solidFill>
              <a:effectLst/>
              <a:uFillTx/>
              <a:latin typeface="Arial"/>
            </a:endParaRPr>
          </a:p>
        </p:txBody>
      </p:sp>
      <p:sp>
        <p:nvSpPr>
          <p:cNvPr id="169" name=""/>
          <p:cNvSpPr/>
          <p:nvPr/>
        </p:nvSpPr>
        <p:spPr>
          <a:xfrm>
            <a:off x="4022640" y="111240"/>
            <a:ext cx="4969080" cy="49824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Central Puerto S.A.</a:t>
            </a:r>
            <a:endParaRPr b="0" lang="en-US" sz="3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1492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2000-07-18T18:55:15Z</dcterms:created>
  <dc:creator>mpourteau</dc:creator>
  <dc:description/>
  <dc:language>en-US</dc:language>
  <cp:lastModifiedBy>mpourteau</cp:lastModifiedBy>
  <dcterms:modified xsi:type="dcterms:W3CDTF">2000-08-15T11:56:16Z</dcterms:modified>
  <cp:revision>46</cp:revision>
  <dc:subject/>
  <dc:title>Sin título de diapositiva</dc:title>
</cp:coreProperties>
</file>