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_rels/presentation.xml.rels" ContentType="application/vnd.openxmlformats-package.relationships+xml"/>
  <Override PartName="/ppt/media/image1.png" ContentType="image/png"/>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s/slide1.xml" ContentType="application/vnd.openxmlformats-officedocument.presentationml.slide+xml"/>
  <Override PartName="/ppt/slides/_rels/slide9.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Lst>
  <p:sldSz cx="9144000" cy="6858000"/>
  <p:notesSz cx="6983413" cy="92694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spTree>
      <p:nvGrpSpPr>
        <p:cNvPr id="1" name=""/>
        <p:cNvGrpSpPr/>
        <p:nvPr/>
      </p:nvGrpSpPr>
      <p:grpSpPr>
        <a:xfrm>
          <a:off x="0" y="0"/>
          <a:ext cx="0" cy="0"/>
          <a:chOff x="0" y="0"/>
          <a:chExt cx="0" cy="0"/>
        </a:xfrm>
      </p:grpSpPr>
      <p:sp>
        <p:nvSpPr>
          <p:cNvPr id="7" name="PlaceHolder 1"/>
          <p:cNvSpPr>
            <a:spLocks noGrp="1"/>
          </p:cNvSpPr>
          <p:nvPr>
            <p:ph type="title"/>
          </p:nvPr>
        </p:nvSpPr>
        <p:spPr>
          <a:xfrm>
            <a:off x="457200" y="273600"/>
            <a:ext cx="8229240" cy="1144800"/>
          </a:xfrm>
          <a:prstGeom prst="rect">
            <a:avLst/>
          </a:prstGeom>
          <a:noFill/>
          <a:ln w="0">
            <a:noFill/>
          </a:ln>
        </p:spPr>
        <p:txBody>
          <a:bodyPr lIns="0" rIns="0" tIns="0" bIns="0" anchor="ctr">
            <a:sp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3000" strike="noStrike" u="none">
              <a:solidFill>
                <a:srgbClr val="000000"/>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8" name="PlaceHolder 1"/>
          <p:cNvSpPr>
            <a:spLocks noGrp="1"/>
          </p:cNvSpPr>
          <p:nvPr>
            <p:ph type="title"/>
          </p:nvPr>
        </p:nvSpPr>
        <p:spPr>
          <a:xfrm>
            <a:off x="457200" y="273600"/>
            <a:ext cx="8229240" cy="1144800"/>
          </a:xfrm>
          <a:prstGeom prst="rect">
            <a:avLst/>
          </a:prstGeom>
          <a:noFill/>
          <a:ln w="0">
            <a:noFill/>
          </a:ln>
        </p:spPr>
        <p:txBody>
          <a:bodyPr lIns="0" rIns="0" tIns="0" bIns="0" anchor="ctr">
            <a:sp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3000" strike="noStrike" u="none">
              <a:solidFill>
                <a:srgbClr val="000000"/>
              </a:solidFill>
              <a:effectLst/>
              <a:uFillTx/>
              <a:latin typeface="Arial"/>
            </a:endParaRPr>
          </a:p>
        </p:txBody>
      </p:sp>
      <p:sp>
        <p:nvSpPr>
          <p:cNvPr id="9" name="PlaceHolder 2"/>
          <p:cNvSpPr>
            <a:spLocks noGrp="1"/>
          </p:cNvSpPr>
          <p:nvPr>
            <p:ph/>
          </p:nvPr>
        </p:nvSpPr>
        <p:spPr>
          <a:xfrm>
            <a:off x="685800" y="1066320"/>
            <a:ext cx="7772400" cy="4800600"/>
          </a:xfrm>
          <a:prstGeom prst="rect">
            <a:avLst/>
          </a:prstGeom>
          <a:noFill/>
          <a:ln w="0">
            <a:noFill/>
          </a:ln>
        </p:spPr>
        <p:txBody>
          <a:bodyPr lIns="90000" rIns="90000" tIns="46800" bIns="46800" anchor="t">
            <a:normAutofit/>
          </a:bodyPr>
          <a:p>
            <a:pPr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400" strike="noStrike" u="none">
              <a:solidFill>
                <a:srgbClr val="000000"/>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Relationship Id="rId4"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body"/>
          </p:nvPr>
        </p:nvSpPr>
        <p:spPr>
          <a:xfrm>
            <a:off x="685800" y="1066320"/>
            <a:ext cx="7772400" cy="4800600"/>
          </a:xfrm>
          <a:prstGeom prst="rect">
            <a:avLst/>
          </a:prstGeom>
          <a:noFill/>
          <a:ln w="0">
            <a:noFill/>
          </a:ln>
        </p:spPr>
        <p:txBody>
          <a:bodyPr lIns="90000" rIns="90000" tIns="46800" bIns="46800" anchor="t">
            <a:normAutofit/>
          </a:bodyPr>
          <a:p>
            <a:pPr marL="343080" indent="-343080">
              <a:spcBef>
                <a:spcPts val="601"/>
              </a:spcBef>
              <a:buClr>
                <a:srgbClr val="ffff00"/>
              </a:buClr>
              <a:buSzPct val="70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Click to edit the outline text format</a:t>
            </a:r>
            <a:endParaRPr b="1" lang="en-US" sz="2400" strike="noStrike" u="none">
              <a:solidFill>
                <a:srgbClr val="000000"/>
              </a:solidFill>
              <a:effectLst/>
              <a:uFillTx/>
              <a:latin typeface="Arial"/>
            </a:endParaRPr>
          </a:p>
          <a:p>
            <a:pPr lvl="1" marL="743040" indent="-28584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Second Outline Level</a:t>
            </a:r>
            <a:endParaRPr b="1" lang="en-US" sz="2400" strike="noStrike" u="none">
              <a:solidFill>
                <a:srgbClr val="000000"/>
              </a:solidFill>
              <a:effectLst/>
              <a:uFillTx/>
              <a:latin typeface="Arial"/>
            </a:endParaRPr>
          </a:p>
          <a:p>
            <a:pPr lvl="2" marL="1143000" indent="-22860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Third Outline Level</a:t>
            </a:r>
            <a:endParaRPr b="1" lang="en-US" sz="2400" strike="noStrike" u="none">
              <a:solidFill>
                <a:srgbClr val="000000"/>
              </a:solidFill>
              <a:effectLst/>
              <a:uFillTx/>
              <a:latin typeface="Arial"/>
            </a:endParaRPr>
          </a:p>
          <a:p>
            <a:pPr lvl="3" marL="1600200" indent="-22860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Fourth Outline Level</a:t>
            </a:r>
            <a:endParaRPr b="1" lang="en-US" sz="2400" strike="noStrike" u="none">
              <a:solidFill>
                <a:srgbClr val="000000"/>
              </a:solidFill>
              <a:effectLst/>
              <a:uFillTx/>
              <a:latin typeface="Arial"/>
            </a:endParaRPr>
          </a:p>
          <a:p>
            <a:pPr lvl="4" marL="2057400" indent="-22860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Fifth Outline Level</a:t>
            </a:r>
            <a:endParaRPr b="1" lang="en-US" sz="2400" strike="noStrike" u="none">
              <a:solidFill>
                <a:srgbClr val="000000"/>
              </a:solidFill>
              <a:effectLst/>
              <a:uFillTx/>
              <a:latin typeface="Arial"/>
            </a:endParaRPr>
          </a:p>
          <a:p>
            <a:pPr lvl="5" marL="2057400" indent="-22860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Sixth Outline Level</a:t>
            </a:r>
            <a:endParaRPr b="1" lang="en-US" sz="2400" strike="noStrike" u="none">
              <a:solidFill>
                <a:srgbClr val="000000"/>
              </a:solidFill>
              <a:effectLst/>
              <a:uFillTx/>
              <a:latin typeface="Arial"/>
            </a:endParaRPr>
          </a:p>
          <a:p>
            <a:pPr lvl="6" marL="2057400" indent="-22860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Seventh Outline Level</a:t>
            </a:r>
            <a:endParaRPr b="1" lang="en-US" sz="2400" strike="noStrike" u="none">
              <a:solidFill>
                <a:srgbClr val="000000"/>
              </a:solidFill>
              <a:effectLst/>
              <a:uFillTx/>
              <a:latin typeface="Arial"/>
            </a:endParaRPr>
          </a:p>
        </p:txBody>
      </p:sp>
      <p:sp>
        <p:nvSpPr>
          <p:cNvPr id="1" name=""/>
          <p:cNvSpPr/>
          <p:nvPr/>
        </p:nvSpPr>
        <p:spPr>
          <a:xfrm rot="10800000">
            <a:off x="475920" y="6418080"/>
            <a:ext cx="8483400" cy="42840"/>
          </a:xfrm>
          <a:prstGeom prst="rect">
            <a:avLst/>
          </a:prstGeom>
          <a:gradFill rotWithShape="0">
            <a:gsLst>
              <a:gs pos="0">
                <a:srgbClr val="0000cc"/>
              </a:gs>
              <a:gs pos="50000">
                <a:srgbClr val="009bff"/>
              </a:gs>
              <a:gs pos="100000">
                <a:srgbClr val="0000cc"/>
              </a:gs>
            </a:gsLst>
            <a:lin ang="10800000"/>
          </a:gradFill>
          <a:ln w="0">
            <a:noFill/>
          </a:ln>
        </p:spPr>
        <p:style>
          <a:lnRef idx="0"/>
          <a:fillRef idx="0"/>
          <a:effectRef idx="0"/>
          <a:fontRef idx="minor"/>
        </p:style>
        <p:txBody>
          <a:bodyPr wrap="none" lIns="90000" rIns="90000" tIns="-3960" bIns="-396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Arial"/>
            </a:endParaRPr>
          </a:p>
        </p:txBody>
      </p:sp>
      <p:pic>
        <p:nvPicPr>
          <p:cNvPr id="2" name="E_CMYK_Rlarge" descr=""/>
          <p:cNvPicPr/>
          <p:nvPr/>
        </p:nvPicPr>
        <p:blipFill>
          <a:blip r:embed="rId2"/>
          <a:stretch/>
        </p:blipFill>
        <p:spPr>
          <a:xfrm>
            <a:off x="8496360" y="6210360"/>
            <a:ext cx="647640" cy="647640"/>
          </a:xfrm>
          <a:prstGeom prst="rect">
            <a:avLst/>
          </a:prstGeom>
          <a:noFill/>
          <a:ln w="0">
            <a:noFill/>
          </a:ln>
        </p:spPr>
      </p:pic>
      <p:sp>
        <p:nvSpPr>
          <p:cNvPr id="3" name=""/>
          <p:cNvSpPr/>
          <p:nvPr/>
        </p:nvSpPr>
        <p:spPr>
          <a:xfrm rot="10800000">
            <a:off x="372600" y="496080"/>
            <a:ext cx="8153640" cy="49320"/>
          </a:xfrm>
          <a:prstGeom prst="rect">
            <a:avLst/>
          </a:prstGeom>
          <a:gradFill rotWithShape="0">
            <a:gsLst>
              <a:gs pos="0">
                <a:srgbClr val="0000cc"/>
              </a:gs>
              <a:gs pos="50000">
                <a:srgbClr val="009bff"/>
              </a:gs>
              <a:gs pos="100000">
                <a:srgbClr val="0000cc"/>
              </a:gs>
            </a:gsLst>
            <a:lin ang="10800000"/>
          </a:gradFill>
          <a:ln w="0">
            <a:noFill/>
          </a:ln>
        </p:spPr>
        <p:style>
          <a:lnRef idx="0"/>
          <a:fillRef idx="0"/>
          <a:effectRef idx="0"/>
          <a:fontRef idx="minor"/>
        </p:style>
        <p:txBody>
          <a:bodyPr wrap="none" lIns="90000" rIns="90000" tIns="2520" bIns="2520" anchor="ctr">
            <a:noAutofit/>
          </a:bodyPr>
          <a:p>
            <a:endParaRPr b="0" lang="en-US" sz="2400" strike="noStrike" u="none">
              <a:solidFill>
                <a:srgbClr val="000000"/>
              </a:solidFill>
              <a:effectLst/>
              <a:uFillTx/>
              <a:latin typeface="Arial"/>
            </a:endParaRPr>
          </a:p>
        </p:txBody>
      </p:sp>
      <p:sp>
        <p:nvSpPr>
          <p:cNvPr id="4" name=""/>
          <p:cNvSpPr/>
          <p:nvPr/>
        </p:nvSpPr>
        <p:spPr>
          <a:xfrm>
            <a:off x="360720" y="6458040"/>
            <a:ext cx="400500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0000"/>
                </a:solidFill>
                <a:effectLst/>
                <a:uFillTx/>
                <a:latin typeface="Arial"/>
              </a:rPr>
              <a:t>Confidential – For Discussion Purposes Only</a:t>
            </a:r>
            <a:endParaRPr b="0" lang="en-US" sz="1400" strike="noStrike" u="none">
              <a:solidFill>
                <a:srgbClr val="000000"/>
              </a:solidFill>
              <a:effectLst/>
              <a:uFillTx/>
              <a:latin typeface="Arial"/>
            </a:endParaRPr>
          </a:p>
        </p:txBody>
      </p:sp>
      <p:sp>
        <p:nvSpPr>
          <p:cNvPr id="5" name=""/>
          <p:cNvSpPr/>
          <p:nvPr/>
        </p:nvSpPr>
        <p:spPr>
          <a:xfrm>
            <a:off x="4276080" y="6510240"/>
            <a:ext cx="792360" cy="246600"/>
          </a:xfrm>
          <a:prstGeom prst="rect">
            <a:avLst/>
          </a:prstGeom>
          <a:noFill/>
          <a:ln w="0">
            <a:noFill/>
          </a:ln>
        </p:spPr>
        <p:style>
          <a:lnRef idx="0"/>
          <a:fillRef idx="0"/>
          <a:effectRef idx="0"/>
          <a:fontRef idx="minor"/>
        </p:style>
        <p:txBody>
          <a:bodyPr wrap="none" lIns="90000" rIns="90000" tIns="46800" bIns="46800" anchor="t">
            <a:sp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81D32518-BF87-454B-9CCD-49B09008CDBB}" type="slidenum">
              <a:rPr b="1" lang="en-US" sz="1000" strike="noStrike" u="none">
                <a:solidFill>
                  <a:srgbClr val="000000"/>
                </a:solidFill>
                <a:effectLst/>
                <a:uFillTx/>
                <a:latin typeface="Arial"/>
              </a:rPr>
              <a:t>&lt;number&gt;</a:t>
            </a:fld>
            <a:endParaRPr b="0" lang="en-US" sz="1000" strike="noStrike" u="none">
              <a:solidFill>
                <a:srgbClr val="000000"/>
              </a:solidFill>
              <a:effectLst/>
              <a:uFillTx/>
              <a:latin typeface="Arial"/>
            </a:endParaRPr>
          </a:p>
        </p:txBody>
      </p:sp>
      <p:sp>
        <p:nvSpPr>
          <p:cNvPr id="6" name="PlaceHolder 2"/>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Click to edit the title text format</a:t>
            </a:r>
            <a:endParaRPr b="1" lang="en-US" sz="3000" strike="noStrike" u="none">
              <a:solidFill>
                <a:srgbClr val="000000"/>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 id="2147483650" r:id="rId4"/>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 name=""/>
          <p:cNvSpPr/>
          <p:nvPr/>
        </p:nvSpPr>
        <p:spPr>
          <a:xfrm>
            <a:off x="928800" y="1312920"/>
            <a:ext cx="7240320" cy="3071880"/>
          </a:xfrm>
          <a:prstGeom prst="rect">
            <a:avLst/>
          </a:prstGeom>
          <a:noFill/>
          <a:ln w="0">
            <a:noFill/>
          </a:ln>
        </p:spPr>
        <p:style>
          <a:lnRef idx="0"/>
          <a:fillRef idx="0"/>
          <a:effectRef idx="0"/>
          <a:fontRef idx="minor"/>
        </p:style>
        <p:txBody>
          <a:bodyPr lIns="90000" rIns="90000" tIns="46800" bIns="46800" anchor="t">
            <a:noAutofit/>
          </a:bodyPr>
          <a:p>
            <a:pPr algn="ctr">
              <a:lnSpc>
                <a:spcPct val="100000"/>
              </a:lnSpc>
              <a:spcBef>
                <a:spcPts val="1137"/>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000000"/>
                </a:solidFill>
                <a:effectLst/>
                <a:uFillTx/>
                <a:latin typeface="Times New Roman"/>
              </a:rPr>
              <a:t>Summary Explanation</a:t>
            </a:r>
            <a:endParaRPr b="0" lang="en-US" sz="2600" strike="noStrike" u="none">
              <a:solidFill>
                <a:srgbClr val="000000"/>
              </a:solidFill>
              <a:effectLst/>
              <a:uFillTx/>
              <a:latin typeface="Arial"/>
            </a:endParaRPr>
          </a:p>
          <a:p>
            <a:pPr algn="ctr">
              <a:lnSpc>
                <a:spcPct val="100000"/>
              </a:lnSpc>
              <a:spcBef>
                <a:spcPts val="1137"/>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000000"/>
                </a:solidFill>
                <a:effectLst/>
                <a:uFillTx/>
                <a:latin typeface="Times New Roman"/>
              </a:rPr>
              <a:t>For The Proposed</a:t>
            </a:r>
            <a:endParaRPr b="0" lang="en-US" sz="2600" strike="noStrike" u="none">
              <a:solidFill>
                <a:srgbClr val="000000"/>
              </a:solidFill>
              <a:effectLst/>
              <a:uFillTx/>
              <a:latin typeface="Arial"/>
            </a:endParaRPr>
          </a:p>
          <a:p>
            <a:pPr algn="ctr">
              <a:lnSpc>
                <a:spcPct val="100000"/>
              </a:lnSpc>
              <a:spcBef>
                <a:spcPts val="1137"/>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000000"/>
                </a:solidFill>
                <a:effectLst/>
                <a:uFillTx/>
                <a:latin typeface="Times New Roman"/>
              </a:rPr>
              <a:t>Master Power Prepayment Agreement</a:t>
            </a:r>
            <a:endParaRPr b="0" lang="en-US" sz="2600" strike="noStrike" u="none">
              <a:solidFill>
                <a:srgbClr val="000000"/>
              </a:solidFill>
              <a:effectLst/>
              <a:uFillTx/>
              <a:latin typeface="Arial"/>
            </a:endParaRPr>
          </a:p>
          <a:p>
            <a:pPr algn="ctr">
              <a:lnSpc>
                <a:spcPct val="100000"/>
              </a:lnSpc>
              <a:spcBef>
                <a:spcPts val="1137"/>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000000"/>
                </a:solidFill>
                <a:effectLst/>
                <a:uFillTx/>
                <a:latin typeface="Times New Roman"/>
              </a:rPr>
              <a:t>Between</a:t>
            </a:r>
            <a:endParaRPr b="0" lang="en-US" sz="2600" strike="noStrike" u="none">
              <a:solidFill>
                <a:srgbClr val="000000"/>
              </a:solidFill>
              <a:effectLst/>
              <a:uFillTx/>
              <a:latin typeface="Arial"/>
            </a:endParaRPr>
          </a:p>
          <a:p>
            <a:pPr algn="ctr">
              <a:lnSpc>
                <a:spcPct val="100000"/>
              </a:lnSpc>
              <a:spcBef>
                <a:spcPts val="1137"/>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000000"/>
                </a:solidFill>
                <a:effectLst/>
                <a:uFillTx/>
                <a:latin typeface="Times New Roman"/>
              </a:rPr>
              <a:t>Enron North America Corp.</a:t>
            </a:r>
            <a:endParaRPr b="0" lang="en-US" sz="2600" strike="noStrike" u="none">
              <a:solidFill>
                <a:srgbClr val="000000"/>
              </a:solidFill>
              <a:effectLst/>
              <a:uFillTx/>
              <a:latin typeface="Arial"/>
            </a:endParaRPr>
          </a:p>
          <a:p>
            <a:pPr algn="ctr">
              <a:lnSpc>
                <a:spcPct val="100000"/>
              </a:lnSpc>
              <a:spcBef>
                <a:spcPts val="1137"/>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000000"/>
                </a:solidFill>
                <a:effectLst/>
                <a:uFillTx/>
                <a:latin typeface="Times New Roman"/>
              </a:rPr>
              <a:t>And</a:t>
            </a:r>
            <a:endParaRPr b="0" lang="en-US" sz="2600" strike="noStrike" u="none">
              <a:solidFill>
                <a:srgbClr val="000000"/>
              </a:solidFill>
              <a:effectLst/>
              <a:uFillTx/>
              <a:latin typeface="Arial"/>
            </a:endParaRPr>
          </a:p>
          <a:p>
            <a:pPr algn="ctr">
              <a:lnSpc>
                <a:spcPct val="100000"/>
              </a:lnSpc>
              <a:spcBef>
                <a:spcPts val="1137"/>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000000"/>
                </a:solidFill>
                <a:effectLst/>
                <a:uFillTx/>
                <a:latin typeface="Times New Roman"/>
              </a:rPr>
              <a:t>Calpine Corp.</a:t>
            </a:r>
            <a:endParaRPr b="0" lang="en-US" sz="2600" strike="noStrike" u="none">
              <a:solidFill>
                <a:srgbClr val="000000"/>
              </a:solidFill>
              <a:effectLst/>
              <a:uFillTx/>
              <a:latin typeface="Arial"/>
            </a:endParaRPr>
          </a:p>
          <a:p>
            <a:pPr algn="ctr">
              <a:lnSpc>
                <a:spcPct val="100000"/>
              </a:lnSpc>
              <a:spcBef>
                <a:spcPts val="17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br>
              <a:rPr sz="4000"/>
            </a:br>
            <a:br>
              <a:rPr sz="4000"/>
            </a:br>
            <a:br>
              <a:rPr sz="4000"/>
            </a:br>
            <a:endParaRPr b="0" lang="en-US" sz="4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52" name=""/>
          <p:cNvSpPr/>
          <p:nvPr/>
        </p:nvSpPr>
        <p:spPr>
          <a:xfrm>
            <a:off x="355680" y="2082960"/>
            <a:ext cx="8381880" cy="2577240"/>
          </a:xfrm>
          <a:prstGeom prst="rect">
            <a:avLst/>
          </a:prstGeom>
          <a:noFill/>
          <a:ln w="0">
            <a:noFill/>
          </a:ln>
        </p:spPr>
        <p:style>
          <a:lnRef idx="0"/>
          <a:fillRef idx="0"/>
          <a:effectRef idx="0"/>
          <a:fontRef idx="minor"/>
        </p:style>
        <p:txBody>
          <a:bodyPr lIns="90000" rIns="90000" tIns="46800" bIns="46800" anchor="t">
            <a:spAutoFit/>
          </a:bodyPr>
          <a:p>
            <a:pPr>
              <a:lnSpc>
                <a:spcPct val="95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00"/>
                </a:solidFill>
                <a:effectLst/>
                <a:uFillTx/>
                <a:latin typeface="Times New Roman"/>
                <a:ea typeface="Arial"/>
              </a:rPr>
              <a:t>THIS SUMMARY EXPLANATION IS NOT INTENDED TO BE COMPLETE AND ALL-INCLUSIVE OF THE TERMS OF THE PROPOSED TRANSACTION.  THIS SUMMARY EXPLANATION DOES NOT CREATE A BINDING AND ENFORCEABLE CONTRACT BETWEEN OR COMMITMENT OR OFFER TO ANY PARTY OR PARTIES, AND MAY NOT BE RELIED UPON BY ANY PARTY AS THE BASIS FOR A CONTRACT BY ESTOPPEL OR OTHERWISE, BUT RATHER EVIDENCES A NON-BINDING EXPRESSION OF GOOD FAITH UNDERSTANDING TO ENDEAVOR, WITHOUT OBLIGATION, TO NEGOTIATE MUTUALLY AGREEABLE DEFINITIVE AGREEMENTS.  ANY TRANSACTION IS CONDITIONED UPON THE RESULTS OF A DUE DILIGENCE REVIEW TO ENA'S SOLE SATISFACTION, WHICH DUE DILIGENCE REVIEW HAS NOT YET BEEN CONDUCTED.</a:t>
            </a:r>
            <a:endParaRPr b="0" lang="en-US" sz="1500" strike="noStrike" u="none">
              <a:solidFill>
                <a:srgbClr val="000000"/>
              </a:solidFill>
              <a:effectLst/>
              <a:uFillTx/>
              <a:latin typeface="Arial"/>
            </a:endParaRPr>
          </a:p>
          <a:p>
            <a:pPr>
              <a:lnSpc>
                <a:spcPct val="95000"/>
              </a:lnSpc>
              <a:spcBef>
                <a:spcPts val="7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5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 name=""/>
          <p:cNvSpPr/>
          <p:nvPr/>
        </p:nvSpPr>
        <p:spPr>
          <a:xfrm>
            <a:off x="304920" y="12600"/>
            <a:ext cx="8076960" cy="4899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000000"/>
                </a:solidFill>
                <a:effectLst/>
                <a:uFillTx/>
                <a:latin typeface="Times New Roman"/>
              </a:rPr>
              <a:t>Proposed Master Prepayment Structure</a:t>
            </a:r>
            <a:endParaRPr b="0" lang="en-US" sz="2600" strike="noStrike" u="none">
              <a:solidFill>
                <a:srgbClr val="000000"/>
              </a:solidFill>
              <a:effectLst/>
              <a:uFillTx/>
              <a:latin typeface="Arial"/>
            </a:endParaRPr>
          </a:p>
        </p:txBody>
      </p:sp>
      <p:sp>
        <p:nvSpPr>
          <p:cNvPr id="12" name=""/>
          <p:cNvSpPr/>
          <p:nvPr/>
        </p:nvSpPr>
        <p:spPr>
          <a:xfrm>
            <a:off x="291960" y="558720"/>
            <a:ext cx="8382240" cy="1243800"/>
          </a:xfrm>
          <a:prstGeom prst="rect">
            <a:avLst/>
          </a:prstGeom>
          <a:noFill/>
          <a:ln w="0">
            <a:noFill/>
          </a:ln>
        </p:spPr>
        <p:style>
          <a:lnRef idx="0"/>
          <a:fillRef idx="0"/>
          <a:effectRef idx="0"/>
          <a:fontRef idx="minor"/>
        </p:style>
        <p:txBody>
          <a:bodyPr lIns="90000" rIns="90000" tIns="46800" bIns="46800" anchor="t">
            <a:spAutoFit/>
          </a:bodyPr>
          <a:p>
            <a:pPr>
              <a:lnSpc>
                <a:spcPct val="105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3333cc"/>
                </a:solidFill>
                <a:effectLst/>
                <a:uFillTx/>
                <a:latin typeface="Times New Roman"/>
              </a:rPr>
              <a:t>ENA proposes providing a $1 billion Master Power Prepayment Agreement to Calpine with an initial prepayment funded at closing.  The following is a detailed description of this proposed structure.</a:t>
            </a:r>
            <a:endParaRPr b="0" lang="en-US" sz="1500" strike="noStrike" u="none">
              <a:solidFill>
                <a:srgbClr val="000000"/>
              </a:solidFill>
              <a:effectLst/>
              <a:uFillTx/>
              <a:latin typeface="Arial"/>
            </a:endParaRPr>
          </a:p>
          <a:p>
            <a:pPr>
              <a:lnSpc>
                <a:spcPct val="105000"/>
              </a:lnSpc>
              <a:spcBef>
                <a:spcPts val="751"/>
              </a:spcBef>
              <a:buClr>
                <a:srgbClr val="3333cc"/>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500" strike="noStrike" u="none">
              <a:solidFill>
                <a:srgbClr val="000000"/>
              </a:solidFill>
              <a:effectLst/>
              <a:uFillTx/>
              <a:latin typeface="Arial"/>
            </a:endParaRPr>
          </a:p>
          <a:p>
            <a:pPr>
              <a:lnSpc>
                <a:spcPct val="105000"/>
              </a:lnSpc>
              <a:spcBef>
                <a:spcPts val="751"/>
              </a:spcBef>
              <a:buClr>
                <a:srgbClr val="3333cc"/>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500" strike="noStrike" u="none">
              <a:solidFill>
                <a:srgbClr val="000000"/>
              </a:solidFill>
              <a:effectLst/>
              <a:uFillTx/>
              <a:latin typeface="Arial"/>
            </a:endParaRPr>
          </a:p>
        </p:txBody>
      </p:sp>
      <p:sp>
        <p:nvSpPr>
          <p:cNvPr id="13" name=""/>
          <p:cNvSpPr/>
          <p:nvPr/>
        </p:nvSpPr>
        <p:spPr>
          <a:xfrm>
            <a:off x="5234040" y="1347840"/>
            <a:ext cx="1042920" cy="896760"/>
          </a:xfrm>
          <a:prstGeom prst="roundRect">
            <a:avLst>
              <a:gd name="adj" fmla="val 16667"/>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4" name=""/>
          <p:cNvSpPr/>
          <p:nvPr/>
        </p:nvSpPr>
        <p:spPr>
          <a:xfrm>
            <a:off x="5385600" y="1565280"/>
            <a:ext cx="753840" cy="4291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Times New Roman"/>
              </a:rPr>
              <a:t>CPN</a:t>
            </a:r>
            <a:endParaRPr b="0" lang="en-US" sz="2200" strike="noStrike" u="none">
              <a:solidFill>
                <a:srgbClr val="000000"/>
              </a:solidFill>
              <a:effectLst/>
              <a:uFillTx/>
              <a:latin typeface="Arial"/>
            </a:endParaRPr>
          </a:p>
        </p:txBody>
      </p:sp>
      <p:sp>
        <p:nvSpPr>
          <p:cNvPr id="15" name=""/>
          <p:cNvSpPr/>
          <p:nvPr/>
        </p:nvSpPr>
        <p:spPr>
          <a:xfrm>
            <a:off x="3394080" y="3365640"/>
            <a:ext cx="671400" cy="900000"/>
          </a:xfrm>
          <a:custGeom>
            <a:avLst/>
            <a:gdLst>
              <a:gd name="textAreaLeft" fmla="*/ 32760 w 671400"/>
              <a:gd name="textAreaRight" fmla="*/ 638640 w 671400"/>
              <a:gd name="textAreaTop" fmla="*/ 32760 h 900000"/>
              <a:gd name="textAreaBottom" fmla="*/ 867240 h 900000"/>
            </a:gdLst>
            <a:ahLst/>
            <a:cxnLst/>
            <a:rect l="textAreaLeft" t="textAreaTop" r="textAreaRight" b="textAreaBottom"/>
            <a:pathLst>
              <a:path w="21600" h="28950">
                <a:moveTo>
                  <a:pt x="3600" y="0"/>
                </a:moveTo>
                <a:arcTo wR="3600" hR="3600" stAng="16200000" swAng="-5400000"/>
                <a:lnTo>
                  <a:pt x="0" y="25350"/>
                </a:lnTo>
                <a:arcTo wR="3600" hR="3600" stAng="10800000" swAng="-5400000"/>
                <a:lnTo>
                  <a:pt x="18000" y="28950"/>
                </a:lnTo>
                <a:arcTo wR="3600" hR="3600" stAng="5400000" swAng="-5400000"/>
                <a:lnTo>
                  <a:pt x="21600" y="3600"/>
                </a:lnTo>
                <a:arcTo wR="3600" hR="3600" stAng="0" swAng="-5400000"/>
                <a:close/>
              </a:path>
            </a:pathLst>
          </a:cu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6" name=""/>
          <p:cNvSpPr/>
          <p:nvPr/>
        </p:nvSpPr>
        <p:spPr>
          <a:xfrm>
            <a:off x="7337880" y="3467160"/>
            <a:ext cx="940320" cy="7642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Times New Roman"/>
              </a:rPr>
              <a:t>MPPA</a:t>
            </a:r>
            <a:endParaRPr b="0" lang="en-US" sz="22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00"/>
                </a:solidFill>
                <a:effectLst/>
                <a:uFillTx/>
                <a:latin typeface="Times New Roman"/>
              </a:rPr>
              <a:t>Co.</a:t>
            </a:r>
            <a:endParaRPr b="0" lang="en-US" sz="2200" strike="noStrike" u="none">
              <a:solidFill>
                <a:srgbClr val="000000"/>
              </a:solidFill>
              <a:effectLst/>
              <a:uFillTx/>
              <a:latin typeface="Arial"/>
            </a:endParaRPr>
          </a:p>
        </p:txBody>
      </p:sp>
      <p:sp>
        <p:nvSpPr>
          <p:cNvPr id="17" name=""/>
          <p:cNvSpPr/>
          <p:nvPr/>
        </p:nvSpPr>
        <p:spPr>
          <a:xfrm>
            <a:off x="3399480" y="3616200"/>
            <a:ext cx="703800" cy="3988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ENA</a:t>
            </a:r>
            <a:endParaRPr b="0" lang="en-US" sz="2000" strike="noStrike" u="none">
              <a:solidFill>
                <a:srgbClr val="000000"/>
              </a:solidFill>
              <a:effectLst/>
              <a:uFillTx/>
              <a:latin typeface="Arial"/>
            </a:endParaRPr>
          </a:p>
        </p:txBody>
      </p:sp>
      <p:sp>
        <p:nvSpPr>
          <p:cNvPr id="18" name=""/>
          <p:cNvSpPr/>
          <p:nvPr/>
        </p:nvSpPr>
        <p:spPr>
          <a:xfrm>
            <a:off x="1371600" y="3479760"/>
            <a:ext cx="1049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CPN Gas</a:t>
            </a:r>
            <a:endParaRPr b="0" lang="en-US" sz="18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Entities</a:t>
            </a:r>
            <a:endParaRPr b="0" lang="en-US" sz="1800" strike="noStrike" u="none">
              <a:solidFill>
                <a:srgbClr val="000000"/>
              </a:solidFill>
              <a:effectLst/>
              <a:uFillTx/>
              <a:latin typeface="Arial"/>
            </a:endParaRPr>
          </a:p>
        </p:txBody>
      </p:sp>
      <p:sp>
        <p:nvSpPr>
          <p:cNvPr id="19" name=""/>
          <p:cNvSpPr/>
          <p:nvPr/>
        </p:nvSpPr>
        <p:spPr>
          <a:xfrm>
            <a:off x="1397160" y="3365640"/>
            <a:ext cx="969840" cy="900000"/>
          </a:xfrm>
          <a:prstGeom prst="roundRect">
            <a:avLst>
              <a:gd name="adj" fmla="val 16667"/>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0" name=""/>
          <p:cNvSpPr/>
          <p:nvPr/>
        </p:nvSpPr>
        <p:spPr>
          <a:xfrm>
            <a:off x="1306440" y="5011560"/>
            <a:ext cx="1268640" cy="1271880"/>
          </a:xfrm>
          <a:prstGeom prst="ellipse">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1" name=""/>
          <p:cNvSpPr/>
          <p:nvPr/>
        </p:nvSpPr>
        <p:spPr>
          <a:xfrm>
            <a:off x="1432080" y="5110200"/>
            <a:ext cx="1005840" cy="9169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TX/</a:t>
            </a:r>
            <a:endParaRPr b="0" lang="en-US" sz="18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Canada</a:t>
            </a:r>
            <a:endParaRPr b="0" lang="en-US" sz="18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Reserves</a:t>
            </a:r>
            <a:endParaRPr b="0" lang="en-US" sz="1800" strike="noStrike" u="none">
              <a:solidFill>
                <a:srgbClr val="000000"/>
              </a:solidFill>
              <a:effectLst/>
              <a:uFillTx/>
              <a:latin typeface="Arial"/>
            </a:endParaRPr>
          </a:p>
        </p:txBody>
      </p:sp>
      <p:sp>
        <p:nvSpPr>
          <p:cNvPr id="22" name=""/>
          <p:cNvSpPr/>
          <p:nvPr/>
        </p:nvSpPr>
        <p:spPr>
          <a:xfrm>
            <a:off x="1879560" y="4265640"/>
            <a:ext cx="0" cy="74592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3" name=""/>
          <p:cNvSpPr/>
          <p:nvPr/>
        </p:nvSpPr>
        <p:spPr>
          <a:xfrm>
            <a:off x="7345440" y="3365640"/>
            <a:ext cx="895320" cy="900000"/>
          </a:xfrm>
          <a:custGeom>
            <a:avLst/>
            <a:gdLst>
              <a:gd name="textAreaLeft" fmla="*/ 43560 w 895320"/>
              <a:gd name="textAreaRight" fmla="*/ 851760 w 895320"/>
              <a:gd name="textAreaTop" fmla="*/ 43560 h 900000"/>
              <a:gd name="textAreaBottom" fmla="*/ 856440 h 900000"/>
            </a:gdLst>
            <a:ahLst/>
            <a:cxnLst/>
            <a:rect l="textAreaLeft" t="textAreaTop" r="textAreaRight" b="textAreaBottom"/>
            <a:pathLst>
              <a:path w="21600" h="21713">
                <a:moveTo>
                  <a:pt x="3600" y="0"/>
                </a:moveTo>
                <a:arcTo wR="3600" hR="3600" stAng="16200000" swAng="-5400000"/>
                <a:lnTo>
                  <a:pt x="0" y="18113"/>
                </a:lnTo>
                <a:arcTo wR="3600" hR="3600" stAng="10800000" swAng="-5400000"/>
                <a:lnTo>
                  <a:pt x="18000" y="21713"/>
                </a:lnTo>
                <a:arcTo wR="3600" hR="3600" stAng="5400000" swAng="-5400000"/>
                <a:lnTo>
                  <a:pt x="21600" y="3600"/>
                </a:lnTo>
                <a:arcTo wR="3600" hR="3600" stAng="0" swAng="-5400000"/>
                <a:close/>
              </a:path>
            </a:pathLst>
          </a:cu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4" name=""/>
          <p:cNvSpPr/>
          <p:nvPr/>
        </p:nvSpPr>
        <p:spPr>
          <a:xfrm>
            <a:off x="4513320" y="5400720"/>
            <a:ext cx="371520" cy="299880"/>
          </a:xfrm>
          <a:prstGeom prst="triangle">
            <a:avLst>
              <a:gd name="adj" fmla="val 50000"/>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5" name=""/>
          <p:cNvSpPr/>
          <p:nvPr/>
        </p:nvSpPr>
        <p:spPr>
          <a:xfrm>
            <a:off x="5033880" y="5400720"/>
            <a:ext cx="374760" cy="299880"/>
          </a:xfrm>
          <a:prstGeom prst="triangle">
            <a:avLst>
              <a:gd name="adj" fmla="val 50000"/>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6" name=""/>
          <p:cNvSpPr/>
          <p:nvPr/>
        </p:nvSpPr>
        <p:spPr>
          <a:xfrm>
            <a:off x="5557680" y="5400720"/>
            <a:ext cx="371520" cy="299880"/>
          </a:xfrm>
          <a:prstGeom prst="triangle">
            <a:avLst>
              <a:gd name="adj" fmla="val 50000"/>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7" name=""/>
          <p:cNvSpPr/>
          <p:nvPr/>
        </p:nvSpPr>
        <p:spPr>
          <a:xfrm>
            <a:off x="6078600" y="5400720"/>
            <a:ext cx="372960" cy="299880"/>
          </a:xfrm>
          <a:prstGeom prst="triangle">
            <a:avLst>
              <a:gd name="adj" fmla="val 50000"/>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8" name=""/>
          <p:cNvSpPr/>
          <p:nvPr/>
        </p:nvSpPr>
        <p:spPr>
          <a:xfrm>
            <a:off x="6599160" y="5400720"/>
            <a:ext cx="373320" cy="299880"/>
          </a:xfrm>
          <a:prstGeom prst="triangle">
            <a:avLst>
              <a:gd name="adj" fmla="val 50000"/>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9" name=""/>
          <p:cNvSpPr/>
          <p:nvPr/>
        </p:nvSpPr>
        <p:spPr>
          <a:xfrm>
            <a:off x="5234040" y="3365640"/>
            <a:ext cx="1042920" cy="900000"/>
          </a:xfrm>
          <a:prstGeom prst="roundRect">
            <a:avLst>
              <a:gd name="adj" fmla="val 16667"/>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30" name=""/>
          <p:cNvSpPr/>
          <p:nvPr/>
        </p:nvSpPr>
        <p:spPr>
          <a:xfrm>
            <a:off x="5224680" y="3516480"/>
            <a:ext cx="1069560" cy="6426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Holding</a:t>
            </a:r>
            <a:endParaRPr b="0" lang="en-US" sz="18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Company</a:t>
            </a:r>
            <a:endParaRPr b="0" lang="en-US" sz="1800" strike="noStrike" u="none">
              <a:solidFill>
                <a:srgbClr val="000000"/>
              </a:solidFill>
              <a:effectLst/>
              <a:uFillTx/>
              <a:latin typeface="Arial"/>
            </a:endParaRPr>
          </a:p>
        </p:txBody>
      </p:sp>
      <p:sp>
        <p:nvSpPr>
          <p:cNvPr id="31" name=""/>
          <p:cNvSpPr/>
          <p:nvPr/>
        </p:nvSpPr>
        <p:spPr>
          <a:xfrm>
            <a:off x="6313320" y="3665520"/>
            <a:ext cx="9702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2" name=""/>
          <p:cNvSpPr/>
          <p:nvPr/>
        </p:nvSpPr>
        <p:spPr>
          <a:xfrm flipH="1">
            <a:off x="6312960" y="3965400"/>
            <a:ext cx="9702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3" name=""/>
          <p:cNvSpPr/>
          <p:nvPr/>
        </p:nvSpPr>
        <p:spPr>
          <a:xfrm flipH="1">
            <a:off x="4114800" y="3665520"/>
            <a:ext cx="96984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4" name=""/>
          <p:cNvSpPr/>
          <p:nvPr/>
        </p:nvSpPr>
        <p:spPr>
          <a:xfrm>
            <a:off x="4114800" y="3890880"/>
            <a:ext cx="104472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5" name=""/>
          <p:cNvSpPr/>
          <p:nvPr/>
        </p:nvSpPr>
        <p:spPr>
          <a:xfrm>
            <a:off x="6292440" y="3422520"/>
            <a:ext cx="105912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Floating  $/MWh</a:t>
            </a:r>
            <a:endParaRPr b="0" lang="en-US" sz="1000" strike="noStrike" u="none">
              <a:solidFill>
                <a:srgbClr val="000000"/>
              </a:solidFill>
              <a:effectLst/>
              <a:uFillTx/>
              <a:latin typeface="Arial"/>
            </a:endParaRPr>
          </a:p>
        </p:txBody>
      </p:sp>
      <p:sp>
        <p:nvSpPr>
          <p:cNvPr id="36" name=""/>
          <p:cNvSpPr/>
          <p:nvPr/>
        </p:nvSpPr>
        <p:spPr>
          <a:xfrm>
            <a:off x="6307200" y="3919680"/>
            <a:ext cx="986760" cy="4294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Prepay</a:t>
            </a:r>
            <a:endParaRPr b="0" lang="en-US" sz="10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(Fixed $/MWh</a:t>
            </a:r>
            <a:r>
              <a:rPr b="0" lang="en-US" sz="1200" strike="noStrike" u="none">
                <a:solidFill>
                  <a:srgbClr val="000000"/>
                </a:solidFill>
                <a:effectLst/>
                <a:uFillTx/>
                <a:latin typeface="Times New Roman"/>
              </a:rPr>
              <a:t>)</a:t>
            </a:r>
            <a:endParaRPr b="0" lang="en-US" sz="1200" strike="noStrike" u="none">
              <a:solidFill>
                <a:srgbClr val="000000"/>
              </a:solidFill>
              <a:effectLst/>
              <a:uFillTx/>
              <a:latin typeface="Arial"/>
            </a:endParaRPr>
          </a:p>
        </p:txBody>
      </p:sp>
      <p:sp>
        <p:nvSpPr>
          <p:cNvPr id="37" name=""/>
          <p:cNvSpPr/>
          <p:nvPr/>
        </p:nvSpPr>
        <p:spPr>
          <a:xfrm>
            <a:off x="3816360" y="3143160"/>
            <a:ext cx="1717560" cy="5518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Fixed NYMEX</a:t>
            </a:r>
            <a:endParaRPr b="0" lang="en-US" sz="10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 Basis</a:t>
            </a:r>
            <a:endParaRPr b="0" lang="en-US" sz="10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$/MMBtu</a:t>
            </a:r>
            <a:endParaRPr b="0" lang="en-US" sz="1000" strike="noStrike" u="none">
              <a:solidFill>
                <a:srgbClr val="000000"/>
              </a:solidFill>
              <a:effectLst/>
              <a:uFillTx/>
              <a:latin typeface="Arial"/>
            </a:endParaRPr>
          </a:p>
        </p:txBody>
      </p:sp>
      <p:sp>
        <p:nvSpPr>
          <p:cNvPr id="38" name=""/>
          <p:cNvSpPr/>
          <p:nvPr/>
        </p:nvSpPr>
        <p:spPr>
          <a:xfrm>
            <a:off x="4066200" y="3863880"/>
            <a:ext cx="1140120" cy="2466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Floating $/MMBtu</a:t>
            </a:r>
            <a:endParaRPr b="0" lang="en-US" sz="1000" strike="noStrike" u="none">
              <a:solidFill>
                <a:srgbClr val="000000"/>
              </a:solidFill>
              <a:effectLst/>
              <a:uFillTx/>
              <a:latin typeface="Arial"/>
            </a:endParaRPr>
          </a:p>
        </p:txBody>
      </p:sp>
      <p:sp>
        <p:nvSpPr>
          <p:cNvPr id="39" name=""/>
          <p:cNvSpPr/>
          <p:nvPr/>
        </p:nvSpPr>
        <p:spPr>
          <a:xfrm flipH="1">
            <a:off x="1879560" y="1797120"/>
            <a:ext cx="335448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40" name=""/>
          <p:cNvSpPr/>
          <p:nvPr/>
        </p:nvSpPr>
        <p:spPr>
          <a:xfrm flipV="1">
            <a:off x="1879560" y="1796760"/>
            <a:ext cx="0" cy="156852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41" name=""/>
          <p:cNvSpPr/>
          <p:nvPr/>
        </p:nvSpPr>
        <p:spPr>
          <a:xfrm>
            <a:off x="1881000" y="2478240"/>
            <a:ext cx="53640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100%</a:t>
            </a:r>
            <a:endParaRPr b="0" lang="en-US" sz="1200" strike="noStrike" u="none">
              <a:solidFill>
                <a:srgbClr val="000000"/>
              </a:solidFill>
              <a:effectLst/>
              <a:uFillTx/>
              <a:latin typeface="Arial"/>
            </a:endParaRPr>
          </a:p>
        </p:txBody>
      </p:sp>
      <p:sp>
        <p:nvSpPr>
          <p:cNvPr id="42" name=""/>
          <p:cNvSpPr/>
          <p:nvPr/>
        </p:nvSpPr>
        <p:spPr>
          <a:xfrm>
            <a:off x="4686480" y="5102280"/>
            <a:ext cx="208728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43" name=""/>
          <p:cNvSpPr/>
          <p:nvPr/>
        </p:nvSpPr>
        <p:spPr>
          <a:xfrm flipV="1">
            <a:off x="4686480" y="5101920"/>
            <a:ext cx="0" cy="2984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44" name=""/>
          <p:cNvSpPr/>
          <p:nvPr/>
        </p:nvSpPr>
        <p:spPr>
          <a:xfrm flipV="1">
            <a:off x="5208480" y="5101920"/>
            <a:ext cx="0" cy="2984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45" name=""/>
          <p:cNvSpPr/>
          <p:nvPr/>
        </p:nvSpPr>
        <p:spPr>
          <a:xfrm flipV="1">
            <a:off x="5742000" y="5101920"/>
            <a:ext cx="0" cy="2984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46" name=""/>
          <p:cNvSpPr/>
          <p:nvPr/>
        </p:nvSpPr>
        <p:spPr>
          <a:xfrm flipV="1">
            <a:off x="6264360" y="5101920"/>
            <a:ext cx="0" cy="2984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47" name=""/>
          <p:cNvSpPr/>
          <p:nvPr/>
        </p:nvSpPr>
        <p:spPr>
          <a:xfrm flipV="1">
            <a:off x="6786720" y="5101920"/>
            <a:ext cx="0" cy="2984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48" name=""/>
          <p:cNvSpPr/>
          <p:nvPr/>
        </p:nvSpPr>
        <p:spPr>
          <a:xfrm>
            <a:off x="5367600" y="4711680"/>
            <a:ext cx="802800" cy="3988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Plants</a:t>
            </a:r>
            <a:endParaRPr b="0" lang="en-US" sz="2000" strike="noStrike" u="none">
              <a:solidFill>
                <a:srgbClr val="000000"/>
              </a:solidFill>
              <a:effectLst/>
              <a:uFillTx/>
              <a:latin typeface="Arial"/>
            </a:endParaRPr>
          </a:p>
        </p:txBody>
      </p:sp>
      <p:sp>
        <p:nvSpPr>
          <p:cNvPr id="49" name=""/>
          <p:cNvSpPr/>
          <p:nvPr/>
        </p:nvSpPr>
        <p:spPr>
          <a:xfrm>
            <a:off x="4289400" y="4711680"/>
            <a:ext cx="2906640" cy="11224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50" name=""/>
          <p:cNvSpPr/>
          <p:nvPr/>
        </p:nvSpPr>
        <p:spPr>
          <a:xfrm>
            <a:off x="5730840" y="4265640"/>
            <a:ext cx="0" cy="4460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51" name=""/>
          <p:cNvSpPr/>
          <p:nvPr/>
        </p:nvSpPr>
        <p:spPr>
          <a:xfrm flipV="1">
            <a:off x="3741840" y="4338360"/>
            <a:ext cx="0" cy="16462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52" name=""/>
          <p:cNvSpPr/>
          <p:nvPr/>
        </p:nvSpPr>
        <p:spPr>
          <a:xfrm>
            <a:off x="2473200" y="5985000"/>
            <a:ext cx="126864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53" name=""/>
          <p:cNvSpPr/>
          <p:nvPr/>
        </p:nvSpPr>
        <p:spPr>
          <a:xfrm>
            <a:off x="5843520" y="2425680"/>
            <a:ext cx="53640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100%</a:t>
            </a:r>
            <a:endParaRPr b="0" lang="en-US" sz="1200" strike="noStrike" u="none">
              <a:solidFill>
                <a:srgbClr val="000000"/>
              </a:solidFill>
              <a:effectLst/>
              <a:uFillTx/>
              <a:latin typeface="Arial"/>
            </a:endParaRPr>
          </a:p>
        </p:txBody>
      </p:sp>
      <p:sp>
        <p:nvSpPr>
          <p:cNvPr id="54" name=""/>
          <p:cNvSpPr/>
          <p:nvPr/>
        </p:nvSpPr>
        <p:spPr>
          <a:xfrm>
            <a:off x="2568600" y="5734080"/>
            <a:ext cx="1183680" cy="2768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Security Interest</a:t>
            </a:r>
            <a:endParaRPr b="0" lang="en-US" sz="1200" strike="noStrike" u="none">
              <a:solidFill>
                <a:srgbClr val="000000"/>
              </a:solidFill>
              <a:effectLst/>
              <a:uFillTx/>
              <a:latin typeface="Arial"/>
            </a:endParaRPr>
          </a:p>
        </p:txBody>
      </p:sp>
      <p:sp>
        <p:nvSpPr>
          <p:cNvPr id="55" name=""/>
          <p:cNvSpPr/>
          <p:nvPr/>
        </p:nvSpPr>
        <p:spPr>
          <a:xfrm>
            <a:off x="5605560" y="2244600"/>
            <a:ext cx="0" cy="11210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56" name=""/>
          <p:cNvSpPr/>
          <p:nvPr/>
        </p:nvSpPr>
        <p:spPr>
          <a:xfrm>
            <a:off x="4673520" y="2328840"/>
            <a:ext cx="976320" cy="6426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Asset</a:t>
            </a:r>
            <a:endParaRPr b="0" lang="en-US" sz="12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Management</a:t>
            </a:r>
            <a:endParaRPr b="0" lang="en-US" sz="12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Agreement</a:t>
            </a:r>
            <a:endParaRPr b="0" lang="en-US" sz="1200" strike="noStrike" u="none">
              <a:solidFill>
                <a:srgbClr val="000000"/>
              </a:solidFill>
              <a:effectLst/>
              <a:uFillTx/>
              <a:latin typeface="Arial"/>
            </a:endParaRPr>
          </a:p>
        </p:txBody>
      </p:sp>
      <p:sp>
        <p:nvSpPr>
          <p:cNvPr id="57" name=""/>
          <p:cNvSpPr/>
          <p:nvPr/>
        </p:nvSpPr>
        <p:spPr>
          <a:xfrm>
            <a:off x="5904000" y="2244600"/>
            <a:ext cx="0" cy="11210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58" name=""/>
          <p:cNvSpPr/>
          <p:nvPr/>
        </p:nvSpPr>
        <p:spPr>
          <a:xfrm>
            <a:off x="6581880" y="3716280"/>
            <a:ext cx="52524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MPPA</a:t>
            </a:r>
            <a:endParaRPr b="0" lang="en-US" sz="1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9" name=""/>
          <p:cNvSpPr/>
          <p:nvPr/>
        </p:nvSpPr>
        <p:spPr>
          <a:xfrm>
            <a:off x="304920" y="12600"/>
            <a:ext cx="8076960" cy="4899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000000"/>
                </a:solidFill>
                <a:effectLst/>
                <a:uFillTx/>
                <a:latin typeface="Times New Roman"/>
              </a:rPr>
              <a:t>1. Formation of Holding Company</a:t>
            </a:r>
            <a:endParaRPr b="0" lang="en-US" sz="2600" strike="noStrike" u="none">
              <a:solidFill>
                <a:srgbClr val="000000"/>
              </a:solidFill>
              <a:effectLst/>
              <a:uFillTx/>
              <a:latin typeface="Arial"/>
            </a:endParaRPr>
          </a:p>
        </p:txBody>
      </p:sp>
      <p:sp>
        <p:nvSpPr>
          <p:cNvPr id="60" name=""/>
          <p:cNvSpPr/>
          <p:nvPr/>
        </p:nvSpPr>
        <p:spPr>
          <a:xfrm>
            <a:off x="317520" y="533520"/>
            <a:ext cx="8381880" cy="1712880"/>
          </a:xfrm>
          <a:prstGeom prst="rect">
            <a:avLst/>
          </a:prstGeom>
          <a:noFill/>
          <a:ln w="0">
            <a:noFill/>
          </a:ln>
        </p:spPr>
        <p:style>
          <a:lnRef idx="0"/>
          <a:fillRef idx="0"/>
          <a:effectRef idx="0"/>
          <a:fontRef idx="minor"/>
        </p:style>
        <p:txBody>
          <a:bodyPr lIns="90000" rIns="90000" tIns="46800" bIns="46800" anchor="t">
            <a:spAutoFit/>
          </a:bodyPr>
          <a:p>
            <a:pPr marL="291960" indent="-291960">
              <a:lnSpc>
                <a:spcPct val="100000"/>
              </a:lnSpc>
              <a:spcBef>
                <a:spcPts val="649"/>
              </a:spcBef>
              <a:buClr>
                <a:srgbClr val="3333cc"/>
              </a:buClr>
              <a:buFont typeface="Times New Roman"/>
              <a:buAutoNum type="alphaU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3333cc"/>
                </a:solidFill>
                <a:effectLst/>
                <a:uFillTx/>
                <a:latin typeface="Times New Roman"/>
              </a:rPr>
              <a:t>Calpine forms Holding Company, a new wholly owned subsidiary.</a:t>
            </a:r>
            <a:endParaRPr b="0" lang="en-US" sz="1500" strike="noStrike" u="none">
              <a:solidFill>
                <a:srgbClr val="000000"/>
              </a:solidFill>
              <a:effectLst/>
              <a:uFillTx/>
              <a:latin typeface="Arial"/>
            </a:endParaRPr>
          </a:p>
          <a:p>
            <a:pPr marL="291960" indent="-291960">
              <a:lnSpc>
                <a:spcPct val="100000"/>
              </a:lnSpc>
              <a:spcBef>
                <a:spcPts val="649"/>
              </a:spcBef>
              <a:buClr>
                <a:srgbClr val="3333cc"/>
              </a:buClr>
              <a:buFont typeface="Times New Roman"/>
              <a:buAutoNum type="alphaU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3333cc"/>
                </a:solidFill>
                <a:effectLst/>
                <a:uFillTx/>
                <a:latin typeface="Times New Roman"/>
              </a:rPr>
              <a:t>Calpine transfers the project subsidiaries listed in Exhibit 1 of the Term Sheet (the “Calpine Plants”) to Holding Company.</a:t>
            </a:r>
            <a:endParaRPr b="0" lang="en-US" sz="1500" strike="noStrike" u="none">
              <a:solidFill>
                <a:srgbClr val="000000"/>
              </a:solidFill>
              <a:effectLst/>
              <a:uFillTx/>
              <a:latin typeface="Arial"/>
            </a:endParaRPr>
          </a:p>
          <a:p>
            <a:pPr marL="291960" indent="-291960">
              <a:lnSpc>
                <a:spcPct val="100000"/>
              </a:lnSpc>
              <a:spcBef>
                <a:spcPts val="649"/>
              </a:spcBef>
              <a:buClr>
                <a:srgbClr val="3333cc"/>
              </a:buClr>
              <a:buFont typeface="Times New Roman"/>
              <a:buAutoNum type="alphaU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3333cc"/>
                </a:solidFill>
                <a:effectLst/>
                <a:uFillTx/>
                <a:latin typeface="Times New Roman"/>
              </a:rPr>
              <a:t>Calpine and Holding Company execute an Asset Management Agreement whereby Calpine provides operating, marketing and scheduling services for the Calpine Plants.</a:t>
            </a:r>
            <a:endParaRPr b="0" lang="en-US" sz="1500" strike="noStrike" u="none">
              <a:solidFill>
                <a:srgbClr val="000000"/>
              </a:solidFill>
              <a:effectLst/>
              <a:uFillTx/>
              <a:latin typeface="Arial"/>
            </a:endParaRPr>
          </a:p>
          <a:p>
            <a:pPr marL="291960" indent="-291960">
              <a:lnSpc>
                <a:spcPct val="100000"/>
              </a:lnSpc>
              <a:spcBef>
                <a:spcPts val="649"/>
              </a:spcBef>
              <a:buClr>
                <a:srgbClr val="3333cc"/>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500" strike="noStrike" u="none">
              <a:solidFill>
                <a:srgbClr val="000000"/>
              </a:solidFill>
              <a:effectLst/>
              <a:uFillTx/>
              <a:latin typeface="Arial"/>
            </a:endParaRPr>
          </a:p>
        </p:txBody>
      </p:sp>
      <p:sp>
        <p:nvSpPr>
          <p:cNvPr id="61" name=""/>
          <p:cNvSpPr/>
          <p:nvPr/>
        </p:nvSpPr>
        <p:spPr>
          <a:xfrm>
            <a:off x="5522760" y="1917720"/>
            <a:ext cx="955800" cy="803160"/>
          </a:xfrm>
          <a:prstGeom prst="roundRect">
            <a:avLst>
              <a:gd name="adj" fmla="val 16667"/>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62" name=""/>
          <p:cNvSpPr/>
          <p:nvPr/>
        </p:nvSpPr>
        <p:spPr>
          <a:xfrm>
            <a:off x="5630040" y="2125800"/>
            <a:ext cx="753840" cy="4291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Times New Roman"/>
              </a:rPr>
              <a:t>CPN</a:t>
            </a:r>
            <a:endParaRPr b="0" lang="en-US" sz="2200" strike="noStrike" u="none">
              <a:solidFill>
                <a:srgbClr val="000000"/>
              </a:solidFill>
              <a:effectLst/>
              <a:uFillTx/>
              <a:latin typeface="Arial"/>
            </a:endParaRPr>
          </a:p>
        </p:txBody>
      </p:sp>
      <p:sp>
        <p:nvSpPr>
          <p:cNvPr id="63" name=""/>
          <p:cNvSpPr/>
          <p:nvPr/>
        </p:nvSpPr>
        <p:spPr>
          <a:xfrm>
            <a:off x="3720960" y="3722760"/>
            <a:ext cx="614520" cy="804960"/>
          </a:xfrm>
          <a:custGeom>
            <a:avLst/>
            <a:gdLst>
              <a:gd name="textAreaLeft" fmla="*/ 29880 w 614520"/>
              <a:gd name="textAreaRight" fmla="*/ 584640 w 614520"/>
              <a:gd name="textAreaTop" fmla="*/ 29880 h 804960"/>
              <a:gd name="textAreaBottom" fmla="*/ 775080 h 804960"/>
            </a:gdLst>
            <a:ahLst/>
            <a:cxnLst/>
            <a:rect l="textAreaLeft" t="textAreaTop" r="textAreaRight" b="textAreaBottom"/>
            <a:pathLst>
              <a:path w="21600" h="28290">
                <a:moveTo>
                  <a:pt x="3600" y="0"/>
                </a:moveTo>
                <a:arcTo wR="3600" hR="3600" stAng="16200000" swAng="-5400000"/>
                <a:lnTo>
                  <a:pt x="0" y="24690"/>
                </a:lnTo>
                <a:arcTo wR="3600" hR="3600" stAng="10800000" swAng="-5400000"/>
                <a:lnTo>
                  <a:pt x="18000" y="28290"/>
                </a:lnTo>
                <a:arcTo wR="3600" hR="3600" stAng="5400000" swAng="-5400000"/>
                <a:lnTo>
                  <a:pt x="21600" y="3600"/>
                </a:lnTo>
                <a:arcTo wR="3600" hR="3600" stAng="0" swAng="-5400000"/>
                <a:close/>
              </a:path>
            </a:pathLst>
          </a:custGeom>
          <a:noFill/>
          <a:ln cap="rnd" w="9360">
            <a:solidFill>
              <a:srgbClr val="969696"/>
            </a:solidFill>
            <a:custDash>
              <a:ds d="100000" sp="1000"/>
            </a:custDash>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64" name=""/>
          <p:cNvSpPr/>
          <p:nvPr/>
        </p:nvSpPr>
        <p:spPr>
          <a:xfrm>
            <a:off x="7967880" y="3902040"/>
            <a:ext cx="595800" cy="4597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b2b2b2"/>
                </a:solidFill>
                <a:effectLst/>
                <a:uFillTx/>
                <a:latin typeface="Times New Roman"/>
              </a:rPr>
              <a:t>MPPA</a:t>
            </a:r>
            <a:endParaRPr b="0" lang="en-US" sz="12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b2b2b2"/>
                </a:solidFill>
                <a:effectLst/>
                <a:uFillTx/>
                <a:latin typeface="Times New Roman"/>
              </a:rPr>
              <a:t>Co.</a:t>
            </a:r>
            <a:endParaRPr b="0" lang="en-US" sz="1200" strike="noStrike" u="none">
              <a:solidFill>
                <a:srgbClr val="000000"/>
              </a:solidFill>
              <a:effectLst/>
              <a:uFillTx/>
              <a:latin typeface="Arial"/>
            </a:endParaRPr>
          </a:p>
        </p:txBody>
      </p:sp>
      <p:sp>
        <p:nvSpPr>
          <p:cNvPr id="65" name=""/>
          <p:cNvSpPr/>
          <p:nvPr/>
        </p:nvSpPr>
        <p:spPr>
          <a:xfrm>
            <a:off x="3784320" y="3956040"/>
            <a:ext cx="493920" cy="2768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b2b2b2"/>
                </a:solidFill>
                <a:effectLst/>
                <a:uFillTx/>
                <a:latin typeface="Times New Roman"/>
              </a:rPr>
              <a:t>ENA</a:t>
            </a:r>
            <a:endParaRPr b="0" lang="en-US" sz="1200" strike="noStrike" u="none">
              <a:solidFill>
                <a:srgbClr val="000000"/>
              </a:solidFill>
              <a:effectLst/>
              <a:uFillTx/>
              <a:latin typeface="Arial"/>
            </a:endParaRPr>
          </a:p>
        </p:txBody>
      </p:sp>
      <p:sp>
        <p:nvSpPr>
          <p:cNvPr id="66" name=""/>
          <p:cNvSpPr/>
          <p:nvPr/>
        </p:nvSpPr>
        <p:spPr>
          <a:xfrm>
            <a:off x="1803240" y="3894120"/>
            <a:ext cx="857520" cy="459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b2b2b2"/>
                </a:solidFill>
                <a:effectLst/>
                <a:uFillTx/>
                <a:latin typeface="Times New Roman"/>
              </a:rPr>
              <a:t>CPN Gas</a:t>
            </a:r>
            <a:endParaRPr b="0" lang="en-US" sz="12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b2b2b2"/>
                </a:solidFill>
                <a:effectLst/>
                <a:uFillTx/>
                <a:latin typeface="Times New Roman"/>
              </a:rPr>
              <a:t>Entities</a:t>
            </a:r>
            <a:endParaRPr b="0" lang="en-US" sz="1200" strike="noStrike" u="none">
              <a:solidFill>
                <a:srgbClr val="000000"/>
              </a:solidFill>
              <a:effectLst/>
              <a:uFillTx/>
              <a:latin typeface="Arial"/>
            </a:endParaRPr>
          </a:p>
        </p:txBody>
      </p:sp>
      <p:sp>
        <p:nvSpPr>
          <p:cNvPr id="67" name=""/>
          <p:cNvSpPr/>
          <p:nvPr/>
        </p:nvSpPr>
        <p:spPr>
          <a:xfrm>
            <a:off x="1847880" y="3722760"/>
            <a:ext cx="752400" cy="804960"/>
          </a:xfrm>
          <a:custGeom>
            <a:avLst/>
            <a:gdLst>
              <a:gd name="textAreaLeft" fmla="*/ 36720 w 752400"/>
              <a:gd name="textAreaRight" fmla="*/ 715680 w 752400"/>
              <a:gd name="textAreaTop" fmla="*/ 36720 h 804960"/>
              <a:gd name="textAreaBottom" fmla="*/ 768240 h 804960"/>
            </a:gdLst>
            <a:ahLst/>
            <a:cxnLst/>
            <a:rect l="textAreaLeft" t="textAreaTop" r="textAreaRight" b="textAreaBottom"/>
            <a:pathLst>
              <a:path w="21600" h="23108">
                <a:moveTo>
                  <a:pt x="3600" y="0"/>
                </a:moveTo>
                <a:arcTo wR="3600" hR="3600" stAng="16200000" swAng="-5400000"/>
                <a:lnTo>
                  <a:pt x="0" y="19508"/>
                </a:lnTo>
                <a:arcTo wR="3600" hR="3600" stAng="10800000" swAng="-5400000"/>
                <a:lnTo>
                  <a:pt x="18000" y="23108"/>
                </a:lnTo>
                <a:arcTo wR="3600" hR="3600" stAng="5400000" swAng="-5400000"/>
                <a:lnTo>
                  <a:pt x="21600" y="3600"/>
                </a:lnTo>
                <a:arcTo wR="3600" hR="3600" stAng="0" swAng="-5400000"/>
                <a:close/>
              </a:path>
            </a:pathLst>
          </a:custGeom>
          <a:noFill/>
          <a:ln cap="rnd" w="9360">
            <a:solidFill>
              <a:srgbClr val="808080"/>
            </a:solidFill>
            <a:custDash>
              <a:ds d="100000" sp="1000"/>
            </a:custDash>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68" name=""/>
          <p:cNvSpPr/>
          <p:nvPr/>
        </p:nvSpPr>
        <p:spPr>
          <a:xfrm>
            <a:off x="1728720" y="5195880"/>
            <a:ext cx="1163880" cy="1136520"/>
          </a:xfrm>
          <a:prstGeom prst="ellipse">
            <a:avLst/>
          </a:prstGeom>
          <a:noFill/>
          <a:ln cap="rnd" w="9360">
            <a:solidFill>
              <a:srgbClr val="808080"/>
            </a:solidFill>
            <a:custDash>
              <a:ds d="100000" sp="1000"/>
            </a:custDash>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69" name=""/>
          <p:cNvSpPr/>
          <p:nvPr/>
        </p:nvSpPr>
        <p:spPr>
          <a:xfrm>
            <a:off x="1943640" y="5437080"/>
            <a:ext cx="730800" cy="6426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b2b2b2"/>
                </a:solidFill>
                <a:effectLst/>
                <a:uFillTx/>
                <a:latin typeface="Times New Roman"/>
              </a:rPr>
              <a:t>TX/</a:t>
            </a:r>
            <a:endParaRPr b="0" lang="en-US" sz="12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b2b2b2"/>
                </a:solidFill>
                <a:effectLst/>
                <a:uFillTx/>
                <a:latin typeface="Times New Roman"/>
              </a:rPr>
              <a:t>Canada</a:t>
            </a:r>
            <a:endParaRPr b="0" lang="en-US" sz="12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b2b2b2"/>
                </a:solidFill>
                <a:effectLst/>
                <a:uFillTx/>
                <a:latin typeface="Times New Roman"/>
              </a:rPr>
              <a:t>Reserves</a:t>
            </a:r>
            <a:endParaRPr b="0" lang="en-US" sz="1200" strike="noStrike" u="none">
              <a:solidFill>
                <a:srgbClr val="000000"/>
              </a:solidFill>
              <a:effectLst/>
              <a:uFillTx/>
              <a:latin typeface="Arial"/>
            </a:endParaRPr>
          </a:p>
        </p:txBody>
      </p:sp>
      <p:sp>
        <p:nvSpPr>
          <p:cNvPr id="70" name=""/>
          <p:cNvSpPr/>
          <p:nvPr/>
        </p:nvSpPr>
        <p:spPr>
          <a:xfrm>
            <a:off x="2252520" y="4527720"/>
            <a:ext cx="0" cy="668160"/>
          </a:xfrm>
          <a:prstGeom prst="line">
            <a:avLst/>
          </a:prstGeom>
          <a:ln cap="rnd" w="9360">
            <a:solidFill>
              <a:srgbClr val="808080"/>
            </a:solidFill>
            <a:custDash>
              <a:ds d="100000" sp="1000"/>
            </a:cust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71" name=""/>
          <p:cNvSpPr/>
          <p:nvPr/>
        </p:nvSpPr>
        <p:spPr>
          <a:xfrm>
            <a:off x="7840800" y="3722760"/>
            <a:ext cx="822240" cy="804960"/>
          </a:xfrm>
          <a:prstGeom prst="roundRect">
            <a:avLst>
              <a:gd name="adj" fmla="val 16667"/>
            </a:avLst>
          </a:prstGeom>
          <a:noFill/>
          <a:ln cap="rnd" w="9360">
            <a:solidFill>
              <a:srgbClr val="969696"/>
            </a:solidFill>
            <a:custDash>
              <a:ds d="100000" sp="1000"/>
            </a:custDash>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72" name=""/>
          <p:cNvSpPr/>
          <p:nvPr/>
        </p:nvSpPr>
        <p:spPr>
          <a:xfrm>
            <a:off x="4913280" y="5545080"/>
            <a:ext cx="341280" cy="263520"/>
          </a:xfrm>
          <a:prstGeom prst="triangle">
            <a:avLst>
              <a:gd name="adj" fmla="val 50000"/>
            </a:avLst>
          </a:prstGeom>
          <a:noFill/>
          <a:ln w="9360">
            <a:solidFill>
              <a:srgbClr val="000000"/>
            </a:solidFill>
            <a:miter/>
          </a:ln>
        </p:spPr>
        <p:style>
          <a:lnRef idx="0"/>
          <a:fillRef idx="0"/>
          <a:effectRef idx="0"/>
          <a:fontRef idx="minor"/>
        </p:style>
        <p:txBody>
          <a:bodyPr wrap="none" lIns="90000" rIns="90000" tIns="41040" bIns="41040" anchor="ctr">
            <a:noAutofit/>
          </a:bodyPr>
          <a:p>
            <a:endParaRPr b="0" lang="en-US" sz="2400" strike="noStrike" u="none">
              <a:solidFill>
                <a:srgbClr val="000000"/>
              </a:solidFill>
              <a:effectLst/>
              <a:uFillTx/>
              <a:latin typeface="Arial"/>
            </a:endParaRPr>
          </a:p>
        </p:txBody>
      </p:sp>
      <p:sp>
        <p:nvSpPr>
          <p:cNvPr id="73" name=""/>
          <p:cNvSpPr/>
          <p:nvPr/>
        </p:nvSpPr>
        <p:spPr>
          <a:xfrm>
            <a:off x="5389560" y="5545080"/>
            <a:ext cx="344520" cy="263520"/>
          </a:xfrm>
          <a:prstGeom prst="triangle">
            <a:avLst>
              <a:gd name="adj" fmla="val 50000"/>
            </a:avLst>
          </a:prstGeom>
          <a:noFill/>
          <a:ln w="9360">
            <a:solidFill>
              <a:srgbClr val="000000"/>
            </a:solidFill>
            <a:miter/>
          </a:ln>
        </p:spPr>
        <p:style>
          <a:lnRef idx="0"/>
          <a:fillRef idx="0"/>
          <a:effectRef idx="0"/>
          <a:fontRef idx="minor"/>
        </p:style>
        <p:txBody>
          <a:bodyPr wrap="none" lIns="90000" rIns="90000" tIns="41040" bIns="41040" anchor="ctr">
            <a:noAutofit/>
          </a:bodyPr>
          <a:p>
            <a:endParaRPr b="0" lang="en-US" sz="2400" strike="noStrike" u="none">
              <a:solidFill>
                <a:srgbClr val="000000"/>
              </a:solidFill>
              <a:effectLst/>
              <a:uFillTx/>
              <a:latin typeface="Arial"/>
            </a:endParaRPr>
          </a:p>
        </p:txBody>
      </p:sp>
      <p:sp>
        <p:nvSpPr>
          <p:cNvPr id="74" name=""/>
          <p:cNvSpPr/>
          <p:nvPr/>
        </p:nvSpPr>
        <p:spPr>
          <a:xfrm>
            <a:off x="5869080" y="5545080"/>
            <a:ext cx="341280" cy="263520"/>
          </a:xfrm>
          <a:prstGeom prst="triangle">
            <a:avLst>
              <a:gd name="adj" fmla="val 50000"/>
            </a:avLst>
          </a:prstGeom>
          <a:noFill/>
          <a:ln w="9360">
            <a:solidFill>
              <a:srgbClr val="000000"/>
            </a:solidFill>
            <a:miter/>
          </a:ln>
        </p:spPr>
        <p:style>
          <a:lnRef idx="0"/>
          <a:fillRef idx="0"/>
          <a:effectRef idx="0"/>
          <a:fontRef idx="minor"/>
        </p:style>
        <p:txBody>
          <a:bodyPr wrap="none" lIns="90000" rIns="90000" tIns="41040" bIns="41040" anchor="ctr">
            <a:noAutofit/>
          </a:bodyPr>
          <a:p>
            <a:endParaRPr b="0" lang="en-US" sz="2400" strike="noStrike" u="none">
              <a:solidFill>
                <a:srgbClr val="000000"/>
              </a:solidFill>
              <a:effectLst/>
              <a:uFillTx/>
              <a:latin typeface="Arial"/>
            </a:endParaRPr>
          </a:p>
        </p:txBody>
      </p:sp>
      <p:sp>
        <p:nvSpPr>
          <p:cNvPr id="75" name=""/>
          <p:cNvSpPr/>
          <p:nvPr/>
        </p:nvSpPr>
        <p:spPr>
          <a:xfrm>
            <a:off x="6348240" y="5545080"/>
            <a:ext cx="341640" cy="263520"/>
          </a:xfrm>
          <a:prstGeom prst="triangle">
            <a:avLst>
              <a:gd name="adj" fmla="val 50000"/>
            </a:avLst>
          </a:prstGeom>
          <a:noFill/>
          <a:ln w="9360">
            <a:solidFill>
              <a:srgbClr val="000000"/>
            </a:solidFill>
            <a:miter/>
          </a:ln>
        </p:spPr>
        <p:style>
          <a:lnRef idx="0"/>
          <a:fillRef idx="0"/>
          <a:effectRef idx="0"/>
          <a:fontRef idx="minor"/>
        </p:style>
        <p:txBody>
          <a:bodyPr wrap="none" lIns="90000" rIns="90000" tIns="41040" bIns="41040" anchor="ctr">
            <a:noAutofit/>
          </a:bodyPr>
          <a:p>
            <a:endParaRPr b="0" lang="en-US" sz="2400" strike="noStrike" u="none">
              <a:solidFill>
                <a:srgbClr val="000000"/>
              </a:solidFill>
              <a:effectLst/>
              <a:uFillTx/>
              <a:latin typeface="Arial"/>
            </a:endParaRPr>
          </a:p>
        </p:txBody>
      </p:sp>
      <p:sp>
        <p:nvSpPr>
          <p:cNvPr id="76" name=""/>
          <p:cNvSpPr/>
          <p:nvPr/>
        </p:nvSpPr>
        <p:spPr>
          <a:xfrm>
            <a:off x="6826320" y="5545080"/>
            <a:ext cx="342720" cy="263520"/>
          </a:xfrm>
          <a:prstGeom prst="triangle">
            <a:avLst>
              <a:gd name="adj" fmla="val 50000"/>
            </a:avLst>
          </a:prstGeom>
          <a:noFill/>
          <a:ln w="9360">
            <a:solidFill>
              <a:srgbClr val="000000"/>
            </a:solidFill>
            <a:miter/>
          </a:ln>
        </p:spPr>
        <p:style>
          <a:lnRef idx="0"/>
          <a:fillRef idx="0"/>
          <a:effectRef idx="0"/>
          <a:fontRef idx="minor"/>
        </p:style>
        <p:txBody>
          <a:bodyPr wrap="none" lIns="90000" rIns="90000" tIns="41040" bIns="41040" anchor="ctr">
            <a:noAutofit/>
          </a:bodyPr>
          <a:p>
            <a:endParaRPr b="0" lang="en-US" sz="2400" strike="noStrike" u="none">
              <a:solidFill>
                <a:srgbClr val="000000"/>
              </a:solidFill>
              <a:effectLst/>
              <a:uFillTx/>
              <a:latin typeface="Arial"/>
            </a:endParaRPr>
          </a:p>
        </p:txBody>
      </p:sp>
      <p:sp>
        <p:nvSpPr>
          <p:cNvPr id="77" name=""/>
          <p:cNvSpPr/>
          <p:nvPr/>
        </p:nvSpPr>
        <p:spPr>
          <a:xfrm>
            <a:off x="5522760" y="3722760"/>
            <a:ext cx="955800" cy="804960"/>
          </a:xfrm>
          <a:prstGeom prst="roundRect">
            <a:avLst>
              <a:gd name="adj" fmla="val 16667"/>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78" name=""/>
          <p:cNvSpPr/>
          <p:nvPr/>
        </p:nvSpPr>
        <p:spPr>
          <a:xfrm>
            <a:off x="5492160" y="3849840"/>
            <a:ext cx="1025280" cy="5814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Holding</a:t>
            </a:r>
            <a:endParaRPr b="0" lang="en-US" sz="16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Company</a:t>
            </a:r>
            <a:endParaRPr b="0" lang="en-US" sz="1600" strike="noStrike" u="none">
              <a:solidFill>
                <a:srgbClr val="000000"/>
              </a:solidFill>
              <a:effectLst/>
              <a:uFillTx/>
              <a:latin typeface="Arial"/>
            </a:endParaRPr>
          </a:p>
        </p:txBody>
      </p:sp>
      <p:sp>
        <p:nvSpPr>
          <p:cNvPr id="79" name=""/>
          <p:cNvSpPr/>
          <p:nvPr/>
        </p:nvSpPr>
        <p:spPr>
          <a:xfrm>
            <a:off x="6515280" y="3992400"/>
            <a:ext cx="1218960" cy="0"/>
          </a:xfrm>
          <a:prstGeom prst="line">
            <a:avLst/>
          </a:prstGeom>
          <a:ln cap="rnd" w="9360">
            <a:solidFill>
              <a:srgbClr val="969696"/>
            </a:solidFill>
            <a:custDash>
              <a:ds d="100000" sp="1000"/>
            </a:custDash>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80" name=""/>
          <p:cNvSpPr/>
          <p:nvPr/>
        </p:nvSpPr>
        <p:spPr>
          <a:xfrm flipH="1">
            <a:off x="6514920" y="4257720"/>
            <a:ext cx="1231560" cy="0"/>
          </a:xfrm>
          <a:prstGeom prst="line">
            <a:avLst/>
          </a:prstGeom>
          <a:ln cap="rnd" w="9360">
            <a:solidFill>
              <a:srgbClr val="969696"/>
            </a:solidFill>
            <a:custDash>
              <a:ds d="100000" sp="1000"/>
            </a:custDash>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81" name=""/>
          <p:cNvSpPr/>
          <p:nvPr/>
        </p:nvSpPr>
        <p:spPr>
          <a:xfrm flipH="1">
            <a:off x="4457880" y="3992400"/>
            <a:ext cx="885600" cy="0"/>
          </a:xfrm>
          <a:prstGeom prst="line">
            <a:avLst/>
          </a:prstGeom>
          <a:ln cap="rnd" w="9360">
            <a:solidFill>
              <a:srgbClr val="969696"/>
            </a:solidFill>
            <a:custDash>
              <a:ds d="100000" sp="1000"/>
            </a:custDash>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82" name=""/>
          <p:cNvSpPr/>
          <p:nvPr/>
        </p:nvSpPr>
        <p:spPr>
          <a:xfrm>
            <a:off x="4457880" y="4192560"/>
            <a:ext cx="957240" cy="0"/>
          </a:xfrm>
          <a:prstGeom prst="line">
            <a:avLst/>
          </a:prstGeom>
          <a:ln cap="rnd" w="9360">
            <a:solidFill>
              <a:srgbClr val="969696"/>
            </a:solidFill>
            <a:custDash>
              <a:ds d="100000" sp="1000"/>
            </a:custDash>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83" name=""/>
          <p:cNvSpPr/>
          <p:nvPr/>
        </p:nvSpPr>
        <p:spPr>
          <a:xfrm>
            <a:off x="6559200" y="3675240"/>
            <a:ext cx="1154520" cy="2617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b2b2b2"/>
                </a:solidFill>
                <a:effectLst/>
                <a:uFillTx/>
                <a:latin typeface="Times New Roman"/>
              </a:rPr>
              <a:t>Floating  $/MWh</a:t>
            </a:r>
            <a:endParaRPr b="0" lang="en-US" sz="1100" strike="noStrike" u="none">
              <a:solidFill>
                <a:srgbClr val="000000"/>
              </a:solidFill>
              <a:effectLst/>
              <a:uFillTx/>
              <a:latin typeface="Arial"/>
            </a:endParaRPr>
          </a:p>
        </p:txBody>
      </p:sp>
      <p:sp>
        <p:nvSpPr>
          <p:cNvPr id="84" name=""/>
          <p:cNvSpPr/>
          <p:nvPr/>
        </p:nvSpPr>
        <p:spPr>
          <a:xfrm>
            <a:off x="6571080" y="4284720"/>
            <a:ext cx="1064520" cy="4294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b2b2b2"/>
                </a:solidFill>
                <a:effectLst/>
                <a:uFillTx/>
                <a:latin typeface="Times New Roman"/>
              </a:rPr>
              <a:t>Prepay</a:t>
            </a:r>
            <a:endParaRPr b="0" lang="en-US" sz="11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b2b2b2"/>
                </a:solidFill>
                <a:effectLst/>
                <a:uFillTx/>
                <a:latin typeface="Times New Roman"/>
              </a:rPr>
              <a:t>(Fixed $/MWh)</a:t>
            </a:r>
            <a:endParaRPr b="0" lang="en-US" sz="1100" strike="noStrike" u="none">
              <a:solidFill>
                <a:srgbClr val="000000"/>
              </a:solidFill>
              <a:effectLst/>
              <a:uFillTx/>
              <a:latin typeface="Arial"/>
            </a:endParaRPr>
          </a:p>
        </p:txBody>
      </p:sp>
      <p:sp>
        <p:nvSpPr>
          <p:cNvPr id="85" name=""/>
          <p:cNvSpPr/>
          <p:nvPr/>
        </p:nvSpPr>
        <p:spPr>
          <a:xfrm>
            <a:off x="4148280" y="3454560"/>
            <a:ext cx="1571400" cy="5972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b2b2b2"/>
                </a:solidFill>
                <a:effectLst/>
                <a:uFillTx/>
                <a:latin typeface="Times New Roman"/>
              </a:rPr>
              <a:t>Fixed NYMEX </a:t>
            </a:r>
            <a:endParaRPr b="0" lang="en-US" sz="11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b2b2b2"/>
                </a:solidFill>
                <a:effectLst/>
                <a:uFillTx/>
                <a:latin typeface="Times New Roman"/>
              </a:rPr>
              <a:t>+ Basis</a:t>
            </a:r>
            <a:endParaRPr b="0" lang="en-US" sz="11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b2b2b2"/>
                </a:solidFill>
                <a:effectLst/>
                <a:uFillTx/>
                <a:latin typeface="Times New Roman"/>
              </a:rPr>
              <a:t>$/MMBtu</a:t>
            </a:r>
            <a:endParaRPr b="0" lang="en-US" sz="1100" strike="noStrike" u="none">
              <a:solidFill>
                <a:srgbClr val="000000"/>
              </a:solidFill>
              <a:effectLst/>
              <a:uFillTx/>
              <a:latin typeface="Arial"/>
            </a:endParaRPr>
          </a:p>
        </p:txBody>
      </p:sp>
      <p:sp>
        <p:nvSpPr>
          <p:cNvPr id="86" name=""/>
          <p:cNvSpPr/>
          <p:nvPr/>
        </p:nvSpPr>
        <p:spPr>
          <a:xfrm>
            <a:off x="4288680" y="4267080"/>
            <a:ext cx="1244160" cy="2617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b2b2b2"/>
                </a:solidFill>
                <a:effectLst/>
                <a:uFillTx/>
                <a:latin typeface="Times New Roman"/>
              </a:rPr>
              <a:t>Floating $/MMBtu</a:t>
            </a:r>
            <a:endParaRPr b="0" lang="en-US" sz="1100" strike="noStrike" u="none">
              <a:solidFill>
                <a:srgbClr val="000000"/>
              </a:solidFill>
              <a:effectLst/>
              <a:uFillTx/>
              <a:latin typeface="Arial"/>
            </a:endParaRPr>
          </a:p>
        </p:txBody>
      </p:sp>
      <p:sp>
        <p:nvSpPr>
          <p:cNvPr id="87" name=""/>
          <p:cNvSpPr/>
          <p:nvPr/>
        </p:nvSpPr>
        <p:spPr>
          <a:xfrm flipH="1">
            <a:off x="2276280" y="2322360"/>
            <a:ext cx="3230280" cy="0"/>
          </a:xfrm>
          <a:prstGeom prst="line">
            <a:avLst/>
          </a:prstGeom>
          <a:ln cap="rnd" w="9360">
            <a:solidFill>
              <a:srgbClr val="808080"/>
            </a:solidFill>
            <a:custDash>
              <a:ds d="100000" sp="1000"/>
            </a:cust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88" name=""/>
          <p:cNvSpPr/>
          <p:nvPr/>
        </p:nvSpPr>
        <p:spPr>
          <a:xfrm flipV="1">
            <a:off x="2252520" y="2319480"/>
            <a:ext cx="0" cy="1403280"/>
          </a:xfrm>
          <a:prstGeom prst="line">
            <a:avLst/>
          </a:prstGeom>
          <a:ln cap="rnd" w="9360">
            <a:solidFill>
              <a:srgbClr val="808080"/>
            </a:solidFill>
            <a:custDash>
              <a:ds d="100000" sp="1000"/>
            </a:cust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89" name=""/>
          <p:cNvSpPr/>
          <p:nvPr/>
        </p:nvSpPr>
        <p:spPr>
          <a:xfrm>
            <a:off x="2224800" y="2890800"/>
            <a:ext cx="507960" cy="2617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b2b2b2"/>
                </a:solidFill>
                <a:effectLst/>
                <a:uFillTx/>
                <a:latin typeface="Times New Roman"/>
              </a:rPr>
              <a:t>100%</a:t>
            </a:r>
            <a:endParaRPr b="0" lang="en-US" sz="1100" strike="noStrike" u="none">
              <a:solidFill>
                <a:srgbClr val="000000"/>
              </a:solidFill>
              <a:effectLst/>
              <a:uFillTx/>
              <a:latin typeface="Arial"/>
            </a:endParaRPr>
          </a:p>
        </p:txBody>
      </p:sp>
      <p:sp>
        <p:nvSpPr>
          <p:cNvPr id="90" name=""/>
          <p:cNvSpPr/>
          <p:nvPr/>
        </p:nvSpPr>
        <p:spPr>
          <a:xfrm>
            <a:off x="5070600" y="5275440"/>
            <a:ext cx="191772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1" name=""/>
          <p:cNvSpPr/>
          <p:nvPr/>
        </p:nvSpPr>
        <p:spPr>
          <a:xfrm flipV="1">
            <a:off x="5070600" y="5275080"/>
            <a:ext cx="0" cy="269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2" name=""/>
          <p:cNvSpPr/>
          <p:nvPr/>
        </p:nvSpPr>
        <p:spPr>
          <a:xfrm flipV="1">
            <a:off x="5549760" y="5275080"/>
            <a:ext cx="0" cy="269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3" name=""/>
          <p:cNvSpPr/>
          <p:nvPr/>
        </p:nvSpPr>
        <p:spPr>
          <a:xfrm flipV="1">
            <a:off x="6040440" y="5275080"/>
            <a:ext cx="0" cy="269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4" name=""/>
          <p:cNvSpPr/>
          <p:nvPr/>
        </p:nvSpPr>
        <p:spPr>
          <a:xfrm flipV="1">
            <a:off x="6519960" y="5275080"/>
            <a:ext cx="0" cy="269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5" name=""/>
          <p:cNvSpPr/>
          <p:nvPr/>
        </p:nvSpPr>
        <p:spPr>
          <a:xfrm flipV="1">
            <a:off x="6999120" y="5275080"/>
            <a:ext cx="0" cy="2696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6" name=""/>
          <p:cNvSpPr/>
          <p:nvPr/>
        </p:nvSpPr>
        <p:spPr>
          <a:xfrm>
            <a:off x="5699520" y="4941720"/>
            <a:ext cx="656280" cy="3074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Plants</a:t>
            </a:r>
            <a:endParaRPr b="0" lang="en-US" sz="1400" strike="noStrike" u="none">
              <a:solidFill>
                <a:srgbClr val="000000"/>
              </a:solidFill>
              <a:effectLst/>
              <a:uFillTx/>
              <a:latin typeface="Arial"/>
            </a:endParaRPr>
          </a:p>
        </p:txBody>
      </p:sp>
      <p:sp>
        <p:nvSpPr>
          <p:cNvPr id="97" name=""/>
          <p:cNvSpPr/>
          <p:nvPr/>
        </p:nvSpPr>
        <p:spPr>
          <a:xfrm>
            <a:off x="4630680" y="4929120"/>
            <a:ext cx="2666880" cy="10018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98" name=""/>
          <p:cNvSpPr/>
          <p:nvPr/>
        </p:nvSpPr>
        <p:spPr>
          <a:xfrm>
            <a:off x="5977080" y="4527720"/>
            <a:ext cx="0" cy="40140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99" name=""/>
          <p:cNvSpPr/>
          <p:nvPr/>
        </p:nvSpPr>
        <p:spPr>
          <a:xfrm flipV="1">
            <a:off x="3963960" y="4591080"/>
            <a:ext cx="0" cy="1473120"/>
          </a:xfrm>
          <a:prstGeom prst="line">
            <a:avLst/>
          </a:prstGeom>
          <a:ln cap="rnd" w="9360">
            <a:solidFill>
              <a:srgbClr val="808080"/>
            </a:solidFill>
            <a:custDash>
              <a:ds d="100000" sp="1000"/>
            </a:custDash>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00" name=""/>
          <p:cNvSpPr/>
          <p:nvPr/>
        </p:nvSpPr>
        <p:spPr>
          <a:xfrm>
            <a:off x="2798640" y="6064200"/>
            <a:ext cx="1165320" cy="0"/>
          </a:xfrm>
          <a:prstGeom prst="line">
            <a:avLst/>
          </a:prstGeom>
          <a:ln cap="rnd" w="9360">
            <a:solidFill>
              <a:srgbClr val="808080"/>
            </a:solidFill>
            <a:custDash>
              <a:ds d="100000" sp="1000"/>
            </a:cust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01" name=""/>
          <p:cNvSpPr/>
          <p:nvPr/>
        </p:nvSpPr>
        <p:spPr>
          <a:xfrm>
            <a:off x="6130800" y="2967120"/>
            <a:ext cx="536400" cy="2768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100%</a:t>
            </a:r>
            <a:endParaRPr b="0" lang="en-US" sz="1200" strike="noStrike" u="none">
              <a:solidFill>
                <a:srgbClr val="000000"/>
              </a:solidFill>
              <a:effectLst/>
              <a:uFillTx/>
              <a:latin typeface="Arial"/>
            </a:endParaRPr>
          </a:p>
        </p:txBody>
      </p:sp>
      <p:sp>
        <p:nvSpPr>
          <p:cNvPr id="102" name=""/>
          <p:cNvSpPr/>
          <p:nvPr/>
        </p:nvSpPr>
        <p:spPr>
          <a:xfrm>
            <a:off x="2877480" y="5800680"/>
            <a:ext cx="1103400" cy="2617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b2b2b2"/>
                </a:solidFill>
                <a:effectLst/>
                <a:uFillTx/>
                <a:latin typeface="Times New Roman"/>
              </a:rPr>
              <a:t>Security Interest</a:t>
            </a:r>
            <a:endParaRPr b="0" lang="en-US" sz="1100" strike="noStrike" u="none">
              <a:solidFill>
                <a:srgbClr val="000000"/>
              </a:solidFill>
              <a:effectLst/>
              <a:uFillTx/>
              <a:latin typeface="Arial"/>
            </a:endParaRPr>
          </a:p>
        </p:txBody>
      </p:sp>
      <p:sp>
        <p:nvSpPr>
          <p:cNvPr id="103" name=""/>
          <p:cNvSpPr/>
          <p:nvPr/>
        </p:nvSpPr>
        <p:spPr>
          <a:xfrm>
            <a:off x="5864400" y="2720880"/>
            <a:ext cx="0" cy="100188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04" name=""/>
          <p:cNvSpPr/>
          <p:nvPr/>
        </p:nvSpPr>
        <p:spPr>
          <a:xfrm>
            <a:off x="4965480" y="2792520"/>
            <a:ext cx="976320" cy="6426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Asset</a:t>
            </a:r>
            <a:endParaRPr b="0" lang="en-US" sz="12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Management</a:t>
            </a:r>
            <a:endParaRPr b="0" lang="en-US" sz="12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Agreement</a:t>
            </a:r>
            <a:endParaRPr b="0" lang="en-US" sz="1200" strike="noStrike" u="none">
              <a:solidFill>
                <a:srgbClr val="000000"/>
              </a:solidFill>
              <a:effectLst/>
              <a:uFillTx/>
              <a:latin typeface="Arial"/>
            </a:endParaRPr>
          </a:p>
        </p:txBody>
      </p:sp>
      <p:sp>
        <p:nvSpPr>
          <p:cNvPr id="105" name=""/>
          <p:cNvSpPr/>
          <p:nvPr/>
        </p:nvSpPr>
        <p:spPr>
          <a:xfrm>
            <a:off x="6137280" y="2720880"/>
            <a:ext cx="0" cy="100188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06" name=""/>
          <p:cNvSpPr/>
          <p:nvPr/>
        </p:nvSpPr>
        <p:spPr>
          <a:xfrm>
            <a:off x="6868440" y="4016520"/>
            <a:ext cx="562680" cy="261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b2b2b2"/>
                </a:solidFill>
                <a:effectLst/>
                <a:uFillTx/>
                <a:latin typeface="Times New Roman"/>
              </a:rPr>
              <a:t>MPPA</a:t>
            </a:r>
            <a:endParaRPr b="0" lang="en-US" sz="11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7" name=""/>
          <p:cNvSpPr/>
          <p:nvPr/>
        </p:nvSpPr>
        <p:spPr>
          <a:xfrm>
            <a:off x="304920" y="12600"/>
            <a:ext cx="8076960" cy="4899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000000"/>
                </a:solidFill>
                <a:effectLst/>
                <a:uFillTx/>
                <a:latin typeface="Times New Roman"/>
              </a:rPr>
              <a:t>2. Benefits of Holding Company</a:t>
            </a:r>
            <a:endParaRPr b="0" lang="en-US" sz="2600" strike="noStrike" u="none">
              <a:solidFill>
                <a:srgbClr val="000000"/>
              </a:solidFill>
              <a:effectLst/>
              <a:uFillTx/>
              <a:latin typeface="Arial"/>
            </a:endParaRPr>
          </a:p>
        </p:txBody>
      </p:sp>
      <p:sp>
        <p:nvSpPr>
          <p:cNvPr id="108" name=""/>
          <p:cNvSpPr/>
          <p:nvPr/>
        </p:nvSpPr>
        <p:spPr>
          <a:xfrm>
            <a:off x="317520" y="723960"/>
            <a:ext cx="8381880" cy="2756880"/>
          </a:xfrm>
          <a:prstGeom prst="rect">
            <a:avLst/>
          </a:prstGeom>
          <a:noFill/>
          <a:ln w="0">
            <a:noFill/>
          </a:ln>
        </p:spPr>
        <p:style>
          <a:lnRef idx="0"/>
          <a:fillRef idx="0"/>
          <a:effectRef idx="0"/>
          <a:fontRef idx="minor"/>
        </p:style>
        <p:txBody>
          <a:bodyPr lIns="90000" rIns="90000" tIns="46800" bIns="46800" anchor="t">
            <a:spAutoFit/>
          </a:bodyPr>
          <a:p>
            <a:pPr marL="343080" indent="-343080">
              <a:lnSpc>
                <a:spcPct val="100000"/>
              </a:lnSpc>
              <a:spcBef>
                <a:spcPts val="93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cc"/>
                </a:solidFill>
                <a:effectLst/>
                <a:uFillTx/>
                <a:latin typeface="Times New Roman"/>
              </a:rPr>
              <a:t>Calpine benefits from the Holding Company structure in the following manner:</a:t>
            </a:r>
            <a:endParaRPr b="0" lang="en-US" sz="1500" strike="noStrike" u="none">
              <a:solidFill>
                <a:srgbClr val="000000"/>
              </a:solidFill>
              <a:effectLst/>
              <a:uFillTx/>
              <a:latin typeface="Arial"/>
            </a:endParaRPr>
          </a:p>
          <a:p>
            <a:pPr marL="343080" indent="-343080">
              <a:lnSpc>
                <a:spcPct val="100000"/>
              </a:lnSpc>
              <a:spcBef>
                <a:spcPts val="938"/>
              </a:spcBef>
              <a:buClr>
                <a:srgbClr val="0000cc"/>
              </a:buClr>
              <a:buFont typeface="Times New Roman"/>
              <a:buAutoNum type="alphaU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cc"/>
                </a:solidFill>
                <a:effectLst/>
                <a:uFillTx/>
                <a:latin typeface="Times New Roman"/>
              </a:rPr>
              <a:t>Allows for optimum flexibility to market and schedule plant output.</a:t>
            </a:r>
            <a:endParaRPr b="0" lang="en-US" sz="1500" strike="noStrike" u="none">
              <a:solidFill>
                <a:srgbClr val="000000"/>
              </a:solidFill>
              <a:effectLst/>
              <a:uFillTx/>
              <a:latin typeface="Arial"/>
            </a:endParaRPr>
          </a:p>
          <a:p>
            <a:pPr marL="343080" indent="-343080">
              <a:lnSpc>
                <a:spcPct val="100000"/>
              </a:lnSpc>
              <a:spcBef>
                <a:spcPts val="938"/>
              </a:spcBef>
              <a:buClr>
                <a:srgbClr val="0000cc"/>
              </a:buClr>
              <a:buFont typeface="Times New Roman"/>
              <a:buAutoNum type="alphaU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cc"/>
                </a:solidFill>
                <a:effectLst/>
                <a:uFillTx/>
                <a:latin typeface="Times New Roman"/>
              </a:rPr>
              <a:t>Eliminates need to allocate prepay funds to individual plants.</a:t>
            </a:r>
            <a:endParaRPr b="0" lang="en-US" sz="1500" strike="noStrike" u="none">
              <a:solidFill>
                <a:srgbClr val="000000"/>
              </a:solidFill>
              <a:effectLst/>
              <a:uFillTx/>
              <a:latin typeface="Arial"/>
            </a:endParaRPr>
          </a:p>
          <a:p>
            <a:pPr marL="343080" indent="-343080">
              <a:lnSpc>
                <a:spcPct val="100000"/>
              </a:lnSpc>
              <a:spcBef>
                <a:spcPts val="938"/>
              </a:spcBef>
              <a:buClr>
                <a:srgbClr val="0000cc"/>
              </a:buClr>
              <a:buFont typeface="Times New Roman"/>
              <a:buAutoNum type="alphaU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cc"/>
                </a:solidFill>
                <a:effectLst/>
                <a:uFillTx/>
                <a:latin typeface="Times New Roman"/>
              </a:rPr>
              <a:t>Eases the addition and substitution of new plants to the MPPA.</a:t>
            </a:r>
            <a:endParaRPr b="0" lang="en-US" sz="1500" strike="noStrike" u="none">
              <a:solidFill>
                <a:srgbClr val="000000"/>
              </a:solidFill>
              <a:effectLst/>
              <a:uFillTx/>
              <a:latin typeface="Arial"/>
            </a:endParaRPr>
          </a:p>
          <a:p>
            <a:pPr marL="343080" indent="-343080">
              <a:lnSpc>
                <a:spcPct val="100000"/>
              </a:lnSpc>
              <a:spcBef>
                <a:spcPts val="938"/>
              </a:spcBef>
              <a:buClr>
                <a:srgbClr val="0000cc"/>
              </a:buClr>
              <a:buFont typeface="Times New Roman"/>
              <a:buAutoNum type="alphaU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cc"/>
                </a:solidFill>
                <a:effectLst/>
                <a:uFillTx/>
                <a:latin typeface="Times New Roman"/>
              </a:rPr>
              <a:t>Permits treatment of prepayment as project debt.</a:t>
            </a:r>
            <a:endParaRPr b="0" lang="en-US" sz="1500" strike="noStrike" u="none">
              <a:solidFill>
                <a:srgbClr val="000000"/>
              </a:solidFill>
              <a:effectLst/>
              <a:uFillTx/>
              <a:latin typeface="Arial"/>
            </a:endParaRPr>
          </a:p>
          <a:p>
            <a:pPr marL="343080" indent="-343080">
              <a:lnSpc>
                <a:spcPct val="100000"/>
              </a:lnSpc>
              <a:spcBef>
                <a:spcPts val="938"/>
              </a:spcBef>
              <a:buClr>
                <a:srgbClr val="0000cc"/>
              </a:buClr>
              <a:buFont typeface="Times New Roman"/>
              <a:buAutoNum type="alphaU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0000cc"/>
                </a:solidFill>
                <a:effectLst/>
                <a:uFillTx/>
                <a:latin typeface="Times New Roman"/>
              </a:rPr>
              <a:t>Causes minimal disruption to existing corporate structure.</a:t>
            </a:r>
            <a:endParaRPr b="0" lang="en-US" sz="1500" strike="noStrike" u="none">
              <a:solidFill>
                <a:srgbClr val="000000"/>
              </a:solidFill>
              <a:effectLst/>
              <a:uFillTx/>
              <a:latin typeface="Arial"/>
            </a:endParaRPr>
          </a:p>
          <a:p>
            <a:pPr marL="343080" indent="-343080">
              <a:lnSpc>
                <a:spcPct val="100000"/>
              </a:lnSpc>
              <a:spcBef>
                <a:spcPts val="93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500" strike="noStrike" u="none">
              <a:solidFill>
                <a:srgbClr val="000000"/>
              </a:solidFill>
              <a:effectLst/>
              <a:uFillTx/>
              <a:latin typeface="Arial"/>
            </a:endParaRPr>
          </a:p>
          <a:p>
            <a:pPr marL="343080" indent="-343080">
              <a:lnSpc>
                <a:spcPct val="100000"/>
              </a:lnSpc>
              <a:spcBef>
                <a:spcPts val="938"/>
              </a:spcBef>
              <a:buClr>
                <a:srgbClr val="0000cc"/>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500" strike="noStrike" u="none">
              <a:solidFill>
                <a:srgbClr val="000000"/>
              </a:solidFill>
              <a:effectLst/>
              <a:uFillTx/>
              <a:latin typeface="Arial"/>
            </a:endParaRPr>
          </a:p>
        </p:txBody>
      </p:sp>
      <p:sp>
        <p:nvSpPr>
          <p:cNvPr id="109" name=""/>
          <p:cNvSpPr/>
          <p:nvPr/>
        </p:nvSpPr>
        <p:spPr>
          <a:xfrm>
            <a:off x="406440" y="4978440"/>
            <a:ext cx="8356680" cy="551160"/>
          </a:xfrm>
          <a:prstGeom prst="rect">
            <a:avLst/>
          </a:prstGeom>
          <a:noFill/>
          <a:ln w="12600">
            <a:solidFill>
              <a:srgbClr val="000000"/>
            </a:solidFill>
            <a:miter/>
          </a:ln>
        </p:spPr>
        <p:style>
          <a:lnRef idx="0"/>
          <a:fillRef idx="0"/>
          <a:effectRef idx="0"/>
          <a:fontRef idx="minor"/>
        </p:style>
        <p:txBody>
          <a:bodyPr lIns="90000" rIns="90000" tIns="46800" bIns="46800" anchor="t">
            <a:spAutoFit/>
          </a:bodyPr>
          <a:p>
            <a:pPr algn="ctr">
              <a:lnSpc>
                <a:spcPct val="100000"/>
              </a:lnSpc>
              <a:spcBef>
                <a:spcPts val="938"/>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500" strike="noStrike" u="none">
                <a:solidFill>
                  <a:srgbClr val="000000"/>
                </a:solidFill>
                <a:effectLst/>
                <a:uFillTx/>
                <a:latin typeface="Times New Roman"/>
                <a:ea typeface="Arial"/>
              </a:rPr>
              <a:t>While ENA believes that the formation of a Holding Company maximizes Calpine’s flexibility and execution under the proposed MPPA, other structures may also be feasible.</a:t>
            </a:r>
            <a:r>
              <a:rPr b="0" i="1" lang="en-US" sz="1500" strike="noStrike" u="none">
                <a:solidFill>
                  <a:srgbClr val="000000"/>
                </a:solidFill>
                <a:effectLst/>
                <a:uFillTx/>
                <a:latin typeface="Times New Roman"/>
              </a:rPr>
              <a:t> </a:t>
            </a:r>
            <a:endParaRPr b="0" lang="en-US" sz="15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0" name=""/>
          <p:cNvSpPr/>
          <p:nvPr/>
        </p:nvSpPr>
        <p:spPr>
          <a:xfrm>
            <a:off x="317520" y="12600"/>
            <a:ext cx="8077320" cy="4899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000000"/>
                </a:solidFill>
                <a:effectLst/>
                <a:uFillTx/>
                <a:latin typeface="Times New Roman"/>
              </a:rPr>
              <a:t>3. Execution of Master Power Prepayment Agreement</a:t>
            </a:r>
            <a:endParaRPr b="0" lang="en-US" sz="2600" strike="noStrike" u="none">
              <a:solidFill>
                <a:srgbClr val="000000"/>
              </a:solidFill>
              <a:effectLst/>
              <a:uFillTx/>
              <a:latin typeface="Arial"/>
            </a:endParaRPr>
          </a:p>
        </p:txBody>
      </p:sp>
      <p:sp>
        <p:nvSpPr>
          <p:cNvPr id="111" name=""/>
          <p:cNvSpPr/>
          <p:nvPr/>
        </p:nvSpPr>
        <p:spPr>
          <a:xfrm>
            <a:off x="380880" y="685800"/>
            <a:ext cx="6477120" cy="670680"/>
          </a:xfrm>
          <a:prstGeom prst="rect">
            <a:avLst/>
          </a:prstGeom>
          <a:noFill/>
          <a:ln w="0">
            <a:noFill/>
          </a:ln>
        </p:spPr>
        <p:style>
          <a:lnRef idx="0"/>
          <a:fillRef idx="0"/>
          <a:effectRef idx="0"/>
          <a:fontRef idx="minor"/>
        </p:style>
        <p:txBody>
          <a:bodyPr lIns="90000" rIns="90000" tIns="46800" bIns="46800" anchor="t">
            <a:spAutoFit/>
          </a:bodyPr>
          <a:p>
            <a:pPr marL="225360" indent="-225360">
              <a:lnSpc>
                <a:spcPct val="95000"/>
              </a:lnSpc>
              <a:spcBef>
                <a:spcPts val="799"/>
              </a:spcBef>
              <a:buClr>
                <a:srgbClr val="3333cc"/>
              </a:buClr>
              <a:buFont typeface="Times New Roman"/>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225360" indent="-225360">
              <a:lnSpc>
                <a:spcPct val="95000"/>
              </a:lnSpc>
              <a:spcBef>
                <a:spcPts val="799"/>
              </a:spcBef>
              <a:buClr>
                <a:srgbClr val="3333cc"/>
              </a:buClr>
              <a:buFont typeface="Times New Roman"/>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p:txBody>
      </p:sp>
      <p:sp>
        <p:nvSpPr>
          <p:cNvPr id="112" name=""/>
          <p:cNvSpPr/>
          <p:nvPr/>
        </p:nvSpPr>
        <p:spPr>
          <a:xfrm>
            <a:off x="304920" y="507960"/>
            <a:ext cx="8381880" cy="2282400"/>
          </a:xfrm>
          <a:prstGeom prst="rect">
            <a:avLst/>
          </a:prstGeom>
          <a:noFill/>
          <a:ln w="0">
            <a:noFill/>
          </a:ln>
        </p:spPr>
        <p:style>
          <a:lnRef idx="0"/>
          <a:fillRef idx="0"/>
          <a:effectRef idx="0"/>
          <a:fontRef idx="minor"/>
        </p:style>
        <p:txBody>
          <a:bodyPr lIns="90000" rIns="90000" tIns="46800" bIns="46800" anchor="t">
            <a:spAutoFit/>
          </a:bodyPr>
          <a:p>
            <a:pPr marL="343080" indent="-343080">
              <a:lnSpc>
                <a:spcPct val="95000"/>
              </a:lnSpc>
              <a:spcBef>
                <a:spcPts val="462"/>
              </a:spcBef>
              <a:buClr>
                <a:srgbClr val="3333cc"/>
              </a:buClr>
              <a:buFont typeface="Times New Roman"/>
              <a:buAutoNum type="alphaU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3333cc"/>
                </a:solidFill>
                <a:effectLst/>
                <a:uFillTx/>
                <a:latin typeface="Times New Roman"/>
              </a:rPr>
              <a:t>Holding Company and MPPA Co., a newly formed entity, execute a Master Power Prepayment Agreement (the “MPPA”).</a:t>
            </a:r>
            <a:endParaRPr b="0" lang="en-US" sz="1500" strike="noStrike" u="none">
              <a:solidFill>
                <a:srgbClr val="000000"/>
              </a:solidFill>
              <a:effectLst/>
              <a:uFillTx/>
              <a:latin typeface="Arial"/>
            </a:endParaRPr>
          </a:p>
          <a:p>
            <a:pPr marL="343080" indent="-343080">
              <a:lnSpc>
                <a:spcPct val="95000"/>
              </a:lnSpc>
              <a:spcBef>
                <a:spcPts val="462"/>
              </a:spcBef>
              <a:buClr>
                <a:srgbClr val="3333cc"/>
              </a:buClr>
              <a:buFont typeface="Times New Roman"/>
              <a:buAutoNum type="alphaU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3333cc"/>
                </a:solidFill>
                <a:effectLst/>
                <a:uFillTx/>
                <a:latin typeface="Times New Roman"/>
              </a:rPr>
              <a:t>Under the MPPA, MPPA Co. prepays Calpine the full power price for a specified amount of dedicated MWhs and ancillaries upon which ENA and Calpine agree prior to closing (the “Dedicated MWhs and Ancillaries”).</a:t>
            </a:r>
            <a:endParaRPr b="0" lang="en-US" sz="1500" strike="noStrike" u="none">
              <a:solidFill>
                <a:srgbClr val="000000"/>
              </a:solidFill>
              <a:effectLst/>
              <a:uFillTx/>
              <a:latin typeface="Arial"/>
            </a:endParaRPr>
          </a:p>
          <a:p>
            <a:pPr marL="343080" indent="-343080">
              <a:lnSpc>
                <a:spcPct val="95000"/>
              </a:lnSpc>
              <a:spcBef>
                <a:spcPts val="462"/>
              </a:spcBef>
              <a:buClr>
                <a:srgbClr val="3333cc"/>
              </a:buClr>
              <a:buFont typeface="Times New Roman"/>
              <a:buAutoNum type="alphaU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3333cc"/>
                </a:solidFill>
                <a:effectLst/>
                <a:uFillTx/>
                <a:latin typeface="Times New Roman"/>
              </a:rPr>
              <a:t>The prepayment amount is repaid from the proceeds of Calpine’s sale of the Dedicated MWhs and Ancillaries (financial settlement).</a:t>
            </a:r>
            <a:endParaRPr b="0" lang="en-US" sz="1500" strike="noStrike" u="none">
              <a:solidFill>
                <a:srgbClr val="000000"/>
              </a:solidFill>
              <a:effectLst/>
              <a:uFillTx/>
              <a:latin typeface="Arial"/>
            </a:endParaRPr>
          </a:p>
          <a:p>
            <a:pPr marL="343080" indent="-343080">
              <a:lnSpc>
                <a:spcPct val="95000"/>
              </a:lnSpc>
              <a:spcBef>
                <a:spcPts val="462"/>
              </a:spcBef>
              <a:buClr>
                <a:srgbClr val="3333cc"/>
              </a:buClr>
              <a:buFont typeface="Times New Roman"/>
              <a:buAutoNum type="alphaUcPeriod"/>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500" strike="noStrike" u="none">
              <a:solidFill>
                <a:srgbClr val="000000"/>
              </a:solidFill>
              <a:effectLst/>
              <a:uFillTx/>
              <a:latin typeface="Arial"/>
            </a:endParaRPr>
          </a:p>
          <a:p>
            <a:pPr marL="343080" indent="-343080">
              <a:lnSpc>
                <a:spcPct val="95000"/>
              </a:lnSpc>
              <a:spcBef>
                <a:spcPts val="462"/>
              </a:spcBef>
              <a:buClr>
                <a:srgbClr val="3333cc"/>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500" strike="noStrike" u="none">
              <a:solidFill>
                <a:srgbClr val="000000"/>
              </a:solidFill>
              <a:effectLst/>
              <a:uFillTx/>
              <a:latin typeface="Arial"/>
            </a:endParaRPr>
          </a:p>
        </p:txBody>
      </p:sp>
      <p:sp>
        <p:nvSpPr>
          <p:cNvPr id="113" name=""/>
          <p:cNvSpPr/>
          <p:nvPr/>
        </p:nvSpPr>
        <p:spPr>
          <a:xfrm>
            <a:off x="5572080" y="2068560"/>
            <a:ext cx="903240" cy="776160"/>
          </a:xfrm>
          <a:prstGeom prst="roundRect">
            <a:avLst>
              <a:gd name="adj" fmla="val 16667"/>
            </a:avLst>
          </a:prstGeom>
          <a:noFill/>
          <a:ln cap="rnd" w="9360">
            <a:solidFill>
              <a:srgbClr val="808080"/>
            </a:solidFill>
            <a:custDash>
              <a:ds d="100000" sp="1000"/>
            </a:custDash>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14" name=""/>
          <p:cNvSpPr/>
          <p:nvPr/>
        </p:nvSpPr>
        <p:spPr>
          <a:xfrm>
            <a:off x="5704200" y="2247840"/>
            <a:ext cx="675720" cy="3988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b2b2b2"/>
                </a:solidFill>
                <a:effectLst/>
                <a:uFillTx/>
                <a:latin typeface="Times New Roman"/>
              </a:rPr>
              <a:t>CPN</a:t>
            </a:r>
            <a:endParaRPr b="0" lang="en-US" sz="2000" strike="noStrike" u="none">
              <a:solidFill>
                <a:srgbClr val="000000"/>
              </a:solidFill>
              <a:effectLst/>
              <a:uFillTx/>
              <a:latin typeface="Arial"/>
            </a:endParaRPr>
          </a:p>
        </p:txBody>
      </p:sp>
      <p:sp>
        <p:nvSpPr>
          <p:cNvPr id="115" name=""/>
          <p:cNvSpPr/>
          <p:nvPr/>
        </p:nvSpPr>
        <p:spPr>
          <a:xfrm>
            <a:off x="3924360" y="3814920"/>
            <a:ext cx="584280" cy="776160"/>
          </a:xfrm>
          <a:custGeom>
            <a:avLst/>
            <a:gdLst>
              <a:gd name="textAreaLeft" fmla="*/ 28440 w 584280"/>
              <a:gd name="textAreaRight" fmla="*/ 555840 w 584280"/>
              <a:gd name="textAreaTop" fmla="*/ 28440 h 776160"/>
              <a:gd name="textAreaBottom" fmla="*/ 747720 h 776160"/>
            </a:gdLst>
            <a:ahLst/>
            <a:cxnLst/>
            <a:rect l="textAreaLeft" t="textAreaTop" r="textAreaRight" b="textAreaBottom"/>
            <a:pathLst>
              <a:path w="21600" h="28689">
                <a:moveTo>
                  <a:pt x="3600" y="0"/>
                </a:moveTo>
                <a:arcTo wR="3600" hR="3600" stAng="16200000" swAng="-5400000"/>
                <a:lnTo>
                  <a:pt x="0" y="25089"/>
                </a:lnTo>
                <a:arcTo wR="3600" hR="3600" stAng="10800000" swAng="-5400000"/>
                <a:lnTo>
                  <a:pt x="18000" y="28689"/>
                </a:lnTo>
                <a:arcTo wR="3600" hR="3600" stAng="5400000" swAng="-5400000"/>
                <a:lnTo>
                  <a:pt x="21600" y="3600"/>
                </a:lnTo>
                <a:arcTo wR="3600" hR="3600" stAng="0" swAng="-5400000"/>
                <a:close/>
              </a:path>
            </a:pathLst>
          </a:custGeom>
          <a:noFill/>
          <a:ln cap="rnd" w="9360">
            <a:solidFill>
              <a:srgbClr val="969696"/>
            </a:solidFill>
            <a:custDash>
              <a:ds d="100000" sp="1000"/>
            </a:custDash>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16" name=""/>
          <p:cNvSpPr/>
          <p:nvPr/>
        </p:nvSpPr>
        <p:spPr>
          <a:xfrm>
            <a:off x="7685640" y="3992400"/>
            <a:ext cx="695520" cy="5209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MPPA</a:t>
            </a:r>
            <a:endParaRPr b="0" lang="en-US" sz="14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Co.</a:t>
            </a:r>
            <a:endParaRPr b="0" lang="en-US" sz="1400" strike="noStrike" u="none">
              <a:solidFill>
                <a:srgbClr val="000000"/>
              </a:solidFill>
              <a:effectLst/>
              <a:uFillTx/>
              <a:latin typeface="Arial"/>
            </a:endParaRPr>
          </a:p>
        </p:txBody>
      </p:sp>
      <p:sp>
        <p:nvSpPr>
          <p:cNvPr id="117" name=""/>
          <p:cNvSpPr/>
          <p:nvPr/>
        </p:nvSpPr>
        <p:spPr>
          <a:xfrm>
            <a:off x="3990960" y="4060800"/>
            <a:ext cx="49392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b2b2b2"/>
                </a:solidFill>
                <a:effectLst/>
                <a:uFillTx/>
                <a:latin typeface="Times New Roman"/>
              </a:rPr>
              <a:t>ENA</a:t>
            </a:r>
            <a:endParaRPr b="0" lang="en-US" sz="1200" strike="noStrike" u="none">
              <a:solidFill>
                <a:srgbClr val="000000"/>
              </a:solidFill>
              <a:effectLst/>
              <a:uFillTx/>
              <a:latin typeface="Arial"/>
            </a:endParaRPr>
          </a:p>
        </p:txBody>
      </p:sp>
      <p:sp>
        <p:nvSpPr>
          <p:cNvPr id="118" name=""/>
          <p:cNvSpPr/>
          <p:nvPr/>
        </p:nvSpPr>
        <p:spPr>
          <a:xfrm>
            <a:off x="2185920" y="3956040"/>
            <a:ext cx="814320" cy="459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b2b2b2"/>
                </a:solidFill>
                <a:effectLst/>
                <a:uFillTx/>
                <a:latin typeface="Times New Roman"/>
              </a:rPr>
              <a:t>CPN Gas</a:t>
            </a:r>
            <a:endParaRPr b="0" lang="en-US" sz="12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b2b2b2"/>
                </a:solidFill>
                <a:effectLst/>
                <a:uFillTx/>
                <a:latin typeface="Times New Roman"/>
              </a:rPr>
              <a:t>Entities</a:t>
            </a:r>
            <a:endParaRPr b="0" lang="en-US" sz="1200" strike="noStrike" u="none">
              <a:solidFill>
                <a:srgbClr val="000000"/>
              </a:solidFill>
              <a:effectLst/>
              <a:uFillTx/>
              <a:latin typeface="Arial"/>
            </a:endParaRPr>
          </a:p>
        </p:txBody>
      </p:sp>
      <p:sp>
        <p:nvSpPr>
          <p:cNvPr id="119" name=""/>
          <p:cNvSpPr/>
          <p:nvPr/>
        </p:nvSpPr>
        <p:spPr>
          <a:xfrm>
            <a:off x="2230560" y="3814920"/>
            <a:ext cx="711000" cy="776160"/>
          </a:xfrm>
          <a:custGeom>
            <a:avLst/>
            <a:gdLst>
              <a:gd name="textAreaLeft" fmla="*/ 34560 w 711000"/>
              <a:gd name="textAreaRight" fmla="*/ 676440 w 711000"/>
              <a:gd name="textAreaTop" fmla="*/ 34560 h 776160"/>
              <a:gd name="textAreaBottom" fmla="*/ 741600 h 776160"/>
            </a:gdLst>
            <a:ahLst/>
            <a:cxnLst/>
            <a:rect l="textAreaLeft" t="textAreaTop" r="textAreaRight" b="textAreaBottom"/>
            <a:pathLst>
              <a:path w="21600" h="23579">
                <a:moveTo>
                  <a:pt x="3600" y="0"/>
                </a:moveTo>
                <a:arcTo wR="3600" hR="3600" stAng="16200000" swAng="-5400000"/>
                <a:lnTo>
                  <a:pt x="0" y="19979"/>
                </a:lnTo>
                <a:arcTo wR="3600" hR="3600" stAng="10800000" swAng="-5400000"/>
                <a:lnTo>
                  <a:pt x="18000" y="23579"/>
                </a:lnTo>
                <a:arcTo wR="3600" hR="3600" stAng="5400000" swAng="-5400000"/>
                <a:lnTo>
                  <a:pt x="21600" y="3600"/>
                </a:lnTo>
                <a:arcTo wR="3600" hR="3600" stAng="0" swAng="-5400000"/>
                <a:close/>
              </a:path>
            </a:pathLst>
          </a:custGeom>
          <a:noFill/>
          <a:ln cap="rnd" w="9360">
            <a:solidFill>
              <a:srgbClr val="969696"/>
            </a:solidFill>
            <a:custDash>
              <a:ds d="100000" sp="1000"/>
            </a:custDash>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20" name=""/>
          <p:cNvSpPr/>
          <p:nvPr/>
        </p:nvSpPr>
        <p:spPr>
          <a:xfrm>
            <a:off x="2165400" y="5237280"/>
            <a:ext cx="1098360" cy="1100160"/>
          </a:xfrm>
          <a:prstGeom prst="ellipse">
            <a:avLst/>
          </a:prstGeom>
          <a:noFill/>
          <a:ln cap="rnd" w="9360">
            <a:solidFill>
              <a:srgbClr val="808080"/>
            </a:solidFill>
            <a:custDash>
              <a:ds d="100000" sp="1000"/>
            </a:custDash>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21" name=""/>
          <p:cNvSpPr/>
          <p:nvPr/>
        </p:nvSpPr>
        <p:spPr>
          <a:xfrm>
            <a:off x="2345040" y="5445000"/>
            <a:ext cx="730800" cy="6426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b2b2b2"/>
                </a:solidFill>
                <a:effectLst/>
                <a:uFillTx/>
                <a:latin typeface="Times New Roman"/>
              </a:rPr>
              <a:t>TX/</a:t>
            </a:r>
            <a:endParaRPr b="0" lang="en-US" sz="12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b2b2b2"/>
                </a:solidFill>
                <a:effectLst/>
                <a:uFillTx/>
                <a:latin typeface="Times New Roman"/>
              </a:rPr>
              <a:t>Canada</a:t>
            </a:r>
            <a:endParaRPr b="0" lang="en-US" sz="12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b2b2b2"/>
                </a:solidFill>
                <a:effectLst/>
                <a:uFillTx/>
                <a:latin typeface="Times New Roman"/>
              </a:rPr>
              <a:t>Reserves</a:t>
            </a:r>
            <a:endParaRPr b="0" lang="en-US" sz="1200" strike="noStrike" u="none">
              <a:solidFill>
                <a:srgbClr val="000000"/>
              </a:solidFill>
              <a:effectLst/>
              <a:uFillTx/>
              <a:latin typeface="Arial"/>
            </a:endParaRPr>
          </a:p>
        </p:txBody>
      </p:sp>
      <p:sp>
        <p:nvSpPr>
          <p:cNvPr id="122" name=""/>
          <p:cNvSpPr/>
          <p:nvPr/>
        </p:nvSpPr>
        <p:spPr>
          <a:xfrm>
            <a:off x="2662200" y="4591080"/>
            <a:ext cx="0" cy="646200"/>
          </a:xfrm>
          <a:prstGeom prst="line">
            <a:avLst/>
          </a:prstGeom>
          <a:ln cap="rnd" w="9360">
            <a:solidFill>
              <a:srgbClr val="808080"/>
            </a:solidFill>
            <a:custDash>
              <a:ds d="100000" sp="1000"/>
            </a:cust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23" name=""/>
          <p:cNvSpPr/>
          <p:nvPr/>
        </p:nvSpPr>
        <p:spPr>
          <a:xfrm>
            <a:off x="7631280" y="3814920"/>
            <a:ext cx="777600" cy="776160"/>
          </a:xfrm>
          <a:prstGeom prst="roundRect">
            <a:avLst>
              <a:gd name="adj" fmla="val 16667"/>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24" name=""/>
          <p:cNvSpPr/>
          <p:nvPr/>
        </p:nvSpPr>
        <p:spPr>
          <a:xfrm>
            <a:off x="4946760" y="5575320"/>
            <a:ext cx="322200" cy="257040"/>
          </a:xfrm>
          <a:prstGeom prst="triangle">
            <a:avLst>
              <a:gd name="adj" fmla="val 50000"/>
            </a:avLst>
          </a:prstGeom>
          <a:noFill/>
          <a:ln cap="rnd" w="9360">
            <a:solidFill>
              <a:srgbClr val="808080"/>
            </a:solidFill>
            <a:custDash>
              <a:ds d="100000" sp="1000"/>
            </a:custDash>
            <a:miter/>
          </a:ln>
        </p:spPr>
        <p:style>
          <a:lnRef idx="0"/>
          <a:fillRef idx="0"/>
          <a:effectRef idx="0"/>
          <a:fontRef idx="minor"/>
        </p:style>
        <p:txBody>
          <a:bodyPr wrap="none" lIns="90000" rIns="90000" tIns="38880" bIns="38880" anchor="ctr">
            <a:noAutofit/>
          </a:bodyPr>
          <a:p>
            <a:endParaRPr b="0" lang="en-US" sz="2400" strike="noStrike" u="none">
              <a:solidFill>
                <a:srgbClr val="000000"/>
              </a:solidFill>
              <a:effectLst/>
              <a:uFillTx/>
              <a:latin typeface="Arial"/>
            </a:endParaRPr>
          </a:p>
        </p:txBody>
      </p:sp>
      <p:sp>
        <p:nvSpPr>
          <p:cNvPr id="125" name=""/>
          <p:cNvSpPr/>
          <p:nvPr/>
        </p:nvSpPr>
        <p:spPr>
          <a:xfrm>
            <a:off x="5398920" y="5575320"/>
            <a:ext cx="322560" cy="257040"/>
          </a:xfrm>
          <a:prstGeom prst="triangle">
            <a:avLst>
              <a:gd name="adj" fmla="val 50000"/>
            </a:avLst>
          </a:prstGeom>
          <a:noFill/>
          <a:ln cap="rnd" w="9360">
            <a:solidFill>
              <a:srgbClr val="808080"/>
            </a:solidFill>
            <a:custDash>
              <a:ds d="100000" sp="1000"/>
            </a:custDash>
            <a:miter/>
          </a:ln>
        </p:spPr>
        <p:style>
          <a:lnRef idx="0"/>
          <a:fillRef idx="0"/>
          <a:effectRef idx="0"/>
          <a:fontRef idx="minor"/>
        </p:style>
        <p:txBody>
          <a:bodyPr wrap="none" lIns="90000" rIns="90000" tIns="38880" bIns="38880" anchor="ctr">
            <a:noAutofit/>
          </a:bodyPr>
          <a:p>
            <a:endParaRPr b="0" lang="en-US" sz="2400" strike="noStrike" u="none">
              <a:solidFill>
                <a:srgbClr val="000000"/>
              </a:solidFill>
              <a:effectLst/>
              <a:uFillTx/>
              <a:latin typeface="Arial"/>
            </a:endParaRPr>
          </a:p>
        </p:txBody>
      </p:sp>
      <p:sp>
        <p:nvSpPr>
          <p:cNvPr id="126" name=""/>
          <p:cNvSpPr/>
          <p:nvPr/>
        </p:nvSpPr>
        <p:spPr>
          <a:xfrm>
            <a:off x="5851440" y="5575320"/>
            <a:ext cx="322200" cy="257040"/>
          </a:xfrm>
          <a:prstGeom prst="triangle">
            <a:avLst>
              <a:gd name="adj" fmla="val 50000"/>
            </a:avLst>
          </a:prstGeom>
          <a:noFill/>
          <a:ln cap="rnd" w="9360">
            <a:solidFill>
              <a:srgbClr val="808080"/>
            </a:solidFill>
            <a:custDash>
              <a:ds d="100000" sp="1000"/>
            </a:custDash>
            <a:miter/>
          </a:ln>
        </p:spPr>
        <p:style>
          <a:lnRef idx="0"/>
          <a:fillRef idx="0"/>
          <a:effectRef idx="0"/>
          <a:fontRef idx="minor"/>
        </p:style>
        <p:txBody>
          <a:bodyPr wrap="none" lIns="90000" rIns="90000" tIns="38880" bIns="38880" anchor="ctr">
            <a:noAutofit/>
          </a:bodyPr>
          <a:p>
            <a:endParaRPr b="0" lang="en-US" sz="2400" strike="noStrike" u="none">
              <a:solidFill>
                <a:srgbClr val="000000"/>
              </a:solidFill>
              <a:effectLst/>
              <a:uFillTx/>
              <a:latin typeface="Arial"/>
            </a:endParaRPr>
          </a:p>
        </p:txBody>
      </p:sp>
      <p:sp>
        <p:nvSpPr>
          <p:cNvPr id="127" name=""/>
          <p:cNvSpPr/>
          <p:nvPr/>
        </p:nvSpPr>
        <p:spPr>
          <a:xfrm>
            <a:off x="6305400" y="5575320"/>
            <a:ext cx="324000" cy="257040"/>
          </a:xfrm>
          <a:prstGeom prst="triangle">
            <a:avLst>
              <a:gd name="adj" fmla="val 50000"/>
            </a:avLst>
          </a:prstGeom>
          <a:noFill/>
          <a:ln cap="rnd" w="9360">
            <a:solidFill>
              <a:srgbClr val="808080"/>
            </a:solidFill>
            <a:custDash>
              <a:ds d="100000" sp="1000"/>
            </a:custDash>
            <a:miter/>
          </a:ln>
        </p:spPr>
        <p:style>
          <a:lnRef idx="0"/>
          <a:fillRef idx="0"/>
          <a:effectRef idx="0"/>
          <a:fontRef idx="minor"/>
        </p:style>
        <p:txBody>
          <a:bodyPr wrap="none" lIns="90000" rIns="90000" tIns="38880" bIns="38880" anchor="ctr">
            <a:noAutofit/>
          </a:bodyPr>
          <a:p>
            <a:endParaRPr b="0" lang="en-US" sz="2400" strike="noStrike" u="none">
              <a:solidFill>
                <a:srgbClr val="000000"/>
              </a:solidFill>
              <a:effectLst/>
              <a:uFillTx/>
              <a:latin typeface="Arial"/>
            </a:endParaRPr>
          </a:p>
        </p:txBody>
      </p:sp>
      <p:sp>
        <p:nvSpPr>
          <p:cNvPr id="128" name=""/>
          <p:cNvSpPr/>
          <p:nvPr/>
        </p:nvSpPr>
        <p:spPr>
          <a:xfrm>
            <a:off x="6756480" y="5575320"/>
            <a:ext cx="325440" cy="257040"/>
          </a:xfrm>
          <a:prstGeom prst="triangle">
            <a:avLst>
              <a:gd name="adj" fmla="val 50000"/>
            </a:avLst>
          </a:prstGeom>
          <a:noFill/>
          <a:ln cap="rnd" w="9360">
            <a:solidFill>
              <a:srgbClr val="808080"/>
            </a:solidFill>
            <a:custDash>
              <a:ds d="100000" sp="1000"/>
            </a:custDash>
            <a:miter/>
          </a:ln>
        </p:spPr>
        <p:style>
          <a:lnRef idx="0"/>
          <a:fillRef idx="0"/>
          <a:effectRef idx="0"/>
          <a:fontRef idx="minor"/>
        </p:style>
        <p:txBody>
          <a:bodyPr wrap="none" lIns="90000" rIns="90000" tIns="38880" bIns="38880" anchor="ctr">
            <a:noAutofit/>
          </a:bodyPr>
          <a:p>
            <a:endParaRPr b="0" lang="en-US" sz="2400" strike="noStrike" u="none">
              <a:solidFill>
                <a:srgbClr val="000000"/>
              </a:solidFill>
              <a:effectLst/>
              <a:uFillTx/>
              <a:latin typeface="Arial"/>
            </a:endParaRPr>
          </a:p>
        </p:txBody>
      </p:sp>
      <p:sp>
        <p:nvSpPr>
          <p:cNvPr id="129" name=""/>
          <p:cNvSpPr/>
          <p:nvPr/>
        </p:nvSpPr>
        <p:spPr>
          <a:xfrm>
            <a:off x="5572080" y="3814920"/>
            <a:ext cx="903240" cy="776160"/>
          </a:xfrm>
          <a:prstGeom prst="roundRect">
            <a:avLst>
              <a:gd name="adj" fmla="val 16667"/>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30" name=""/>
          <p:cNvSpPr/>
          <p:nvPr/>
        </p:nvSpPr>
        <p:spPr>
          <a:xfrm>
            <a:off x="5565600" y="3946680"/>
            <a:ext cx="923760" cy="5209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Holding</a:t>
            </a:r>
            <a:endParaRPr b="0" lang="en-US" sz="14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Company</a:t>
            </a:r>
            <a:endParaRPr b="0" lang="en-US" sz="1400" strike="noStrike" u="none">
              <a:solidFill>
                <a:srgbClr val="000000"/>
              </a:solidFill>
              <a:effectLst/>
              <a:uFillTx/>
              <a:latin typeface="Arial"/>
            </a:endParaRPr>
          </a:p>
        </p:txBody>
      </p:sp>
      <p:sp>
        <p:nvSpPr>
          <p:cNvPr id="131" name=""/>
          <p:cNvSpPr/>
          <p:nvPr/>
        </p:nvSpPr>
        <p:spPr>
          <a:xfrm>
            <a:off x="6559560" y="4073400"/>
            <a:ext cx="91764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32" name=""/>
          <p:cNvSpPr/>
          <p:nvPr/>
        </p:nvSpPr>
        <p:spPr>
          <a:xfrm flipH="1">
            <a:off x="6584760" y="4332240"/>
            <a:ext cx="87948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33" name=""/>
          <p:cNvSpPr/>
          <p:nvPr/>
        </p:nvSpPr>
        <p:spPr>
          <a:xfrm flipH="1">
            <a:off x="4602240" y="4073400"/>
            <a:ext cx="838080" cy="0"/>
          </a:xfrm>
          <a:prstGeom prst="line">
            <a:avLst/>
          </a:prstGeom>
          <a:ln cap="rnd" w="9360">
            <a:solidFill>
              <a:srgbClr val="969696"/>
            </a:solidFill>
            <a:custDash>
              <a:ds d="100000" sp="1000"/>
            </a:custDash>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34" name=""/>
          <p:cNvSpPr/>
          <p:nvPr/>
        </p:nvSpPr>
        <p:spPr>
          <a:xfrm>
            <a:off x="4602240" y="4268880"/>
            <a:ext cx="903240" cy="0"/>
          </a:xfrm>
          <a:prstGeom prst="line">
            <a:avLst/>
          </a:prstGeom>
          <a:ln cap="rnd" w="9360">
            <a:solidFill>
              <a:srgbClr val="969696"/>
            </a:solidFill>
            <a:custDash>
              <a:ds d="100000" sp="1000"/>
            </a:custDash>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35" name=""/>
          <p:cNvSpPr/>
          <p:nvPr/>
        </p:nvSpPr>
        <p:spPr>
          <a:xfrm>
            <a:off x="6562440" y="3790800"/>
            <a:ext cx="105912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Floating  $/MWh</a:t>
            </a:r>
            <a:endParaRPr b="0" lang="en-US" sz="1000" strike="noStrike" u="none">
              <a:solidFill>
                <a:srgbClr val="000000"/>
              </a:solidFill>
              <a:effectLst/>
              <a:uFillTx/>
              <a:latin typeface="Arial"/>
            </a:endParaRPr>
          </a:p>
        </p:txBody>
      </p:sp>
      <p:sp>
        <p:nvSpPr>
          <p:cNvPr id="136" name=""/>
          <p:cNvSpPr/>
          <p:nvPr/>
        </p:nvSpPr>
        <p:spPr>
          <a:xfrm>
            <a:off x="6557040" y="4307040"/>
            <a:ext cx="978120" cy="3992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Prepay</a:t>
            </a:r>
            <a:endParaRPr b="0" lang="en-US" sz="10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(Fixed $/MWh)</a:t>
            </a:r>
            <a:endParaRPr b="0" lang="en-US" sz="1000" strike="noStrike" u="none">
              <a:solidFill>
                <a:srgbClr val="000000"/>
              </a:solidFill>
              <a:effectLst/>
              <a:uFillTx/>
              <a:latin typeface="Arial"/>
            </a:endParaRPr>
          </a:p>
        </p:txBody>
      </p:sp>
      <p:sp>
        <p:nvSpPr>
          <p:cNvPr id="137" name=""/>
          <p:cNvSpPr/>
          <p:nvPr/>
        </p:nvSpPr>
        <p:spPr>
          <a:xfrm>
            <a:off x="4282920" y="3602160"/>
            <a:ext cx="1594080" cy="3992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b2b2b2"/>
                </a:solidFill>
                <a:effectLst/>
                <a:uFillTx/>
                <a:latin typeface="Times New Roman"/>
              </a:rPr>
              <a:t>Fixed NYMEX + Basis</a:t>
            </a:r>
            <a:endParaRPr b="0" lang="en-US" sz="10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b2b2b2"/>
                </a:solidFill>
                <a:effectLst/>
                <a:uFillTx/>
                <a:latin typeface="Times New Roman"/>
              </a:rPr>
              <a:t>$/MMBtu</a:t>
            </a:r>
            <a:endParaRPr b="0" lang="en-US" sz="1000" strike="noStrike" u="none">
              <a:solidFill>
                <a:srgbClr val="000000"/>
              </a:solidFill>
              <a:effectLst/>
              <a:uFillTx/>
              <a:latin typeface="Arial"/>
            </a:endParaRPr>
          </a:p>
        </p:txBody>
      </p:sp>
      <p:sp>
        <p:nvSpPr>
          <p:cNvPr id="138" name=""/>
          <p:cNvSpPr/>
          <p:nvPr/>
        </p:nvSpPr>
        <p:spPr>
          <a:xfrm>
            <a:off x="4485240" y="4297320"/>
            <a:ext cx="1140120" cy="2466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b2b2b2"/>
                </a:solidFill>
                <a:effectLst/>
                <a:uFillTx/>
                <a:latin typeface="Times New Roman"/>
              </a:rPr>
              <a:t>Floating $/MMBtu</a:t>
            </a:r>
            <a:endParaRPr b="0" lang="en-US" sz="1000" strike="noStrike" u="none">
              <a:solidFill>
                <a:srgbClr val="000000"/>
              </a:solidFill>
              <a:effectLst/>
              <a:uFillTx/>
              <a:latin typeface="Arial"/>
            </a:endParaRPr>
          </a:p>
        </p:txBody>
      </p:sp>
      <p:sp>
        <p:nvSpPr>
          <p:cNvPr id="139" name=""/>
          <p:cNvSpPr/>
          <p:nvPr/>
        </p:nvSpPr>
        <p:spPr>
          <a:xfrm flipH="1">
            <a:off x="2661840" y="2457360"/>
            <a:ext cx="2909880" cy="0"/>
          </a:xfrm>
          <a:prstGeom prst="line">
            <a:avLst/>
          </a:prstGeom>
          <a:ln cap="rnd" w="9360">
            <a:solidFill>
              <a:srgbClr val="808080"/>
            </a:solidFill>
            <a:custDash>
              <a:ds d="100000" sp="1000"/>
            </a:cust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40" name=""/>
          <p:cNvSpPr/>
          <p:nvPr/>
        </p:nvSpPr>
        <p:spPr>
          <a:xfrm flipV="1">
            <a:off x="2662200" y="2457000"/>
            <a:ext cx="0" cy="1357560"/>
          </a:xfrm>
          <a:prstGeom prst="line">
            <a:avLst/>
          </a:prstGeom>
          <a:ln cap="rnd" w="9360">
            <a:solidFill>
              <a:srgbClr val="808080"/>
            </a:solidFill>
            <a:custDash>
              <a:ds d="100000" sp="1000"/>
            </a:cust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41" name=""/>
          <p:cNvSpPr/>
          <p:nvPr/>
        </p:nvSpPr>
        <p:spPr>
          <a:xfrm>
            <a:off x="2664720" y="2938320"/>
            <a:ext cx="47592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b2b2b2"/>
                </a:solidFill>
                <a:effectLst/>
                <a:uFillTx/>
                <a:latin typeface="Times New Roman"/>
              </a:rPr>
              <a:t>100%</a:t>
            </a:r>
            <a:endParaRPr b="0" lang="en-US" sz="1000" strike="noStrike" u="none">
              <a:solidFill>
                <a:srgbClr val="000000"/>
              </a:solidFill>
              <a:effectLst/>
              <a:uFillTx/>
              <a:latin typeface="Arial"/>
            </a:endParaRPr>
          </a:p>
        </p:txBody>
      </p:sp>
      <p:sp>
        <p:nvSpPr>
          <p:cNvPr id="142" name=""/>
          <p:cNvSpPr/>
          <p:nvPr/>
        </p:nvSpPr>
        <p:spPr>
          <a:xfrm>
            <a:off x="5097600" y="5315040"/>
            <a:ext cx="1811160" cy="0"/>
          </a:xfrm>
          <a:prstGeom prst="line">
            <a:avLst/>
          </a:prstGeom>
          <a:ln cap="rnd" w="9360">
            <a:solidFill>
              <a:srgbClr val="808080"/>
            </a:solidFill>
            <a:custDash>
              <a:ds d="100000" sp="1000"/>
            </a:cust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43" name=""/>
          <p:cNvSpPr/>
          <p:nvPr/>
        </p:nvSpPr>
        <p:spPr>
          <a:xfrm flipV="1">
            <a:off x="5097600" y="5314680"/>
            <a:ext cx="0" cy="260280"/>
          </a:xfrm>
          <a:prstGeom prst="line">
            <a:avLst/>
          </a:prstGeom>
          <a:ln cap="rnd" w="9360">
            <a:solidFill>
              <a:srgbClr val="808080"/>
            </a:solidFill>
            <a:custDash>
              <a:ds d="100000" sp="1000"/>
            </a:cust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44" name=""/>
          <p:cNvSpPr/>
          <p:nvPr/>
        </p:nvSpPr>
        <p:spPr>
          <a:xfrm flipV="1">
            <a:off x="5549760" y="5314680"/>
            <a:ext cx="0" cy="260280"/>
          </a:xfrm>
          <a:prstGeom prst="line">
            <a:avLst/>
          </a:prstGeom>
          <a:ln cap="rnd" w="9360">
            <a:solidFill>
              <a:srgbClr val="808080"/>
            </a:solidFill>
            <a:custDash>
              <a:ds d="100000" sp="1000"/>
            </a:cust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45" name=""/>
          <p:cNvSpPr/>
          <p:nvPr/>
        </p:nvSpPr>
        <p:spPr>
          <a:xfrm flipV="1">
            <a:off x="6013440" y="5314680"/>
            <a:ext cx="0" cy="260280"/>
          </a:xfrm>
          <a:prstGeom prst="line">
            <a:avLst/>
          </a:prstGeom>
          <a:ln cap="rnd" w="9360">
            <a:solidFill>
              <a:srgbClr val="808080"/>
            </a:solidFill>
            <a:custDash>
              <a:ds d="100000" sp="1000"/>
            </a:cust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46" name=""/>
          <p:cNvSpPr/>
          <p:nvPr/>
        </p:nvSpPr>
        <p:spPr>
          <a:xfrm flipV="1">
            <a:off x="6465960" y="5314680"/>
            <a:ext cx="0" cy="260280"/>
          </a:xfrm>
          <a:prstGeom prst="line">
            <a:avLst/>
          </a:prstGeom>
          <a:ln cap="rnd" w="9360">
            <a:solidFill>
              <a:srgbClr val="808080"/>
            </a:solidFill>
            <a:custDash>
              <a:ds d="100000" sp="1000"/>
            </a:cust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47" name=""/>
          <p:cNvSpPr/>
          <p:nvPr/>
        </p:nvSpPr>
        <p:spPr>
          <a:xfrm flipV="1">
            <a:off x="6918480" y="5314680"/>
            <a:ext cx="0" cy="260280"/>
          </a:xfrm>
          <a:prstGeom prst="line">
            <a:avLst/>
          </a:prstGeom>
          <a:ln cap="rnd" w="9360">
            <a:solidFill>
              <a:srgbClr val="808080"/>
            </a:solidFill>
            <a:custDash>
              <a:ds d="100000" sp="1000"/>
            </a:cust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48" name=""/>
          <p:cNvSpPr/>
          <p:nvPr/>
        </p:nvSpPr>
        <p:spPr>
          <a:xfrm>
            <a:off x="5786640" y="5000760"/>
            <a:ext cx="55332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b2b2b2"/>
                </a:solidFill>
                <a:effectLst/>
                <a:uFillTx/>
                <a:latin typeface="Times New Roman"/>
              </a:rPr>
              <a:t>Plants</a:t>
            </a:r>
            <a:endParaRPr b="0" lang="en-US" sz="1200" strike="noStrike" u="none">
              <a:solidFill>
                <a:srgbClr val="000000"/>
              </a:solidFill>
              <a:effectLst/>
              <a:uFillTx/>
              <a:latin typeface="Arial"/>
            </a:endParaRPr>
          </a:p>
        </p:txBody>
      </p:sp>
      <p:sp>
        <p:nvSpPr>
          <p:cNvPr id="149" name=""/>
          <p:cNvSpPr/>
          <p:nvPr/>
        </p:nvSpPr>
        <p:spPr>
          <a:xfrm>
            <a:off x="4753080" y="4979880"/>
            <a:ext cx="2520720" cy="968400"/>
          </a:xfrm>
          <a:prstGeom prst="rect">
            <a:avLst/>
          </a:prstGeom>
          <a:noFill/>
          <a:ln cap="rnd" w="9360">
            <a:solidFill>
              <a:srgbClr val="808080"/>
            </a:solidFill>
            <a:custDash>
              <a:ds d="100000" sp="1000"/>
            </a:custDash>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50" name=""/>
          <p:cNvSpPr/>
          <p:nvPr/>
        </p:nvSpPr>
        <p:spPr>
          <a:xfrm>
            <a:off x="6002280" y="4591080"/>
            <a:ext cx="0" cy="388800"/>
          </a:xfrm>
          <a:prstGeom prst="line">
            <a:avLst/>
          </a:prstGeom>
          <a:ln cap="rnd" w="9360">
            <a:solidFill>
              <a:srgbClr val="808080"/>
            </a:solidFill>
            <a:custDash>
              <a:ds d="100000" sp="1000"/>
            </a:cust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51" name=""/>
          <p:cNvSpPr/>
          <p:nvPr/>
        </p:nvSpPr>
        <p:spPr>
          <a:xfrm flipV="1">
            <a:off x="4251240" y="4656240"/>
            <a:ext cx="0" cy="1420560"/>
          </a:xfrm>
          <a:prstGeom prst="line">
            <a:avLst/>
          </a:prstGeom>
          <a:ln cap="rnd" w="9360">
            <a:solidFill>
              <a:srgbClr val="808080"/>
            </a:solidFill>
            <a:custDash>
              <a:ds d="100000" sp="1000"/>
            </a:custDash>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52" name=""/>
          <p:cNvSpPr/>
          <p:nvPr/>
        </p:nvSpPr>
        <p:spPr>
          <a:xfrm>
            <a:off x="3178080" y="6076800"/>
            <a:ext cx="1073160" cy="0"/>
          </a:xfrm>
          <a:prstGeom prst="line">
            <a:avLst/>
          </a:prstGeom>
          <a:ln cap="rnd" w="9360">
            <a:solidFill>
              <a:srgbClr val="808080"/>
            </a:solidFill>
            <a:custDash>
              <a:ds d="100000" sp="1000"/>
            </a:cust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53" name=""/>
          <p:cNvSpPr/>
          <p:nvPr/>
        </p:nvSpPr>
        <p:spPr>
          <a:xfrm>
            <a:off x="6101640" y="3022560"/>
            <a:ext cx="47592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b2b2b2"/>
                </a:solidFill>
                <a:effectLst/>
                <a:uFillTx/>
                <a:latin typeface="Times New Roman"/>
              </a:rPr>
              <a:t>100%</a:t>
            </a:r>
            <a:endParaRPr b="0" lang="en-US" sz="1000" strike="noStrike" u="none">
              <a:solidFill>
                <a:srgbClr val="000000"/>
              </a:solidFill>
              <a:effectLst/>
              <a:uFillTx/>
              <a:latin typeface="Arial"/>
            </a:endParaRPr>
          </a:p>
        </p:txBody>
      </p:sp>
      <p:sp>
        <p:nvSpPr>
          <p:cNvPr id="154" name=""/>
          <p:cNvSpPr/>
          <p:nvPr/>
        </p:nvSpPr>
        <p:spPr>
          <a:xfrm>
            <a:off x="3267000" y="5861160"/>
            <a:ext cx="1013040" cy="2466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b2b2b2"/>
                </a:solidFill>
                <a:effectLst/>
                <a:uFillTx/>
                <a:latin typeface="Times New Roman"/>
              </a:rPr>
              <a:t>Security Interest</a:t>
            </a:r>
            <a:endParaRPr b="0" lang="en-US" sz="1000" strike="noStrike" u="none">
              <a:solidFill>
                <a:srgbClr val="000000"/>
              </a:solidFill>
              <a:effectLst/>
              <a:uFillTx/>
              <a:latin typeface="Arial"/>
            </a:endParaRPr>
          </a:p>
        </p:txBody>
      </p:sp>
      <p:sp>
        <p:nvSpPr>
          <p:cNvPr id="155" name=""/>
          <p:cNvSpPr/>
          <p:nvPr/>
        </p:nvSpPr>
        <p:spPr>
          <a:xfrm>
            <a:off x="5894280" y="2844720"/>
            <a:ext cx="0" cy="970200"/>
          </a:xfrm>
          <a:prstGeom prst="line">
            <a:avLst/>
          </a:prstGeom>
          <a:ln cap="rnd" w="9360">
            <a:solidFill>
              <a:srgbClr val="808080"/>
            </a:solidFill>
            <a:custDash>
              <a:ds d="100000" sp="1000"/>
            </a:cust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56" name=""/>
          <p:cNvSpPr/>
          <p:nvPr/>
        </p:nvSpPr>
        <p:spPr>
          <a:xfrm>
            <a:off x="5091840" y="2959200"/>
            <a:ext cx="840960" cy="5518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b2b2b2"/>
                </a:solidFill>
                <a:effectLst/>
                <a:uFillTx/>
                <a:latin typeface="Times New Roman"/>
              </a:rPr>
              <a:t>Asset</a:t>
            </a:r>
            <a:endParaRPr b="0" lang="en-US" sz="10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b2b2b2"/>
                </a:solidFill>
                <a:effectLst/>
                <a:uFillTx/>
                <a:latin typeface="Times New Roman"/>
              </a:rPr>
              <a:t>Management</a:t>
            </a:r>
            <a:endParaRPr b="0" lang="en-US" sz="10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b2b2b2"/>
                </a:solidFill>
                <a:effectLst/>
                <a:uFillTx/>
                <a:latin typeface="Times New Roman"/>
              </a:rPr>
              <a:t>Agreement</a:t>
            </a:r>
            <a:endParaRPr b="0" lang="en-US" sz="1000" strike="noStrike" u="none">
              <a:solidFill>
                <a:srgbClr val="000000"/>
              </a:solidFill>
              <a:effectLst/>
              <a:uFillTx/>
              <a:latin typeface="Arial"/>
            </a:endParaRPr>
          </a:p>
        </p:txBody>
      </p:sp>
      <p:sp>
        <p:nvSpPr>
          <p:cNvPr id="157" name=""/>
          <p:cNvSpPr/>
          <p:nvPr/>
        </p:nvSpPr>
        <p:spPr>
          <a:xfrm>
            <a:off x="6153120" y="2844720"/>
            <a:ext cx="0" cy="970200"/>
          </a:xfrm>
          <a:prstGeom prst="line">
            <a:avLst/>
          </a:prstGeom>
          <a:ln cap="rnd" w="9360">
            <a:solidFill>
              <a:srgbClr val="808080"/>
            </a:solidFill>
            <a:custDash>
              <a:ds d="100000" sp="1000"/>
            </a:cust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58" name=""/>
          <p:cNvSpPr/>
          <p:nvPr/>
        </p:nvSpPr>
        <p:spPr>
          <a:xfrm>
            <a:off x="6759720" y="4083120"/>
            <a:ext cx="52524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MPPA</a:t>
            </a:r>
            <a:endParaRPr b="0" lang="en-US" sz="1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9" name=""/>
          <p:cNvSpPr/>
          <p:nvPr/>
        </p:nvSpPr>
        <p:spPr>
          <a:xfrm>
            <a:off x="317520" y="12600"/>
            <a:ext cx="8077320" cy="4899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000000"/>
                </a:solidFill>
                <a:effectLst/>
                <a:uFillTx/>
                <a:latin typeface="Times New Roman"/>
              </a:rPr>
              <a:t>4. Settlement of Prepayment Amount</a:t>
            </a:r>
            <a:endParaRPr b="0" lang="en-US" sz="2600" strike="noStrike" u="none">
              <a:solidFill>
                <a:srgbClr val="000000"/>
              </a:solidFill>
              <a:effectLst/>
              <a:uFillTx/>
              <a:latin typeface="Arial"/>
            </a:endParaRPr>
          </a:p>
        </p:txBody>
      </p:sp>
      <p:sp>
        <p:nvSpPr>
          <p:cNvPr id="160" name=""/>
          <p:cNvSpPr/>
          <p:nvPr/>
        </p:nvSpPr>
        <p:spPr>
          <a:xfrm>
            <a:off x="380880" y="685800"/>
            <a:ext cx="6477120" cy="670680"/>
          </a:xfrm>
          <a:prstGeom prst="rect">
            <a:avLst/>
          </a:prstGeom>
          <a:noFill/>
          <a:ln w="0">
            <a:noFill/>
          </a:ln>
        </p:spPr>
        <p:style>
          <a:lnRef idx="0"/>
          <a:fillRef idx="0"/>
          <a:effectRef idx="0"/>
          <a:fontRef idx="minor"/>
        </p:style>
        <p:txBody>
          <a:bodyPr lIns="90000" rIns="90000" tIns="46800" bIns="46800" anchor="t">
            <a:spAutoFit/>
          </a:bodyPr>
          <a:p>
            <a:pPr marL="225360" indent="-225360">
              <a:lnSpc>
                <a:spcPct val="95000"/>
              </a:lnSpc>
              <a:spcBef>
                <a:spcPts val="799"/>
              </a:spcBef>
              <a:buClr>
                <a:srgbClr val="3333cc"/>
              </a:buClr>
              <a:buFont typeface="Times New Roman"/>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a:p>
            <a:pPr marL="225360" indent="-225360">
              <a:lnSpc>
                <a:spcPct val="95000"/>
              </a:lnSpc>
              <a:spcBef>
                <a:spcPts val="799"/>
              </a:spcBef>
              <a:buClr>
                <a:srgbClr val="3333cc"/>
              </a:buClr>
              <a:buFont typeface="Times New Roman"/>
              <a:buAutoNum type="arabicPeriod"/>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p:txBody>
      </p:sp>
      <p:sp>
        <p:nvSpPr>
          <p:cNvPr id="161" name=""/>
          <p:cNvSpPr/>
          <p:nvPr/>
        </p:nvSpPr>
        <p:spPr>
          <a:xfrm>
            <a:off x="317520" y="507960"/>
            <a:ext cx="8483760" cy="2316240"/>
          </a:xfrm>
          <a:prstGeom prst="rect">
            <a:avLst/>
          </a:prstGeom>
          <a:noFill/>
          <a:ln w="0">
            <a:noFill/>
          </a:ln>
        </p:spPr>
        <p:style>
          <a:lnRef idx="0"/>
          <a:fillRef idx="0"/>
          <a:effectRef idx="0"/>
          <a:fontRef idx="minor"/>
        </p:style>
        <p:txBody>
          <a:bodyPr lIns="90000" rIns="90000" tIns="46800" bIns="46800" anchor="t">
            <a:spAutoFit/>
          </a:bodyPr>
          <a:p>
            <a:pPr marL="291960" indent="-291960">
              <a:lnSpc>
                <a:spcPct val="100000"/>
              </a:lnSpc>
              <a:spcBef>
                <a:spcPts val="649"/>
              </a:spcBef>
              <a:buClr>
                <a:srgbClr val="3333cc"/>
              </a:buClr>
              <a:buFont typeface="Times New Roman"/>
              <a:buAutoNum type="alphaU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3333cc"/>
                </a:solidFill>
                <a:effectLst/>
                <a:uFillTx/>
                <a:latin typeface="Times New Roman"/>
              </a:rPr>
              <a:t>To provide funding for settlement, Calpine sells the Dedicated MWhs and Ancillaries in the market each month according to a schedule of firm daily quantities (the “Contract Quantities”) to which ENA and Calpine will agree prior to closing.</a:t>
            </a:r>
            <a:endParaRPr b="0" lang="en-US" sz="1500" strike="noStrike" u="none">
              <a:solidFill>
                <a:srgbClr val="000000"/>
              </a:solidFill>
              <a:effectLst/>
              <a:uFillTx/>
              <a:latin typeface="Arial"/>
            </a:endParaRPr>
          </a:p>
          <a:p>
            <a:pPr marL="291960" indent="-291960">
              <a:lnSpc>
                <a:spcPct val="100000"/>
              </a:lnSpc>
              <a:spcBef>
                <a:spcPts val="649"/>
              </a:spcBef>
              <a:buClr>
                <a:srgbClr val="3333cc"/>
              </a:buClr>
              <a:buFont typeface="Times New Roman"/>
              <a:buAutoNum type="alphaU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3333cc"/>
                </a:solidFill>
                <a:effectLst/>
                <a:uFillTx/>
                <a:latin typeface="Times New Roman"/>
              </a:rPr>
              <a:t>The Contract Quantities will be [joint and several obligations of Holding Company and Calpine] [guaranteed by Calpine] and will be senior in priority to any other sales from the Calpine Plants.</a:t>
            </a:r>
            <a:endParaRPr b="0" lang="en-US" sz="1500" strike="noStrike" u="none">
              <a:solidFill>
                <a:srgbClr val="000000"/>
              </a:solidFill>
              <a:effectLst/>
              <a:uFillTx/>
              <a:latin typeface="Arial"/>
            </a:endParaRPr>
          </a:p>
          <a:p>
            <a:pPr marL="291960" indent="-291960">
              <a:lnSpc>
                <a:spcPct val="100000"/>
              </a:lnSpc>
              <a:spcBef>
                <a:spcPts val="649"/>
              </a:spcBef>
              <a:buClr>
                <a:srgbClr val="3333cc"/>
              </a:buClr>
              <a:buFont typeface="Times New Roman"/>
              <a:buAutoNum type="alphaU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3333cc"/>
                </a:solidFill>
                <a:effectLst/>
                <a:uFillTx/>
                <a:latin typeface="Times New Roman"/>
              </a:rPr>
              <a:t>At the end of each calendar month, Calpine will pay ENA an amount equal to the Contract Quantities multiplied by the index price published in a recognized source [to be determined] for a liquid trading point (to the extent available) in each NERC region in which Calpine and ENA have agreed to Dedicated MWhs and Ancillaries.</a:t>
            </a:r>
            <a:endParaRPr b="0" lang="en-US" sz="1500" strike="noStrike" u="none">
              <a:solidFill>
                <a:srgbClr val="000000"/>
              </a:solidFill>
              <a:effectLst/>
              <a:uFillTx/>
              <a:latin typeface="Arial"/>
            </a:endParaRPr>
          </a:p>
        </p:txBody>
      </p:sp>
      <p:sp>
        <p:nvSpPr>
          <p:cNvPr id="162" name=""/>
          <p:cNvSpPr/>
          <p:nvPr/>
        </p:nvSpPr>
        <p:spPr>
          <a:xfrm>
            <a:off x="5315040" y="2576520"/>
            <a:ext cx="803160" cy="692280"/>
          </a:xfrm>
          <a:prstGeom prst="roundRect">
            <a:avLst>
              <a:gd name="adj" fmla="val 16667"/>
            </a:avLst>
          </a:prstGeom>
          <a:noFill/>
          <a:ln cap="rnd" w="6480">
            <a:solidFill>
              <a:srgbClr val="c0c0c0"/>
            </a:solidFill>
            <a:custDash>
              <a:ds d="100000" sp="1000"/>
            </a:custDash>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63" name=""/>
          <p:cNvSpPr/>
          <p:nvPr/>
        </p:nvSpPr>
        <p:spPr>
          <a:xfrm>
            <a:off x="5396040" y="2736720"/>
            <a:ext cx="675720" cy="3988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808080"/>
                </a:solidFill>
                <a:effectLst/>
                <a:uFillTx/>
                <a:latin typeface="Times New Roman"/>
              </a:rPr>
              <a:t>CPN</a:t>
            </a:r>
            <a:endParaRPr b="0" lang="en-US" sz="2000" strike="noStrike" u="none">
              <a:solidFill>
                <a:srgbClr val="000000"/>
              </a:solidFill>
              <a:effectLst/>
              <a:uFillTx/>
              <a:latin typeface="Arial"/>
            </a:endParaRPr>
          </a:p>
        </p:txBody>
      </p:sp>
      <p:sp>
        <p:nvSpPr>
          <p:cNvPr id="164" name=""/>
          <p:cNvSpPr/>
          <p:nvPr/>
        </p:nvSpPr>
        <p:spPr>
          <a:xfrm>
            <a:off x="3535200" y="4132440"/>
            <a:ext cx="520920" cy="693720"/>
          </a:xfrm>
          <a:custGeom>
            <a:avLst/>
            <a:gdLst>
              <a:gd name="textAreaLeft" fmla="*/ 25200 w 520920"/>
              <a:gd name="textAreaRight" fmla="*/ 495720 w 520920"/>
              <a:gd name="textAreaTop" fmla="*/ 25200 h 693720"/>
              <a:gd name="textAreaBottom" fmla="*/ 668520 h 693720"/>
            </a:gdLst>
            <a:ahLst/>
            <a:cxnLst/>
            <a:rect l="textAreaLeft" t="textAreaTop" r="textAreaRight" b="textAreaBottom"/>
            <a:pathLst>
              <a:path w="21600" h="28760">
                <a:moveTo>
                  <a:pt x="3600" y="0"/>
                </a:moveTo>
                <a:arcTo wR="3600" hR="3600" stAng="16200000" swAng="-5400000"/>
                <a:lnTo>
                  <a:pt x="0" y="25160"/>
                </a:lnTo>
                <a:arcTo wR="3600" hR="3600" stAng="10800000" swAng="-5400000"/>
                <a:lnTo>
                  <a:pt x="18000" y="28760"/>
                </a:lnTo>
                <a:arcTo wR="3600" hR="3600" stAng="5400000" swAng="-5400000"/>
                <a:lnTo>
                  <a:pt x="21600" y="3600"/>
                </a:lnTo>
                <a:arcTo wR="3600" hR="3600" stAng="0" swAng="-5400000"/>
                <a:close/>
              </a:path>
            </a:pathLst>
          </a:custGeom>
          <a:noFill/>
          <a:ln cap="rnd" w="6480">
            <a:solidFill>
              <a:srgbClr val="c0c0c0"/>
            </a:solidFill>
            <a:custDash>
              <a:ds d="100000" sp="1000"/>
            </a:custDash>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65" name=""/>
          <p:cNvSpPr/>
          <p:nvPr/>
        </p:nvSpPr>
        <p:spPr>
          <a:xfrm>
            <a:off x="7260480" y="4253040"/>
            <a:ext cx="695520" cy="5209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MPPA</a:t>
            </a:r>
            <a:endParaRPr b="0" lang="en-US" sz="14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Co.</a:t>
            </a:r>
            <a:endParaRPr b="0" lang="en-US" sz="1400" strike="noStrike" u="none">
              <a:solidFill>
                <a:srgbClr val="000000"/>
              </a:solidFill>
              <a:effectLst/>
              <a:uFillTx/>
              <a:latin typeface="Arial"/>
            </a:endParaRPr>
          </a:p>
        </p:txBody>
      </p:sp>
      <p:sp>
        <p:nvSpPr>
          <p:cNvPr id="166" name=""/>
          <p:cNvSpPr/>
          <p:nvPr/>
        </p:nvSpPr>
        <p:spPr>
          <a:xfrm>
            <a:off x="3540960" y="4327560"/>
            <a:ext cx="547200" cy="3074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808080"/>
                </a:solidFill>
                <a:effectLst/>
                <a:uFillTx/>
                <a:latin typeface="Times New Roman"/>
              </a:rPr>
              <a:t>ENA</a:t>
            </a:r>
            <a:endParaRPr b="0" lang="en-US" sz="1400" strike="noStrike" u="none">
              <a:solidFill>
                <a:srgbClr val="000000"/>
              </a:solidFill>
              <a:effectLst/>
              <a:uFillTx/>
              <a:latin typeface="Arial"/>
            </a:endParaRPr>
          </a:p>
        </p:txBody>
      </p:sp>
      <p:sp>
        <p:nvSpPr>
          <p:cNvPr id="167" name=""/>
          <p:cNvSpPr/>
          <p:nvPr/>
        </p:nvSpPr>
        <p:spPr>
          <a:xfrm>
            <a:off x="1847880" y="4302000"/>
            <a:ext cx="799920" cy="4597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808080"/>
                </a:solidFill>
                <a:effectLst/>
                <a:uFillTx/>
                <a:latin typeface="Times New Roman"/>
              </a:rPr>
              <a:t>CPN Gas</a:t>
            </a:r>
            <a:endParaRPr b="0" lang="en-US" sz="12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808080"/>
                </a:solidFill>
                <a:effectLst/>
                <a:uFillTx/>
                <a:latin typeface="Times New Roman"/>
              </a:rPr>
              <a:t>Entities</a:t>
            </a:r>
            <a:endParaRPr b="0" lang="en-US" sz="1200" strike="noStrike" u="none">
              <a:solidFill>
                <a:srgbClr val="000000"/>
              </a:solidFill>
              <a:effectLst/>
              <a:uFillTx/>
              <a:latin typeface="Arial"/>
            </a:endParaRPr>
          </a:p>
        </p:txBody>
      </p:sp>
      <p:sp>
        <p:nvSpPr>
          <p:cNvPr id="168" name=""/>
          <p:cNvSpPr/>
          <p:nvPr/>
        </p:nvSpPr>
        <p:spPr>
          <a:xfrm>
            <a:off x="1913040" y="4132440"/>
            <a:ext cx="633240" cy="693720"/>
          </a:xfrm>
          <a:custGeom>
            <a:avLst/>
            <a:gdLst>
              <a:gd name="textAreaLeft" fmla="*/ 30600 w 633240"/>
              <a:gd name="textAreaRight" fmla="*/ 602640 w 633240"/>
              <a:gd name="textAreaTop" fmla="*/ 30600 h 693720"/>
              <a:gd name="textAreaBottom" fmla="*/ 663120 h 693720"/>
            </a:gdLst>
            <a:ahLst/>
            <a:cxnLst/>
            <a:rect l="textAreaLeft" t="textAreaTop" r="textAreaRight" b="textAreaBottom"/>
            <a:pathLst>
              <a:path w="21600" h="23662">
                <a:moveTo>
                  <a:pt x="3600" y="0"/>
                </a:moveTo>
                <a:arcTo wR="3600" hR="3600" stAng="16200000" swAng="-5400000"/>
                <a:lnTo>
                  <a:pt x="0" y="20062"/>
                </a:lnTo>
                <a:arcTo wR="3600" hR="3600" stAng="10800000" swAng="-5400000"/>
                <a:lnTo>
                  <a:pt x="18000" y="23662"/>
                </a:lnTo>
                <a:arcTo wR="3600" hR="3600" stAng="5400000" swAng="-5400000"/>
                <a:lnTo>
                  <a:pt x="21600" y="3600"/>
                </a:lnTo>
                <a:arcTo wR="3600" hR="3600" stAng="0" swAng="-5400000"/>
                <a:close/>
              </a:path>
            </a:pathLst>
          </a:custGeom>
          <a:noFill/>
          <a:ln cap="rnd" w="6480">
            <a:solidFill>
              <a:srgbClr val="c0c0c0"/>
            </a:solidFill>
            <a:custDash>
              <a:ds d="100000" sp="1000"/>
            </a:custDash>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69" name=""/>
          <p:cNvSpPr/>
          <p:nvPr/>
        </p:nvSpPr>
        <p:spPr>
          <a:xfrm>
            <a:off x="1758960" y="5402160"/>
            <a:ext cx="979560" cy="979560"/>
          </a:xfrm>
          <a:prstGeom prst="ellipse">
            <a:avLst/>
          </a:prstGeom>
          <a:noFill/>
          <a:ln cap="rnd" w="6480">
            <a:solidFill>
              <a:srgbClr val="c0c0c0"/>
            </a:solidFill>
            <a:custDash>
              <a:ds d="100000" sp="1000"/>
            </a:custDash>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70" name=""/>
          <p:cNvSpPr/>
          <p:nvPr/>
        </p:nvSpPr>
        <p:spPr>
          <a:xfrm>
            <a:off x="1871640" y="5522760"/>
            <a:ext cx="774720" cy="6890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808080"/>
                </a:solidFill>
                <a:effectLst/>
                <a:uFillTx/>
                <a:latin typeface="Times New Roman"/>
              </a:rPr>
              <a:t>TX/</a:t>
            </a:r>
            <a:endParaRPr b="0" lang="en-US" sz="13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808080"/>
                </a:solidFill>
                <a:effectLst/>
                <a:uFillTx/>
                <a:latin typeface="Times New Roman"/>
              </a:rPr>
              <a:t>Canada</a:t>
            </a:r>
            <a:endParaRPr b="0" lang="en-US" sz="13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808080"/>
                </a:solidFill>
                <a:effectLst/>
                <a:uFillTx/>
                <a:latin typeface="Times New Roman"/>
              </a:rPr>
              <a:t>Reserves</a:t>
            </a:r>
            <a:endParaRPr b="0" lang="en-US" sz="1300" strike="noStrike" u="none">
              <a:solidFill>
                <a:srgbClr val="000000"/>
              </a:solidFill>
              <a:effectLst/>
              <a:uFillTx/>
              <a:latin typeface="Arial"/>
            </a:endParaRPr>
          </a:p>
        </p:txBody>
      </p:sp>
      <p:sp>
        <p:nvSpPr>
          <p:cNvPr id="171" name=""/>
          <p:cNvSpPr/>
          <p:nvPr/>
        </p:nvSpPr>
        <p:spPr>
          <a:xfrm>
            <a:off x="2227320" y="4826160"/>
            <a:ext cx="0" cy="576000"/>
          </a:xfrm>
          <a:prstGeom prst="line">
            <a:avLst/>
          </a:prstGeom>
          <a:ln cap="rnd" w="9360">
            <a:solidFill>
              <a:srgbClr val="808080"/>
            </a:solidFill>
            <a:custDash>
              <a:ds d="100000" sp="1000"/>
            </a:cust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72" name=""/>
          <p:cNvSpPr/>
          <p:nvPr/>
        </p:nvSpPr>
        <p:spPr>
          <a:xfrm>
            <a:off x="7248600" y="4132440"/>
            <a:ext cx="691920" cy="693720"/>
          </a:xfrm>
          <a:custGeom>
            <a:avLst/>
            <a:gdLst>
              <a:gd name="textAreaLeft" fmla="*/ 33480 w 691920"/>
              <a:gd name="textAreaRight" fmla="*/ 658440 w 691920"/>
              <a:gd name="textAreaTop" fmla="*/ 33480 h 693720"/>
              <a:gd name="textAreaBottom" fmla="*/ 660240 h 693720"/>
            </a:gdLst>
            <a:ahLst/>
            <a:cxnLst/>
            <a:rect l="textAreaLeft" t="textAreaTop" r="textAreaRight" b="textAreaBottom"/>
            <a:pathLst>
              <a:path w="21600" h="21656">
                <a:moveTo>
                  <a:pt x="3600" y="0"/>
                </a:moveTo>
                <a:arcTo wR="3600" hR="3600" stAng="16200000" swAng="-5400000"/>
                <a:lnTo>
                  <a:pt x="0" y="18056"/>
                </a:lnTo>
                <a:arcTo wR="3600" hR="3600" stAng="10800000" swAng="-5400000"/>
                <a:lnTo>
                  <a:pt x="18000" y="21656"/>
                </a:lnTo>
                <a:arcTo wR="3600" hR="3600" stAng="5400000" swAng="-5400000"/>
                <a:lnTo>
                  <a:pt x="21600" y="3600"/>
                </a:lnTo>
                <a:arcTo wR="3600" hR="3600" stAng="0" swAng="-5400000"/>
                <a:close/>
              </a:path>
            </a:pathLst>
          </a:cu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73" name=""/>
          <p:cNvSpPr/>
          <p:nvPr/>
        </p:nvSpPr>
        <p:spPr>
          <a:xfrm>
            <a:off x="4754520" y="5843520"/>
            <a:ext cx="290520" cy="227160"/>
          </a:xfrm>
          <a:prstGeom prst="triangle">
            <a:avLst>
              <a:gd name="adj" fmla="val 50000"/>
            </a:avLst>
          </a:prstGeom>
          <a:noFill/>
          <a:ln w="9360">
            <a:solidFill>
              <a:srgbClr val="000000"/>
            </a:solidFill>
            <a:miter/>
          </a:ln>
        </p:spPr>
        <p:style>
          <a:lnRef idx="0"/>
          <a:fillRef idx="0"/>
          <a:effectRef idx="0"/>
          <a:fontRef idx="minor"/>
        </p:style>
        <p:txBody>
          <a:bodyPr wrap="none" lIns="90000" rIns="90000" tIns="28800" bIns="28800" anchor="ctr">
            <a:noAutofit/>
          </a:bodyPr>
          <a:p>
            <a:endParaRPr b="0" lang="en-US" sz="2400" strike="noStrike" u="none">
              <a:solidFill>
                <a:srgbClr val="000000"/>
              </a:solidFill>
              <a:effectLst/>
              <a:uFillTx/>
              <a:latin typeface="Arial"/>
            </a:endParaRPr>
          </a:p>
        </p:txBody>
      </p:sp>
      <p:sp>
        <p:nvSpPr>
          <p:cNvPr id="174" name=""/>
          <p:cNvSpPr/>
          <p:nvPr/>
        </p:nvSpPr>
        <p:spPr>
          <a:xfrm>
            <a:off x="5160960" y="5843520"/>
            <a:ext cx="284040" cy="227160"/>
          </a:xfrm>
          <a:prstGeom prst="triangle">
            <a:avLst>
              <a:gd name="adj" fmla="val 50000"/>
            </a:avLst>
          </a:prstGeom>
          <a:noFill/>
          <a:ln w="9360">
            <a:solidFill>
              <a:srgbClr val="000000"/>
            </a:solidFill>
            <a:miter/>
          </a:ln>
        </p:spPr>
        <p:style>
          <a:lnRef idx="0"/>
          <a:fillRef idx="0"/>
          <a:effectRef idx="0"/>
          <a:fontRef idx="minor"/>
        </p:style>
        <p:txBody>
          <a:bodyPr wrap="none" lIns="90000" rIns="90000" tIns="28800" bIns="28800" anchor="ctr">
            <a:noAutofit/>
          </a:bodyPr>
          <a:p>
            <a:endParaRPr b="0" lang="en-US" sz="2400" strike="noStrike" u="none">
              <a:solidFill>
                <a:srgbClr val="000000"/>
              </a:solidFill>
              <a:effectLst/>
              <a:uFillTx/>
              <a:latin typeface="Arial"/>
            </a:endParaRPr>
          </a:p>
        </p:txBody>
      </p:sp>
      <p:sp>
        <p:nvSpPr>
          <p:cNvPr id="175" name=""/>
          <p:cNvSpPr/>
          <p:nvPr/>
        </p:nvSpPr>
        <p:spPr>
          <a:xfrm>
            <a:off x="5562720" y="5843520"/>
            <a:ext cx="287280" cy="227160"/>
          </a:xfrm>
          <a:prstGeom prst="triangle">
            <a:avLst>
              <a:gd name="adj" fmla="val 50000"/>
            </a:avLst>
          </a:prstGeom>
          <a:noFill/>
          <a:ln w="9360">
            <a:solidFill>
              <a:srgbClr val="000000"/>
            </a:solidFill>
            <a:miter/>
          </a:ln>
        </p:spPr>
        <p:style>
          <a:lnRef idx="0"/>
          <a:fillRef idx="0"/>
          <a:effectRef idx="0"/>
          <a:fontRef idx="minor"/>
        </p:style>
        <p:txBody>
          <a:bodyPr wrap="none" lIns="90000" rIns="90000" tIns="28800" bIns="28800" anchor="ctr">
            <a:noAutofit/>
          </a:bodyPr>
          <a:p>
            <a:endParaRPr b="0" lang="en-US" sz="2400" strike="noStrike" u="none">
              <a:solidFill>
                <a:srgbClr val="000000"/>
              </a:solidFill>
              <a:effectLst/>
              <a:uFillTx/>
              <a:latin typeface="Arial"/>
            </a:endParaRPr>
          </a:p>
        </p:txBody>
      </p:sp>
      <p:sp>
        <p:nvSpPr>
          <p:cNvPr id="176" name=""/>
          <p:cNvSpPr/>
          <p:nvPr/>
        </p:nvSpPr>
        <p:spPr>
          <a:xfrm>
            <a:off x="5967360" y="5843520"/>
            <a:ext cx="289080" cy="227160"/>
          </a:xfrm>
          <a:prstGeom prst="triangle">
            <a:avLst>
              <a:gd name="adj" fmla="val 50000"/>
            </a:avLst>
          </a:prstGeom>
          <a:noFill/>
          <a:ln w="9360">
            <a:solidFill>
              <a:srgbClr val="000000"/>
            </a:solidFill>
            <a:miter/>
          </a:ln>
        </p:spPr>
        <p:style>
          <a:lnRef idx="0"/>
          <a:fillRef idx="0"/>
          <a:effectRef idx="0"/>
          <a:fontRef idx="minor"/>
        </p:style>
        <p:txBody>
          <a:bodyPr wrap="none" lIns="90000" rIns="90000" tIns="28800" bIns="28800" anchor="ctr">
            <a:noAutofit/>
          </a:bodyPr>
          <a:p>
            <a:endParaRPr b="0" lang="en-US" sz="2400" strike="noStrike" u="none">
              <a:solidFill>
                <a:srgbClr val="000000"/>
              </a:solidFill>
              <a:effectLst/>
              <a:uFillTx/>
              <a:latin typeface="Arial"/>
            </a:endParaRPr>
          </a:p>
        </p:txBody>
      </p:sp>
      <p:sp>
        <p:nvSpPr>
          <p:cNvPr id="177" name=""/>
          <p:cNvSpPr/>
          <p:nvPr/>
        </p:nvSpPr>
        <p:spPr>
          <a:xfrm>
            <a:off x="6369120" y="5843520"/>
            <a:ext cx="290520" cy="227160"/>
          </a:xfrm>
          <a:prstGeom prst="triangle">
            <a:avLst>
              <a:gd name="adj" fmla="val 50000"/>
            </a:avLst>
          </a:prstGeom>
          <a:noFill/>
          <a:ln w="9360">
            <a:solidFill>
              <a:srgbClr val="000000"/>
            </a:solidFill>
            <a:miter/>
          </a:ln>
        </p:spPr>
        <p:style>
          <a:lnRef idx="0"/>
          <a:fillRef idx="0"/>
          <a:effectRef idx="0"/>
          <a:fontRef idx="minor"/>
        </p:style>
        <p:txBody>
          <a:bodyPr wrap="none" lIns="90000" rIns="90000" tIns="28800" bIns="28800" anchor="ctr">
            <a:noAutofit/>
          </a:bodyPr>
          <a:p>
            <a:endParaRPr b="0" lang="en-US" sz="2400" strike="noStrike" u="none">
              <a:solidFill>
                <a:srgbClr val="000000"/>
              </a:solidFill>
              <a:effectLst/>
              <a:uFillTx/>
              <a:latin typeface="Arial"/>
            </a:endParaRPr>
          </a:p>
        </p:txBody>
      </p:sp>
      <p:sp>
        <p:nvSpPr>
          <p:cNvPr id="178" name=""/>
          <p:cNvSpPr/>
          <p:nvPr/>
        </p:nvSpPr>
        <p:spPr>
          <a:xfrm>
            <a:off x="5315040" y="4132440"/>
            <a:ext cx="803160" cy="693720"/>
          </a:xfrm>
          <a:prstGeom prst="roundRect">
            <a:avLst>
              <a:gd name="adj" fmla="val 16667"/>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79" name=""/>
          <p:cNvSpPr/>
          <p:nvPr/>
        </p:nvSpPr>
        <p:spPr>
          <a:xfrm>
            <a:off x="5272200" y="4210200"/>
            <a:ext cx="923760" cy="5209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Holding</a:t>
            </a:r>
            <a:endParaRPr b="0" lang="en-US" sz="14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Company</a:t>
            </a:r>
            <a:endParaRPr b="0" lang="en-US" sz="1400" strike="noStrike" u="none">
              <a:solidFill>
                <a:srgbClr val="000000"/>
              </a:solidFill>
              <a:effectLst/>
              <a:uFillTx/>
              <a:latin typeface="Arial"/>
            </a:endParaRPr>
          </a:p>
        </p:txBody>
      </p:sp>
      <p:sp>
        <p:nvSpPr>
          <p:cNvPr id="180" name=""/>
          <p:cNvSpPr/>
          <p:nvPr/>
        </p:nvSpPr>
        <p:spPr>
          <a:xfrm>
            <a:off x="6199200" y="4362480"/>
            <a:ext cx="97956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81" name=""/>
          <p:cNvSpPr/>
          <p:nvPr/>
        </p:nvSpPr>
        <p:spPr>
          <a:xfrm flipH="1">
            <a:off x="6198840" y="4667400"/>
            <a:ext cx="94284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82" name=""/>
          <p:cNvSpPr/>
          <p:nvPr/>
        </p:nvSpPr>
        <p:spPr>
          <a:xfrm flipH="1">
            <a:off x="4244760" y="4362480"/>
            <a:ext cx="903240" cy="0"/>
          </a:xfrm>
          <a:prstGeom prst="line">
            <a:avLst/>
          </a:prstGeom>
          <a:ln cap="rnd" w="6480">
            <a:solidFill>
              <a:srgbClr val="c0c0c0"/>
            </a:solidFill>
            <a:custDash>
              <a:ds d="100000" sp="1000"/>
            </a:custDash>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83" name=""/>
          <p:cNvSpPr/>
          <p:nvPr/>
        </p:nvSpPr>
        <p:spPr>
          <a:xfrm>
            <a:off x="4245120" y="4538520"/>
            <a:ext cx="950760" cy="0"/>
          </a:xfrm>
          <a:prstGeom prst="line">
            <a:avLst/>
          </a:prstGeom>
          <a:ln cap="rnd" w="6480">
            <a:solidFill>
              <a:srgbClr val="c0c0c0"/>
            </a:solidFill>
            <a:custDash>
              <a:ds d="100000" sp="1000"/>
            </a:custDash>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84" name=""/>
          <p:cNvSpPr/>
          <p:nvPr/>
        </p:nvSpPr>
        <p:spPr>
          <a:xfrm>
            <a:off x="6195600" y="4098960"/>
            <a:ext cx="105912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Floating  $/MWh</a:t>
            </a:r>
            <a:endParaRPr b="0" lang="en-US" sz="1000" strike="noStrike" u="none">
              <a:solidFill>
                <a:srgbClr val="000000"/>
              </a:solidFill>
              <a:effectLst/>
              <a:uFillTx/>
              <a:latin typeface="Arial"/>
            </a:endParaRPr>
          </a:p>
        </p:txBody>
      </p:sp>
      <p:sp>
        <p:nvSpPr>
          <p:cNvPr id="185" name=""/>
          <p:cNvSpPr/>
          <p:nvPr/>
        </p:nvSpPr>
        <p:spPr>
          <a:xfrm>
            <a:off x="6180120" y="4665600"/>
            <a:ext cx="1071720" cy="3992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Prepay</a:t>
            </a:r>
            <a:endParaRPr b="0" lang="en-US" sz="10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(Fixed $/MWh)</a:t>
            </a:r>
            <a:endParaRPr b="0" lang="en-US" sz="1000" strike="noStrike" u="none">
              <a:solidFill>
                <a:srgbClr val="000000"/>
              </a:solidFill>
              <a:effectLst/>
              <a:uFillTx/>
              <a:latin typeface="Arial"/>
            </a:endParaRPr>
          </a:p>
        </p:txBody>
      </p:sp>
      <p:sp>
        <p:nvSpPr>
          <p:cNvPr id="186" name=""/>
          <p:cNvSpPr/>
          <p:nvPr/>
        </p:nvSpPr>
        <p:spPr>
          <a:xfrm>
            <a:off x="3995640" y="3978360"/>
            <a:ext cx="1420920" cy="3992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808080"/>
                </a:solidFill>
                <a:effectLst/>
                <a:uFillTx/>
                <a:latin typeface="Times New Roman"/>
              </a:rPr>
              <a:t>Fixed NYMEX + Basis </a:t>
            </a:r>
            <a:endParaRPr b="0" lang="en-US" sz="10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808080"/>
                </a:solidFill>
                <a:effectLst/>
                <a:uFillTx/>
                <a:latin typeface="Times New Roman"/>
              </a:rPr>
              <a:t>$/MMBtu</a:t>
            </a:r>
            <a:endParaRPr b="0" lang="en-US" sz="1000" strike="noStrike" u="none">
              <a:solidFill>
                <a:srgbClr val="000000"/>
              </a:solidFill>
              <a:effectLst/>
              <a:uFillTx/>
              <a:latin typeface="Arial"/>
            </a:endParaRPr>
          </a:p>
        </p:txBody>
      </p:sp>
      <p:sp>
        <p:nvSpPr>
          <p:cNvPr id="187" name=""/>
          <p:cNvSpPr/>
          <p:nvPr/>
        </p:nvSpPr>
        <p:spPr>
          <a:xfrm>
            <a:off x="4101120" y="4564080"/>
            <a:ext cx="1140120" cy="2466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808080"/>
                </a:solidFill>
                <a:effectLst/>
                <a:uFillTx/>
                <a:latin typeface="Times New Roman"/>
              </a:rPr>
              <a:t>Floating $/MMBtu</a:t>
            </a:r>
            <a:endParaRPr b="0" lang="en-US" sz="1000" strike="noStrike" u="none">
              <a:solidFill>
                <a:srgbClr val="000000"/>
              </a:solidFill>
              <a:effectLst/>
              <a:uFillTx/>
              <a:latin typeface="Arial"/>
            </a:endParaRPr>
          </a:p>
        </p:txBody>
      </p:sp>
      <p:sp>
        <p:nvSpPr>
          <p:cNvPr id="188" name=""/>
          <p:cNvSpPr/>
          <p:nvPr/>
        </p:nvSpPr>
        <p:spPr>
          <a:xfrm flipH="1">
            <a:off x="2190240" y="2922480"/>
            <a:ext cx="3124440" cy="0"/>
          </a:xfrm>
          <a:prstGeom prst="line">
            <a:avLst/>
          </a:prstGeom>
          <a:ln cap="rnd" w="6480">
            <a:solidFill>
              <a:srgbClr val="c0c0c0"/>
            </a:solidFill>
            <a:custDash>
              <a:ds d="100000" sp="1000"/>
            </a:cust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89" name=""/>
          <p:cNvSpPr/>
          <p:nvPr/>
        </p:nvSpPr>
        <p:spPr>
          <a:xfrm flipV="1">
            <a:off x="2190600" y="2922120"/>
            <a:ext cx="0" cy="1209960"/>
          </a:xfrm>
          <a:prstGeom prst="line">
            <a:avLst/>
          </a:prstGeom>
          <a:ln cap="rnd" w="6480">
            <a:solidFill>
              <a:srgbClr val="c0c0c0"/>
            </a:solidFill>
            <a:custDash>
              <a:ds d="100000" sp="1000"/>
            </a:cust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90" name=""/>
          <p:cNvSpPr/>
          <p:nvPr/>
        </p:nvSpPr>
        <p:spPr>
          <a:xfrm>
            <a:off x="2180520" y="3351240"/>
            <a:ext cx="47592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808080"/>
                </a:solidFill>
                <a:effectLst/>
                <a:uFillTx/>
                <a:latin typeface="Times New Roman"/>
              </a:rPr>
              <a:t>100%</a:t>
            </a:r>
            <a:endParaRPr b="0" lang="en-US" sz="1000" strike="noStrike" u="none">
              <a:solidFill>
                <a:srgbClr val="000000"/>
              </a:solidFill>
              <a:effectLst/>
              <a:uFillTx/>
              <a:latin typeface="Arial"/>
            </a:endParaRPr>
          </a:p>
        </p:txBody>
      </p:sp>
      <p:sp>
        <p:nvSpPr>
          <p:cNvPr id="191" name=""/>
          <p:cNvSpPr/>
          <p:nvPr/>
        </p:nvSpPr>
        <p:spPr>
          <a:xfrm>
            <a:off x="4889520" y="5610240"/>
            <a:ext cx="161460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92" name=""/>
          <p:cNvSpPr/>
          <p:nvPr/>
        </p:nvSpPr>
        <p:spPr>
          <a:xfrm flipV="1">
            <a:off x="4889520" y="5610240"/>
            <a:ext cx="0" cy="23328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93" name=""/>
          <p:cNvSpPr/>
          <p:nvPr/>
        </p:nvSpPr>
        <p:spPr>
          <a:xfrm flipV="1">
            <a:off x="5294160" y="5610240"/>
            <a:ext cx="0" cy="23328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94" name=""/>
          <p:cNvSpPr/>
          <p:nvPr/>
        </p:nvSpPr>
        <p:spPr>
          <a:xfrm flipV="1">
            <a:off x="5707080" y="5610240"/>
            <a:ext cx="0" cy="23328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95" name=""/>
          <p:cNvSpPr/>
          <p:nvPr/>
        </p:nvSpPr>
        <p:spPr>
          <a:xfrm flipV="1">
            <a:off x="6111720" y="5610240"/>
            <a:ext cx="0" cy="23328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96" name=""/>
          <p:cNvSpPr/>
          <p:nvPr/>
        </p:nvSpPr>
        <p:spPr>
          <a:xfrm flipV="1">
            <a:off x="6512040" y="5610240"/>
            <a:ext cx="0" cy="23328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97" name=""/>
          <p:cNvSpPr/>
          <p:nvPr/>
        </p:nvSpPr>
        <p:spPr>
          <a:xfrm>
            <a:off x="5464440" y="5330880"/>
            <a:ext cx="55332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Plants</a:t>
            </a:r>
            <a:endParaRPr b="0" lang="en-US" sz="1200" strike="noStrike" u="none">
              <a:solidFill>
                <a:srgbClr val="000000"/>
              </a:solidFill>
              <a:effectLst/>
              <a:uFillTx/>
              <a:latin typeface="Arial"/>
            </a:endParaRPr>
          </a:p>
        </p:txBody>
      </p:sp>
      <p:sp>
        <p:nvSpPr>
          <p:cNvPr id="198" name=""/>
          <p:cNvSpPr/>
          <p:nvPr/>
        </p:nvSpPr>
        <p:spPr>
          <a:xfrm>
            <a:off x="4583160" y="5310360"/>
            <a:ext cx="2246400" cy="8650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99" name=""/>
          <p:cNvSpPr/>
          <p:nvPr/>
        </p:nvSpPr>
        <p:spPr>
          <a:xfrm>
            <a:off x="5721480" y="4826160"/>
            <a:ext cx="0" cy="4712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00" name=""/>
          <p:cNvSpPr/>
          <p:nvPr/>
        </p:nvSpPr>
        <p:spPr>
          <a:xfrm flipV="1">
            <a:off x="3807000" y="4882680"/>
            <a:ext cx="0" cy="1266840"/>
          </a:xfrm>
          <a:prstGeom prst="line">
            <a:avLst/>
          </a:prstGeom>
          <a:ln cap="rnd" w="6480">
            <a:solidFill>
              <a:srgbClr val="c0c0c0"/>
            </a:solidFill>
            <a:custDash>
              <a:ds d="100000" sp="1000"/>
            </a:custDash>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01" name=""/>
          <p:cNvSpPr/>
          <p:nvPr/>
        </p:nvSpPr>
        <p:spPr>
          <a:xfrm>
            <a:off x="2651040" y="6149880"/>
            <a:ext cx="1181160" cy="0"/>
          </a:xfrm>
          <a:prstGeom prst="line">
            <a:avLst/>
          </a:prstGeom>
          <a:ln cap="rnd" w="6480">
            <a:solidFill>
              <a:srgbClr val="c0c0c0"/>
            </a:solidFill>
            <a:custDash>
              <a:ds d="100000" sp="1000"/>
            </a:cust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02" name=""/>
          <p:cNvSpPr/>
          <p:nvPr/>
        </p:nvSpPr>
        <p:spPr>
          <a:xfrm>
            <a:off x="5785920" y="3427560"/>
            <a:ext cx="47592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808080"/>
                </a:solidFill>
                <a:effectLst/>
                <a:uFillTx/>
                <a:latin typeface="Times New Roman"/>
              </a:rPr>
              <a:t>100%</a:t>
            </a:r>
            <a:endParaRPr b="0" lang="en-US" sz="1000" strike="noStrike" u="none">
              <a:solidFill>
                <a:srgbClr val="000000"/>
              </a:solidFill>
              <a:effectLst/>
              <a:uFillTx/>
              <a:latin typeface="Arial"/>
            </a:endParaRPr>
          </a:p>
        </p:txBody>
      </p:sp>
      <p:sp>
        <p:nvSpPr>
          <p:cNvPr id="203" name=""/>
          <p:cNvSpPr/>
          <p:nvPr/>
        </p:nvSpPr>
        <p:spPr>
          <a:xfrm>
            <a:off x="2805120" y="5919840"/>
            <a:ext cx="1013040" cy="2466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808080"/>
                </a:solidFill>
                <a:effectLst/>
                <a:uFillTx/>
                <a:latin typeface="Times New Roman"/>
              </a:rPr>
              <a:t>Security Interest</a:t>
            </a:r>
            <a:endParaRPr b="0" lang="en-US" sz="1000" strike="noStrike" u="none">
              <a:solidFill>
                <a:srgbClr val="000000"/>
              </a:solidFill>
              <a:effectLst/>
              <a:uFillTx/>
              <a:latin typeface="Arial"/>
            </a:endParaRPr>
          </a:p>
        </p:txBody>
      </p:sp>
      <p:sp>
        <p:nvSpPr>
          <p:cNvPr id="204" name=""/>
          <p:cNvSpPr/>
          <p:nvPr/>
        </p:nvSpPr>
        <p:spPr>
          <a:xfrm>
            <a:off x="5600880" y="3268800"/>
            <a:ext cx="0" cy="863640"/>
          </a:xfrm>
          <a:prstGeom prst="line">
            <a:avLst/>
          </a:prstGeom>
          <a:ln cap="rnd" w="6480">
            <a:solidFill>
              <a:srgbClr val="c0c0c0"/>
            </a:solidFill>
            <a:custDash>
              <a:ds d="100000" sp="1000"/>
            </a:cust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05" name=""/>
          <p:cNvSpPr/>
          <p:nvPr/>
        </p:nvSpPr>
        <p:spPr>
          <a:xfrm>
            <a:off x="4817160" y="3294000"/>
            <a:ext cx="840960" cy="5518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808080"/>
                </a:solidFill>
                <a:effectLst/>
                <a:uFillTx/>
                <a:latin typeface="Times New Roman"/>
              </a:rPr>
              <a:t>Asset</a:t>
            </a:r>
            <a:endParaRPr b="0" lang="en-US" sz="10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808080"/>
                </a:solidFill>
                <a:effectLst/>
                <a:uFillTx/>
                <a:latin typeface="Times New Roman"/>
              </a:rPr>
              <a:t>Management</a:t>
            </a:r>
            <a:endParaRPr b="0" lang="en-US" sz="10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808080"/>
                </a:solidFill>
                <a:effectLst/>
                <a:uFillTx/>
                <a:latin typeface="Times New Roman"/>
              </a:rPr>
              <a:t>Agreement</a:t>
            </a:r>
            <a:endParaRPr b="0" lang="en-US" sz="1000" strike="noStrike" u="none">
              <a:solidFill>
                <a:srgbClr val="000000"/>
              </a:solidFill>
              <a:effectLst/>
              <a:uFillTx/>
              <a:latin typeface="Arial"/>
            </a:endParaRPr>
          </a:p>
        </p:txBody>
      </p:sp>
      <p:sp>
        <p:nvSpPr>
          <p:cNvPr id="206" name=""/>
          <p:cNvSpPr/>
          <p:nvPr/>
        </p:nvSpPr>
        <p:spPr>
          <a:xfrm>
            <a:off x="5832360" y="3268800"/>
            <a:ext cx="0" cy="863640"/>
          </a:xfrm>
          <a:prstGeom prst="line">
            <a:avLst/>
          </a:prstGeom>
          <a:ln cap="rnd" w="6480">
            <a:solidFill>
              <a:srgbClr val="c0c0c0"/>
            </a:solidFill>
            <a:custDash>
              <a:ds d="100000" sp="1000"/>
            </a:cust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07" name=""/>
          <p:cNvSpPr/>
          <p:nvPr/>
        </p:nvSpPr>
        <p:spPr>
          <a:xfrm>
            <a:off x="6424560" y="4395960"/>
            <a:ext cx="52524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MPPA</a:t>
            </a:r>
            <a:endParaRPr b="0" lang="en-US" sz="1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8" name=""/>
          <p:cNvSpPr/>
          <p:nvPr/>
        </p:nvSpPr>
        <p:spPr>
          <a:xfrm>
            <a:off x="304920" y="12600"/>
            <a:ext cx="8076960" cy="4899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000000"/>
                </a:solidFill>
                <a:effectLst/>
                <a:uFillTx/>
                <a:latin typeface="Times New Roman"/>
              </a:rPr>
              <a:t>5. Locking in Regional Spark Spreads</a:t>
            </a:r>
            <a:endParaRPr b="0" lang="en-US" sz="2600" strike="noStrike" u="none">
              <a:solidFill>
                <a:srgbClr val="000000"/>
              </a:solidFill>
              <a:effectLst/>
              <a:uFillTx/>
              <a:latin typeface="Arial"/>
            </a:endParaRPr>
          </a:p>
        </p:txBody>
      </p:sp>
      <p:sp>
        <p:nvSpPr>
          <p:cNvPr id="209" name=""/>
          <p:cNvSpPr/>
          <p:nvPr/>
        </p:nvSpPr>
        <p:spPr>
          <a:xfrm>
            <a:off x="304920" y="520560"/>
            <a:ext cx="8381880" cy="1908000"/>
          </a:xfrm>
          <a:prstGeom prst="rect">
            <a:avLst/>
          </a:prstGeom>
          <a:noFill/>
          <a:ln w="0">
            <a:noFill/>
          </a:ln>
        </p:spPr>
        <p:style>
          <a:lnRef idx="0"/>
          <a:fillRef idx="0"/>
          <a:effectRef idx="0"/>
          <a:fontRef idx="minor"/>
        </p:style>
        <p:txBody>
          <a:bodyPr lIns="90000" rIns="90000" tIns="46800" bIns="46800" anchor="t">
            <a:spAutoFit/>
          </a:bodyPr>
          <a:p>
            <a:pPr marL="291960" indent="-291960">
              <a:lnSpc>
                <a:spcPct val="100000"/>
              </a:lnSpc>
              <a:spcBef>
                <a:spcPts val="561"/>
              </a:spcBef>
              <a:buClr>
                <a:srgbClr val="3333cc"/>
              </a:buClr>
              <a:buFont typeface="Times New Roman"/>
              <a:buAutoNum type="alphaU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3333cc"/>
                </a:solidFill>
                <a:effectLst/>
                <a:uFillTx/>
                <a:latin typeface="Times New Roman"/>
              </a:rPr>
              <a:t>ENA and Holding Company execute a NYMEX and basis gas swap to lock in a spark spread in the NERC regions in which ENA and Calpine have agreed to Dedicated MWhs and Ancillaries.</a:t>
            </a:r>
            <a:endParaRPr b="0" lang="en-US" sz="1500" strike="noStrike" u="none">
              <a:solidFill>
                <a:srgbClr val="000000"/>
              </a:solidFill>
              <a:effectLst/>
              <a:uFillTx/>
              <a:latin typeface="Arial"/>
            </a:endParaRPr>
          </a:p>
          <a:p>
            <a:pPr marL="291960" indent="-291960">
              <a:lnSpc>
                <a:spcPct val="100000"/>
              </a:lnSpc>
              <a:spcBef>
                <a:spcPts val="561"/>
              </a:spcBef>
              <a:buClr>
                <a:srgbClr val="3333cc"/>
              </a:buClr>
              <a:buFont typeface="Times New Roman"/>
              <a:buAutoNum type="alphaU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3333cc"/>
                </a:solidFill>
                <a:effectLst/>
                <a:uFillTx/>
                <a:latin typeface="Times New Roman"/>
              </a:rPr>
              <a:t>The swap will be priced to the nearest, liquid gas trading point in each of the relevant NERC regions.</a:t>
            </a:r>
            <a:endParaRPr b="0" lang="en-US" sz="1500" strike="noStrike" u="none">
              <a:solidFill>
                <a:srgbClr val="000000"/>
              </a:solidFill>
              <a:effectLst/>
              <a:uFillTx/>
              <a:latin typeface="Arial"/>
            </a:endParaRPr>
          </a:p>
          <a:p>
            <a:pPr marL="291960" indent="-291960">
              <a:lnSpc>
                <a:spcPct val="100000"/>
              </a:lnSpc>
              <a:spcBef>
                <a:spcPts val="561"/>
              </a:spcBef>
              <a:buClr>
                <a:srgbClr val="3333cc"/>
              </a:buClr>
              <a:buFont typeface="Times New Roman"/>
              <a:buAutoNum type="alphaU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3333cc"/>
                </a:solidFill>
                <a:effectLst/>
                <a:uFillTx/>
                <a:latin typeface="Times New Roman"/>
              </a:rPr>
              <a:t>The volume of the swap will be based on the Contract Quantities multiplied by the heat rate of the least efficient plant in each NERC region where Calpine and ENA have agreed to Dedicated MWhs and Ancillaries. </a:t>
            </a:r>
            <a:endParaRPr b="0" lang="en-US" sz="1500" strike="noStrike" u="none">
              <a:solidFill>
                <a:srgbClr val="000000"/>
              </a:solidFill>
              <a:effectLst/>
              <a:uFillTx/>
              <a:latin typeface="Arial"/>
            </a:endParaRPr>
          </a:p>
          <a:p>
            <a:pPr marL="291960" indent="-291960">
              <a:lnSpc>
                <a:spcPct val="100000"/>
              </a:lnSpc>
              <a:spcBef>
                <a:spcPts val="561"/>
              </a:spcBef>
              <a:buClr>
                <a:srgbClr val="3333cc"/>
              </a:buClr>
              <a:buFont typeface="Times New Roman"/>
              <a:buAutoNum type="alphaU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3333cc"/>
                </a:solidFill>
                <a:effectLst/>
                <a:uFillTx/>
                <a:latin typeface="Times New Roman"/>
              </a:rPr>
              <a:t>Other terms of the swap will be consistent with those set forth in the standard ISDA Master Agreement.</a:t>
            </a:r>
            <a:endParaRPr b="0" lang="en-US" sz="1500" strike="noStrike" u="none">
              <a:solidFill>
                <a:srgbClr val="000000"/>
              </a:solidFill>
              <a:effectLst/>
              <a:uFillTx/>
              <a:latin typeface="Arial"/>
            </a:endParaRPr>
          </a:p>
        </p:txBody>
      </p:sp>
      <p:sp>
        <p:nvSpPr>
          <p:cNvPr id="210" name=""/>
          <p:cNvSpPr/>
          <p:nvPr/>
        </p:nvSpPr>
        <p:spPr>
          <a:xfrm>
            <a:off x="5372280" y="2533680"/>
            <a:ext cx="801360" cy="687240"/>
          </a:xfrm>
          <a:prstGeom prst="roundRect">
            <a:avLst>
              <a:gd name="adj" fmla="val 16667"/>
            </a:avLst>
          </a:prstGeom>
          <a:noFill/>
          <a:ln cap="rnd" w="6480">
            <a:solidFill>
              <a:srgbClr val="c0c0c0"/>
            </a:solidFill>
            <a:custDash>
              <a:ds d="100000" sp="1000"/>
            </a:custDash>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11" name=""/>
          <p:cNvSpPr/>
          <p:nvPr/>
        </p:nvSpPr>
        <p:spPr>
          <a:xfrm>
            <a:off x="5427720" y="2692440"/>
            <a:ext cx="675720" cy="3988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b2b2b2"/>
                </a:solidFill>
                <a:effectLst/>
                <a:uFillTx/>
                <a:latin typeface="Times New Roman"/>
              </a:rPr>
              <a:t>CPN</a:t>
            </a:r>
            <a:endParaRPr b="0" lang="en-US" sz="2000" strike="noStrike" u="none">
              <a:solidFill>
                <a:srgbClr val="000000"/>
              </a:solidFill>
              <a:effectLst/>
              <a:uFillTx/>
              <a:latin typeface="Arial"/>
            </a:endParaRPr>
          </a:p>
        </p:txBody>
      </p:sp>
      <p:sp>
        <p:nvSpPr>
          <p:cNvPr id="212" name=""/>
          <p:cNvSpPr/>
          <p:nvPr/>
        </p:nvSpPr>
        <p:spPr>
          <a:xfrm>
            <a:off x="3587760" y="4075200"/>
            <a:ext cx="593640" cy="689040"/>
          </a:xfrm>
          <a:custGeom>
            <a:avLst/>
            <a:gdLst>
              <a:gd name="textAreaLeft" fmla="*/ 28800 w 593640"/>
              <a:gd name="textAreaRight" fmla="*/ 564840 w 593640"/>
              <a:gd name="textAreaTop" fmla="*/ 28800 h 689040"/>
              <a:gd name="textAreaBottom" fmla="*/ 660240 h 689040"/>
            </a:gdLst>
            <a:ahLst/>
            <a:cxnLst/>
            <a:rect l="textAreaLeft" t="textAreaTop" r="textAreaRight" b="textAreaBottom"/>
            <a:pathLst>
              <a:path w="21600" h="25069">
                <a:moveTo>
                  <a:pt x="3600" y="0"/>
                </a:moveTo>
                <a:arcTo wR="3600" hR="3600" stAng="16200000" swAng="-5400000"/>
                <a:lnTo>
                  <a:pt x="0" y="21469"/>
                </a:lnTo>
                <a:arcTo wR="3600" hR="3600" stAng="10800000" swAng="-5400000"/>
                <a:lnTo>
                  <a:pt x="18000" y="25069"/>
                </a:lnTo>
                <a:arcTo wR="3600" hR="3600" stAng="5400000" swAng="-5400000"/>
                <a:lnTo>
                  <a:pt x="21600" y="3600"/>
                </a:lnTo>
                <a:arcTo wR="3600" hR="3600" stAng="0" swAng="-5400000"/>
                <a:close/>
              </a:path>
            </a:pathLst>
          </a:cu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13" name=""/>
          <p:cNvSpPr/>
          <p:nvPr/>
        </p:nvSpPr>
        <p:spPr>
          <a:xfrm>
            <a:off x="7312320" y="4173480"/>
            <a:ext cx="732600" cy="5814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808080"/>
                </a:solidFill>
                <a:effectLst/>
                <a:uFillTx/>
                <a:latin typeface="Times New Roman"/>
              </a:rPr>
              <a:t>MPPA</a:t>
            </a:r>
            <a:endParaRPr b="0" lang="en-US" sz="16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808080"/>
                </a:solidFill>
                <a:effectLst/>
                <a:uFillTx/>
                <a:latin typeface="Times New Roman"/>
              </a:rPr>
              <a:t>Co.</a:t>
            </a:r>
            <a:endParaRPr b="0" lang="en-US" sz="1600" strike="noStrike" u="none">
              <a:solidFill>
                <a:srgbClr val="000000"/>
              </a:solidFill>
              <a:effectLst/>
              <a:uFillTx/>
              <a:latin typeface="Arial"/>
            </a:endParaRPr>
          </a:p>
        </p:txBody>
      </p:sp>
      <p:sp>
        <p:nvSpPr>
          <p:cNvPr id="214" name=""/>
          <p:cNvSpPr/>
          <p:nvPr/>
        </p:nvSpPr>
        <p:spPr>
          <a:xfrm>
            <a:off x="3606120" y="4240080"/>
            <a:ext cx="60876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ENA</a:t>
            </a:r>
            <a:endParaRPr b="0" lang="en-US" sz="1600" strike="noStrike" u="none">
              <a:solidFill>
                <a:srgbClr val="000000"/>
              </a:solidFill>
              <a:effectLst/>
              <a:uFillTx/>
              <a:latin typeface="Arial"/>
            </a:endParaRPr>
          </a:p>
        </p:txBody>
      </p:sp>
      <p:sp>
        <p:nvSpPr>
          <p:cNvPr id="215" name=""/>
          <p:cNvSpPr/>
          <p:nvPr/>
        </p:nvSpPr>
        <p:spPr>
          <a:xfrm>
            <a:off x="1641600" y="4156200"/>
            <a:ext cx="971280" cy="55116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b2b2b2"/>
                </a:solidFill>
                <a:effectLst/>
                <a:uFillTx/>
                <a:latin typeface="Times New Roman"/>
              </a:rPr>
              <a:t>CPN Gas</a:t>
            </a:r>
            <a:endParaRPr b="0" lang="en-US" sz="15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b2b2b2"/>
                </a:solidFill>
                <a:effectLst/>
                <a:uFillTx/>
                <a:latin typeface="Times New Roman"/>
              </a:rPr>
              <a:t>Entities</a:t>
            </a:r>
            <a:endParaRPr b="0" lang="en-US" sz="1500" strike="noStrike" u="none">
              <a:solidFill>
                <a:srgbClr val="000000"/>
              </a:solidFill>
              <a:effectLst/>
              <a:uFillTx/>
              <a:latin typeface="Arial"/>
            </a:endParaRPr>
          </a:p>
        </p:txBody>
      </p:sp>
      <p:sp>
        <p:nvSpPr>
          <p:cNvPr id="216" name=""/>
          <p:cNvSpPr/>
          <p:nvPr/>
        </p:nvSpPr>
        <p:spPr>
          <a:xfrm>
            <a:off x="1700280" y="4075200"/>
            <a:ext cx="838080" cy="689040"/>
          </a:xfrm>
          <a:prstGeom prst="roundRect">
            <a:avLst>
              <a:gd name="adj" fmla="val 16667"/>
            </a:avLst>
          </a:prstGeom>
          <a:noFill/>
          <a:ln cap="rnd" w="6480">
            <a:solidFill>
              <a:srgbClr val="c0c0c0"/>
            </a:solidFill>
            <a:custDash>
              <a:ds d="100000" sp="1000"/>
            </a:custDash>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17" name=""/>
          <p:cNvSpPr/>
          <p:nvPr/>
        </p:nvSpPr>
        <p:spPr>
          <a:xfrm>
            <a:off x="1631880" y="5332320"/>
            <a:ext cx="974880" cy="973080"/>
          </a:xfrm>
          <a:prstGeom prst="ellipse">
            <a:avLst/>
          </a:prstGeom>
          <a:noFill/>
          <a:ln cap="rnd" w="6480">
            <a:solidFill>
              <a:srgbClr val="c0c0c0"/>
            </a:solidFill>
            <a:custDash>
              <a:ds d="100000" sp="1000"/>
            </a:custDash>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18" name=""/>
          <p:cNvSpPr/>
          <p:nvPr/>
        </p:nvSpPr>
        <p:spPr>
          <a:xfrm>
            <a:off x="1701000" y="5445000"/>
            <a:ext cx="853920" cy="7344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b2b2b2"/>
                </a:solidFill>
                <a:effectLst/>
                <a:uFillTx/>
                <a:latin typeface="Times New Roman"/>
              </a:rPr>
              <a:t>TX/</a:t>
            </a:r>
            <a:endParaRPr b="0" lang="en-US" sz="14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b2b2b2"/>
                </a:solidFill>
                <a:effectLst/>
                <a:uFillTx/>
                <a:latin typeface="Times New Roman"/>
              </a:rPr>
              <a:t>Canada</a:t>
            </a:r>
            <a:endParaRPr b="0" lang="en-US" sz="14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b2b2b2"/>
                </a:solidFill>
                <a:effectLst/>
                <a:uFillTx/>
                <a:latin typeface="Times New Roman"/>
              </a:rPr>
              <a:t>Reserves</a:t>
            </a:r>
            <a:endParaRPr b="0" lang="en-US" sz="1400" strike="noStrike" u="none">
              <a:solidFill>
                <a:srgbClr val="000000"/>
              </a:solidFill>
              <a:effectLst/>
              <a:uFillTx/>
              <a:latin typeface="Arial"/>
            </a:endParaRPr>
          </a:p>
        </p:txBody>
      </p:sp>
      <p:sp>
        <p:nvSpPr>
          <p:cNvPr id="219" name=""/>
          <p:cNvSpPr/>
          <p:nvPr/>
        </p:nvSpPr>
        <p:spPr>
          <a:xfrm>
            <a:off x="2106720" y="4764240"/>
            <a:ext cx="0" cy="568080"/>
          </a:xfrm>
          <a:prstGeom prst="line">
            <a:avLst/>
          </a:prstGeom>
          <a:ln cap="rnd" w="6480">
            <a:solidFill>
              <a:srgbClr val="969696"/>
            </a:solidFill>
            <a:custDash>
              <a:ds d="100000" sp="1000"/>
            </a:cust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20" name=""/>
          <p:cNvSpPr/>
          <p:nvPr/>
        </p:nvSpPr>
        <p:spPr>
          <a:xfrm>
            <a:off x="7321680" y="4075200"/>
            <a:ext cx="688680" cy="689040"/>
          </a:xfrm>
          <a:custGeom>
            <a:avLst/>
            <a:gdLst>
              <a:gd name="textAreaLeft" fmla="*/ 33480 w 688680"/>
              <a:gd name="textAreaRight" fmla="*/ 655200 w 688680"/>
              <a:gd name="textAreaTop" fmla="*/ 33480 h 689040"/>
              <a:gd name="textAreaBottom" fmla="*/ 655560 h 689040"/>
            </a:gdLst>
            <a:ahLst/>
            <a:cxnLst/>
            <a:rect l="textAreaLeft" t="textAreaTop" r="textAreaRight" b="textAreaBottom"/>
            <a:pathLst>
              <a:path w="21600" h="21611">
                <a:moveTo>
                  <a:pt x="3600" y="0"/>
                </a:moveTo>
                <a:arcTo wR="3600" hR="3600" stAng="16200000" swAng="-5400000"/>
                <a:lnTo>
                  <a:pt x="0" y="18011"/>
                </a:lnTo>
                <a:arcTo wR="3600" hR="3600" stAng="10800000" swAng="-5400000"/>
                <a:lnTo>
                  <a:pt x="18000" y="21611"/>
                </a:lnTo>
                <a:arcTo wR="3600" hR="3600" stAng="5400000" swAng="-5400000"/>
                <a:lnTo>
                  <a:pt x="21600" y="3600"/>
                </a:lnTo>
                <a:arcTo wR="3600" hR="3600" stAng="0" swAng="-5400000"/>
                <a:close/>
              </a:path>
            </a:pathLst>
          </a:custGeom>
          <a:noFill/>
          <a:ln cap="rnd" w="9360">
            <a:solidFill>
              <a:srgbClr val="808080"/>
            </a:solidFill>
            <a:custDash>
              <a:ds d="100000" sp="1000"/>
            </a:custDash>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21" name=""/>
          <p:cNvSpPr/>
          <p:nvPr/>
        </p:nvSpPr>
        <p:spPr>
          <a:xfrm>
            <a:off x="4818240" y="5632560"/>
            <a:ext cx="285480" cy="226800"/>
          </a:xfrm>
          <a:prstGeom prst="triangle">
            <a:avLst>
              <a:gd name="adj" fmla="val 50000"/>
            </a:avLst>
          </a:prstGeom>
          <a:noFill/>
          <a:ln cap="rnd" w="6480">
            <a:solidFill>
              <a:srgbClr val="c0c0c0"/>
            </a:solidFill>
            <a:custDash>
              <a:ds d="100000" sp="1000"/>
            </a:custDash>
            <a:miter/>
          </a:ln>
        </p:spPr>
        <p:style>
          <a:lnRef idx="0"/>
          <a:fillRef idx="0"/>
          <a:effectRef idx="0"/>
          <a:fontRef idx="minor"/>
        </p:style>
        <p:txBody>
          <a:bodyPr wrap="none" lIns="90000" rIns="90000" tIns="28800" bIns="28800" anchor="ctr">
            <a:noAutofit/>
          </a:bodyPr>
          <a:p>
            <a:endParaRPr b="0" lang="en-US" sz="2400" strike="noStrike" u="none">
              <a:solidFill>
                <a:srgbClr val="000000"/>
              </a:solidFill>
              <a:effectLst/>
              <a:uFillTx/>
              <a:latin typeface="Arial"/>
            </a:endParaRPr>
          </a:p>
        </p:txBody>
      </p:sp>
      <p:sp>
        <p:nvSpPr>
          <p:cNvPr id="222" name=""/>
          <p:cNvSpPr/>
          <p:nvPr/>
        </p:nvSpPr>
        <p:spPr>
          <a:xfrm>
            <a:off x="5219640" y="5632560"/>
            <a:ext cx="285840" cy="226800"/>
          </a:xfrm>
          <a:prstGeom prst="triangle">
            <a:avLst>
              <a:gd name="adj" fmla="val 50000"/>
            </a:avLst>
          </a:prstGeom>
          <a:noFill/>
          <a:ln cap="rnd" w="6480">
            <a:solidFill>
              <a:srgbClr val="c0c0c0"/>
            </a:solidFill>
            <a:custDash>
              <a:ds d="100000" sp="1000"/>
            </a:custDash>
            <a:miter/>
          </a:ln>
        </p:spPr>
        <p:style>
          <a:lnRef idx="0"/>
          <a:fillRef idx="0"/>
          <a:effectRef idx="0"/>
          <a:fontRef idx="minor"/>
        </p:style>
        <p:txBody>
          <a:bodyPr wrap="none" lIns="90000" rIns="90000" tIns="28800" bIns="28800" anchor="ctr">
            <a:noAutofit/>
          </a:bodyPr>
          <a:p>
            <a:endParaRPr b="0" lang="en-US" sz="2400" strike="noStrike" u="none">
              <a:solidFill>
                <a:srgbClr val="000000"/>
              </a:solidFill>
              <a:effectLst/>
              <a:uFillTx/>
              <a:latin typeface="Arial"/>
            </a:endParaRPr>
          </a:p>
        </p:txBody>
      </p:sp>
      <p:sp>
        <p:nvSpPr>
          <p:cNvPr id="223" name=""/>
          <p:cNvSpPr/>
          <p:nvPr/>
        </p:nvSpPr>
        <p:spPr>
          <a:xfrm>
            <a:off x="5621400" y="5632560"/>
            <a:ext cx="284040" cy="226800"/>
          </a:xfrm>
          <a:prstGeom prst="triangle">
            <a:avLst>
              <a:gd name="adj" fmla="val 50000"/>
            </a:avLst>
          </a:prstGeom>
          <a:noFill/>
          <a:ln cap="rnd" w="6480">
            <a:solidFill>
              <a:srgbClr val="c0c0c0"/>
            </a:solidFill>
            <a:custDash>
              <a:ds d="100000" sp="1000"/>
            </a:custDash>
            <a:miter/>
          </a:ln>
        </p:spPr>
        <p:style>
          <a:lnRef idx="0"/>
          <a:fillRef idx="0"/>
          <a:effectRef idx="0"/>
          <a:fontRef idx="minor"/>
        </p:style>
        <p:txBody>
          <a:bodyPr wrap="none" lIns="90000" rIns="90000" tIns="28800" bIns="28800" anchor="ctr">
            <a:noAutofit/>
          </a:bodyPr>
          <a:p>
            <a:endParaRPr b="0" lang="en-US" sz="2400" strike="noStrike" u="none">
              <a:solidFill>
                <a:srgbClr val="000000"/>
              </a:solidFill>
              <a:effectLst/>
              <a:uFillTx/>
              <a:latin typeface="Arial"/>
            </a:endParaRPr>
          </a:p>
        </p:txBody>
      </p:sp>
      <p:sp>
        <p:nvSpPr>
          <p:cNvPr id="224" name=""/>
          <p:cNvSpPr/>
          <p:nvPr/>
        </p:nvSpPr>
        <p:spPr>
          <a:xfrm>
            <a:off x="6022800" y="5632560"/>
            <a:ext cx="284400" cy="226800"/>
          </a:xfrm>
          <a:prstGeom prst="triangle">
            <a:avLst>
              <a:gd name="adj" fmla="val 50000"/>
            </a:avLst>
          </a:prstGeom>
          <a:noFill/>
          <a:ln cap="rnd" w="6480">
            <a:solidFill>
              <a:srgbClr val="c0c0c0"/>
            </a:solidFill>
            <a:custDash>
              <a:ds d="100000" sp="1000"/>
            </a:custDash>
            <a:miter/>
          </a:ln>
        </p:spPr>
        <p:style>
          <a:lnRef idx="0"/>
          <a:fillRef idx="0"/>
          <a:effectRef idx="0"/>
          <a:fontRef idx="minor"/>
        </p:style>
        <p:txBody>
          <a:bodyPr wrap="none" lIns="90000" rIns="90000" tIns="28800" bIns="28800" anchor="ctr">
            <a:noAutofit/>
          </a:bodyPr>
          <a:p>
            <a:endParaRPr b="0" lang="en-US" sz="2400" strike="noStrike" u="none">
              <a:solidFill>
                <a:srgbClr val="000000"/>
              </a:solidFill>
              <a:effectLst/>
              <a:uFillTx/>
              <a:latin typeface="Arial"/>
            </a:endParaRPr>
          </a:p>
        </p:txBody>
      </p:sp>
      <p:sp>
        <p:nvSpPr>
          <p:cNvPr id="225" name=""/>
          <p:cNvSpPr/>
          <p:nvPr/>
        </p:nvSpPr>
        <p:spPr>
          <a:xfrm>
            <a:off x="6423120" y="5632560"/>
            <a:ext cx="284040" cy="226800"/>
          </a:xfrm>
          <a:prstGeom prst="triangle">
            <a:avLst>
              <a:gd name="adj" fmla="val 50000"/>
            </a:avLst>
          </a:prstGeom>
          <a:noFill/>
          <a:ln cap="rnd" w="6480">
            <a:solidFill>
              <a:srgbClr val="c0c0c0"/>
            </a:solidFill>
            <a:custDash>
              <a:ds d="100000" sp="1000"/>
            </a:custDash>
            <a:miter/>
          </a:ln>
        </p:spPr>
        <p:style>
          <a:lnRef idx="0"/>
          <a:fillRef idx="0"/>
          <a:effectRef idx="0"/>
          <a:fontRef idx="minor"/>
        </p:style>
        <p:txBody>
          <a:bodyPr wrap="none" lIns="90000" rIns="90000" tIns="28800" bIns="28800" anchor="ctr">
            <a:noAutofit/>
          </a:bodyPr>
          <a:p>
            <a:endParaRPr b="0" lang="en-US" sz="2400" strike="noStrike" u="none">
              <a:solidFill>
                <a:srgbClr val="000000"/>
              </a:solidFill>
              <a:effectLst/>
              <a:uFillTx/>
              <a:latin typeface="Arial"/>
            </a:endParaRPr>
          </a:p>
        </p:txBody>
      </p:sp>
      <p:sp>
        <p:nvSpPr>
          <p:cNvPr id="226" name=""/>
          <p:cNvSpPr/>
          <p:nvPr/>
        </p:nvSpPr>
        <p:spPr>
          <a:xfrm>
            <a:off x="5372280" y="4075200"/>
            <a:ext cx="801360" cy="689040"/>
          </a:xfrm>
          <a:prstGeom prst="roundRect">
            <a:avLst>
              <a:gd name="adj" fmla="val 16667"/>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27" name=""/>
          <p:cNvSpPr/>
          <p:nvPr/>
        </p:nvSpPr>
        <p:spPr>
          <a:xfrm>
            <a:off x="5316480" y="4151160"/>
            <a:ext cx="923760" cy="5209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Holding</a:t>
            </a:r>
            <a:endParaRPr b="0" lang="en-US" sz="14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Company</a:t>
            </a:r>
            <a:endParaRPr b="0" lang="en-US" sz="1400" strike="noStrike" u="none">
              <a:solidFill>
                <a:srgbClr val="000000"/>
              </a:solidFill>
              <a:effectLst/>
              <a:uFillTx/>
              <a:latin typeface="Arial"/>
            </a:endParaRPr>
          </a:p>
        </p:txBody>
      </p:sp>
      <p:sp>
        <p:nvSpPr>
          <p:cNvPr id="228" name=""/>
          <p:cNvSpPr/>
          <p:nvPr/>
        </p:nvSpPr>
        <p:spPr>
          <a:xfrm>
            <a:off x="6283440" y="4305240"/>
            <a:ext cx="906480" cy="0"/>
          </a:xfrm>
          <a:prstGeom prst="line">
            <a:avLst/>
          </a:prstGeom>
          <a:ln cap="rnd" w="9360">
            <a:solidFill>
              <a:srgbClr val="808080"/>
            </a:solidFill>
            <a:custDash>
              <a:ds d="100000" sp="1000"/>
            </a:custDash>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29" name=""/>
          <p:cNvSpPr/>
          <p:nvPr/>
        </p:nvSpPr>
        <p:spPr>
          <a:xfrm flipH="1">
            <a:off x="6283440" y="4557600"/>
            <a:ext cx="860400" cy="0"/>
          </a:xfrm>
          <a:prstGeom prst="line">
            <a:avLst/>
          </a:prstGeom>
          <a:ln cap="rnd" w="9360">
            <a:solidFill>
              <a:srgbClr val="808080"/>
            </a:solidFill>
            <a:custDash>
              <a:ds d="100000" sp="1000"/>
            </a:custDash>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30" name=""/>
          <p:cNvSpPr/>
          <p:nvPr/>
        </p:nvSpPr>
        <p:spPr>
          <a:xfrm flipH="1">
            <a:off x="4277880" y="4305240"/>
            <a:ext cx="97812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31" name=""/>
          <p:cNvSpPr/>
          <p:nvPr/>
        </p:nvSpPr>
        <p:spPr>
          <a:xfrm>
            <a:off x="4300560" y="4516560"/>
            <a:ext cx="101448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32" name=""/>
          <p:cNvSpPr/>
          <p:nvPr/>
        </p:nvSpPr>
        <p:spPr>
          <a:xfrm>
            <a:off x="6276600" y="4044960"/>
            <a:ext cx="105912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808080"/>
                </a:solidFill>
                <a:effectLst/>
                <a:uFillTx/>
                <a:latin typeface="Times New Roman"/>
              </a:rPr>
              <a:t>Floating  $/MWh</a:t>
            </a:r>
            <a:endParaRPr b="0" lang="en-US" sz="1000" strike="noStrike" u="none">
              <a:solidFill>
                <a:srgbClr val="000000"/>
              </a:solidFill>
              <a:effectLst/>
              <a:uFillTx/>
              <a:latin typeface="Arial"/>
            </a:endParaRPr>
          </a:p>
        </p:txBody>
      </p:sp>
      <p:sp>
        <p:nvSpPr>
          <p:cNvPr id="233" name=""/>
          <p:cNvSpPr/>
          <p:nvPr/>
        </p:nvSpPr>
        <p:spPr>
          <a:xfrm>
            <a:off x="6274080" y="4545000"/>
            <a:ext cx="986760" cy="4294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808080"/>
                </a:solidFill>
                <a:effectLst/>
                <a:uFillTx/>
                <a:latin typeface="Times New Roman"/>
              </a:rPr>
              <a:t>Prepay</a:t>
            </a:r>
            <a:endParaRPr b="0" lang="en-US" sz="10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808080"/>
                </a:solidFill>
                <a:effectLst/>
                <a:uFillTx/>
                <a:latin typeface="Times New Roman"/>
              </a:rPr>
              <a:t>(Fixed $/MWh</a:t>
            </a:r>
            <a:r>
              <a:rPr b="0" lang="en-US" sz="1200" strike="noStrike" u="none">
                <a:solidFill>
                  <a:srgbClr val="808080"/>
                </a:solidFill>
                <a:effectLst/>
                <a:uFillTx/>
                <a:latin typeface="Times New Roman"/>
              </a:rPr>
              <a:t>)</a:t>
            </a:r>
            <a:endParaRPr b="0" lang="en-US" sz="1200" strike="noStrike" u="none">
              <a:solidFill>
                <a:srgbClr val="000000"/>
              </a:solidFill>
              <a:effectLst/>
              <a:uFillTx/>
              <a:latin typeface="Arial"/>
            </a:endParaRPr>
          </a:p>
        </p:txBody>
      </p:sp>
      <p:sp>
        <p:nvSpPr>
          <p:cNvPr id="234" name=""/>
          <p:cNvSpPr/>
          <p:nvPr/>
        </p:nvSpPr>
        <p:spPr>
          <a:xfrm>
            <a:off x="4054320" y="3914640"/>
            <a:ext cx="1528920" cy="3992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Fixed NYMEX + Basis</a:t>
            </a:r>
            <a:endParaRPr b="0" lang="en-US" sz="10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$/MMBtu</a:t>
            </a:r>
            <a:endParaRPr b="0" lang="en-US" sz="1000" strike="noStrike" u="none">
              <a:solidFill>
                <a:srgbClr val="000000"/>
              </a:solidFill>
              <a:effectLst/>
              <a:uFillTx/>
              <a:latin typeface="Arial"/>
            </a:endParaRPr>
          </a:p>
        </p:txBody>
      </p:sp>
      <p:sp>
        <p:nvSpPr>
          <p:cNvPr id="235" name=""/>
          <p:cNvSpPr/>
          <p:nvPr/>
        </p:nvSpPr>
        <p:spPr>
          <a:xfrm>
            <a:off x="4202640" y="4562640"/>
            <a:ext cx="1140120" cy="2466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Floating $/MMBtu</a:t>
            </a:r>
            <a:endParaRPr b="0" lang="en-US" sz="1000" strike="noStrike" u="none">
              <a:solidFill>
                <a:srgbClr val="000000"/>
              </a:solidFill>
              <a:effectLst/>
              <a:uFillTx/>
              <a:latin typeface="Arial"/>
            </a:endParaRPr>
          </a:p>
        </p:txBody>
      </p:sp>
      <p:sp>
        <p:nvSpPr>
          <p:cNvPr id="236" name=""/>
          <p:cNvSpPr/>
          <p:nvPr/>
        </p:nvSpPr>
        <p:spPr>
          <a:xfrm flipH="1">
            <a:off x="2117520" y="2876400"/>
            <a:ext cx="3243240" cy="0"/>
          </a:xfrm>
          <a:prstGeom prst="line">
            <a:avLst/>
          </a:prstGeom>
          <a:ln cap="rnd" w="6480">
            <a:solidFill>
              <a:srgbClr val="c0c0c0"/>
            </a:solidFill>
            <a:custDash>
              <a:ds d="100000" sp="1000"/>
            </a:cust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37" name=""/>
          <p:cNvSpPr/>
          <p:nvPr/>
        </p:nvSpPr>
        <p:spPr>
          <a:xfrm flipV="1">
            <a:off x="2117880" y="2876400"/>
            <a:ext cx="0" cy="1198800"/>
          </a:xfrm>
          <a:prstGeom prst="line">
            <a:avLst/>
          </a:prstGeom>
          <a:ln cap="rnd" w="6480">
            <a:solidFill>
              <a:srgbClr val="c0c0c0"/>
            </a:solidFill>
            <a:custDash>
              <a:ds d="100000" sp="1000"/>
            </a:cust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38" name=""/>
          <p:cNvSpPr/>
          <p:nvPr/>
        </p:nvSpPr>
        <p:spPr>
          <a:xfrm>
            <a:off x="2098080" y="3270240"/>
            <a:ext cx="47592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b2b2b2"/>
                </a:solidFill>
                <a:effectLst/>
                <a:uFillTx/>
                <a:latin typeface="Times New Roman"/>
              </a:rPr>
              <a:t>100%</a:t>
            </a:r>
            <a:endParaRPr b="0" lang="en-US" sz="1000" strike="noStrike" u="none">
              <a:solidFill>
                <a:srgbClr val="000000"/>
              </a:solidFill>
              <a:effectLst/>
              <a:uFillTx/>
              <a:latin typeface="Arial"/>
            </a:endParaRPr>
          </a:p>
        </p:txBody>
      </p:sp>
      <p:sp>
        <p:nvSpPr>
          <p:cNvPr id="239" name=""/>
          <p:cNvSpPr/>
          <p:nvPr/>
        </p:nvSpPr>
        <p:spPr>
          <a:xfrm>
            <a:off x="4951440" y="5402160"/>
            <a:ext cx="1601640" cy="0"/>
          </a:xfrm>
          <a:prstGeom prst="line">
            <a:avLst/>
          </a:prstGeom>
          <a:ln cap="rnd" w="6480">
            <a:solidFill>
              <a:srgbClr val="c0c0c0"/>
            </a:solidFill>
            <a:custDash>
              <a:ds d="100000" sp="1000"/>
            </a:cust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40" name=""/>
          <p:cNvSpPr/>
          <p:nvPr/>
        </p:nvSpPr>
        <p:spPr>
          <a:xfrm flipV="1">
            <a:off x="4951440" y="5402160"/>
            <a:ext cx="0" cy="230400"/>
          </a:xfrm>
          <a:prstGeom prst="line">
            <a:avLst/>
          </a:prstGeom>
          <a:ln cap="rnd" w="6480">
            <a:solidFill>
              <a:srgbClr val="c0c0c0"/>
            </a:solidFill>
            <a:custDash>
              <a:ds d="100000" sp="1000"/>
            </a:cust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41" name=""/>
          <p:cNvSpPr/>
          <p:nvPr/>
        </p:nvSpPr>
        <p:spPr>
          <a:xfrm flipV="1">
            <a:off x="5351400" y="5402160"/>
            <a:ext cx="0" cy="230400"/>
          </a:xfrm>
          <a:prstGeom prst="line">
            <a:avLst/>
          </a:prstGeom>
          <a:ln cap="rnd" w="6480">
            <a:solidFill>
              <a:srgbClr val="c0c0c0"/>
            </a:solidFill>
            <a:custDash>
              <a:ds d="100000" sp="1000"/>
            </a:cust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42" name=""/>
          <p:cNvSpPr/>
          <p:nvPr/>
        </p:nvSpPr>
        <p:spPr>
          <a:xfrm flipV="1">
            <a:off x="5762520" y="5402160"/>
            <a:ext cx="0" cy="230400"/>
          </a:xfrm>
          <a:prstGeom prst="line">
            <a:avLst/>
          </a:prstGeom>
          <a:ln cap="rnd" w="6480">
            <a:solidFill>
              <a:srgbClr val="c0c0c0"/>
            </a:solidFill>
            <a:custDash>
              <a:ds d="100000" sp="1000"/>
            </a:cust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43" name=""/>
          <p:cNvSpPr/>
          <p:nvPr/>
        </p:nvSpPr>
        <p:spPr>
          <a:xfrm flipV="1">
            <a:off x="6165720" y="5402160"/>
            <a:ext cx="0" cy="230400"/>
          </a:xfrm>
          <a:prstGeom prst="line">
            <a:avLst/>
          </a:prstGeom>
          <a:ln cap="rnd" w="6480">
            <a:solidFill>
              <a:srgbClr val="c0c0c0"/>
            </a:solidFill>
            <a:custDash>
              <a:ds d="100000" sp="1000"/>
            </a:cust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44" name=""/>
          <p:cNvSpPr/>
          <p:nvPr/>
        </p:nvSpPr>
        <p:spPr>
          <a:xfrm flipV="1">
            <a:off x="6566040" y="5402160"/>
            <a:ext cx="0" cy="230400"/>
          </a:xfrm>
          <a:prstGeom prst="line">
            <a:avLst/>
          </a:prstGeom>
          <a:ln cap="rnd" w="6480">
            <a:solidFill>
              <a:srgbClr val="c0c0c0"/>
            </a:solidFill>
            <a:custDash>
              <a:ds d="100000" sp="1000"/>
            </a:cust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45" name=""/>
          <p:cNvSpPr/>
          <p:nvPr/>
        </p:nvSpPr>
        <p:spPr>
          <a:xfrm>
            <a:off x="5443200" y="5081760"/>
            <a:ext cx="676440" cy="3376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808080"/>
                </a:solidFill>
                <a:effectLst/>
                <a:uFillTx/>
                <a:latin typeface="Times New Roman"/>
              </a:rPr>
              <a:t>Plants</a:t>
            </a:r>
            <a:endParaRPr b="0" lang="en-US" sz="1600" strike="noStrike" u="none">
              <a:solidFill>
                <a:srgbClr val="000000"/>
              </a:solidFill>
              <a:effectLst/>
              <a:uFillTx/>
              <a:latin typeface="Arial"/>
            </a:endParaRPr>
          </a:p>
        </p:txBody>
      </p:sp>
      <p:sp>
        <p:nvSpPr>
          <p:cNvPr id="246" name=""/>
          <p:cNvSpPr/>
          <p:nvPr/>
        </p:nvSpPr>
        <p:spPr>
          <a:xfrm>
            <a:off x="4646520" y="5105520"/>
            <a:ext cx="2246400" cy="907920"/>
          </a:xfrm>
          <a:prstGeom prst="rect">
            <a:avLst/>
          </a:prstGeom>
          <a:noFill/>
          <a:ln cap="rnd" w="6480">
            <a:solidFill>
              <a:srgbClr val="c0c0c0"/>
            </a:solidFill>
            <a:custDash>
              <a:ds d="100000" sp="1000"/>
            </a:custDash>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47" name=""/>
          <p:cNvSpPr/>
          <p:nvPr/>
        </p:nvSpPr>
        <p:spPr>
          <a:xfrm>
            <a:off x="5753160" y="4764240"/>
            <a:ext cx="0" cy="341280"/>
          </a:xfrm>
          <a:prstGeom prst="line">
            <a:avLst/>
          </a:prstGeom>
          <a:ln cap="rnd" w="9360">
            <a:solidFill>
              <a:srgbClr val="808080"/>
            </a:solidFill>
            <a:custDash>
              <a:ds d="100000" sp="1000"/>
            </a:cust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48" name=""/>
          <p:cNvSpPr/>
          <p:nvPr/>
        </p:nvSpPr>
        <p:spPr>
          <a:xfrm flipV="1">
            <a:off x="3908520" y="4818240"/>
            <a:ext cx="0" cy="1257120"/>
          </a:xfrm>
          <a:prstGeom prst="line">
            <a:avLst/>
          </a:prstGeom>
          <a:ln cap="rnd" w="6480">
            <a:solidFill>
              <a:srgbClr val="c0c0c0"/>
            </a:solidFill>
            <a:custDash>
              <a:ds d="100000" sp="1000"/>
            </a:custDash>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49" name=""/>
          <p:cNvSpPr/>
          <p:nvPr/>
        </p:nvSpPr>
        <p:spPr>
          <a:xfrm>
            <a:off x="2563920" y="6075360"/>
            <a:ext cx="1344600" cy="0"/>
          </a:xfrm>
          <a:prstGeom prst="line">
            <a:avLst/>
          </a:prstGeom>
          <a:ln cap="rnd" w="6480">
            <a:solidFill>
              <a:srgbClr val="c0c0c0"/>
            </a:solidFill>
            <a:custDash>
              <a:ds d="100000" sp="1000"/>
            </a:cust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50" name=""/>
          <p:cNvSpPr/>
          <p:nvPr/>
        </p:nvSpPr>
        <p:spPr>
          <a:xfrm>
            <a:off x="5841360" y="3408480"/>
            <a:ext cx="47592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808080"/>
                </a:solidFill>
                <a:effectLst/>
                <a:uFillTx/>
                <a:latin typeface="Times New Roman"/>
              </a:rPr>
              <a:t>100%</a:t>
            </a:r>
            <a:endParaRPr b="0" lang="en-US" sz="1000" strike="noStrike" u="none">
              <a:solidFill>
                <a:srgbClr val="000000"/>
              </a:solidFill>
              <a:effectLst/>
              <a:uFillTx/>
              <a:latin typeface="Arial"/>
            </a:endParaRPr>
          </a:p>
        </p:txBody>
      </p:sp>
      <p:sp>
        <p:nvSpPr>
          <p:cNvPr id="251" name=""/>
          <p:cNvSpPr/>
          <p:nvPr/>
        </p:nvSpPr>
        <p:spPr>
          <a:xfrm>
            <a:off x="2774880" y="5862600"/>
            <a:ext cx="1013040" cy="2466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b2b2b2"/>
                </a:solidFill>
                <a:effectLst/>
                <a:uFillTx/>
                <a:latin typeface="Times New Roman"/>
              </a:rPr>
              <a:t>Security Interest</a:t>
            </a:r>
            <a:endParaRPr b="0" lang="en-US" sz="1000" strike="noStrike" u="none">
              <a:solidFill>
                <a:srgbClr val="000000"/>
              </a:solidFill>
              <a:effectLst/>
              <a:uFillTx/>
              <a:latin typeface="Arial"/>
            </a:endParaRPr>
          </a:p>
        </p:txBody>
      </p:sp>
      <p:sp>
        <p:nvSpPr>
          <p:cNvPr id="252" name=""/>
          <p:cNvSpPr/>
          <p:nvPr/>
        </p:nvSpPr>
        <p:spPr>
          <a:xfrm>
            <a:off x="5659560" y="3220920"/>
            <a:ext cx="0" cy="854280"/>
          </a:xfrm>
          <a:prstGeom prst="line">
            <a:avLst/>
          </a:prstGeom>
          <a:ln cap="rnd" w="9360">
            <a:solidFill>
              <a:srgbClr val="969696"/>
            </a:solidFill>
            <a:custDash>
              <a:ds d="100000" sp="1000"/>
            </a:cust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53" name=""/>
          <p:cNvSpPr/>
          <p:nvPr/>
        </p:nvSpPr>
        <p:spPr>
          <a:xfrm>
            <a:off x="4874400" y="3243240"/>
            <a:ext cx="840960" cy="5518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808080"/>
                </a:solidFill>
                <a:effectLst/>
                <a:uFillTx/>
                <a:latin typeface="Times New Roman"/>
              </a:rPr>
              <a:t>Asset</a:t>
            </a:r>
            <a:endParaRPr b="0" lang="en-US" sz="10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808080"/>
                </a:solidFill>
                <a:effectLst/>
                <a:uFillTx/>
                <a:latin typeface="Times New Roman"/>
              </a:rPr>
              <a:t>Management</a:t>
            </a:r>
            <a:endParaRPr b="0" lang="en-US" sz="10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808080"/>
                </a:solidFill>
                <a:effectLst/>
                <a:uFillTx/>
                <a:latin typeface="Times New Roman"/>
              </a:rPr>
              <a:t>Agreement</a:t>
            </a:r>
            <a:endParaRPr b="0" lang="en-US" sz="1000" strike="noStrike" u="none">
              <a:solidFill>
                <a:srgbClr val="000000"/>
              </a:solidFill>
              <a:effectLst/>
              <a:uFillTx/>
              <a:latin typeface="Arial"/>
            </a:endParaRPr>
          </a:p>
        </p:txBody>
      </p:sp>
      <p:sp>
        <p:nvSpPr>
          <p:cNvPr id="254" name=""/>
          <p:cNvSpPr/>
          <p:nvPr/>
        </p:nvSpPr>
        <p:spPr>
          <a:xfrm>
            <a:off x="5888160" y="3220920"/>
            <a:ext cx="0" cy="854280"/>
          </a:xfrm>
          <a:prstGeom prst="line">
            <a:avLst/>
          </a:prstGeom>
          <a:ln cap="rnd" w="9360">
            <a:solidFill>
              <a:srgbClr val="969696"/>
            </a:solidFill>
            <a:custDash>
              <a:ds d="100000" sp="1000"/>
            </a:cust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55" name=""/>
          <p:cNvSpPr/>
          <p:nvPr/>
        </p:nvSpPr>
        <p:spPr>
          <a:xfrm>
            <a:off x="6481800" y="4321080"/>
            <a:ext cx="52524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808080"/>
                </a:solidFill>
                <a:effectLst/>
                <a:uFillTx/>
                <a:latin typeface="Times New Roman"/>
              </a:rPr>
              <a:t>MPPA</a:t>
            </a:r>
            <a:endParaRPr b="0" lang="en-US" sz="1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56" name=""/>
          <p:cNvSpPr/>
          <p:nvPr/>
        </p:nvSpPr>
        <p:spPr>
          <a:xfrm>
            <a:off x="330120" y="25560"/>
            <a:ext cx="8077320" cy="4899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000000"/>
                </a:solidFill>
                <a:effectLst/>
                <a:uFillTx/>
                <a:latin typeface="Times New Roman"/>
              </a:rPr>
              <a:t>6. Collateralization of Basis Swaps</a:t>
            </a:r>
            <a:endParaRPr b="0" lang="en-US" sz="2600" strike="noStrike" u="none">
              <a:solidFill>
                <a:srgbClr val="000000"/>
              </a:solidFill>
              <a:effectLst/>
              <a:uFillTx/>
              <a:latin typeface="Arial"/>
            </a:endParaRPr>
          </a:p>
        </p:txBody>
      </p:sp>
      <p:sp>
        <p:nvSpPr>
          <p:cNvPr id="257" name=""/>
          <p:cNvSpPr/>
          <p:nvPr/>
        </p:nvSpPr>
        <p:spPr>
          <a:xfrm>
            <a:off x="330120" y="584280"/>
            <a:ext cx="8382240" cy="1103760"/>
          </a:xfrm>
          <a:prstGeom prst="rect">
            <a:avLst/>
          </a:prstGeom>
          <a:noFill/>
          <a:ln w="0">
            <a:noFill/>
          </a:ln>
        </p:spPr>
        <p:style>
          <a:lnRef idx="0"/>
          <a:fillRef idx="0"/>
          <a:effectRef idx="0"/>
          <a:fontRef idx="minor"/>
        </p:style>
        <p:txBody>
          <a:bodyPr lIns="90000" rIns="90000" tIns="46800" bIns="46800" anchor="t">
            <a:spAutoFit/>
          </a:bodyPr>
          <a:p>
            <a:pPr marL="291960" indent="-291960">
              <a:lnSpc>
                <a:spcPct val="100000"/>
              </a:lnSpc>
              <a:spcBef>
                <a:spcPts val="751"/>
              </a:spcBef>
              <a:buClr>
                <a:srgbClr val="3333cc"/>
              </a:buClr>
              <a:buFont typeface="Times New Roman"/>
              <a:buAutoNum type="alphaU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3333cc"/>
                </a:solidFill>
                <a:effectLst/>
                <a:uFillTx/>
                <a:latin typeface="Times New Roman"/>
              </a:rPr>
              <a:t>Calpine grants ENA a perfected, first priority lien on an amount of its gas reserves in Texas and Canada (not to exceed prepayment amount) sufficient to cover potential breakage on the swaps.</a:t>
            </a:r>
            <a:endParaRPr b="0" lang="en-US" sz="1500" strike="noStrike" u="none">
              <a:solidFill>
                <a:srgbClr val="000000"/>
              </a:solidFill>
              <a:effectLst/>
              <a:uFillTx/>
              <a:latin typeface="Arial"/>
            </a:endParaRPr>
          </a:p>
          <a:p>
            <a:pPr marL="291960" indent="-291960">
              <a:lnSpc>
                <a:spcPct val="100000"/>
              </a:lnSpc>
              <a:spcBef>
                <a:spcPts val="751"/>
              </a:spcBef>
              <a:buClr>
                <a:srgbClr val="3333cc"/>
              </a:buClr>
              <a:buFont typeface="Times New Roman"/>
              <a:buAutoNum type="alphaU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3333cc"/>
                </a:solidFill>
                <a:effectLst/>
                <a:uFillTx/>
                <a:latin typeface="Times New Roman"/>
                <a:ea typeface="Arial"/>
              </a:rPr>
              <a:t>ENA will have the right to set-off any payments defaulted by Holding Company under the MPPA against any amounts that ENA owes Holding Company under the Gas Swap Agreement.</a:t>
            </a:r>
            <a:r>
              <a:rPr b="0" lang="en-US" sz="1500" strike="noStrike" u="none">
                <a:solidFill>
                  <a:srgbClr val="3333cc"/>
                </a:solidFill>
                <a:effectLst/>
                <a:uFillTx/>
                <a:latin typeface="Times New Roman"/>
              </a:rPr>
              <a:t> </a:t>
            </a:r>
            <a:endParaRPr b="0" lang="en-US" sz="1500" strike="noStrike" u="none">
              <a:solidFill>
                <a:srgbClr val="000000"/>
              </a:solidFill>
              <a:effectLst/>
              <a:uFillTx/>
              <a:latin typeface="Arial"/>
            </a:endParaRPr>
          </a:p>
        </p:txBody>
      </p:sp>
      <p:sp>
        <p:nvSpPr>
          <p:cNvPr id="258" name=""/>
          <p:cNvSpPr/>
          <p:nvPr/>
        </p:nvSpPr>
        <p:spPr>
          <a:xfrm>
            <a:off x="5103720" y="2000160"/>
            <a:ext cx="917640" cy="785880"/>
          </a:xfrm>
          <a:prstGeom prst="roundRect">
            <a:avLst>
              <a:gd name="adj" fmla="val 16667"/>
            </a:avLst>
          </a:prstGeom>
          <a:noFill/>
          <a:ln cap="rnd" w="6480">
            <a:solidFill>
              <a:srgbClr val="c0c0c0"/>
            </a:solidFill>
            <a:custDash>
              <a:ds d="100000" sp="1000"/>
            </a:custDash>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59" name=""/>
          <p:cNvSpPr/>
          <p:nvPr/>
        </p:nvSpPr>
        <p:spPr>
          <a:xfrm>
            <a:off x="5218200" y="2206800"/>
            <a:ext cx="675720" cy="3988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b2b2b2"/>
                </a:solidFill>
                <a:effectLst/>
                <a:uFillTx/>
                <a:latin typeface="Times New Roman"/>
              </a:rPr>
              <a:t>CPN</a:t>
            </a:r>
            <a:endParaRPr b="0" lang="en-US" sz="2000" strike="noStrike" u="none">
              <a:solidFill>
                <a:srgbClr val="000000"/>
              </a:solidFill>
              <a:effectLst/>
              <a:uFillTx/>
              <a:latin typeface="Arial"/>
            </a:endParaRPr>
          </a:p>
        </p:txBody>
      </p:sp>
      <p:sp>
        <p:nvSpPr>
          <p:cNvPr id="260" name=""/>
          <p:cNvSpPr/>
          <p:nvPr/>
        </p:nvSpPr>
        <p:spPr>
          <a:xfrm>
            <a:off x="3243240" y="3767040"/>
            <a:ext cx="590400" cy="785880"/>
          </a:xfrm>
          <a:custGeom>
            <a:avLst/>
            <a:gdLst>
              <a:gd name="textAreaLeft" fmla="*/ 28800 w 590400"/>
              <a:gd name="textAreaRight" fmla="*/ 561600 w 590400"/>
              <a:gd name="textAreaTop" fmla="*/ 28800 h 785880"/>
              <a:gd name="textAreaBottom" fmla="*/ 757080 h 785880"/>
            </a:gdLst>
            <a:ahLst/>
            <a:cxnLst/>
            <a:rect l="textAreaLeft" t="textAreaTop" r="textAreaRight" b="textAreaBottom"/>
            <a:pathLst>
              <a:path w="21600" h="28747">
                <a:moveTo>
                  <a:pt x="3600" y="0"/>
                </a:moveTo>
                <a:arcTo wR="3600" hR="3600" stAng="16200000" swAng="-5400000"/>
                <a:lnTo>
                  <a:pt x="0" y="25147"/>
                </a:lnTo>
                <a:arcTo wR="3600" hR="3600" stAng="10800000" swAng="-5400000"/>
                <a:lnTo>
                  <a:pt x="18000" y="28747"/>
                </a:lnTo>
                <a:arcTo wR="3600" hR="3600" stAng="5400000" swAng="-5400000"/>
                <a:lnTo>
                  <a:pt x="21600" y="3600"/>
                </a:lnTo>
                <a:arcTo wR="3600" hR="3600" stAng="0" swAng="-5400000"/>
                <a:close/>
              </a:path>
            </a:pathLst>
          </a:cu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61" name=""/>
          <p:cNvSpPr/>
          <p:nvPr/>
        </p:nvSpPr>
        <p:spPr>
          <a:xfrm>
            <a:off x="7048800" y="3876840"/>
            <a:ext cx="874080" cy="7038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b2b2b2"/>
                </a:solidFill>
                <a:effectLst/>
                <a:uFillTx/>
                <a:latin typeface="Times New Roman"/>
              </a:rPr>
              <a:t>MPPA</a:t>
            </a:r>
            <a:endParaRPr b="0" lang="en-US" sz="20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b2b2b2"/>
                </a:solidFill>
                <a:effectLst/>
                <a:uFillTx/>
                <a:latin typeface="Times New Roman"/>
              </a:rPr>
              <a:t>Co.</a:t>
            </a:r>
            <a:endParaRPr b="0" lang="en-US" sz="2000" strike="noStrike" u="none">
              <a:solidFill>
                <a:srgbClr val="000000"/>
              </a:solidFill>
              <a:effectLst/>
              <a:uFillTx/>
              <a:latin typeface="Arial"/>
            </a:endParaRPr>
          </a:p>
        </p:txBody>
      </p:sp>
      <p:sp>
        <p:nvSpPr>
          <p:cNvPr id="262" name=""/>
          <p:cNvSpPr/>
          <p:nvPr/>
        </p:nvSpPr>
        <p:spPr>
          <a:xfrm>
            <a:off x="3225240" y="3960720"/>
            <a:ext cx="675720" cy="3834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900" strike="noStrike" u="none">
                <a:solidFill>
                  <a:srgbClr val="000000"/>
                </a:solidFill>
                <a:effectLst/>
                <a:uFillTx/>
                <a:latin typeface="Times New Roman"/>
              </a:rPr>
              <a:t>ENA</a:t>
            </a:r>
            <a:endParaRPr b="0" lang="en-US" sz="1900" strike="noStrike" u="none">
              <a:solidFill>
                <a:srgbClr val="000000"/>
              </a:solidFill>
              <a:effectLst/>
              <a:uFillTx/>
              <a:latin typeface="Arial"/>
            </a:endParaRPr>
          </a:p>
        </p:txBody>
      </p:sp>
      <p:sp>
        <p:nvSpPr>
          <p:cNvPr id="263" name=""/>
          <p:cNvSpPr/>
          <p:nvPr/>
        </p:nvSpPr>
        <p:spPr>
          <a:xfrm>
            <a:off x="1195560" y="3751200"/>
            <a:ext cx="822240" cy="77976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00"/>
                </a:solidFill>
                <a:effectLst/>
                <a:uFillTx/>
                <a:latin typeface="Times New Roman"/>
              </a:rPr>
              <a:t>CPN Gas</a:t>
            </a:r>
            <a:endParaRPr b="0" lang="en-US" sz="15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500" strike="noStrike" u="none">
                <a:solidFill>
                  <a:srgbClr val="000000"/>
                </a:solidFill>
                <a:effectLst/>
                <a:uFillTx/>
                <a:latin typeface="Times New Roman"/>
              </a:rPr>
              <a:t>Entities</a:t>
            </a:r>
            <a:endParaRPr b="0" lang="en-US" sz="1500" strike="noStrike" u="none">
              <a:solidFill>
                <a:srgbClr val="000000"/>
              </a:solidFill>
              <a:effectLst/>
              <a:uFillTx/>
              <a:latin typeface="Arial"/>
            </a:endParaRPr>
          </a:p>
        </p:txBody>
      </p:sp>
      <p:sp>
        <p:nvSpPr>
          <p:cNvPr id="264" name=""/>
          <p:cNvSpPr/>
          <p:nvPr/>
        </p:nvSpPr>
        <p:spPr>
          <a:xfrm>
            <a:off x="1214280" y="3726000"/>
            <a:ext cx="758880" cy="826920"/>
          </a:xfrm>
          <a:custGeom>
            <a:avLst/>
            <a:gdLst>
              <a:gd name="textAreaLeft" fmla="*/ 36720 w 758880"/>
              <a:gd name="textAreaRight" fmla="*/ 722160 w 758880"/>
              <a:gd name="textAreaTop" fmla="*/ 36720 h 826920"/>
              <a:gd name="textAreaBottom" fmla="*/ 790200 h 826920"/>
            </a:gdLst>
            <a:ahLst/>
            <a:cxnLst/>
            <a:rect l="textAreaLeft" t="textAreaTop" r="textAreaRight" b="textAreaBottom"/>
            <a:pathLst>
              <a:path w="21600" h="23536">
                <a:moveTo>
                  <a:pt x="3600" y="0"/>
                </a:moveTo>
                <a:arcTo wR="3600" hR="3600" stAng="16200000" swAng="-5400000"/>
                <a:lnTo>
                  <a:pt x="0" y="19936"/>
                </a:lnTo>
                <a:arcTo wR="3600" hR="3600" stAng="10800000" swAng="-5400000"/>
                <a:lnTo>
                  <a:pt x="18000" y="23536"/>
                </a:lnTo>
                <a:arcTo wR="3600" hR="3600" stAng="5400000" swAng="-5400000"/>
                <a:lnTo>
                  <a:pt x="21600" y="3600"/>
                </a:lnTo>
                <a:arcTo wR="3600" hR="3600" stAng="0" swAng="-5400000"/>
                <a:close/>
              </a:path>
            </a:pathLst>
          </a:cu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65" name=""/>
          <p:cNvSpPr/>
          <p:nvPr/>
        </p:nvSpPr>
        <p:spPr>
          <a:xfrm>
            <a:off x="1047600" y="5207040"/>
            <a:ext cx="1113120" cy="1112760"/>
          </a:xfrm>
          <a:prstGeom prst="ellipse">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66" name=""/>
          <p:cNvSpPr/>
          <p:nvPr/>
        </p:nvSpPr>
        <p:spPr>
          <a:xfrm>
            <a:off x="1128600" y="5316480"/>
            <a:ext cx="946080" cy="8251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TX/</a:t>
            </a:r>
            <a:endParaRPr b="0" lang="en-US" sz="16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Canada</a:t>
            </a:r>
            <a:endParaRPr b="0" lang="en-US" sz="16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Times New Roman"/>
              </a:rPr>
              <a:t>Reserves</a:t>
            </a:r>
            <a:endParaRPr b="0" lang="en-US" sz="1600" strike="noStrike" u="none">
              <a:solidFill>
                <a:srgbClr val="000000"/>
              </a:solidFill>
              <a:effectLst/>
              <a:uFillTx/>
              <a:latin typeface="Arial"/>
            </a:endParaRPr>
          </a:p>
        </p:txBody>
      </p:sp>
      <p:sp>
        <p:nvSpPr>
          <p:cNvPr id="267" name=""/>
          <p:cNvSpPr/>
          <p:nvPr/>
        </p:nvSpPr>
        <p:spPr>
          <a:xfrm>
            <a:off x="1600200" y="4552920"/>
            <a:ext cx="0" cy="65412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68" name=""/>
          <p:cNvSpPr/>
          <p:nvPr/>
        </p:nvSpPr>
        <p:spPr>
          <a:xfrm>
            <a:off x="7080120" y="3767040"/>
            <a:ext cx="785880" cy="785880"/>
          </a:xfrm>
          <a:prstGeom prst="roundRect">
            <a:avLst>
              <a:gd name="adj" fmla="val 16667"/>
            </a:avLst>
          </a:prstGeom>
          <a:noFill/>
          <a:ln cap="rnd" w="9360">
            <a:solidFill>
              <a:srgbClr val="808080"/>
            </a:solidFill>
            <a:custDash>
              <a:ds d="100000" sp="1000"/>
            </a:custDash>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69" name=""/>
          <p:cNvSpPr/>
          <p:nvPr/>
        </p:nvSpPr>
        <p:spPr>
          <a:xfrm>
            <a:off x="4471920" y="5548320"/>
            <a:ext cx="325440" cy="260280"/>
          </a:xfrm>
          <a:prstGeom prst="triangle">
            <a:avLst>
              <a:gd name="adj" fmla="val 50000"/>
            </a:avLst>
          </a:prstGeom>
          <a:noFill/>
          <a:ln cap="rnd" w="6480">
            <a:solidFill>
              <a:srgbClr val="c0c0c0"/>
            </a:solidFill>
            <a:custDash>
              <a:ds d="100000" sp="1000"/>
            </a:custDash>
            <a:miter/>
          </a:ln>
        </p:spPr>
        <p:style>
          <a:lnRef idx="0"/>
          <a:fillRef idx="0"/>
          <a:effectRef idx="0"/>
          <a:fontRef idx="minor"/>
        </p:style>
        <p:txBody>
          <a:bodyPr wrap="none" lIns="90000" rIns="90000" tIns="39960" bIns="39960" anchor="ctr">
            <a:noAutofit/>
          </a:bodyPr>
          <a:p>
            <a:endParaRPr b="0" lang="en-US" sz="2400" strike="noStrike" u="none">
              <a:solidFill>
                <a:srgbClr val="000000"/>
              </a:solidFill>
              <a:effectLst/>
              <a:uFillTx/>
              <a:latin typeface="Arial"/>
            </a:endParaRPr>
          </a:p>
        </p:txBody>
      </p:sp>
      <p:sp>
        <p:nvSpPr>
          <p:cNvPr id="270" name=""/>
          <p:cNvSpPr/>
          <p:nvPr/>
        </p:nvSpPr>
        <p:spPr>
          <a:xfrm>
            <a:off x="4929120" y="5548320"/>
            <a:ext cx="327240" cy="260280"/>
          </a:xfrm>
          <a:prstGeom prst="triangle">
            <a:avLst>
              <a:gd name="adj" fmla="val 50000"/>
            </a:avLst>
          </a:prstGeom>
          <a:noFill/>
          <a:ln cap="rnd" w="6480">
            <a:solidFill>
              <a:srgbClr val="c0c0c0"/>
            </a:solidFill>
            <a:custDash>
              <a:ds d="100000" sp="1000"/>
            </a:custDash>
            <a:miter/>
          </a:ln>
        </p:spPr>
        <p:style>
          <a:lnRef idx="0"/>
          <a:fillRef idx="0"/>
          <a:effectRef idx="0"/>
          <a:fontRef idx="minor"/>
        </p:style>
        <p:txBody>
          <a:bodyPr wrap="none" lIns="90000" rIns="90000" tIns="39960" bIns="39960" anchor="ctr">
            <a:noAutofit/>
          </a:bodyPr>
          <a:p>
            <a:endParaRPr b="0" lang="en-US" sz="2400" strike="noStrike" u="none">
              <a:solidFill>
                <a:srgbClr val="000000"/>
              </a:solidFill>
              <a:effectLst/>
              <a:uFillTx/>
              <a:latin typeface="Arial"/>
            </a:endParaRPr>
          </a:p>
        </p:txBody>
      </p:sp>
      <p:sp>
        <p:nvSpPr>
          <p:cNvPr id="271" name=""/>
          <p:cNvSpPr/>
          <p:nvPr/>
        </p:nvSpPr>
        <p:spPr>
          <a:xfrm>
            <a:off x="5386320" y="5548320"/>
            <a:ext cx="327240" cy="260280"/>
          </a:xfrm>
          <a:prstGeom prst="triangle">
            <a:avLst>
              <a:gd name="adj" fmla="val 50000"/>
            </a:avLst>
          </a:prstGeom>
          <a:noFill/>
          <a:ln cap="rnd" w="6480">
            <a:solidFill>
              <a:srgbClr val="c0c0c0"/>
            </a:solidFill>
            <a:custDash>
              <a:ds d="100000" sp="1000"/>
            </a:custDash>
            <a:miter/>
          </a:ln>
        </p:spPr>
        <p:style>
          <a:lnRef idx="0"/>
          <a:fillRef idx="0"/>
          <a:effectRef idx="0"/>
          <a:fontRef idx="minor"/>
        </p:style>
        <p:txBody>
          <a:bodyPr wrap="none" lIns="90000" rIns="90000" tIns="39960" bIns="39960" anchor="ctr">
            <a:noAutofit/>
          </a:bodyPr>
          <a:p>
            <a:endParaRPr b="0" lang="en-US" sz="2400" strike="noStrike" u="none">
              <a:solidFill>
                <a:srgbClr val="000000"/>
              </a:solidFill>
              <a:effectLst/>
              <a:uFillTx/>
              <a:latin typeface="Arial"/>
            </a:endParaRPr>
          </a:p>
        </p:txBody>
      </p:sp>
      <p:sp>
        <p:nvSpPr>
          <p:cNvPr id="272" name=""/>
          <p:cNvSpPr/>
          <p:nvPr/>
        </p:nvSpPr>
        <p:spPr>
          <a:xfrm>
            <a:off x="5846760" y="5548320"/>
            <a:ext cx="326880" cy="260280"/>
          </a:xfrm>
          <a:prstGeom prst="triangle">
            <a:avLst>
              <a:gd name="adj" fmla="val 50000"/>
            </a:avLst>
          </a:prstGeom>
          <a:noFill/>
          <a:ln cap="rnd" w="6480">
            <a:solidFill>
              <a:srgbClr val="c0c0c0"/>
            </a:solidFill>
            <a:custDash>
              <a:ds d="100000" sp="1000"/>
            </a:custDash>
            <a:miter/>
          </a:ln>
        </p:spPr>
        <p:style>
          <a:lnRef idx="0"/>
          <a:fillRef idx="0"/>
          <a:effectRef idx="0"/>
          <a:fontRef idx="minor"/>
        </p:style>
        <p:txBody>
          <a:bodyPr wrap="none" lIns="90000" rIns="90000" tIns="39960" bIns="39960" anchor="ctr">
            <a:noAutofit/>
          </a:bodyPr>
          <a:p>
            <a:endParaRPr b="0" lang="en-US" sz="2400" strike="noStrike" u="none">
              <a:solidFill>
                <a:srgbClr val="000000"/>
              </a:solidFill>
              <a:effectLst/>
              <a:uFillTx/>
              <a:latin typeface="Arial"/>
            </a:endParaRPr>
          </a:p>
        </p:txBody>
      </p:sp>
      <p:sp>
        <p:nvSpPr>
          <p:cNvPr id="273" name=""/>
          <p:cNvSpPr/>
          <p:nvPr/>
        </p:nvSpPr>
        <p:spPr>
          <a:xfrm>
            <a:off x="6303960" y="5548320"/>
            <a:ext cx="328680" cy="260280"/>
          </a:xfrm>
          <a:prstGeom prst="triangle">
            <a:avLst>
              <a:gd name="adj" fmla="val 50000"/>
            </a:avLst>
          </a:prstGeom>
          <a:noFill/>
          <a:ln cap="rnd" w="6480">
            <a:solidFill>
              <a:srgbClr val="c0c0c0"/>
            </a:solidFill>
            <a:custDash>
              <a:ds d="100000" sp="1000"/>
            </a:custDash>
            <a:miter/>
          </a:ln>
        </p:spPr>
        <p:style>
          <a:lnRef idx="0"/>
          <a:fillRef idx="0"/>
          <a:effectRef idx="0"/>
          <a:fontRef idx="minor"/>
        </p:style>
        <p:txBody>
          <a:bodyPr wrap="none" lIns="90000" rIns="90000" tIns="39960" bIns="39960" anchor="ctr">
            <a:noAutofit/>
          </a:bodyPr>
          <a:p>
            <a:endParaRPr b="0" lang="en-US" sz="2400" strike="noStrike" u="none">
              <a:solidFill>
                <a:srgbClr val="000000"/>
              </a:solidFill>
              <a:effectLst/>
              <a:uFillTx/>
              <a:latin typeface="Arial"/>
            </a:endParaRPr>
          </a:p>
        </p:txBody>
      </p:sp>
      <p:sp>
        <p:nvSpPr>
          <p:cNvPr id="274" name=""/>
          <p:cNvSpPr/>
          <p:nvPr/>
        </p:nvSpPr>
        <p:spPr>
          <a:xfrm>
            <a:off x="5103720" y="3767040"/>
            <a:ext cx="917640" cy="785880"/>
          </a:xfrm>
          <a:prstGeom prst="roundRect">
            <a:avLst>
              <a:gd name="adj" fmla="val 16667"/>
            </a:avLst>
          </a:prstGeom>
          <a:noFill/>
          <a:ln cap="rnd" w="9360">
            <a:solidFill>
              <a:srgbClr val="808080"/>
            </a:solidFill>
            <a:custDash>
              <a:ds d="100000" sp="1000"/>
            </a:custDash>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75" name=""/>
          <p:cNvSpPr/>
          <p:nvPr/>
        </p:nvSpPr>
        <p:spPr>
          <a:xfrm>
            <a:off x="5052960" y="3860640"/>
            <a:ext cx="1022400" cy="61236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b2b2b2"/>
                </a:solidFill>
                <a:effectLst/>
                <a:uFillTx/>
                <a:latin typeface="Times New Roman"/>
              </a:rPr>
              <a:t>Holding</a:t>
            </a:r>
            <a:endParaRPr b="0" lang="en-US" sz="17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b2b2b2"/>
                </a:solidFill>
                <a:effectLst/>
                <a:uFillTx/>
                <a:latin typeface="Times New Roman"/>
              </a:rPr>
              <a:t>Company</a:t>
            </a:r>
            <a:endParaRPr b="0" lang="en-US" sz="1700" strike="noStrike" u="none">
              <a:solidFill>
                <a:srgbClr val="000000"/>
              </a:solidFill>
              <a:effectLst/>
              <a:uFillTx/>
              <a:latin typeface="Arial"/>
            </a:endParaRPr>
          </a:p>
        </p:txBody>
      </p:sp>
      <p:sp>
        <p:nvSpPr>
          <p:cNvPr id="276" name=""/>
          <p:cNvSpPr/>
          <p:nvPr/>
        </p:nvSpPr>
        <p:spPr>
          <a:xfrm>
            <a:off x="6113520" y="4017960"/>
            <a:ext cx="850680" cy="0"/>
          </a:xfrm>
          <a:prstGeom prst="line">
            <a:avLst/>
          </a:prstGeom>
          <a:ln cap="rnd" w="9360">
            <a:solidFill>
              <a:srgbClr val="808080"/>
            </a:solidFill>
            <a:custDash>
              <a:ds d="100000" sp="1000"/>
            </a:custDash>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77" name=""/>
          <p:cNvSpPr/>
          <p:nvPr/>
        </p:nvSpPr>
        <p:spPr>
          <a:xfrm flipH="1">
            <a:off x="6076800" y="4290840"/>
            <a:ext cx="851040" cy="0"/>
          </a:xfrm>
          <a:prstGeom prst="line">
            <a:avLst/>
          </a:prstGeom>
          <a:ln cap="rnd" w="9360">
            <a:solidFill>
              <a:srgbClr val="808080"/>
            </a:solidFill>
            <a:custDash>
              <a:ds d="100000" sp="1000"/>
            </a:custDash>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78" name=""/>
          <p:cNvSpPr/>
          <p:nvPr/>
        </p:nvSpPr>
        <p:spPr>
          <a:xfrm flipH="1">
            <a:off x="3938760" y="4041720"/>
            <a:ext cx="1008000" cy="0"/>
          </a:xfrm>
          <a:prstGeom prst="line">
            <a:avLst/>
          </a:prstGeom>
          <a:ln cap="rnd" w="9360">
            <a:solidFill>
              <a:srgbClr val="808080"/>
            </a:solidFill>
            <a:custDash>
              <a:ds d="100000" sp="1000"/>
            </a:custDash>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79" name=""/>
          <p:cNvSpPr/>
          <p:nvPr/>
        </p:nvSpPr>
        <p:spPr>
          <a:xfrm>
            <a:off x="3998880" y="4262400"/>
            <a:ext cx="990720" cy="0"/>
          </a:xfrm>
          <a:prstGeom prst="line">
            <a:avLst/>
          </a:prstGeom>
          <a:ln cap="rnd" w="9360">
            <a:solidFill>
              <a:srgbClr val="808080"/>
            </a:solidFill>
            <a:custDash>
              <a:ds d="100000" sp="1000"/>
            </a:custDash>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80" name=""/>
          <p:cNvSpPr/>
          <p:nvPr/>
        </p:nvSpPr>
        <p:spPr>
          <a:xfrm>
            <a:off x="6018840" y="3747960"/>
            <a:ext cx="105912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b2b2b2"/>
                </a:solidFill>
                <a:effectLst/>
                <a:uFillTx/>
                <a:latin typeface="Times New Roman"/>
              </a:rPr>
              <a:t>Floating  $/MWh</a:t>
            </a:r>
            <a:endParaRPr b="0" lang="en-US" sz="1000" strike="noStrike" u="none">
              <a:solidFill>
                <a:srgbClr val="000000"/>
              </a:solidFill>
              <a:effectLst/>
              <a:uFillTx/>
              <a:latin typeface="Arial"/>
            </a:endParaRPr>
          </a:p>
        </p:txBody>
      </p:sp>
      <p:sp>
        <p:nvSpPr>
          <p:cNvPr id="281" name=""/>
          <p:cNvSpPr/>
          <p:nvPr/>
        </p:nvSpPr>
        <p:spPr>
          <a:xfrm>
            <a:off x="6048720" y="4300560"/>
            <a:ext cx="986760" cy="4294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b2b2b2"/>
                </a:solidFill>
                <a:effectLst/>
                <a:uFillTx/>
                <a:latin typeface="Times New Roman"/>
              </a:rPr>
              <a:t>Prepay</a:t>
            </a:r>
            <a:endParaRPr b="0" lang="en-US" sz="10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b2b2b2"/>
                </a:solidFill>
                <a:effectLst/>
                <a:uFillTx/>
                <a:latin typeface="Times New Roman"/>
              </a:rPr>
              <a:t>(Fixed $/MWh</a:t>
            </a:r>
            <a:r>
              <a:rPr b="0" lang="en-US" sz="1200" strike="noStrike" u="none">
                <a:solidFill>
                  <a:srgbClr val="b2b2b2"/>
                </a:solidFill>
                <a:effectLst/>
                <a:uFillTx/>
                <a:latin typeface="Times New Roman"/>
              </a:rPr>
              <a:t>)</a:t>
            </a:r>
            <a:endParaRPr b="0" lang="en-US" sz="1200" strike="noStrike" u="none">
              <a:solidFill>
                <a:srgbClr val="000000"/>
              </a:solidFill>
              <a:effectLst/>
              <a:uFillTx/>
              <a:latin typeface="Arial"/>
            </a:endParaRPr>
          </a:p>
        </p:txBody>
      </p:sp>
      <p:sp>
        <p:nvSpPr>
          <p:cNvPr id="282" name=""/>
          <p:cNvSpPr/>
          <p:nvPr/>
        </p:nvSpPr>
        <p:spPr>
          <a:xfrm>
            <a:off x="3726000" y="3643200"/>
            <a:ext cx="1504800" cy="3992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b2b2b2"/>
                </a:solidFill>
                <a:effectLst/>
                <a:uFillTx/>
                <a:latin typeface="Times New Roman"/>
              </a:rPr>
              <a:t>Fixed NYMEX + Basis</a:t>
            </a:r>
            <a:endParaRPr b="0" lang="en-US" sz="10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b2b2b2"/>
                </a:solidFill>
                <a:effectLst/>
                <a:uFillTx/>
                <a:latin typeface="Times New Roman"/>
              </a:rPr>
              <a:t>$/MMBtu</a:t>
            </a:r>
            <a:endParaRPr b="0" lang="en-US" sz="1000" strike="noStrike" u="none">
              <a:solidFill>
                <a:srgbClr val="000000"/>
              </a:solidFill>
              <a:effectLst/>
              <a:uFillTx/>
              <a:latin typeface="Arial"/>
            </a:endParaRPr>
          </a:p>
        </p:txBody>
      </p:sp>
      <p:sp>
        <p:nvSpPr>
          <p:cNvPr id="283" name=""/>
          <p:cNvSpPr/>
          <p:nvPr/>
        </p:nvSpPr>
        <p:spPr>
          <a:xfrm>
            <a:off x="3935880" y="4311720"/>
            <a:ext cx="1140120" cy="2466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b2b2b2"/>
                </a:solidFill>
                <a:effectLst/>
                <a:uFillTx/>
                <a:latin typeface="Times New Roman"/>
              </a:rPr>
              <a:t>Floating $/MMBtu</a:t>
            </a:r>
            <a:endParaRPr b="0" lang="en-US" sz="1000" strike="noStrike" u="none">
              <a:solidFill>
                <a:srgbClr val="000000"/>
              </a:solidFill>
              <a:effectLst/>
              <a:uFillTx/>
              <a:latin typeface="Arial"/>
            </a:endParaRPr>
          </a:p>
        </p:txBody>
      </p:sp>
      <p:sp>
        <p:nvSpPr>
          <p:cNvPr id="284" name=""/>
          <p:cNvSpPr/>
          <p:nvPr/>
        </p:nvSpPr>
        <p:spPr>
          <a:xfrm flipH="1">
            <a:off x="1612440" y="2394000"/>
            <a:ext cx="3467160" cy="0"/>
          </a:xfrm>
          <a:prstGeom prst="line">
            <a:avLst/>
          </a:prstGeom>
          <a:ln cap="rnd" w="3240">
            <a:solidFill>
              <a:srgbClr val="c0c0c0"/>
            </a:solidFill>
            <a:custDash>
              <a:ds d="100000" sp="1000"/>
            </a:cust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85" name=""/>
          <p:cNvSpPr/>
          <p:nvPr/>
        </p:nvSpPr>
        <p:spPr>
          <a:xfrm flipV="1">
            <a:off x="1612800" y="2393640"/>
            <a:ext cx="0" cy="1297080"/>
          </a:xfrm>
          <a:prstGeom prst="line">
            <a:avLst/>
          </a:prstGeom>
          <a:ln cap="rnd" w="9360">
            <a:solidFill>
              <a:srgbClr val="808080"/>
            </a:solidFill>
            <a:custDash>
              <a:ds d="100000" sp="1000"/>
            </a:cust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86" name=""/>
          <p:cNvSpPr/>
          <p:nvPr/>
        </p:nvSpPr>
        <p:spPr>
          <a:xfrm>
            <a:off x="1602720" y="2846520"/>
            <a:ext cx="47592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808080"/>
                </a:solidFill>
                <a:effectLst/>
                <a:uFillTx/>
                <a:latin typeface="Times New Roman"/>
              </a:rPr>
              <a:t>100%</a:t>
            </a:r>
            <a:endParaRPr b="0" lang="en-US" sz="1000" strike="noStrike" u="none">
              <a:solidFill>
                <a:srgbClr val="000000"/>
              </a:solidFill>
              <a:effectLst/>
              <a:uFillTx/>
              <a:latin typeface="Arial"/>
            </a:endParaRPr>
          </a:p>
        </p:txBody>
      </p:sp>
      <p:sp>
        <p:nvSpPr>
          <p:cNvPr id="287" name=""/>
          <p:cNvSpPr/>
          <p:nvPr/>
        </p:nvSpPr>
        <p:spPr>
          <a:xfrm>
            <a:off x="4624560" y="5286240"/>
            <a:ext cx="1847520" cy="0"/>
          </a:xfrm>
          <a:prstGeom prst="line">
            <a:avLst/>
          </a:prstGeom>
          <a:ln cap="rnd" w="6480">
            <a:solidFill>
              <a:srgbClr val="c0c0c0"/>
            </a:solidFill>
            <a:custDash>
              <a:ds d="100000" sp="1000"/>
            </a:cust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88" name=""/>
          <p:cNvSpPr/>
          <p:nvPr/>
        </p:nvSpPr>
        <p:spPr>
          <a:xfrm flipV="1">
            <a:off x="4624560" y="5286240"/>
            <a:ext cx="0" cy="262080"/>
          </a:xfrm>
          <a:prstGeom prst="line">
            <a:avLst/>
          </a:prstGeom>
          <a:ln cap="rnd" w="6480">
            <a:solidFill>
              <a:srgbClr val="c0c0c0"/>
            </a:solidFill>
            <a:custDash>
              <a:ds d="100000" sp="1000"/>
            </a:cust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89" name=""/>
          <p:cNvSpPr/>
          <p:nvPr/>
        </p:nvSpPr>
        <p:spPr>
          <a:xfrm flipV="1">
            <a:off x="5081760" y="5286240"/>
            <a:ext cx="0" cy="262080"/>
          </a:xfrm>
          <a:prstGeom prst="line">
            <a:avLst/>
          </a:prstGeom>
          <a:ln cap="rnd" w="6480">
            <a:solidFill>
              <a:srgbClr val="c0c0c0"/>
            </a:solidFill>
            <a:custDash>
              <a:ds d="100000" sp="1000"/>
            </a:cust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90" name=""/>
          <p:cNvSpPr/>
          <p:nvPr/>
        </p:nvSpPr>
        <p:spPr>
          <a:xfrm flipV="1">
            <a:off x="5551560" y="5286240"/>
            <a:ext cx="0" cy="262080"/>
          </a:xfrm>
          <a:prstGeom prst="line">
            <a:avLst/>
          </a:prstGeom>
          <a:ln cap="rnd" w="6480">
            <a:solidFill>
              <a:srgbClr val="c0c0c0"/>
            </a:solidFill>
            <a:custDash>
              <a:ds d="100000" sp="1000"/>
            </a:cust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91" name=""/>
          <p:cNvSpPr/>
          <p:nvPr/>
        </p:nvSpPr>
        <p:spPr>
          <a:xfrm flipV="1">
            <a:off x="6010200" y="5286240"/>
            <a:ext cx="0" cy="262080"/>
          </a:xfrm>
          <a:prstGeom prst="line">
            <a:avLst/>
          </a:prstGeom>
          <a:ln cap="rnd" w="6480">
            <a:solidFill>
              <a:srgbClr val="c0c0c0"/>
            </a:solidFill>
            <a:custDash>
              <a:ds d="100000" sp="1000"/>
            </a:cust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92" name=""/>
          <p:cNvSpPr/>
          <p:nvPr/>
        </p:nvSpPr>
        <p:spPr>
          <a:xfrm flipV="1">
            <a:off x="6467400" y="5286240"/>
            <a:ext cx="0" cy="262080"/>
          </a:xfrm>
          <a:prstGeom prst="line">
            <a:avLst/>
          </a:prstGeom>
          <a:ln cap="rnd" w="6480">
            <a:solidFill>
              <a:srgbClr val="c0c0c0"/>
            </a:solidFill>
            <a:custDash>
              <a:ds d="100000" sp="1000"/>
            </a:cust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93" name=""/>
          <p:cNvSpPr/>
          <p:nvPr/>
        </p:nvSpPr>
        <p:spPr>
          <a:xfrm>
            <a:off x="5208480" y="4943520"/>
            <a:ext cx="709920" cy="3531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700" strike="noStrike" u="none">
                <a:solidFill>
                  <a:srgbClr val="b2b2b2"/>
                </a:solidFill>
                <a:effectLst/>
                <a:uFillTx/>
                <a:latin typeface="Times New Roman"/>
              </a:rPr>
              <a:t>Plants</a:t>
            </a:r>
            <a:endParaRPr b="0" lang="en-US" sz="1700" strike="noStrike" u="none">
              <a:solidFill>
                <a:srgbClr val="000000"/>
              </a:solidFill>
              <a:effectLst/>
              <a:uFillTx/>
              <a:latin typeface="Arial"/>
            </a:endParaRPr>
          </a:p>
        </p:txBody>
      </p:sp>
      <p:sp>
        <p:nvSpPr>
          <p:cNvPr id="294" name=""/>
          <p:cNvSpPr/>
          <p:nvPr/>
        </p:nvSpPr>
        <p:spPr>
          <a:xfrm>
            <a:off x="4275000" y="4971960"/>
            <a:ext cx="2552760" cy="979560"/>
          </a:xfrm>
          <a:prstGeom prst="rect">
            <a:avLst/>
          </a:prstGeom>
          <a:noFill/>
          <a:ln cap="rnd" w="9360">
            <a:solidFill>
              <a:srgbClr val="969696"/>
            </a:solidFill>
            <a:custDash>
              <a:ds d="100000" sp="1000"/>
            </a:custDash>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95" name=""/>
          <p:cNvSpPr/>
          <p:nvPr/>
        </p:nvSpPr>
        <p:spPr>
          <a:xfrm>
            <a:off x="5540400" y="4552920"/>
            <a:ext cx="0" cy="432000"/>
          </a:xfrm>
          <a:prstGeom prst="line">
            <a:avLst/>
          </a:prstGeom>
          <a:ln cap="rnd" w="9360">
            <a:solidFill>
              <a:srgbClr val="808080"/>
            </a:solidFill>
            <a:custDash>
              <a:ds d="100000" sp="1000"/>
            </a:cust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96" name=""/>
          <p:cNvSpPr/>
          <p:nvPr/>
        </p:nvSpPr>
        <p:spPr>
          <a:xfrm flipV="1">
            <a:off x="3562200" y="4618080"/>
            <a:ext cx="0" cy="14400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97" name=""/>
          <p:cNvSpPr/>
          <p:nvPr/>
        </p:nvSpPr>
        <p:spPr>
          <a:xfrm>
            <a:off x="2085840" y="6058080"/>
            <a:ext cx="147636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298" name=""/>
          <p:cNvSpPr/>
          <p:nvPr/>
        </p:nvSpPr>
        <p:spPr>
          <a:xfrm>
            <a:off x="5676840" y="2989440"/>
            <a:ext cx="47592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808080"/>
                </a:solidFill>
                <a:effectLst/>
                <a:uFillTx/>
                <a:latin typeface="Times New Roman"/>
              </a:rPr>
              <a:t>100%</a:t>
            </a:r>
            <a:endParaRPr b="0" lang="en-US" sz="1000" strike="noStrike" u="none">
              <a:solidFill>
                <a:srgbClr val="000000"/>
              </a:solidFill>
              <a:effectLst/>
              <a:uFillTx/>
              <a:latin typeface="Arial"/>
            </a:endParaRPr>
          </a:p>
        </p:txBody>
      </p:sp>
      <p:sp>
        <p:nvSpPr>
          <p:cNvPr id="299" name=""/>
          <p:cNvSpPr/>
          <p:nvPr/>
        </p:nvSpPr>
        <p:spPr>
          <a:xfrm>
            <a:off x="2301120" y="5813280"/>
            <a:ext cx="1103400" cy="2617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Times New Roman"/>
              </a:rPr>
              <a:t>Security Interest</a:t>
            </a:r>
            <a:endParaRPr b="0" lang="en-US" sz="1100" strike="noStrike" u="none">
              <a:solidFill>
                <a:srgbClr val="000000"/>
              </a:solidFill>
              <a:effectLst/>
              <a:uFillTx/>
              <a:latin typeface="Arial"/>
            </a:endParaRPr>
          </a:p>
        </p:txBody>
      </p:sp>
      <p:sp>
        <p:nvSpPr>
          <p:cNvPr id="300" name=""/>
          <p:cNvSpPr/>
          <p:nvPr/>
        </p:nvSpPr>
        <p:spPr>
          <a:xfrm>
            <a:off x="5432400" y="2786040"/>
            <a:ext cx="0" cy="981000"/>
          </a:xfrm>
          <a:prstGeom prst="line">
            <a:avLst/>
          </a:prstGeom>
          <a:ln cap="rnd" w="9360">
            <a:solidFill>
              <a:srgbClr val="808080"/>
            </a:solidFill>
            <a:custDash>
              <a:ds d="100000" sp="1000"/>
            </a:cust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01" name=""/>
          <p:cNvSpPr/>
          <p:nvPr/>
        </p:nvSpPr>
        <p:spPr>
          <a:xfrm>
            <a:off x="4656960" y="2835360"/>
            <a:ext cx="840960" cy="5518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b2b2b2"/>
                </a:solidFill>
                <a:effectLst/>
                <a:uFillTx/>
                <a:latin typeface="Times New Roman"/>
              </a:rPr>
              <a:t>Asset</a:t>
            </a:r>
            <a:endParaRPr b="0" lang="en-US" sz="10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b2b2b2"/>
                </a:solidFill>
                <a:effectLst/>
                <a:uFillTx/>
                <a:latin typeface="Times New Roman"/>
              </a:rPr>
              <a:t>Management</a:t>
            </a:r>
            <a:endParaRPr b="0" lang="en-US" sz="10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b2b2b2"/>
                </a:solidFill>
                <a:effectLst/>
                <a:uFillTx/>
                <a:latin typeface="Times New Roman"/>
              </a:rPr>
              <a:t>Agreement</a:t>
            </a:r>
            <a:endParaRPr b="0" lang="en-US" sz="1000" strike="noStrike" u="none">
              <a:solidFill>
                <a:srgbClr val="000000"/>
              </a:solidFill>
              <a:effectLst/>
              <a:uFillTx/>
              <a:latin typeface="Arial"/>
            </a:endParaRPr>
          </a:p>
        </p:txBody>
      </p:sp>
      <p:sp>
        <p:nvSpPr>
          <p:cNvPr id="302" name=""/>
          <p:cNvSpPr/>
          <p:nvPr/>
        </p:nvSpPr>
        <p:spPr>
          <a:xfrm>
            <a:off x="5692680" y="2786040"/>
            <a:ext cx="0" cy="981000"/>
          </a:xfrm>
          <a:prstGeom prst="line">
            <a:avLst/>
          </a:prstGeom>
          <a:ln cap="rnd" w="9360">
            <a:solidFill>
              <a:srgbClr val="808080"/>
            </a:solidFill>
            <a:custDash>
              <a:ds d="100000" sp="1000"/>
            </a:custDash>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03" name=""/>
          <p:cNvSpPr/>
          <p:nvPr/>
        </p:nvSpPr>
        <p:spPr>
          <a:xfrm>
            <a:off x="6278400" y="4035600"/>
            <a:ext cx="52524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b2b2b2"/>
                </a:solidFill>
                <a:effectLst/>
                <a:uFillTx/>
                <a:latin typeface="Times New Roman"/>
              </a:rPr>
              <a:t>MPPA</a:t>
            </a:r>
            <a:endParaRPr b="0" lang="en-US" sz="1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04" name=""/>
          <p:cNvSpPr/>
          <p:nvPr/>
        </p:nvSpPr>
        <p:spPr>
          <a:xfrm>
            <a:off x="304920" y="12600"/>
            <a:ext cx="8076960" cy="4899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000000"/>
                </a:solidFill>
                <a:effectLst/>
                <a:uFillTx/>
                <a:latin typeface="Times New Roman"/>
              </a:rPr>
              <a:t>7. Additional Prepayments</a:t>
            </a:r>
            <a:endParaRPr b="0" lang="en-US" sz="2600" strike="noStrike" u="none">
              <a:solidFill>
                <a:srgbClr val="000000"/>
              </a:solidFill>
              <a:effectLst/>
              <a:uFillTx/>
              <a:latin typeface="Arial"/>
            </a:endParaRPr>
          </a:p>
        </p:txBody>
      </p:sp>
      <p:sp>
        <p:nvSpPr>
          <p:cNvPr id="305" name=""/>
          <p:cNvSpPr/>
          <p:nvPr/>
        </p:nvSpPr>
        <p:spPr>
          <a:xfrm>
            <a:off x="291960" y="546120"/>
            <a:ext cx="8382240" cy="1427760"/>
          </a:xfrm>
          <a:prstGeom prst="rect">
            <a:avLst/>
          </a:prstGeom>
          <a:noFill/>
          <a:ln w="0">
            <a:noFill/>
          </a:ln>
        </p:spPr>
        <p:style>
          <a:lnRef idx="0"/>
          <a:fillRef idx="0"/>
          <a:effectRef idx="0"/>
          <a:fontRef idx="minor"/>
        </p:style>
        <p:txBody>
          <a:bodyPr lIns="90000" rIns="90000" tIns="46800" bIns="46800" anchor="t">
            <a:spAutoFit/>
          </a:bodyPr>
          <a:p>
            <a:pPr marL="343080" indent="-343080">
              <a:lnSpc>
                <a:spcPct val="100000"/>
              </a:lnSpc>
              <a:spcBef>
                <a:spcPts val="751"/>
              </a:spcBef>
              <a:buClr>
                <a:srgbClr val="3333cc"/>
              </a:buClr>
              <a:buFont typeface="Times New Roman"/>
              <a:buAutoNum type="alphaU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3333cc"/>
                </a:solidFill>
                <a:effectLst/>
                <a:uFillTx/>
                <a:latin typeface="Times New Roman"/>
              </a:rPr>
              <a:t>At any time prior to the expiration of the MPPA, Calpine may request that MPPA Co. make further prepayments based upon additional Dedicated MWhs and Ancillaries and collateral.</a:t>
            </a:r>
            <a:endParaRPr b="0" lang="en-US" sz="1500" strike="noStrike" u="none">
              <a:solidFill>
                <a:srgbClr val="000000"/>
              </a:solidFill>
              <a:effectLst/>
              <a:uFillTx/>
              <a:latin typeface="Arial"/>
            </a:endParaRPr>
          </a:p>
          <a:p>
            <a:pPr marL="343080" indent="-343080">
              <a:lnSpc>
                <a:spcPct val="100000"/>
              </a:lnSpc>
              <a:spcBef>
                <a:spcPts val="751"/>
              </a:spcBef>
              <a:buClr>
                <a:srgbClr val="3333cc"/>
              </a:buClr>
              <a:buFont typeface="Times New Roman"/>
              <a:buAutoNum type="alphaUcPeriod"/>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500" strike="noStrike" u="none">
                <a:solidFill>
                  <a:srgbClr val="3333cc"/>
                </a:solidFill>
                <a:effectLst/>
                <a:uFillTx/>
                <a:latin typeface="Times New Roman"/>
              </a:rPr>
              <a:t>MPPA Co. will make an offer for the additional Dedicated MWhs and Ancillaries based upon market conditions at the time of the request.</a:t>
            </a:r>
            <a:endParaRPr b="0" lang="en-US" sz="1500" strike="noStrike" u="none">
              <a:solidFill>
                <a:srgbClr val="000000"/>
              </a:solidFill>
              <a:effectLst/>
              <a:uFillTx/>
              <a:latin typeface="Arial"/>
            </a:endParaRPr>
          </a:p>
          <a:p>
            <a:pPr marL="343080" indent="-343080">
              <a:lnSpc>
                <a:spcPct val="100000"/>
              </a:lnSpc>
              <a:spcBef>
                <a:spcPts val="751"/>
              </a:spcBef>
              <a:buClr>
                <a:srgbClr val="3333cc"/>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500" strike="noStrike" u="none">
              <a:solidFill>
                <a:srgbClr val="000000"/>
              </a:solidFill>
              <a:effectLst/>
              <a:uFillTx/>
              <a:latin typeface="Arial"/>
            </a:endParaRPr>
          </a:p>
        </p:txBody>
      </p:sp>
      <p:sp>
        <p:nvSpPr>
          <p:cNvPr id="306" name=""/>
          <p:cNvSpPr/>
          <p:nvPr/>
        </p:nvSpPr>
        <p:spPr>
          <a:xfrm>
            <a:off x="5608800" y="1677960"/>
            <a:ext cx="979200" cy="844560"/>
          </a:xfrm>
          <a:prstGeom prst="roundRect">
            <a:avLst>
              <a:gd name="adj" fmla="val 16667"/>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307" name=""/>
          <p:cNvSpPr/>
          <p:nvPr/>
        </p:nvSpPr>
        <p:spPr>
          <a:xfrm>
            <a:off x="5727600" y="1882800"/>
            <a:ext cx="753840" cy="4291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00000"/>
                </a:solidFill>
                <a:effectLst/>
                <a:uFillTx/>
                <a:latin typeface="Times New Roman"/>
              </a:rPr>
              <a:t>CPN</a:t>
            </a:r>
            <a:endParaRPr b="0" lang="en-US" sz="2200" strike="noStrike" u="none">
              <a:solidFill>
                <a:srgbClr val="000000"/>
              </a:solidFill>
              <a:effectLst/>
              <a:uFillTx/>
              <a:latin typeface="Arial"/>
            </a:endParaRPr>
          </a:p>
        </p:txBody>
      </p:sp>
      <p:sp>
        <p:nvSpPr>
          <p:cNvPr id="308" name=""/>
          <p:cNvSpPr/>
          <p:nvPr/>
        </p:nvSpPr>
        <p:spPr>
          <a:xfrm>
            <a:off x="3879720" y="3576600"/>
            <a:ext cx="630360" cy="846000"/>
          </a:xfrm>
          <a:custGeom>
            <a:avLst/>
            <a:gdLst>
              <a:gd name="textAreaLeft" fmla="*/ 30600 w 630360"/>
              <a:gd name="textAreaRight" fmla="*/ 599760 w 630360"/>
              <a:gd name="textAreaTop" fmla="*/ 30600 h 846000"/>
              <a:gd name="textAreaBottom" fmla="*/ 815400 h 846000"/>
            </a:gdLst>
            <a:ahLst/>
            <a:cxnLst/>
            <a:rect l="textAreaLeft" t="textAreaTop" r="textAreaRight" b="textAreaBottom"/>
            <a:pathLst>
              <a:path w="21600" h="28985">
                <a:moveTo>
                  <a:pt x="3600" y="0"/>
                </a:moveTo>
                <a:arcTo wR="3600" hR="3600" stAng="16200000" swAng="-5400000"/>
                <a:lnTo>
                  <a:pt x="0" y="25385"/>
                </a:lnTo>
                <a:arcTo wR="3600" hR="3600" stAng="10800000" swAng="-5400000"/>
                <a:lnTo>
                  <a:pt x="18000" y="28985"/>
                </a:lnTo>
                <a:arcTo wR="3600" hR="3600" stAng="5400000" swAng="-5400000"/>
                <a:lnTo>
                  <a:pt x="21600" y="3600"/>
                </a:lnTo>
                <a:arcTo wR="3600" hR="3600" stAng="0" swAng="-5400000"/>
                <a:close/>
              </a:path>
            </a:pathLst>
          </a:cu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309" name=""/>
          <p:cNvSpPr/>
          <p:nvPr/>
        </p:nvSpPr>
        <p:spPr>
          <a:xfrm>
            <a:off x="7640280" y="3697200"/>
            <a:ext cx="874080" cy="7038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MPPA</a:t>
            </a:r>
            <a:endParaRPr b="0" lang="en-US" sz="20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Co.</a:t>
            </a:r>
            <a:endParaRPr b="0" lang="en-US" sz="2000" strike="noStrike" u="none">
              <a:solidFill>
                <a:srgbClr val="000000"/>
              </a:solidFill>
              <a:effectLst/>
              <a:uFillTx/>
              <a:latin typeface="Arial"/>
            </a:endParaRPr>
          </a:p>
        </p:txBody>
      </p:sp>
      <p:sp>
        <p:nvSpPr>
          <p:cNvPr id="310" name=""/>
          <p:cNvSpPr/>
          <p:nvPr/>
        </p:nvSpPr>
        <p:spPr>
          <a:xfrm>
            <a:off x="3885120" y="3811680"/>
            <a:ext cx="703800" cy="3988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ENA</a:t>
            </a:r>
            <a:endParaRPr b="0" lang="en-US" sz="2000" strike="noStrike" u="none">
              <a:solidFill>
                <a:srgbClr val="000000"/>
              </a:solidFill>
              <a:effectLst/>
              <a:uFillTx/>
              <a:latin typeface="Arial"/>
            </a:endParaRPr>
          </a:p>
        </p:txBody>
      </p:sp>
      <p:sp>
        <p:nvSpPr>
          <p:cNvPr id="311" name=""/>
          <p:cNvSpPr/>
          <p:nvPr/>
        </p:nvSpPr>
        <p:spPr>
          <a:xfrm>
            <a:off x="1752480" y="3684600"/>
            <a:ext cx="1128960" cy="5814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CPN Gas</a:t>
            </a:r>
            <a:endParaRPr b="0" lang="en-US" sz="16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Entities</a:t>
            </a:r>
            <a:endParaRPr b="0" lang="en-US" sz="1600" strike="noStrike" u="none">
              <a:solidFill>
                <a:srgbClr val="000000"/>
              </a:solidFill>
              <a:effectLst/>
              <a:uFillTx/>
              <a:latin typeface="Arial"/>
            </a:endParaRPr>
          </a:p>
        </p:txBody>
      </p:sp>
      <p:sp>
        <p:nvSpPr>
          <p:cNvPr id="312" name=""/>
          <p:cNvSpPr/>
          <p:nvPr/>
        </p:nvSpPr>
        <p:spPr>
          <a:xfrm>
            <a:off x="1847880" y="3576600"/>
            <a:ext cx="911160" cy="846000"/>
          </a:xfrm>
          <a:prstGeom prst="roundRect">
            <a:avLst>
              <a:gd name="adj" fmla="val 16667"/>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313" name=""/>
          <p:cNvSpPr/>
          <p:nvPr/>
        </p:nvSpPr>
        <p:spPr>
          <a:xfrm>
            <a:off x="1917720" y="5124600"/>
            <a:ext cx="1192320" cy="1197000"/>
          </a:xfrm>
          <a:prstGeom prst="ellipse">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314" name=""/>
          <p:cNvSpPr/>
          <p:nvPr/>
        </p:nvSpPr>
        <p:spPr>
          <a:xfrm>
            <a:off x="2005200" y="5219640"/>
            <a:ext cx="1005840" cy="9169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TX/</a:t>
            </a:r>
            <a:endParaRPr b="0" lang="en-US" sz="18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Canada</a:t>
            </a:r>
            <a:endParaRPr b="0" lang="en-US" sz="18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Reserves</a:t>
            </a:r>
            <a:endParaRPr b="0" lang="en-US" sz="1800" strike="noStrike" u="none">
              <a:solidFill>
                <a:srgbClr val="000000"/>
              </a:solidFill>
              <a:effectLst/>
              <a:uFillTx/>
              <a:latin typeface="Arial"/>
            </a:endParaRPr>
          </a:p>
        </p:txBody>
      </p:sp>
      <p:sp>
        <p:nvSpPr>
          <p:cNvPr id="315" name=""/>
          <p:cNvSpPr/>
          <p:nvPr/>
        </p:nvSpPr>
        <p:spPr>
          <a:xfrm>
            <a:off x="2455920" y="4422600"/>
            <a:ext cx="0" cy="70200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16" name=""/>
          <p:cNvSpPr/>
          <p:nvPr/>
        </p:nvSpPr>
        <p:spPr>
          <a:xfrm>
            <a:off x="7642080" y="3576600"/>
            <a:ext cx="841680" cy="846000"/>
          </a:xfrm>
          <a:custGeom>
            <a:avLst/>
            <a:gdLst>
              <a:gd name="textAreaLeft" fmla="*/ 41040 w 841680"/>
              <a:gd name="textAreaRight" fmla="*/ 800640 w 841680"/>
              <a:gd name="textAreaTop" fmla="*/ 41040 h 846000"/>
              <a:gd name="textAreaBottom" fmla="*/ 804960 h 846000"/>
            </a:gdLst>
            <a:ahLst/>
            <a:cxnLst/>
            <a:rect l="textAreaLeft" t="textAreaTop" r="textAreaRight" b="textAreaBottom"/>
            <a:pathLst>
              <a:path w="21600" h="21711">
                <a:moveTo>
                  <a:pt x="3600" y="0"/>
                </a:moveTo>
                <a:arcTo wR="3600" hR="3600" stAng="16200000" swAng="-5400000"/>
                <a:lnTo>
                  <a:pt x="0" y="18111"/>
                </a:lnTo>
                <a:arcTo wR="3600" hR="3600" stAng="10800000" swAng="-5400000"/>
                <a:lnTo>
                  <a:pt x="18000" y="21711"/>
                </a:lnTo>
                <a:arcTo wR="3600" hR="3600" stAng="5400000" swAng="-5400000"/>
                <a:lnTo>
                  <a:pt x="21600" y="3600"/>
                </a:lnTo>
                <a:arcTo wR="3600" hR="3600" stAng="0" swAng="-5400000"/>
                <a:close/>
              </a:path>
            </a:pathLst>
          </a:cu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317" name=""/>
          <p:cNvSpPr/>
          <p:nvPr/>
        </p:nvSpPr>
        <p:spPr>
          <a:xfrm>
            <a:off x="4930920" y="5491080"/>
            <a:ext cx="349200" cy="282600"/>
          </a:xfrm>
          <a:prstGeom prst="triangle">
            <a:avLst>
              <a:gd name="adj" fmla="val 50000"/>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318" name=""/>
          <p:cNvSpPr/>
          <p:nvPr/>
        </p:nvSpPr>
        <p:spPr>
          <a:xfrm>
            <a:off x="5419800" y="5491080"/>
            <a:ext cx="352440" cy="282600"/>
          </a:xfrm>
          <a:prstGeom prst="triangle">
            <a:avLst>
              <a:gd name="adj" fmla="val 50000"/>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319" name=""/>
          <p:cNvSpPr/>
          <p:nvPr/>
        </p:nvSpPr>
        <p:spPr>
          <a:xfrm>
            <a:off x="5911920" y="5491080"/>
            <a:ext cx="349200" cy="282600"/>
          </a:xfrm>
          <a:prstGeom prst="triangle">
            <a:avLst>
              <a:gd name="adj" fmla="val 50000"/>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320" name=""/>
          <p:cNvSpPr/>
          <p:nvPr/>
        </p:nvSpPr>
        <p:spPr>
          <a:xfrm>
            <a:off x="6402240" y="5491080"/>
            <a:ext cx="349560" cy="282600"/>
          </a:xfrm>
          <a:prstGeom prst="triangle">
            <a:avLst>
              <a:gd name="adj" fmla="val 50000"/>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321" name=""/>
          <p:cNvSpPr/>
          <p:nvPr/>
        </p:nvSpPr>
        <p:spPr>
          <a:xfrm>
            <a:off x="6891480" y="5491080"/>
            <a:ext cx="350640" cy="282600"/>
          </a:xfrm>
          <a:prstGeom prst="triangle">
            <a:avLst>
              <a:gd name="adj" fmla="val 50000"/>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322" name=""/>
          <p:cNvSpPr/>
          <p:nvPr/>
        </p:nvSpPr>
        <p:spPr>
          <a:xfrm>
            <a:off x="5608800" y="3576600"/>
            <a:ext cx="979200" cy="846000"/>
          </a:xfrm>
          <a:prstGeom prst="roundRect">
            <a:avLst>
              <a:gd name="adj" fmla="val 16667"/>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323" name=""/>
          <p:cNvSpPr/>
          <p:nvPr/>
        </p:nvSpPr>
        <p:spPr>
          <a:xfrm>
            <a:off x="5567400" y="3718080"/>
            <a:ext cx="1069560" cy="6426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Holding</a:t>
            </a:r>
            <a:endParaRPr b="0" lang="en-US" sz="18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Company</a:t>
            </a:r>
            <a:endParaRPr b="0" lang="en-US" sz="1800" strike="noStrike" u="none">
              <a:solidFill>
                <a:srgbClr val="000000"/>
              </a:solidFill>
              <a:effectLst/>
              <a:uFillTx/>
              <a:latin typeface="Arial"/>
            </a:endParaRPr>
          </a:p>
        </p:txBody>
      </p:sp>
      <p:sp>
        <p:nvSpPr>
          <p:cNvPr id="324" name=""/>
          <p:cNvSpPr/>
          <p:nvPr/>
        </p:nvSpPr>
        <p:spPr>
          <a:xfrm>
            <a:off x="6622920" y="3859200"/>
            <a:ext cx="91152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25" name=""/>
          <p:cNvSpPr/>
          <p:nvPr/>
        </p:nvSpPr>
        <p:spPr>
          <a:xfrm flipH="1">
            <a:off x="6622920" y="4140360"/>
            <a:ext cx="91152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26" name=""/>
          <p:cNvSpPr/>
          <p:nvPr/>
        </p:nvSpPr>
        <p:spPr>
          <a:xfrm flipH="1">
            <a:off x="4555800" y="3859200"/>
            <a:ext cx="91116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27" name=""/>
          <p:cNvSpPr/>
          <p:nvPr/>
        </p:nvSpPr>
        <p:spPr>
          <a:xfrm>
            <a:off x="4556160" y="4070520"/>
            <a:ext cx="9828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28" name=""/>
          <p:cNvSpPr/>
          <p:nvPr/>
        </p:nvSpPr>
        <p:spPr>
          <a:xfrm>
            <a:off x="6603120" y="3592440"/>
            <a:ext cx="105912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Floating  $/MWh</a:t>
            </a:r>
            <a:endParaRPr b="0" lang="en-US" sz="1000" strike="noStrike" u="none">
              <a:solidFill>
                <a:srgbClr val="000000"/>
              </a:solidFill>
              <a:effectLst/>
              <a:uFillTx/>
              <a:latin typeface="Arial"/>
            </a:endParaRPr>
          </a:p>
        </p:txBody>
      </p:sp>
      <p:sp>
        <p:nvSpPr>
          <p:cNvPr id="329" name=""/>
          <p:cNvSpPr/>
          <p:nvPr/>
        </p:nvSpPr>
        <p:spPr>
          <a:xfrm>
            <a:off x="6586920" y="4097160"/>
            <a:ext cx="986760" cy="4294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Prepay</a:t>
            </a:r>
            <a:endParaRPr b="0" lang="en-US" sz="10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(Fixed $/MWh</a:t>
            </a:r>
            <a:r>
              <a:rPr b="0" lang="en-US" sz="1200" strike="noStrike" u="none">
                <a:solidFill>
                  <a:srgbClr val="000000"/>
                </a:solidFill>
                <a:effectLst/>
                <a:uFillTx/>
                <a:latin typeface="Times New Roman"/>
              </a:rPr>
              <a:t>)</a:t>
            </a:r>
            <a:endParaRPr b="0" lang="en-US" sz="1200" strike="noStrike" u="none">
              <a:solidFill>
                <a:srgbClr val="000000"/>
              </a:solidFill>
              <a:effectLst/>
              <a:uFillTx/>
              <a:latin typeface="Arial"/>
            </a:endParaRPr>
          </a:p>
        </p:txBody>
      </p:sp>
      <p:sp>
        <p:nvSpPr>
          <p:cNvPr id="330" name=""/>
          <p:cNvSpPr/>
          <p:nvPr/>
        </p:nvSpPr>
        <p:spPr>
          <a:xfrm>
            <a:off x="4289400" y="3405240"/>
            <a:ext cx="1611360" cy="3992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Fixed NYMEX + Basis</a:t>
            </a:r>
            <a:endParaRPr b="0" lang="en-US" sz="10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$/MMBtu</a:t>
            </a:r>
            <a:endParaRPr b="0" lang="en-US" sz="1000" strike="noStrike" u="none">
              <a:solidFill>
                <a:srgbClr val="000000"/>
              </a:solidFill>
              <a:effectLst/>
              <a:uFillTx/>
              <a:latin typeface="Arial"/>
            </a:endParaRPr>
          </a:p>
        </p:txBody>
      </p:sp>
      <p:sp>
        <p:nvSpPr>
          <p:cNvPr id="331" name=""/>
          <p:cNvSpPr/>
          <p:nvPr/>
        </p:nvSpPr>
        <p:spPr>
          <a:xfrm>
            <a:off x="4477320" y="4095720"/>
            <a:ext cx="1140120" cy="2466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Floating $/MMBtu</a:t>
            </a:r>
            <a:endParaRPr b="0" lang="en-US" sz="1000" strike="noStrike" u="none">
              <a:solidFill>
                <a:srgbClr val="000000"/>
              </a:solidFill>
              <a:effectLst/>
              <a:uFillTx/>
              <a:latin typeface="Arial"/>
            </a:endParaRPr>
          </a:p>
        </p:txBody>
      </p:sp>
      <p:sp>
        <p:nvSpPr>
          <p:cNvPr id="332" name=""/>
          <p:cNvSpPr/>
          <p:nvPr/>
        </p:nvSpPr>
        <p:spPr>
          <a:xfrm flipH="1">
            <a:off x="2455920" y="2100240"/>
            <a:ext cx="315288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33" name=""/>
          <p:cNvSpPr/>
          <p:nvPr/>
        </p:nvSpPr>
        <p:spPr>
          <a:xfrm flipV="1">
            <a:off x="2455920" y="2099880"/>
            <a:ext cx="0" cy="147636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34" name=""/>
          <p:cNvSpPr/>
          <p:nvPr/>
        </p:nvSpPr>
        <p:spPr>
          <a:xfrm>
            <a:off x="2432160" y="2703600"/>
            <a:ext cx="53640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100%</a:t>
            </a:r>
            <a:endParaRPr b="0" lang="en-US" sz="1200" strike="noStrike" u="none">
              <a:solidFill>
                <a:srgbClr val="000000"/>
              </a:solidFill>
              <a:effectLst/>
              <a:uFillTx/>
              <a:latin typeface="Arial"/>
            </a:endParaRPr>
          </a:p>
        </p:txBody>
      </p:sp>
      <p:sp>
        <p:nvSpPr>
          <p:cNvPr id="335" name=""/>
          <p:cNvSpPr/>
          <p:nvPr/>
        </p:nvSpPr>
        <p:spPr>
          <a:xfrm>
            <a:off x="5094360" y="5210280"/>
            <a:ext cx="198576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36" name=""/>
          <p:cNvSpPr/>
          <p:nvPr/>
        </p:nvSpPr>
        <p:spPr>
          <a:xfrm flipV="1">
            <a:off x="5094360" y="5210280"/>
            <a:ext cx="0" cy="28080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37" name=""/>
          <p:cNvSpPr/>
          <p:nvPr/>
        </p:nvSpPr>
        <p:spPr>
          <a:xfrm flipV="1">
            <a:off x="5584680" y="5210280"/>
            <a:ext cx="0" cy="28080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38" name=""/>
          <p:cNvSpPr/>
          <p:nvPr/>
        </p:nvSpPr>
        <p:spPr>
          <a:xfrm flipV="1">
            <a:off x="6084720" y="5210280"/>
            <a:ext cx="0" cy="28080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39" name=""/>
          <p:cNvSpPr/>
          <p:nvPr/>
        </p:nvSpPr>
        <p:spPr>
          <a:xfrm flipV="1">
            <a:off x="6576840" y="5210280"/>
            <a:ext cx="0" cy="28080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40" name=""/>
          <p:cNvSpPr/>
          <p:nvPr/>
        </p:nvSpPr>
        <p:spPr>
          <a:xfrm flipV="1">
            <a:off x="7067520" y="5210280"/>
            <a:ext cx="0" cy="28080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41" name=""/>
          <p:cNvSpPr/>
          <p:nvPr/>
        </p:nvSpPr>
        <p:spPr>
          <a:xfrm>
            <a:off x="5734080" y="4843440"/>
            <a:ext cx="802800" cy="3988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Plants</a:t>
            </a:r>
            <a:endParaRPr b="0" lang="en-US" sz="2000" strike="noStrike" u="none">
              <a:solidFill>
                <a:srgbClr val="000000"/>
              </a:solidFill>
              <a:effectLst/>
              <a:uFillTx/>
              <a:latin typeface="Arial"/>
            </a:endParaRPr>
          </a:p>
        </p:txBody>
      </p:sp>
      <p:sp>
        <p:nvSpPr>
          <p:cNvPr id="342" name=""/>
          <p:cNvSpPr/>
          <p:nvPr/>
        </p:nvSpPr>
        <p:spPr>
          <a:xfrm>
            <a:off x="4721400" y="4843440"/>
            <a:ext cx="2730240" cy="10558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343" name=""/>
          <p:cNvSpPr/>
          <p:nvPr/>
        </p:nvSpPr>
        <p:spPr>
          <a:xfrm>
            <a:off x="6075360" y="4422600"/>
            <a:ext cx="0" cy="42084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44" name=""/>
          <p:cNvSpPr/>
          <p:nvPr/>
        </p:nvSpPr>
        <p:spPr>
          <a:xfrm flipV="1">
            <a:off x="4206960" y="4491000"/>
            <a:ext cx="0" cy="154944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45" name=""/>
          <p:cNvSpPr/>
          <p:nvPr/>
        </p:nvSpPr>
        <p:spPr>
          <a:xfrm>
            <a:off x="3014640" y="6040440"/>
            <a:ext cx="119232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46" name=""/>
          <p:cNvSpPr/>
          <p:nvPr/>
        </p:nvSpPr>
        <p:spPr>
          <a:xfrm>
            <a:off x="6194520" y="2781360"/>
            <a:ext cx="53640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100%</a:t>
            </a:r>
            <a:endParaRPr b="0" lang="en-US" sz="1200" strike="noStrike" u="none">
              <a:solidFill>
                <a:srgbClr val="000000"/>
              </a:solidFill>
              <a:effectLst/>
              <a:uFillTx/>
              <a:latin typeface="Arial"/>
            </a:endParaRPr>
          </a:p>
        </p:txBody>
      </p:sp>
      <p:sp>
        <p:nvSpPr>
          <p:cNvPr id="347" name=""/>
          <p:cNvSpPr/>
          <p:nvPr/>
        </p:nvSpPr>
        <p:spPr>
          <a:xfrm>
            <a:off x="3068640" y="5803920"/>
            <a:ext cx="1183680" cy="27684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Security Interest</a:t>
            </a:r>
            <a:endParaRPr b="0" lang="en-US" sz="1200" strike="noStrike" u="none">
              <a:solidFill>
                <a:srgbClr val="000000"/>
              </a:solidFill>
              <a:effectLst/>
              <a:uFillTx/>
              <a:latin typeface="Arial"/>
            </a:endParaRPr>
          </a:p>
        </p:txBody>
      </p:sp>
      <p:sp>
        <p:nvSpPr>
          <p:cNvPr id="348" name=""/>
          <p:cNvSpPr/>
          <p:nvPr/>
        </p:nvSpPr>
        <p:spPr>
          <a:xfrm>
            <a:off x="5958000" y="2522520"/>
            <a:ext cx="0" cy="105408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49" name=""/>
          <p:cNvSpPr/>
          <p:nvPr/>
        </p:nvSpPr>
        <p:spPr>
          <a:xfrm>
            <a:off x="5052240" y="2600280"/>
            <a:ext cx="976320" cy="6426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Asset</a:t>
            </a:r>
            <a:endParaRPr b="0" lang="en-US" sz="12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Management</a:t>
            </a:r>
            <a:endParaRPr b="0" lang="en-US" sz="1200" strike="noStrike" u="none">
              <a:solidFill>
                <a:srgbClr val="000000"/>
              </a:solidFill>
              <a:effectLst/>
              <a:uFillTx/>
              <a:latin typeface="Arial"/>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Agreement</a:t>
            </a:r>
            <a:endParaRPr b="0" lang="en-US" sz="1200" strike="noStrike" u="none">
              <a:solidFill>
                <a:srgbClr val="000000"/>
              </a:solidFill>
              <a:effectLst/>
              <a:uFillTx/>
              <a:latin typeface="Arial"/>
            </a:endParaRPr>
          </a:p>
        </p:txBody>
      </p:sp>
      <p:sp>
        <p:nvSpPr>
          <p:cNvPr id="350" name=""/>
          <p:cNvSpPr/>
          <p:nvPr/>
        </p:nvSpPr>
        <p:spPr>
          <a:xfrm>
            <a:off x="6237360" y="2522520"/>
            <a:ext cx="0" cy="105408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351" name=""/>
          <p:cNvSpPr/>
          <p:nvPr/>
        </p:nvSpPr>
        <p:spPr>
          <a:xfrm>
            <a:off x="6874920" y="3906720"/>
            <a:ext cx="525240" cy="246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MPPA</a:t>
            </a:r>
            <a:endParaRPr b="0" lang="en-US" sz="10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10985</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1998-09-17T12:43:13Z</dcterms:created>
  <dc:creator/>
  <dc:description/>
  <dc:language>en-US</dc:language>
  <cp:lastModifiedBy>jkiani</cp:lastModifiedBy>
  <cp:lastPrinted>2001-04-10T22:48:24Z</cp:lastPrinted>
  <dcterms:modified xsi:type="dcterms:W3CDTF">2001-10-17T11:39:11Z</dcterms:modified>
  <cp:revision>1068</cp:revision>
  <dc:subject/>
  <dc:title>PowerPoint Presentation</dc:title>
</cp:coreProperties>
</file>