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9" name="PlaceHolder 2"/>
          <p:cNvSpPr>
            <a:spLocks noGrp="1"/>
          </p:cNvSpPr>
          <p:nvPr>
            <p:ph/>
          </p:nvPr>
        </p:nvSpPr>
        <p:spPr>
          <a:xfrm>
            <a:off x="685800" y="1066320"/>
            <a:ext cx="7772400" cy="48006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685800" y="1066320"/>
            <a:ext cx="7772400" cy="4800600"/>
          </a:xfrm>
          <a:prstGeom prst="rect">
            <a:avLst/>
          </a:prstGeom>
          <a:noFill/>
          <a:ln w="0">
            <a:noFill/>
          </a:ln>
        </p:spPr>
        <p:txBody>
          <a:bodyPr lIns="90000" rIns="90000" tIns="46800" bIns="46800" anchor="t">
            <a:normAutofit/>
          </a:bodyPr>
          <a:p>
            <a:pPr marL="343080" indent="-343080">
              <a:spcBef>
                <a:spcPts val="601"/>
              </a:spcBef>
              <a:buClr>
                <a:srgbClr val="ffff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outline text format</a:t>
            </a:r>
            <a:endParaRPr b="1"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Second Outline Level</a:t>
            </a:r>
            <a:endParaRPr b="1" lang="en-US" sz="2400" strike="noStrike" u="none">
              <a:solidFill>
                <a:srgbClr val="000000"/>
              </a:solidFill>
              <a:effectLst/>
              <a:uFillTx/>
              <a:latin typeface="Arial"/>
            </a:endParaRPr>
          </a:p>
          <a:p>
            <a:pPr lvl="2" marL="11430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Third Outline Level</a:t>
            </a:r>
            <a:endParaRPr b="1" lang="en-US" sz="2400" strike="noStrike" u="none">
              <a:solidFill>
                <a:srgbClr val="000000"/>
              </a:solidFill>
              <a:effectLst/>
              <a:uFillTx/>
              <a:latin typeface="Arial"/>
            </a:endParaRPr>
          </a:p>
          <a:p>
            <a:pPr lvl="3" marL="16002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Fourth Outline Level</a:t>
            </a:r>
            <a:endParaRPr b="1" lang="en-US" sz="2400" strike="noStrike" u="none">
              <a:solidFill>
                <a:srgbClr val="000000"/>
              </a:solidFill>
              <a:effectLst/>
              <a:uFillTx/>
              <a:latin typeface="Arial"/>
            </a:endParaRPr>
          </a:p>
          <a:p>
            <a:pPr lvl="4"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Fifth Outline Level</a:t>
            </a:r>
            <a:endParaRPr b="1" lang="en-US" sz="2400" strike="noStrike" u="none">
              <a:solidFill>
                <a:srgbClr val="000000"/>
              </a:solidFill>
              <a:effectLst/>
              <a:uFillTx/>
              <a:latin typeface="Arial"/>
            </a:endParaRPr>
          </a:p>
          <a:p>
            <a:pPr lvl="5"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Sixth Outline Level</a:t>
            </a:r>
            <a:endParaRPr b="1" lang="en-US" sz="2400" strike="noStrike" u="none">
              <a:solidFill>
                <a:srgbClr val="000000"/>
              </a:solidFill>
              <a:effectLst/>
              <a:uFillTx/>
              <a:latin typeface="Arial"/>
            </a:endParaRPr>
          </a:p>
          <a:p>
            <a:pPr lvl="6"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Seventh Outline Level</a:t>
            </a:r>
            <a:endParaRPr b="1" lang="en-US" sz="2400" strike="noStrike" u="none">
              <a:solidFill>
                <a:srgbClr val="000000"/>
              </a:solidFill>
              <a:effectLst/>
              <a:uFillTx/>
              <a:latin typeface="Arial"/>
            </a:endParaRPr>
          </a:p>
        </p:txBody>
      </p:sp>
      <p:sp>
        <p:nvSpPr>
          <p:cNvPr id="1" name=""/>
          <p:cNvSpPr/>
          <p:nvPr/>
        </p:nvSpPr>
        <p:spPr>
          <a:xfrm rot="10800000">
            <a:off x="475920" y="6418080"/>
            <a:ext cx="8483400" cy="42840"/>
          </a:xfrm>
          <a:prstGeom prst="rect">
            <a:avLst/>
          </a:prstGeom>
          <a:gradFill rotWithShape="0">
            <a:gsLst>
              <a:gs pos="0">
                <a:srgbClr val="0000cc"/>
              </a:gs>
              <a:gs pos="50000">
                <a:srgbClr val="009bff"/>
              </a:gs>
              <a:gs pos="100000">
                <a:srgbClr val="0000cc"/>
              </a:gs>
            </a:gsLst>
            <a:lin ang="10800000"/>
          </a:gradFill>
          <a:ln w="0">
            <a:noFill/>
          </a:ln>
        </p:spPr>
        <p:style>
          <a:lnRef idx="0"/>
          <a:fillRef idx="0"/>
          <a:effectRef idx="0"/>
          <a:fontRef idx="minor"/>
        </p:style>
        <p:txBody>
          <a:bodyPr wrap="none" lIns="90000" rIns="90000" tIns="-3960" bIns="-39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pic>
        <p:nvPicPr>
          <p:cNvPr id="2" name="E_CMYK_Rlarge" descr=""/>
          <p:cNvPicPr/>
          <p:nvPr/>
        </p:nvPicPr>
        <p:blipFill>
          <a:blip r:embed="rId2"/>
          <a:stretch/>
        </p:blipFill>
        <p:spPr>
          <a:xfrm>
            <a:off x="8496360" y="6210360"/>
            <a:ext cx="647640" cy="647640"/>
          </a:xfrm>
          <a:prstGeom prst="rect">
            <a:avLst/>
          </a:prstGeom>
          <a:noFill/>
          <a:ln w="0">
            <a:noFill/>
          </a:ln>
        </p:spPr>
      </p:pic>
      <p:sp>
        <p:nvSpPr>
          <p:cNvPr id="3" name=""/>
          <p:cNvSpPr/>
          <p:nvPr/>
        </p:nvSpPr>
        <p:spPr>
          <a:xfrm rot="10800000">
            <a:off x="372600" y="496080"/>
            <a:ext cx="8153640" cy="49320"/>
          </a:xfrm>
          <a:prstGeom prst="rect">
            <a:avLst/>
          </a:prstGeom>
          <a:gradFill rotWithShape="0">
            <a:gsLst>
              <a:gs pos="0">
                <a:srgbClr val="0000cc"/>
              </a:gs>
              <a:gs pos="50000">
                <a:srgbClr val="009bff"/>
              </a:gs>
              <a:gs pos="100000">
                <a:srgbClr val="0000cc"/>
              </a:gs>
            </a:gsLst>
            <a:lin ang="10800000"/>
          </a:gradFill>
          <a:ln w="0">
            <a:noFill/>
          </a:ln>
        </p:spPr>
        <p:style>
          <a:lnRef idx="0"/>
          <a:fillRef idx="0"/>
          <a:effectRef idx="0"/>
          <a:fontRef idx="minor"/>
        </p:style>
        <p:txBody>
          <a:bodyPr wrap="none" lIns="90000" rIns="90000" tIns="2520" bIns="2520" anchor="ctr">
            <a:noAutofit/>
          </a:bodyPr>
          <a:p>
            <a:endParaRPr b="0" lang="en-US" sz="2400" strike="noStrike" u="none">
              <a:solidFill>
                <a:srgbClr val="000000"/>
              </a:solidFill>
              <a:effectLst/>
              <a:uFillTx/>
              <a:latin typeface="Arial"/>
            </a:endParaRPr>
          </a:p>
        </p:txBody>
      </p:sp>
      <p:sp>
        <p:nvSpPr>
          <p:cNvPr id="4" name=""/>
          <p:cNvSpPr/>
          <p:nvPr/>
        </p:nvSpPr>
        <p:spPr>
          <a:xfrm>
            <a:off x="360720" y="6458040"/>
            <a:ext cx="4005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Confidential – For Discussion Purposes Only</a:t>
            </a:r>
            <a:endParaRPr b="0" lang="en-US" sz="1400" strike="noStrike" u="none">
              <a:solidFill>
                <a:srgbClr val="000000"/>
              </a:solidFill>
              <a:effectLst/>
              <a:uFillTx/>
              <a:latin typeface="Arial"/>
            </a:endParaRPr>
          </a:p>
        </p:txBody>
      </p:sp>
      <p:sp>
        <p:nvSpPr>
          <p:cNvPr id="5" name=""/>
          <p:cNvSpPr/>
          <p:nvPr/>
        </p:nvSpPr>
        <p:spPr>
          <a:xfrm>
            <a:off x="4276080" y="6510240"/>
            <a:ext cx="792360" cy="24660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2DBE587-1241-4E0F-A754-5EE499F69C08}"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6" name="PlaceHolder 2"/>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928800" y="1312920"/>
            <a:ext cx="7240320" cy="30718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Summary Explanation</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For The Proposed</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Master Power Prepayment Agreement</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Between</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Enron North America Corp.</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And</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Calpine Corp.</a:t>
            </a:r>
            <a:endParaRPr b="0" lang="en-US" sz="2600" strike="noStrike" u="none">
              <a:solidFill>
                <a:srgbClr val="000000"/>
              </a:solidFill>
              <a:effectLst/>
              <a:uFillTx/>
              <a:latin typeface="Arial"/>
            </a:endParaRPr>
          </a:p>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000"/>
            </a:br>
            <a:br>
              <a:rPr sz="4000"/>
            </a:br>
            <a:br>
              <a:rPr sz="4000"/>
            </a:br>
            <a:endParaRPr b="0" lang="en-US"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2" name=""/>
          <p:cNvSpPr/>
          <p:nvPr/>
        </p:nvSpPr>
        <p:spPr>
          <a:xfrm>
            <a:off x="380880" y="1650960"/>
            <a:ext cx="8382240" cy="3596400"/>
          </a:xfrm>
          <a:prstGeom prst="rect">
            <a:avLst/>
          </a:prstGeom>
          <a:noFill/>
          <a:ln w="0">
            <a:noFill/>
          </a:ln>
        </p:spPr>
        <p:style>
          <a:lnRef idx="0"/>
          <a:fillRef idx="0"/>
          <a:effectRef idx="0"/>
          <a:fontRef idx="minor"/>
        </p:style>
        <p:txBody>
          <a:bodyPr lIns="90000" rIns="90000" tIns="46800" bIns="46800" anchor="t">
            <a:spAutoFit/>
          </a:bodyPr>
          <a:p>
            <a:pPr>
              <a:lnSpc>
                <a:spcPct val="95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ea typeface="Arial"/>
              </a:rPr>
              <a:t>THIS SUMMARY EXPLANATION IS NOT INTENDED TO BE COMPLETE AND ALL-INCLUSIVE OF THE TERMS OF THE PROPOSED TRANSACTION.  THIS SUMMARY EXPLANATION DOES NOT CREATE A BINDING AND ENFORCEABLE CONTRACT BETWEEN OR COMMITMENT OR OFFER TO ANY PARTY OR PARTIES, AND MAY NOT BE RELIED UPON BY ANY PARTY AS THE BASIS FOR A CONTRACT BY ESTOPPEL OR OTHERWISE, BUT RATHER EVIDENCES A NON-BINDING EXPRESSION OF GOOD FAITH UNDERSTANDING TO ENDEAVOR, WITHOUT OBLIGATION, TO NEGOTIATE MUTUALLY AGREEABLE DEFINITIVE AGREEMENTS.  ANY TRANSACTION IS CONDITIONED UPON THE RESULTS OF A DUE DILIGENCE REVIEW TO ENA'S SOLE SATISFACTION, WHICH DUE DILIGENCE REVIEW HAS NOT YET BEEN CONDUCTED.</a:t>
            </a:r>
            <a:endParaRPr b="0" lang="en-US" sz="1800" strike="noStrike" u="none">
              <a:solidFill>
                <a:srgbClr val="000000"/>
              </a:solidFill>
              <a:effectLst/>
              <a:uFillTx/>
              <a:latin typeface="Arial"/>
            </a:endParaRPr>
          </a:p>
          <a:p>
            <a:pPr>
              <a:lnSpc>
                <a:spcPct val="95000"/>
              </a:lnSpc>
              <a:spcBef>
                <a:spcPts val="9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304920" y="12600"/>
            <a:ext cx="807696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Proposed Master Prepayment Structure</a:t>
            </a:r>
            <a:endParaRPr b="0" lang="en-US" sz="2600" strike="noStrike" u="none">
              <a:solidFill>
                <a:srgbClr val="000000"/>
              </a:solidFill>
              <a:effectLst/>
              <a:uFillTx/>
              <a:latin typeface="Arial"/>
            </a:endParaRPr>
          </a:p>
        </p:txBody>
      </p:sp>
      <p:sp>
        <p:nvSpPr>
          <p:cNvPr id="12" name=""/>
          <p:cNvSpPr/>
          <p:nvPr/>
        </p:nvSpPr>
        <p:spPr>
          <a:xfrm>
            <a:off x="291960" y="546120"/>
            <a:ext cx="8382240" cy="1625400"/>
          </a:xfrm>
          <a:prstGeom prst="rect">
            <a:avLst/>
          </a:prstGeom>
          <a:noFill/>
          <a:ln w="0">
            <a:noFill/>
          </a:ln>
        </p:spPr>
        <p:style>
          <a:lnRef idx="0"/>
          <a:fillRef idx="0"/>
          <a:effectRef idx="0"/>
          <a:fontRef idx="minor"/>
        </p:style>
        <p:txBody>
          <a:bodyPr lIns="90000" rIns="90000" tIns="46800" bIns="46800" anchor="t">
            <a:spAutoFit/>
          </a:bodyPr>
          <a:p>
            <a:pPr>
              <a:lnSpc>
                <a:spcPct val="95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ENA proposes providing a $1 billion Master Power Prepayment Agreement to Calpine with an initial prepayment funded at closing.  The following is a detailed description of this proposed structure.</a:t>
            </a:r>
            <a:endParaRPr b="0" lang="en-US" sz="1800" strike="noStrike" u="none">
              <a:solidFill>
                <a:srgbClr val="000000"/>
              </a:solidFill>
              <a:effectLst/>
              <a:uFillTx/>
              <a:latin typeface="Arial"/>
            </a:endParaRPr>
          </a:p>
          <a:p>
            <a:pPr>
              <a:lnSpc>
                <a:spcPct val="95000"/>
              </a:lnSpc>
              <a:spcBef>
                <a:spcPts val="901"/>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lnSpc>
                <a:spcPct val="95000"/>
              </a:lnSpc>
              <a:spcBef>
                <a:spcPts val="901"/>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13" name=""/>
          <p:cNvSpPr/>
          <p:nvPr/>
        </p:nvSpPr>
        <p:spPr>
          <a:xfrm>
            <a:off x="5234040" y="1347840"/>
            <a:ext cx="1042920" cy="8967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 name=""/>
          <p:cNvSpPr/>
          <p:nvPr/>
        </p:nvSpPr>
        <p:spPr>
          <a:xfrm>
            <a:off x="5385600" y="1565280"/>
            <a:ext cx="753840" cy="429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Times New Roman"/>
              </a:rPr>
              <a:t>CPN</a:t>
            </a:r>
            <a:endParaRPr b="0" lang="en-US" sz="2200" strike="noStrike" u="none">
              <a:solidFill>
                <a:srgbClr val="000000"/>
              </a:solidFill>
              <a:effectLst/>
              <a:uFillTx/>
              <a:latin typeface="Arial"/>
            </a:endParaRPr>
          </a:p>
        </p:txBody>
      </p:sp>
      <p:sp>
        <p:nvSpPr>
          <p:cNvPr id="15" name=""/>
          <p:cNvSpPr/>
          <p:nvPr/>
        </p:nvSpPr>
        <p:spPr>
          <a:xfrm>
            <a:off x="3394080" y="3365640"/>
            <a:ext cx="671400" cy="900000"/>
          </a:xfrm>
          <a:custGeom>
            <a:avLst/>
            <a:gdLst>
              <a:gd name="textAreaLeft" fmla="*/ 32760 w 671400"/>
              <a:gd name="textAreaRight" fmla="*/ 638640 w 671400"/>
              <a:gd name="textAreaTop" fmla="*/ 32760 h 900000"/>
              <a:gd name="textAreaBottom" fmla="*/ 867240 h 900000"/>
            </a:gdLst>
            <a:ahLst/>
            <a:cxnLst/>
            <a:rect l="textAreaLeft" t="textAreaTop" r="textAreaRight" b="textAreaBottom"/>
            <a:pathLst>
              <a:path w="21600" h="28950">
                <a:moveTo>
                  <a:pt x="3600" y="0"/>
                </a:moveTo>
                <a:arcTo wR="3600" hR="3600" stAng="16200000" swAng="-5400000"/>
                <a:lnTo>
                  <a:pt x="0" y="25350"/>
                </a:lnTo>
                <a:arcTo wR="3600" hR="3600" stAng="10800000" swAng="-5400000"/>
                <a:lnTo>
                  <a:pt x="18000" y="28950"/>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 name=""/>
          <p:cNvSpPr/>
          <p:nvPr/>
        </p:nvSpPr>
        <p:spPr>
          <a:xfrm>
            <a:off x="7337880" y="3467160"/>
            <a:ext cx="940320" cy="764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MPPA</a:t>
            </a:r>
            <a:endParaRPr b="0" lang="en-US" sz="2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Co.</a:t>
            </a:r>
            <a:endParaRPr b="0" lang="en-US" sz="2200" strike="noStrike" u="none">
              <a:solidFill>
                <a:srgbClr val="000000"/>
              </a:solidFill>
              <a:effectLst/>
              <a:uFillTx/>
              <a:latin typeface="Arial"/>
            </a:endParaRPr>
          </a:p>
        </p:txBody>
      </p:sp>
      <p:sp>
        <p:nvSpPr>
          <p:cNvPr id="17" name=""/>
          <p:cNvSpPr/>
          <p:nvPr/>
        </p:nvSpPr>
        <p:spPr>
          <a:xfrm>
            <a:off x="3399480" y="3616200"/>
            <a:ext cx="7038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ENA</a:t>
            </a:r>
            <a:endParaRPr b="0" lang="en-US" sz="2000" strike="noStrike" u="none">
              <a:solidFill>
                <a:srgbClr val="000000"/>
              </a:solidFill>
              <a:effectLst/>
              <a:uFillTx/>
              <a:latin typeface="Arial"/>
            </a:endParaRPr>
          </a:p>
        </p:txBody>
      </p:sp>
      <p:sp>
        <p:nvSpPr>
          <p:cNvPr id="18" name=""/>
          <p:cNvSpPr/>
          <p:nvPr/>
        </p:nvSpPr>
        <p:spPr>
          <a:xfrm>
            <a:off x="1206360" y="3479760"/>
            <a:ext cx="1049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CPN Gas</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Entities</a:t>
            </a:r>
            <a:endParaRPr b="0" lang="en-US" sz="1800" strike="noStrike" u="none">
              <a:solidFill>
                <a:srgbClr val="000000"/>
              </a:solidFill>
              <a:effectLst/>
              <a:uFillTx/>
              <a:latin typeface="Arial"/>
            </a:endParaRPr>
          </a:p>
        </p:txBody>
      </p:sp>
      <p:sp>
        <p:nvSpPr>
          <p:cNvPr id="19" name=""/>
          <p:cNvSpPr/>
          <p:nvPr/>
        </p:nvSpPr>
        <p:spPr>
          <a:xfrm>
            <a:off x="1231920" y="3365640"/>
            <a:ext cx="969840" cy="9000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0" name=""/>
          <p:cNvSpPr/>
          <p:nvPr/>
        </p:nvSpPr>
        <p:spPr>
          <a:xfrm>
            <a:off x="1306440" y="5011560"/>
            <a:ext cx="1268640" cy="127188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 name=""/>
          <p:cNvSpPr/>
          <p:nvPr/>
        </p:nvSpPr>
        <p:spPr>
          <a:xfrm>
            <a:off x="1432080" y="5110200"/>
            <a:ext cx="1005840" cy="916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TX/</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Canada</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Reserves</a:t>
            </a:r>
            <a:endParaRPr b="0" lang="en-US" sz="1800" strike="noStrike" u="none">
              <a:solidFill>
                <a:srgbClr val="000000"/>
              </a:solidFill>
              <a:effectLst/>
              <a:uFillTx/>
              <a:latin typeface="Arial"/>
            </a:endParaRPr>
          </a:p>
        </p:txBody>
      </p:sp>
      <p:sp>
        <p:nvSpPr>
          <p:cNvPr id="22" name=""/>
          <p:cNvSpPr/>
          <p:nvPr/>
        </p:nvSpPr>
        <p:spPr>
          <a:xfrm>
            <a:off x="1879560" y="4265640"/>
            <a:ext cx="0" cy="7459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 name=""/>
          <p:cNvSpPr/>
          <p:nvPr/>
        </p:nvSpPr>
        <p:spPr>
          <a:xfrm>
            <a:off x="7345440" y="3365640"/>
            <a:ext cx="895320" cy="900000"/>
          </a:xfrm>
          <a:custGeom>
            <a:avLst/>
            <a:gdLst>
              <a:gd name="textAreaLeft" fmla="*/ 43560 w 895320"/>
              <a:gd name="textAreaRight" fmla="*/ 851760 w 895320"/>
              <a:gd name="textAreaTop" fmla="*/ 43560 h 900000"/>
              <a:gd name="textAreaBottom" fmla="*/ 856440 h 900000"/>
            </a:gdLst>
            <a:ahLst/>
            <a:cxnLst/>
            <a:rect l="textAreaLeft" t="textAreaTop" r="textAreaRight" b="textAreaBottom"/>
            <a:pathLst>
              <a:path w="21600" h="21713">
                <a:moveTo>
                  <a:pt x="3600" y="0"/>
                </a:moveTo>
                <a:arcTo wR="3600" hR="3600" stAng="16200000" swAng="-5400000"/>
                <a:lnTo>
                  <a:pt x="0" y="18113"/>
                </a:lnTo>
                <a:arcTo wR="3600" hR="3600" stAng="10800000" swAng="-5400000"/>
                <a:lnTo>
                  <a:pt x="18000" y="21713"/>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4" name=""/>
          <p:cNvSpPr/>
          <p:nvPr/>
        </p:nvSpPr>
        <p:spPr>
          <a:xfrm>
            <a:off x="4513320" y="5400720"/>
            <a:ext cx="371520" cy="29988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 name=""/>
          <p:cNvSpPr/>
          <p:nvPr/>
        </p:nvSpPr>
        <p:spPr>
          <a:xfrm>
            <a:off x="5033880" y="5400720"/>
            <a:ext cx="374760" cy="29988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6" name=""/>
          <p:cNvSpPr/>
          <p:nvPr/>
        </p:nvSpPr>
        <p:spPr>
          <a:xfrm>
            <a:off x="5557680" y="5400720"/>
            <a:ext cx="371520" cy="29988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7" name=""/>
          <p:cNvSpPr/>
          <p:nvPr/>
        </p:nvSpPr>
        <p:spPr>
          <a:xfrm>
            <a:off x="6078600" y="5400720"/>
            <a:ext cx="372960" cy="29988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8" name=""/>
          <p:cNvSpPr/>
          <p:nvPr/>
        </p:nvSpPr>
        <p:spPr>
          <a:xfrm>
            <a:off x="6599160" y="5400720"/>
            <a:ext cx="373320" cy="29988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 name=""/>
          <p:cNvSpPr/>
          <p:nvPr/>
        </p:nvSpPr>
        <p:spPr>
          <a:xfrm>
            <a:off x="5234040" y="3365640"/>
            <a:ext cx="1042920" cy="9000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 name=""/>
          <p:cNvSpPr/>
          <p:nvPr/>
        </p:nvSpPr>
        <p:spPr>
          <a:xfrm>
            <a:off x="5224680" y="3516480"/>
            <a:ext cx="106956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Holding</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Company</a:t>
            </a:r>
            <a:endParaRPr b="0" lang="en-US" sz="1800" strike="noStrike" u="none">
              <a:solidFill>
                <a:srgbClr val="000000"/>
              </a:solidFill>
              <a:effectLst/>
              <a:uFillTx/>
              <a:latin typeface="Arial"/>
            </a:endParaRPr>
          </a:p>
        </p:txBody>
      </p:sp>
      <p:sp>
        <p:nvSpPr>
          <p:cNvPr id="31" name=""/>
          <p:cNvSpPr/>
          <p:nvPr/>
        </p:nvSpPr>
        <p:spPr>
          <a:xfrm>
            <a:off x="6313320" y="3665520"/>
            <a:ext cx="97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 name=""/>
          <p:cNvSpPr/>
          <p:nvPr/>
        </p:nvSpPr>
        <p:spPr>
          <a:xfrm flipH="1">
            <a:off x="6312960" y="3965400"/>
            <a:ext cx="97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 name=""/>
          <p:cNvSpPr/>
          <p:nvPr/>
        </p:nvSpPr>
        <p:spPr>
          <a:xfrm flipH="1">
            <a:off x="4114800" y="3665520"/>
            <a:ext cx="96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 name=""/>
          <p:cNvSpPr/>
          <p:nvPr/>
        </p:nvSpPr>
        <p:spPr>
          <a:xfrm flipH="1">
            <a:off x="2252520" y="3665520"/>
            <a:ext cx="10432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 name=""/>
          <p:cNvSpPr/>
          <p:nvPr/>
        </p:nvSpPr>
        <p:spPr>
          <a:xfrm>
            <a:off x="2252520" y="3890880"/>
            <a:ext cx="1117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 name=""/>
          <p:cNvSpPr/>
          <p:nvPr/>
        </p:nvSpPr>
        <p:spPr>
          <a:xfrm>
            <a:off x="4114800" y="3890880"/>
            <a:ext cx="10447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 name=""/>
          <p:cNvSpPr/>
          <p:nvPr/>
        </p:nvSpPr>
        <p:spPr>
          <a:xfrm>
            <a:off x="6292440" y="342252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$/MWh</a:t>
            </a:r>
            <a:endParaRPr b="0" lang="en-US" sz="1000" strike="noStrike" u="none">
              <a:solidFill>
                <a:srgbClr val="000000"/>
              </a:solidFill>
              <a:effectLst/>
              <a:uFillTx/>
              <a:latin typeface="Arial"/>
            </a:endParaRPr>
          </a:p>
        </p:txBody>
      </p:sp>
      <p:sp>
        <p:nvSpPr>
          <p:cNvPr id="38" name=""/>
          <p:cNvSpPr/>
          <p:nvPr/>
        </p:nvSpPr>
        <p:spPr>
          <a:xfrm>
            <a:off x="6307200" y="3919680"/>
            <a:ext cx="98676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$/MWh</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Arial"/>
            </a:endParaRPr>
          </a:p>
        </p:txBody>
      </p:sp>
      <p:sp>
        <p:nvSpPr>
          <p:cNvPr id="39" name=""/>
          <p:cNvSpPr/>
          <p:nvPr/>
        </p:nvSpPr>
        <p:spPr>
          <a:xfrm>
            <a:off x="3816360" y="3143160"/>
            <a:ext cx="1717560" cy="551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NYMEX</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$/MMBtu</a:t>
            </a:r>
            <a:endParaRPr b="0" lang="en-US" sz="1000" strike="noStrike" u="none">
              <a:solidFill>
                <a:srgbClr val="000000"/>
              </a:solidFill>
              <a:effectLst/>
              <a:uFillTx/>
              <a:latin typeface="Arial"/>
            </a:endParaRPr>
          </a:p>
        </p:txBody>
      </p:sp>
      <p:sp>
        <p:nvSpPr>
          <p:cNvPr id="40" name=""/>
          <p:cNvSpPr/>
          <p:nvPr/>
        </p:nvSpPr>
        <p:spPr>
          <a:xfrm>
            <a:off x="4066200" y="386388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$/MMBtu</a:t>
            </a:r>
            <a:endParaRPr b="0" lang="en-US" sz="1000" strike="noStrike" u="none">
              <a:solidFill>
                <a:srgbClr val="000000"/>
              </a:solidFill>
              <a:effectLst/>
              <a:uFillTx/>
              <a:latin typeface="Arial"/>
            </a:endParaRPr>
          </a:p>
        </p:txBody>
      </p:sp>
      <p:sp>
        <p:nvSpPr>
          <p:cNvPr id="41" name=""/>
          <p:cNvSpPr/>
          <p:nvPr/>
        </p:nvSpPr>
        <p:spPr>
          <a:xfrm>
            <a:off x="2305440" y="3143160"/>
            <a:ext cx="9957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NYMEX </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$/MMBtu</a:t>
            </a:r>
            <a:endParaRPr b="0" lang="en-US" sz="1000" strike="noStrike" u="none">
              <a:solidFill>
                <a:srgbClr val="000000"/>
              </a:solidFill>
              <a:effectLst/>
              <a:uFillTx/>
              <a:latin typeface="Arial"/>
            </a:endParaRPr>
          </a:p>
        </p:txBody>
      </p:sp>
      <p:sp>
        <p:nvSpPr>
          <p:cNvPr id="42" name=""/>
          <p:cNvSpPr/>
          <p:nvPr/>
        </p:nvSpPr>
        <p:spPr>
          <a:xfrm>
            <a:off x="2215080" y="388152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$/MMBtu</a:t>
            </a:r>
            <a:endParaRPr b="0" lang="en-US" sz="1000" strike="noStrike" u="none">
              <a:solidFill>
                <a:srgbClr val="000000"/>
              </a:solidFill>
              <a:effectLst/>
              <a:uFillTx/>
              <a:latin typeface="Arial"/>
            </a:endParaRPr>
          </a:p>
        </p:txBody>
      </p:sp>
      <p:sp>
        <p:nvSpPr>
          <p:cNvPr id="43" name=""/>
          <p:cNvSpPr/>
          <p:nvPr/>
        </p:nvSpPr>
        <p:spPr>
          <a:xfrm flipH="1">
            <a:off x="1879560" y="1797120"/>
            <a:ext cx="33544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 name=""/>
          <p:cNvSpPr/>
          <p:nvPr/>
        </p:nvSpPr>
        <p:spPr>
          <a:xfrm flipV="1">
            <a:off x="1879560" y="1796760"/>
            <a:ext cx="0" cy="15685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 name=""/>
          <p:cNvSpPr/>
          <p:nvPr/>
        </p:nvSpPr>
        <p:spPr>
          <a:xfrm>
            <a:off x="1881000" y="2478240"/>
            <a:ext cx="536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Arial"/>
            </a:endParaRPr>
          </a:p>
        </p:txBody>
      </p:sp>
      <p:sp>
        <p:nvSpPr>
          <p:cNvPr id="46" name=""/>
          <p:cNvSpPr/>
          <p:nvPr/>
        </p:nvSpPr>
        <p:spPr>
          <a:xfrm>
            <a:off x="4686480" y="5102280"/>
            <a:ext cx="20872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7" name=""/>
          <p:cNvSpPr/>
          <p:nvPr/>
        </p:nvSpPr>
        <p:spPr>
          <a:xfrm flipV="1">
            <a:off x="4686480" y="5101920"/>
            <a:ext cx="0" cy="29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8" name=""/>
          <p:cNvSpPr/>
          <p:nvPr/>
        </p:nvSpPr>
        <p:spPr>
          <a:xfrm flipV="1">
            <a:off x="5208480" y="5101920"/>
            <a:ext cx="0" cy="29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9" name=""/>
          <p:cNvSpPr/>
          <p:nvPr/>
        </p:nvSpPr>
        <p:spPr>
          <a:xfrm flipV="1">
            <a:off x="5742000" y="5101920"/>
            <a:ext cx="0" cy="29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0" name=""/>
          <p:cNvSpPr/>
          <p:nvPr/>
        </p:nvSpPr>
        <p:spPr>
          <a:xfrm flipV="1">
            <a:off x="6264360" y="5101920"/>
            <a:ext cx="0" cy="29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1" name=""/>
          <p:cNvSpPr/>
          <p:nvPr/>
        </p:nvSpPr>
        <p:spPr>
          <a:xfrm flipV="1">
            <a:off x="6786720" y="5101920"/>
            <a:ext cx="0" cy="29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2" name=""/>
          <p:cNvSpPr/>
          <p:nvPr/>
        </p:nvSpPr>
        <p:spPr>
          <a:xfrm>
            <a:off x="5367600" y="4711680"/>
            <a:ext cx="8028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Plants</a:t>
            </a:r>
            <a:endParaRPr b="0" lang="en-US" sz="2000" strike="noStrike" u="none">
              <a:solidFill>
                <a:srgbClr val="000000"/>
              </a:solidFill>
              <a:effectLst/>
              <a:uFillTx/>
              <a:latin typeface="Arial"/>
            </a:endParaRPr>
          </a:p>
        </p:txBody>
      </p:sp>
      <p:sp>
        <p:nvSpPr>
          <p:cNvPr id="53" name=""/>
          <p:cNvSpPr/>
          <p:nvPr/>
        </p:nvSpPr>
        <p:spPr>
          <a:xfrm>
            <a:off x="4289400" y="4711680"/>
            <a:ext cx="2906640" cy="1122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4" name=""/>
          <p:cNvSpPr/>
          <p:nvPr/>
        </p:nvSpPr>
        <p:spPr>
          <a:xfrm>
            <a:off x="5730840" y="4265640"/>
            <a:ext cx="0" cy="4460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5" name=""/>
          <p:cNvSpPr/>
          <p:nvPr/>
        </p:nvSpPr>
        <p:spPr>
          <a:xfrm flipV="1">
            <a:off x="3741840" y="4338360"/>
            <a:ext cx="0" cy="1646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 name=""/>
          <p:cNvSpPr/>
          <p:nvPr/>
        </p:nvSpPr>
        <p:spPr>
          <a:xfrm>
            <a:off x="2473200" y="5985000"/>
            <a:ext cx="1268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 name=""/>
          <p:cNvSpPr/>
          <p:nvPr/>
        </p:nvSpPr>
        <p:spPr>
          <a:xfrm>
            <a:off x="5843520" y="2425680"/>
            <a:ext cx="536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Arial"/>
            </a:endParaRPr>
          </a:p>
        </p:txBody>
      </p:sp>
      <p:sp>
        <p:nvSpPr>
          <p:cNvPr id="58" name=""/>
          <p:cNvSpPr/>
          <p:nvPr/>
        </p:nvSpPr>
        <p:spPr>
          <a:xfrm>
            <a:off x="2568600" y="5734080"/>
            <a:ext cx="11836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Security Interest</a:t>
            </a:r>
            <a:endParaRPr b="0" lang="en-US" sz="1200" strike="noStrike" u="none">
              <a:solidFill>
                <a:srgbClr val="000000"/>
              </a:solidFill>
              <a:effectLst/>
              <a:uFillTx/>
              <a:latin typeface="Arial"/>
            </a:endParaRPr>
          </a:p>
        </p:txBody>
      </p:sp>
      <p:sp>
        <p:nvSpPr>
          <p:cNvPr id="59" name=""/>
          <p:cNvSpPr/>
          <p:nvPr/>
        </p:nvSpPr>
        <p:spPr>
          <a:xfrm>
            <a:off x="5605560" y="2244600"/>
            <a:ext cx="0" cy="11210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 name=""/>
          <p:cNvSpPr/>
          <p:nvPr/>
        </p:nvSpPr>
        <p:spPr>
          <a:xfrm>
            <a:off x="4673520" y="2328840"/>
            <a:ext cx="9763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Asset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Management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Agreement</a:t>
            </a:r>
            <a:endParaRPr b="0" lang="en-US" sz="1200" strike="noStrike" u="none">
              <a:solidFill>
                <a:srgbClr val="000000"/>
              </a:solidFill>
              <a:effectLst/>
              <a:uFillTx/>
              <a:latin typeface="Arial"/>
            </a:endParaRPr>
          </a:p>
        </p:txBody>
      </p:sp>
      <p:sp>
        <p:nvSpPr>
          <p:cNvPr id="61" name=""/>
          <p:cNvSpPr/>
          <p:nvPr/>
        </p:nvSpPr>
        <p:spPr>
          <a:xfrm>
            <a:off x="5904000" y="2244600"/>
            <a:ext cx="0" cy="11210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 name=""/>
          <p:cNvSpPr/>
          <p:nvPr/>
        </p:nvSpPr>
        <p:spPr>
          <a:xfrm>
            <a:off x="6581880" y="371628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MPPA</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
          <p:cNvSpPr/>
          <p:nvPr/>
        </p:nvSpPr>
        <p:spPr>
          <a:xfrm>
            <a:off x="304920" y="12600"/>
            <a:ext cx="807696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1. Formation of Holding Company</a:t>
            </a:r>
            <a:endParaRPr b="0" lang="en-US" sz="2600" strike="noStrike" u="none">
              <a:solidFill>
                <a:srgbClr val="000000"/>
              </a:solidFill>
              <a:effectLst/>
              <a:uFillTx/>
              <a:latin typeface="Arial"/>
            </a:endParaRPr>
          </a:p>
        </p:txBody>
      </p:sp>
      <p:sp>
        <p:nvSpPr>
          <p:cNvPr id="64" name=""/>
          <p:cNvSpPr/>
          <p:nvPr/>
        </p:nvSpPr>
        <p:spPr>
          <a:xfrm>
            <a:off x="317520" y="533520"/>
            <a:ext cx="8381880" cy="160596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90000"/>
              </a:lnSpc>
              <a:spcBef>
                <a:spcPts val="49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Calpine forms Holding Company, a new wholly owned subsidiary.</a:t>
            </a:r>
            <a:endParaRPr b="0" lang="en-US" sz="1600" strike="noStrike" u="none">
              <a:solidFill>
                <a:srgbClr val="000000"/>
              </a:solidFill>
              <a:effectLst/>
              <a:uFillTx/>
              <a:latin typeface="Arial"/>
            </a:endParaRPr>
          </a:p>
          <a:p>
            <a:pPr marL="291960" indent="-291960">
              <a:lnSpc>
                <a:spcPct val="90000"/>
              </a:lnSpc>
              <a:spcBef>
                <a:spcPts val="49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Calpine transfers the project subsidiaries listed in Exhibit 1 of the Term Sheet (the “Calpine Plants”) to Holding Company.</a:t>
            </a:r>
            <a:endParaRPr b="0" lang="en-US" sz="1600" strike="noStrike" u="none">
              <a:solidFill>
                <a:srgbClr val="000000"/>
              </a:solidFill>
              <a:effectLst/>
              <a:uFillTx/>
              <a:latin typeface="Arial"/>
            </a:endParaRPr>
          </a:p>
          <a:p>
            <a:pPr marL="291960" indent="-291960">
              <a:lnSpc>
                <a:spcPct val="90000"/>
              </a:lnSpc>
              <a:spcBef>
                <a:spcPts val="49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Calpine and Holding Company execute an Asset Management Agreement whereby Calpine provides operating, marketing and scheduling services for the Calpine Plants.</a:t>
            </a:r>
            <a:endParaRPr b="0" lang="en-US" sz="1600" strike="noStrike" u="none">
              <a:solidFill>
                <a:srgbClr val="000000"/>
              </a:solidFill>
              <a:effectLst/>
              <a:uFillTx/>
              <a:latin typeface="Arial"/>
            </a:endParaRPr>
          </a:p>
          <a:p>
            <a:pPr marL="291960" indent="-291960">
              <a:lnSpc>
                <a:spcPct val="90000"/>
              </a:lnSpc>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65" name=""/>
          <p:cNvSpPr/>
          <p:nvPr/>
        </p:nvSpPr>
        <p:spPr>
          <a:xfrm>
            <a:off x="5522760" y="1879560"/>
            <a:ext cx="955800" cy="8031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6" name=""/>
          <p:cNvSpPr/>
          <p:nvPr/>
        </p:nvSpPr>
        <p:spPr>
          <a:xfrm>
            <a:off x="5630040" y="2087640"/>
            <a:ext cx="753840" cy="429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Times New Roman"/>
              </a:rPr>
              <a:t>CPN</a:t>
            </a:r>
            <a:endParaRPr b="0" lang="en-US" sz="2200" strike="noStrike" u="none">
              <a:solidFill>
                <a:srgbClr val="000000"/>
              </a:solidFill>
              <a:effectLst/>
              <a:uFillTx/>
              <a:latin typeface="Arial"/>
            </a:endParaRPr>
          </a:p>
        </p:txBody>
      </p:sp>
      <p:sp>
        <p:nvSpPr>
          <p:cNvPr id="67" name=""/>
          <p:cNvSpPr/>
          <p:nvPr/>
        </p:nvSpPr>
        <p:spPr>
          <a:xfrm>
            <a:off x="3720960" y="3684600"/>
            <a:ext cx="614520" cy="804960"/>
          </a:xfrm>
          <a:custGeom>
            <a:avLst/>
            <a:gdLst>
              <a:gd name="textAreaLeft" fmla="*/ 29880 w 614520"/>
              <a:gd name="textAreaRight" fmla="*/ 584640 w 614520"/>
              <a:gd name="textAreaTop" fmla="*/ 29880 h 804960"/>
              <a:gd name="textAreaBottom" fmla="*/ 775080 h 804960"/>
            </a:gdLst>
            <a:ahLst/>
            <a:cxnLst/>
            <a:rect l="textAreaLeft" t="textAreaTop" r="textAreaRight" b="textAreaBottom"/>
            <a:pathLst>
              <a:path w="21600" h="28290">
                <a:moveTo>
                  <a:pt x="3600" y="0"/>
                </a:moveTo>
                <a:arcTo wR="3600" hR="3600" stAng="16200000" swAng="-5400000"/>
                <a:lnTo>
                  <a:pt x="0" y="24690"/>
                </a:lnTo>
                <a:arcTo wR="3600" hR="3600" stAng="10800000" swAng="-5400000"/>
                <a:lnTo>
                  <a:pt x="18000" y="28290"/>
                </a:lnTo>
                <a:arcTo wR="3600" hR="3600" stAng="5400000" swAng="-5400000"/>
                <a:lnTo>
                  <a:pt x="21600" y="3600"/>
                </a:lnTo>
                <a:arcTo wR="3600" hR="3600" stAng="0" swAng="-5400000"/>
                <a:close/>
              </a:path>
            </a:pathLst>
          </a:cu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8" name=""/>
          <p:cNvSpPr/>
          <p:nvPr/>
        </p:nvSpPr>
        <p:spPr>
          <a:xfrm>
            <a:off x="7967880" y="3863880"/>
            <a:ext cx="59580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MPPA</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Co.</a:t>
            </a:r>
            <a:endParaRPr b="0" lang="en-US" sz="1200" strike="noStrike" u="none">
              <a:solidFill>
                <a:srgbClr val="000000"/>
              </a:solidFill>
              <a:effectLst/>
              <a:uFillTx/>
              <a:latin typeface="Arial"/>
            </a:endParaRPr>
          </a:p>
        </p:txBody>
      </p:sp>
      <p:sp>
        <p:nvSpPr>
          <p:cNvPr id="69" name=""/>
          <p:cNvSpPr/>
          <p:nvPr/>
        </p:nvSpPr>
        <p:spPr>
          <a:xfrm>
            <a:off x="3784320" y="3917880"/>
            <a:ext cx="49392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ENA</a:t>
            </a:r>
            <a:endParaRPr b="0" lang="en-US" sz="1200" strike="noStrike" u="none">
              <a:solidFill>
                <a:srgbClr val="000000"/>
              </a:solidFill>
              <a:effectLst/>
              <a:uFillTx/>
              <a:latin typeface="Arial"/>
            </a:endParaRPr>
          </a:p>
        </p:txBody>
      </p:sp>
      <p:sp>
        <p:nvSpPr>
          <p:cNvPr id="70" name=""/>
          <p:cNvSpPr/>
          <p:nvPr/>
        </p:nvSpPr>
        <p:spPr>
          <a:xfrm>
            <a:off x="1803240" y="3855960"/>
            <a:ext cx="8575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CPN Gas</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Entities</a:t>
            </a:r>
            <a:endParaRPr b="0" lang="en-US" sz="1200" strike="noStrike" u="none">
              <a:solidFill>
                <a:srgbClr val="000000"/>
              </a:solidFill>
              <a:effectLst/>
              <a:uFillTx/>
              <a:latin typeface="Arial"/>
            </a:endParaRPr>
          </a:p>
        </p:txBody>
      </p:sp>
      <p:sp>
        <p:nvSpPr>
          <p:cNvPr id="71" name=""/>
          <p:cNvSpPr/>
          <p:nvPr/>
        </p:nvSpPr>
        <p:spPr>
          <a:xfrm>
            <a:off x="1847880" y="3684600"/>
            <a:ext cx="752400" cy="804960"/>
          </a:xfrm>
          <a:custGeom>
            <a:avLst/>
            <a:gdLst>
              <a:gd name="textAreaLeft" fmla="*/ 36720 w 752400"/>
              <a:gd name="textAreaRight" fmla="*/ 715680 w 752400"/>
              <a:gd name="textAreaTop" fmla="*/ 36720 h 804960"/>
              <a:gd name="textAreaBottom" fmla="*/ 768240 h 804960"/>
            </a:gdLst>
            <a:ahLst/>
            <a:cxnLst/>
            <a:rect l="textAreaLeft" t="textAreaTop" r="textAreaRight" b="textAreaBottom"/>
            <a:pathLst>
              <a:path w="21600" h="23108">
                <a:moveTo>
                  <a:pt x="3600" y="0"/>
                </a:moveTo>
                <a:arcTo wR="3600" hR="3600" stAng="16200000" swAng="-5400000"/>
                <a:lnTo>
                  <a:pt x="0" y="19508"/>
                </a:lnTo>
                <a:arcTo wR="3600" hR="3600" stAng="10800000" swAng="-5400000"/>
                <a:lnTo>
                  <a:pt x="18000" y="23108"/>
                </a:lnTo>
                <a:arcTo wR="3600" hR="3600" stAng="5400000" swAng="-5400000"/>
                <a:lnTo>
                  <a:pt x="21600" y="3600"/>
                </a:lnTo>
                <a:arcTo wR="3600" hR="3600" stAng="0" swAng="-5400000"/>
                <a:close/>
              </a:path>
            </a:pathLst>
          </a:cu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2" name=""/>
          <p:cNvSpPr/>
          <p:nvPr/>
        </p:nvSpPr>
        <p:spPr>
          <a:xfrm>
            <a:off x="1728720" y="5157720"/>
            <a:ext cx="1163880" cy="1136880"/>
          </a:xfrm>
          <a:prstGeom prst="ellipse">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3" name=""/>
          <p:cNvSpPr/>
          <p:nvPr/>
        </p:nvSpPr>
        <p:spPr>
          <a:xfrm>
            <a:off x="1943640" y="5398920"/>
            <a:ext cx="73080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TX/</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Canada</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Reserves</a:t>
            </a:r>
            <a:endParaRPr b="0" lang="en-US" sz="1200" strike="noStrike" u="none">
              <a:solidFill>
                <a:srgbClr val="000000"/>
              </a:solidFill>
              <a:effectLst/>
              <a:uFillTx/>
              <a:latin typeface="Arial"/>
            </a:endParaRPr>
          </a:p>
        </p:txBody>
      </p:sp>
      <p:sp>
        <p:nvSpPr>
          <p:cNvPr id="74" name=""/>
          <p:cNvSpPr/>
          <p:nvPr/>
        </p:nvSpPr>
        <p:spPr>
          <a:xfrm>
            <a:off x="2252520" y="4489560"/>
            <a:ext cx="0" cy="66816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 name=""/>
          <p:cNvSpPr/>
          <p:nvPr/>
        </p:nvSpPr>
        <p:spPr>
          <a:xfrm>
            <a:off x="7840800" y="3684600"/>
            <a:ext cx="822240" cy="804960"/>
          </a:xfrm>
          <a:prstGeom prst="roundRect">
            <a:avLst>
              <a:gd name="adj" fmla="val 16667"/>
            </a:avLst>
          </a:pr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6" name=""/>
          <p:cNvSpPr/>
          <p:nvPr/>
        </p:nvSpPr>
        <p:spPr>
          <a:xfrm>
            <a:off x="4913280" y="5506920"/>
            <a:ext cx="341280" cy="26352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Arial"/>
            </a:endParaRPr>
          </a:p>
        </p:txBody>
      </p:sp>
      <p:sp>
        <p:nvSpPr>
          <p:cNvPr id="77" name=""/>
          <p:cNvSpPr/>
          <p:nvPr/>
        </p:nvSpPr>
        <p:spPr>
          <a:xfrm>
            <a:off x="5389560" y="5506920"/>
            <a:ext cx="344520" cy="26352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Arial"/>
            </a:endParaRPr>
          </a:p>
        </p:txBody>
      </p:sp>
      <p:sp>
        <p:nvSpPr>
          <p:cNvPr id="78" name=""/>
          <p:cNvSpPr/>
          <p:nvPr/>
        </p:nvSpPr>
        <p:spPr>
          <a:xfrm>
            <a:off x="5869080" y="5506920"/>
            <a:ext cx="341280" cy="26352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Arial"/>
            </a:endParaRPr>
          </a:p>
        </p:txBody>
      </p:sp>
      <p:sp>
        <p:nvSpPr>
          <p:cNvPr id="79" name=""/>
          <p:cNvSpPr/>
          <p:nvPr/>
        </p:nvSpPr>
        <p:spPr>
          <a:xfrm>
            <a:off x="6348240" y="5506920"/>
            <a:ext cx="341640" cy="26352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Arial"/>
            </a:endParaRPr>
          </a:p>
        </p:txBody>
      </p:sp>
      <p:sp>
        <p:nvSpPr>
          <p:cNvPr id="80" name=""/>
          <p:cNvSpPr/>
          <p:nvPr/>
        </p:nvSpPr>
        <p:spPr>
          <a:xfrm>
            <a:off x="6826320" y="5506920"/>
            <a:ext cx="342720" cy="26352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Arial"/>
            </a:endParaRPr>
          </a:p>
        </p:txBody>
      </p:sp>
      <p:sp>
        <p:nvSpPr>
          <p:cNvPr id="81" name=""/>
          <p:cNvSpPr/>
          <p:nvPr/>
        </p:nvSpPr>
        <p:spPr>
          <a:xfrm>
            <a:off x="5522760" y="3684600"/>
            <a:ext cx="955800" cy="8049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2" name=""/>
          <p:cNvSpPr/>
          <p:nvPr/>
        </p:nvSpPr>
        <p:spPr>
          <a:xfrm>
            <a:off x="5492160" y="3811680"/>
            <a:ext cx="102528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Holding</a:t>
            </a: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Company</a:t>
            </a:r>
            <a:endParaRPr b="0" lang="en-US" sz="1600" strike="noStrike" u="none">
              <a:solidFill>
                <a:srgbClr val="000000"/>
              </a:solidFill>
              <a:effectLst/>
              <a:uFillTx/>
              <a:latin typeface="Arial"/>
            </a:endParaRPr>
          </a:p>
        </p:txBody>
      </p:sp>
      <p:sp>
        <p:nvSpPr>
          <p:cNvPr id="83" name=""/>
          <p:cNvSpPr/>
          <p:nvPr/>
        </p:nvSpPr>
        <p:spPr>
          <a:xfrm>
            <a:off x="6515280" y="3954600"/>
            <a:ext cx="121896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 name=""/>
          <p:cNvSpPr/>
          <p:nvPr/>
        </p:nvSpPr>
        <p:spPr>
          <a:xfrm flipH="1">
            <a:off x="6514920" y="4219560"/>
            <a:ext cx="123156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5" name=""/>
          <p:cNvSpPr/>
          <p:nvPr/>
        </p:nvSpPr>
        <p:spPr>
          <a:xfrm flipH="1">
            <a:off x="4457880" y="3954600"/>
            <a:ext cx="88560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6" name=""/>
          <p:cNvSpPr/>
          <p:nvPr/>
        </p:nvSpPr>
        <p:spPr>
          <a:xfrm flipH="1">
            <a:off x="2646000" y="3954600"/>
            <a:ext cx="95724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7" name=""/>
          <p:cNvSpPr/>
          <p:nvPr/>
        </p:nvSpPr>
        <p:spPr>
          <a:xfrm>
            <a:off x="2646360" y="4154400"/>
            <a:ext cx="102564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8" name=""/>
          <p:cNvSpPr/>
          <p:nvPr/>
        </p:nvSpPr>
        <p:spPr>
          <a:xfrm>
            <a:off x="4457880" y="4154400"/>
            <a:ext cx="95724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9" name=""/>
          <p:cNvSpPr/>
          <p:nvPr/>
        </p:nvSpPr>
        <p:spPr>
          <a:xfrm>
            <a:off x="6559200" y="3637080"/>
            <a:ext cx="115452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Floating  $/MWh</a:t>
            </a:r>
            <a:endParaRPr b="0" lang="en-US" sz="1100" strike="noStrike" u="none">
              <a:solidFill>
                <a:srgbClr val="000000"/>
              </a:solidFill>
              <a:effectLst/>
              <a:uFillTx/>
              <a:latin typeface="Arial"/>
            </a:endParaRPr>
          </a:p>
        </p:txBody>
      </p:sp>
      <p:sp>
        <p:nvSpPr>
          <p:cNvPr id="90" name=""/>
          <p:cNvSpPr/>
          <p:nvPr/>
        </p:nvSpPr>
        <p:spPr>
          <a:xfrm>
            <a:off x="6571080" y="4246560"/>
            <a:ext cx="106452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Prepay</a:t>
            </a:r>
            <a:endParaRPr b="0" lang="en-US" sz="11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(Fixed $/MWh)</a:t>
            </a:r>
            <a:endParaRPr b="0" lang="en-US" sz="1100" strike="noStrike" u="none">
              <a:solidFill>
                <a:srgbClr val="000000"/>
              </a:solidFill>
              <a:effectLst/>
              <a:uFillTx/>
              <a:latin typeface="Arial"/>
            </a:endParaRPr>
          </a:p>
        </p:txBody>
      </p:sp>
      <p:sp>
        <p:nvSpPr>
          <p:cNvPr id="91" name=""/>
          <p:cNvSpPr/>
          <p:nvPr/>
        </p:nvSpPr>
        <p:spPr>
          <a:xfrm>
            <a:off x="4148280" y="3416400"/>
            <a:ext cx="1571400" cy="597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Fixed NYMEX </a:t>
            </a:r>
            <a:endParaRPr b="0" lang="en-US" sz="11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 Basis</a:t>
            </a:r>
            <a:endParaRPr b="0" lang="en-US" sz="11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$/MMBtu</a:t>
            </a:r>
            <a:endParaRPr b="0" lang="en-US" sz="1100" strike="noStrike" u="none">
              <a:solidFill>
                <a:srgbClr val="000000"/>
              </a:solidFill>
              <a:effectLst/>
              <a:uFillTx/>
              <a:latin typeface="Arial"/>
            </a:endParaRPr>
          </a:p>
        </p:txBody>
      </p:sp>
      <p:sp>
        <p:nvSpPr>
          <p:cNvPr id="92" name=""/>
          <p:cNvSpPr/>
          <p:nvPr/>
        </p:nvSpPr>
        <p:spPr>
          <a:xfrm>
            <a:off x="4288680" y="4229280"/>
            <a:ext cx="124416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Floating $/MMBtu</a:t>
            </a:r>
            <a:endParaRPr b="0" lang="en-US" sz="1100" strike="noStrike" u="none">
              <a:solidFill>
                <a:srgbClr val="000000"/>
              </a:solidFill>
              <a:effectLst/>
              <a:uFillTx/>
              <a:latin typeface="Arial"/>
            </a:endParaRPr>
          </a:p>
        </p:txBody>
      </p:sp>
      <p:sp>
        <p:nvSpPr>
          <p:cNvPr id="93" name=""/>
          <p:cNvSpPr/>
          <p:nvPr/>
        </p:nvSpPr>
        <p:spPr>
          <a:xfrm>
            <a:off x="2631240" y="3376440"/>
            <a:ext cx="1049040" cy="597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Fixed NYMEX</a:t>
            </a:r>
            <a:endParaRPr b="0" lang="en-US" sz="11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 Basis</a:t>
            </a:r>
            <a:endParaRPr b="0" lang="en-US" sz="11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$/MMBtu</a:t>
            </a:r>
            <a:endParaRPr b="0" lang="en-US" sz="1100" strike="noStrike" u="none">
              <a:solidFill>
                <a:srgbClr val="000000"/>
              </a:solidFill>
              <a:effectLst/>
              <a:uFillTx/>
              <a:latin typeface="Arial"/>
            </a:endParaRPr>
          </a:p>
        </p:txBody>
      </p:sp>
      <p:sp>
        <p:nvSpPr>
          <p:cNvPr id="94" name=""/>
          <p:cNvSpPr/>
          <p:nvPr/>
        </p:nvSpPr>
        <p:spPr>
          <a:xfrm>
            <a:off x="2520360" y="4218120"/>
            <a:ext cx="124416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Floating $/MMBtu</a:t>
            </a:r>
            <a:endParaRPr b="0" lang="en-US" sz="1100" strike="noStrike" u="none">
              <a:solidFill>
                <a:srgbClr val="000000"/>
              </a:solidFill>
              <a:effectLst/>
              <a:uFillTx/>
              <a:latin typeface="Arial"/>
            </a:endParaRPr>
          </a:p>
        </p:txBody>
      </p:sp>
      <p:sp>
        <p:nvSpPr>
          <p:cNvPr id="95" name=""/>
          <p:cNvSpPr/>
          <p:nvPr/>
        </p:nvSpPr>
        <p:spPr>
          <a:xfrm flipH="1">
            <a:off x="2276280" y="2284560"/>
            <a:ext cx="323028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 name=""/>
          <p:cNvSpPr/>
          <p:nvPr/>
        </p:nvSpPr>
        <p:spPr>
          <a:xfrm flipV="1">
            <a:off x="2252520" y="2281320"/>
            <a:ext cx="0" cy="1403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 name=""/>
          <p:cNvSpPr/>
          <p:nvPr/>
        </p:nvSpPr>
        <p:spPr>
          <a:xfrm>
            <a:off x="2224800" y="2852640"/>
            <a:ext cx="50796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100%</a:t>
            </a:r>
            <a:endParaRPr b="0" lang="en-US" sz="1100" strike="noStrike" u="none">
              <a:solidFill>
                <a:srgbClr val="000000"/>
              </a:solidFill>
              <a:effectLst/>
              <a:uFillTx/>
              <a:latin typeface="Arial"/>
            </a:endParaRPr>
          </a:p>
        </p:txBody>
      </p:sp>
      <p:sp>
        <p:nvSpPr>
          <p:cNvPr id="98" name=""/>
          <p:cNvSpPr/>
          <p:nvPr/>
        </p:nvSpPr>
        <p:spPr>
          <a:xfrm>
            <a:off x="5070600" y="5237280"/>
            <a:ext cx="1917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 name=""/>
          <p:cNvSpPr/>
          <p:nvPr/>
        </p:nvSpPr>
        <p:spPr>
          <a:xfrm flipV="1">
            <a:off x="5070600" y="5236920"/>
            <a:ext cx="0" cy="269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 name=""/>
          <p:cNvSpPr/>
          <p:nvPr/>
        </p:nvSpPr>
        <p:spPr>
          <a:xfrm flipV="1">
            <a:off x="5549760" y="5236920"/>
            <a:ext cx="0" cy="269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1" name=""/>
          <p:cNvSpPr/>
          <p:nvPr/>
        </p:nvSpPr>
        <p:spPr>
          <a:xfrm flipV="1">
            <a:off x="6040440" y="5236920"/>
            <a:ext cx="0" cy="269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 name=""/>
          <p:cNvSpPr/>
          <p:nvPr/>
        </p:nvSpPr>
        <p:spPr>
          <a:xfrm flipV="1">
            <a:off x="6519960" y="5236920"/>
            <a:ext cx="0" cy="269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 name=""/>
          <p:cNvSpPr/>
          <p:nvPr/>
        </p:nvSpPr>
        <p:spPr>
          <a:xfrm flipV="1">
            <a:off x="6999120" y="5236920"/>
            <a:ext cx="0" cy="269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 name=""/>
          <p:cNvSpPr/>
          <p:nvPr/>
        </p:nvSpPr>
        <p:spPr>
          <a:xfrm>
            <a:off x="5699520" y="4903920"/>
            <a:ext cx="6562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Plants</a:t>
            </a:r>
            <a:endParaRPr b="0" lang="en-US" sz="1400" strike="noStrike" u="none">
              <a:solidFill>
                <a:srgbClr val="000000"/>
              </a:solidFill>
              <a:effectLst/>
              <a:uFillTx/>
              <a:latin typeface="Arial"/>
            </a:endParaRPr>
          </a:p>
        </p:txBody>
      </p:sp>
      <p:sp>
        <p:nvSpPr>
          <p:cNvPr id="105" name=""/>
          <p:cNvSpPr/>
          <p:nvPr/>
        </p:nvSpPr>
        <p:spPr>
          <a:xfrm>
            <a:off x="4630680" y="4890960"/>
            <a:ext cx="2666880" cy="1001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6" name=""/>
          <p:cNvSpPr/>
          <p:nvPr/>
        </p:nvSpPr>
        <p:spPr>
          <a:xfrm>
            <a:off x="5977080" y="4489560"/>
            <a:ext cx="0" cy="4014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7" name=""/>
          <p:cNvSpPr/>
          <p:nvPr/>
        </p:nvSpPr>
        <p:spPr>
          <a:xfrm flipV="1">
            <a:off x="3963960" y="4552920"/>
            <a:ext cx="0" cy="147312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8" name=""/>
          <p:cNvSpPr/>
          <p:nvPr/>
        </p:nvSpPr>
        <p:spPr>
          <a:xfrm>
            <a:off x="2798640" y="6026040"/>
            <a:ext cx="116532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9" name=""/>
          <p:cNvSpPr/>
          <p:nvPr/>
        </p:nvSpPr>
        <p:spPr>
          <a:xfrm>
            <a:off x="6130800" y="2928960"/>
            <a:ext cx="5364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Arial"/>
            </a:endParaRPr>
          </a:p>
        </p:txBody>
      </p:sp>
      <p:sp>
        <p:nvSpPr>
          <p:cNvPr id="110" name=""/>
          <p:cNvSpPr/>
          <p:nvPr/>
        </p:nvSpPr>
        <p:spPr>
          <a:xfrm>
            <a:off x="2877480" y="5762520"/>
            <a:ext cx="110340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Security Interest</a:t>
            </a:r>
            <a:endParaRPr b="0" lang="en-US" sz="1100" strike="noStrike" u="none">
              <a:solidFill>
                <a:srgbClr val="000000"/>
              </a:solidFill>
              <a:effectLst/>
              <a:uFillTx/>
              <a:latin typeface="Arial"/>
            </a:endParaRPr>
          </a:p>
        </p:txBody>
      </p:sp>
      <p:sp>
        <p:nvSpPr>
          <p:cNvPr id="111" name=""/>
          <p:cNvSpPr/>
          <p:nvPr/>
        </p:nvSpPr>
        <p:spPr>
          <a:xfrm>
            <a:off x="5864400" y="2682720"/>
            <a:ext cx="0" cy="10018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2" name=""/>
          <p:cNvSpPr/>
          <p:nvPr/>
        </p:nvSpPr>
        <p:spPr>
          <a:xfrm>
            <a:off x="4965480" y="2754360"/>
            <a:ext cx="9763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Asset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Management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Agreement</a:t>
            </a:r>
            <a:endParaRPr b="0" lang="en-US" sz="1200" strike="noStrike" u="none">
              <a:solidFill>
                <a:srgbClr val="000000"/>
              </a:solidFill>
              <a:effectLst/>
              <a:uFillTx/>
              <a:latin typeface="Arial"/>
            </a:endParaRPr>
          </a:p>
        </p:txBody>
      </p:sp>
      <p:sp>
        <p:nvSpPr>
          <p:cNvPr id="113" name=""/>
          <p:cNvSpPr/>
          <p:nvPr/>
        </p:nvSpPr>
        <p:spPr>
          <a:xfrm>
            <a:off x="6137280" y="2682720"/>
            <a:ext cx="0" cy="10018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4" name=""/>
          <p:cNvSpPr/>
          <p:nvPr/>
        </p:nvSpPr>
        <p:spPr>
          <a:xfrm>
            <a:off x="6868440" y="3978360"/>
            <a:ext cx="56268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MPPA</a:t>
            </a:r>
            <a:endParaRPr b="0" lang="en-US" sz="1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
          <p:cNvSpPr/>
          <p:nvPr/>
        </p:nvSpPr>
        <p:spPr>
          <a:xfrm>
            <a:off x="304920" y="12600"/>
            <a:ext cx="807696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2. Benefits of Holding Company</a:t>
            </a:r>
            <a:endParaRPr b="0" lang="en-US" sz="2600" strike="noStrike" u="none">
              <a:solidFill>
                <a:srgbClr val="000000"/>
              </a:solidFill>
              <a:effectLst/>
              <a:uFillTx/>
              <a:latin typeface="Arial"/>
            </a:endParaRPr>
          </a:p>
        </p:txBody>
      </p:sp>
      <p:sp>
        <p:nvSpPr>
          <p:cNvPr id="116" name=""/>
          <p:cNvSpPr/>
          <p:nvPr/>
        </p:nvSpPr>
        <p:spPr>
          <a:xfrm>
            <a:off x="317520" y="571680"/>
            <a:ext cx="8381880" cy="353376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cc"/>
                </a:solidFill>
                <a:effectLst/>
                <a:uFillTx/>
                <a:latin typeface="Times New Roman"/>
              </a:rPr>
              <a:t>Calpine benefits from the Holding Company structure in the following manner:</a:t>
            </a:r>
            <a:endParaRPr b="0" lang="en-US" sz="2000" strike="noStrike" u="none">
              <a:solidFill>
                <a:srgbClr val="000000"/>
              </a:solidFill>
              <a:effectLst/>
              <a:uFillTx/>
              <a:latin typeface="Arial"/>
            </a:endParaRPr>
          </a:p>
          <a:p>
            <a:pPr marL="343080" indent="-343080">
              <a:lnSpc>
                <a:spcPct val="100000"/>
              </a:lnSpc>
              <a:spcBef>
                <a:spcPts val="1125"/>
              </a:spcBef>
              <a:buClr>
                <a:srgbClr val="0000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cc"/>
                </a:solidFill>
                <a:effectLst/>
                <a:uFillTx/>
                <a:latin typeface="Times New Roman"/>
              </a:rPr>
              <a:t>Allows for optimum flexibility to market and schedule plant output.</a:t>
            </a:r>
            <a:endParaRPr b="0" lang="en-US" sz="2000" strike="noStrike" u="none">
              <a:solidFill>
                <a:srgbClr val="000000"/>
              </a:solidFill>
              <a:effectLst/>
              <a:uFillTx/>
              <a:latin typeface="Arial"/>
            </a:endParaRPr>
          </a:p>
          <a:p>
            <a:pPr marL="343080" indent="-343080">
              <a:lnSpc>
                <a:spcPct val="100000"/>
              </a:lnSpc>
              <a:spcBef>
                <a:spcPts val="1125"/>
              </a:spcBef>
              <a:buClr>
                <a:srgbClr val="0000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cc"/>
                </a:solidFill>
                <a:effectLst/>
                <a:uFillTx/>
                <a:latin typeface="Times New Roman"/>
              </a:rPr>
              <a:t>Eliminates need to allocate prepay funds to individual plants.</a:t>
            </a:r>
            <a:endParaRPr b="0" lang="en-US" sz="2000" strike="noStrike" u="none">
              <a:solidFill>
                <a:srgbClr val="000000"/>
              </a:solidFill>
              <a:effectLst/>
              <a:uFillTx/>
              <a:latin typeface="Arial"/>
            </a:endParaRPr>
          </a:p>
          <a:p>
            <a:pPr marL="343080" indent="-343080">
              <a:lnSpc>
                <a:spcPct val="100000"/>
              </a:lnSpc>
              <a:spcBef>
                <a:spcPts val="1125"/>
              </a:spcBef>
              <a:buClr>
                <a:srgbClr val="0000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cc"/>
                </a:solidFill>
                <a:effectLst/>
                <a:uFillTx/>
                <a:latin typeface="Times New Roman"/>
              </a:rPr>
              <a:t>Eases the addition and substitution of new plants to the MPPA.</a:t>
            </a:r>
            <a:endParaRPr b="0" lang="en-US" sz="2000" strike="noStrike" u="none">
              <a:solidFill>
                <a:srgbClr val="000000"/>
              </a:solidFill>
              <a:effectLst/>
              <a:uFillTx/>
              <a:latin typeface="Arial"/>
            </a:endParaRPr>
          </a:p>
          <a:p>
            <a:pPr marL="343080" indent="-343080">
              <a:lnSpc>
                <a:spcPct val="100000"/>
              </a:lnSpc>
              <a:spcBef>
                <a:spcPts val="1125"/>
              </a:spcBef>
              <a:buClr>
                <a:srgbClr val="0000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cc"/>
                </a:solidFill>
                <a:effectLst/>
                <a:uFillTx/>
                <a:latin typeface="Times New Roman"/>
              </a:rPr>
              <a:t>Prevents prepay from being treated as Calpine Corp. credit.</a:t>
            </a:r>
            <a:endParaRPr b="0" lang="en-US" sz="2000" strike="noStrike" u="none">
              <a:solidFill>
                <a:srgbClr val="000000"/>
              </a:solidFill>
              <a:effectLst/>
              <a:uFillTx/>
              <a:latin typeface="Arial"/>
            </a:endParaRPr>
          </a:p>
          <a:p>
            <a:pPr marL="343080" indent="-343080">
              <a:lnSpc>
                <a:spcPct val="100000"/>
              </a:lnSpc>
              <a:spcBef>
                <a:spcPts val="1125"/>
              </a:spcBef>
              <a:buClr>
                <a:srgbClr val="0000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cc"/>
                </a:solidFill>
                <a:effectLst/>
                <a:uFillTx/>
                <a:latin typeface="Times New Roman"/>
              </a:rPr>
              <a:t>Creates minimal disruption to existing corporate structure.</a:t>
            </a:r>
            <a:endParaRPr b="0" lang="en-US" sz="2000" strike="noStrike" u="none">
              <a:solidFill>
                <a:srgbClr val="000000"/>
              </a:solidFill>
              <a:effectLst/>
              <a:uFillTx/>
              <a:latin typeface="Arial"/>
            </a:endParaRPr>
          </a:p>
          <a:p>
            <a:pPr marL="343080" indent="-343080">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100000"/>
              </a:lnSpc>
              <a:spcBef>
                <a:spcPts val="1125"/>
              </a:spcBef>
              <a:buClr>
                <a:srgbClr val="0000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17" name=""/>
          <p:cNvSpPr/>
          <p:nvPr/>
        </p:nvSpPr>
        <p:spPr>
          <a:xfrm>
            <a:off x="406440" y="5118120"/>
            <a:ext cx="8356680" cy="672840"/>
          </a:xfrm>
          <a:prstGeom prst="rect">
            <a:avLst/>
          </a:prstGeom>
          <a:noFill/>
          <a:ln w="1260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1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900" strike="noStrike" u="none">
                <a:solidFill>
                  <a:srgbClr val="000000"/>
                </a:solidFill>
                <a:effectLst/>
                <a:uFillTx/>
                <a:latin typeface="Times New Roman"/>
                <a:ea typeface="Arial"/>
              </a:rPr>
              <a:t>While ENA believes that the formation of a Holding Company maximizes Calpine’s flexibility and execution, the feasibility of other structures can be explored.</a:t>
            </a:r>
            <a:r>
              <a:rPr b="0" i="1" lang="en-US" sz="1900" strike="noStrike" u="none">
                <a:solidFill>
                  <a:srgbClr val="000000"/>
                </a:solidFill>
                <a:effectLst/>
                <a:uFillTx/>
                <a:latin typeface="Times New Roman"/>
              </a:rPr>
              <a:t> </a:t>
            </a:r>
            <a:endParaRPr b="0" lang="en-US" sz="1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
          <p:cNvSpPr/>
          <p:nvPr/>
        </p:nvSpPr>
        <p:spPr>
          <a:xfrm>
            <a:off x="317520" y="12600"/>
            <a:ext cx="807732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3. Execution of Master Power Prepayment Agreement</a:t>
            </a:r>
            <a:endParaRPr b="0" lang="en-US" sz="2600" strike="noStrike" u="none">
              <a:solidFill>
                <a:srgbClr val="000000"/>
              </a:solidFill>
              <a:effectLst/>
              <a:uFillTx/>
              <a:latin typeface="Arial"/>
            </a:endParaRPr>
          </a:p>
        </p:txBody>
      </p:sp>
      <p:sp>
        <p:nvSpPr>
          <p:cNvPr id="119" name=""/>
          <p:cNvSpPr/>
          <p:nvPr/>
        </p:nvSpPr>
        <p:spPr>
          <a:xfrm>
            <a:off x="380880" y="685800"/>
            <a:ext cx="6477120" cy="670680"/>
          </a:xfrm>
          <a:prstGeom prst="rect">
            <a:avLst/>
          </a:prstGeom>
          <a:noFill/>
          <a:ln w="0">
            <a:noFill/>
          </a:ln>
        </p:spPr>
        <p:style>
          <a:lnRef idx="0"/>
          <a:fillRef idx="0"/>
          <a:effectRef idx="0"/>
          <a:fontRef idx="minor"/>
        </p:style>
        <p:txBody>
          <a:bodyPr lIns="90000" rIns="90000" tIns="46800" bIns="46800" anchor="t">
            <a:spAutoFit/>
          </a:bodyPr>
          <a:p>
            <a:pPr marL="225360" indent="-225360">
              <a:lnSpc>
                <a:spcPct val="95000"/>
              </a:lnSpc>
              <a:spcBef>
                <a:spcPts val="799"/>
              </a:spcBef>
              <a:buClr>
                <a:srgbClr val="3333cc"/>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25360" indent="-225360">
              <a:lnSpc>
                <a:spcPct val="95000"/>
              </a:lnSpc>
              <a:spcBef>
                <a:spcPts val="799"/>
              </a:spcBef>
              <a:buClr>
                <a:srgbClr val="3333cc"/>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120" name=""/>
          <p:cNvSpPr/>
          <p:nvPr/>
        </p:nvSpPr>
        <p:spPr>
          <a:xfrm>
            <a:off x="304920" y="533520"/>
            <a:ext cx="8381880" cy="228312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90000"/>
              </a:lnSpc>
              <a:spcBef>
                <a:spcPts val="400"/>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Holding Company and MPPA Co., a newly formed entity, execute a Master Power Prepayment Agreement (the “MPPA”).</a:t>
            </a:r>
            <a:endParaRPr b="0" lang="en-US" sz="1600" strike="noStrike" u="none">
              <a:solidFill>
                <a:srgbClr val="000000"/>
              </a:solidFill>
              <a:effectLst/>
              <a:uFillTx/>
              <a:latin typeface="Arial"/>
            </a:endParaRPr>
          </a:p>
          <a:p>
            <a:pPr marL="343080" indent="-343080">
              <a:lnSpc>
                <a:spcPct val="90000"/>
              </a:lnSpc>
              <a:spcBef>
                <a:spcPts val="400"/>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Under the MPPA, MPPA Co. prepays Calpine the full power price for a specified amount of dedicated MWhs and ancillaries upon which ENA and Calpine agree prior to closing (the “Dedicated MWhs and Ancillaries”).</a:t>
            </a:r>
            <a:endParaRPr b="0" lang="en-US" sz="1600" strike="noStrike" u="none">
              <a:solidFill>
                <a:srgbClr val="000000"/>
              </a:solidFill>
              <a:effectLst/>
              <a:uFillTx/>
              <a:latin typeface="Arial"/>
            </a:endParaRPr>
          </a:p>
          <a:p>
            <a:pPr marL="343080" indent="-343080">
              <a:lnSpc>
                <a:spcPct val="90000"/>
              </a:lnSpc>
              <a:spcBef>
                <a:spcPts val="400"/>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The prepayment amount is repaid from the proceeds of Calpine’s sale of the Dedicated MWhs and Ancillaries (financial settlement).</a:t>
            </a:r>
            <a:endParaRPr b="0" lang="en-US" sz="1600" strike="noStrike" u="none">
              <a:solidFill>
                <a:srgbClr val="000000"/>
              </a:solidFill>
              <a:effectLst/>
              <a:uFillTx/>
              <a:latin typeface="Arial"/>
            </a:endParaRPr>
          </a:p>
          <a:p>
            <a:pPr marL="343080" indent="-343080">
              <a:lnSpc>
                <a:spcPct val="90000"/>
              </a:lnSpc>
              <a:spcBef>
                <a:spcPts val="400"/>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121" name=""/>
          <p:cNvSpPr/>
          <p:nvPr/>
        </p:nvSpPr>
        <p:spPr>
          <a:xfrm>
            <a:off x="5114880" y="2068560"/>
            <a:ext cx="903240" cy="776160"/>
          </a:xfrm>
          <a:prstGeom prst="roundRect">
            <a:avLst>
              <a:gd name="adj" fmla="val 16667"/>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2" name=""/>
          <p:cNvSpPr/>
          <p:nvPr/>
        </p:nvSpPr>
        <p:spPr>
          <a:xfrm>
            <a:off x="5247000" y="2247840"/>
            <a:ext cx="6757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b2b2b2"/>
                </a:solidFill>
                <a:effectLst/>
                <a:uFillTx/>
                <a:latin typeface="Times New Roman"/>
              </a:rPr>
              <a:t>CPN</a:t>
            </a:r>
            <a:endParaRPr b="0" lang="en-US" sz="2000" strike="noStrike" u="none">
              <a:solidFill>
                <a:srgbClr val="000000"/>
              </a:solidFill>
              <a:effectLst/>
              <a:uFillTx/>
              <a:latin typeface="Arial"/>
            </a:endParaRPr>
          </a:p>
        </p:txBody>
      </p:sp>
      <p:sp>
        <p:nvSpPr>
          <p:cNvPr id="123" name=""/>
          <p:cNvSpPr/>
          <p:nvPr/>
        </p:nvSpPr>
        <p:spPr>
          <a:xfrm>
            <a:off x="3517920" y="3814920"/>
            <a:ext cx="584280" cy="776160"/>
          </a:xfrm>
          <a:custGeom>
            <a:avLst/>
            <a:gdLst>
              <a:gd name="textAreaLeft" fmla="*/ 28440 w 584280"/>
              <a:gd name="textAreaRight" fmla="*/ 555840 w 584280"/>
              <a:gd name="textAreaTop" fmla="*/ 28440 h 776160"/>
              <a:gd name="textAreaBottom" fmla="*/ 747720 h 776160"/>
            </a:gdLst>
            <a:ahLst/>
            <a:cxnLst/>
            <a:rect l="textAreaLeft" t="textAreaTop" r="textAreaRight" b="textAreaBottom"/>
            <a:pathLst>
              <a:path w="21600" h="28689">
                <a:moveTo>
                  <a:pt x="3600" y="0"/>
                </a:moveTo>
                <a:arcTo wR="3600" hR="3600" stAng="16200000" swAng="-5400000"/>
                <a:lnTo>
                  <a:pt x="0" y="25089"/>
                </a:lnTo>
                <a:arcTo wR="3600" hR="3600" stAng="10800000" swAng="-5400000"/>
                <a:lnTo>
                  <a:pt x="18000" y="28689"/>
                </a:lnTo>
                <a:arcTo wR="3600" hR="3600" stAng="5400000" swAng="-5400000"/>
                <a:lnTo>
                  <a:pt x="21600" y="3600"/>
                </a:lnTo>
                <a:arcTo wR="3600" hR="3600" stAng="0" swAng="-5400000"/>
                <a:close/>
              </a:path>
            </a:pathLst>
          </a:cu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4" name=""/>
          <p:cNvSpPr/>
          <p:nvPr/>
        </p:nvSpPr>
        <p:spPr>
          <a:xfrm>
            <a:off x="7228440" y="3992400"/>
            <a:ext cx="69552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MPPA</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a:t>
            </a:r>
            <a:endParaRPr b="0" lang="en-US" sz="1400" strike="noStrike" u="none">
              <a:solidFill>
                <a:srgbClr val="000000"/>
              </a:solidFill>
              <a:effectLst/>
              <a:uFillTx/>
              <a:latin typeface="Arial"/>
            </a:endParaRPr>
          </a:p>
        </p:txBody>
      </p:sp>
      <p:sp>
        <p:nvSpPr>
          <p:cNvPr id="125" name=""/>
          <p:cNvSpPr/>
          <p:nvPr/>
        </p:nvSpPr>
        <p:spPr>
          <a:xfrm>
            <a:off x="3584520" y="4060800"/>
            <a:ext cx="4939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ENA</a:t>
            </a:r>
            <a:endParaRPr b="0" lang="en-US" sz="1200" strike="noStrike" u="none">
              <a:solidFill>
                <a:srgbClr val="000000"/>
              </a:solidFill>
              <a:effectLst/>
              <a:uFillTx/>
              <a:latin typeface="Arial"/>
            </a:endParaRPr>
          </a:p>
        </p:txBody>
      </p:sp>
      <p:sp>
        <p:nvSpPr>
          <p:cNvPr id="126" name=""/>
          <p:cNvSpPr/>
          <p:nvPr/>
        </p:nvSpPr>
        <p:spPr>
          <a:xfrm>
            <a:off x="1728720" y="3956040"/>
            <a:ext cx="8143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CPN Gas</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Entities</a:t>
            </a:r>
            <a:endParaRPr b="0" lang="en-US" sz="1200" strike="noStrike" u="none">
              <a:solidFill>
                <a:srgbClr val="000000"/>
              </a:solidFill>
              <a:effectLst/>
              <a:uFillTx/>
              <a:latin typeface="Arial"/>
            </a:endParaRPr>
          </a:p>
        </p:txBody>
      </p:sp>
      <p:sp>
        <p:nvSpPr>
          <p:cNvPr id="127" name=""/>
          <p:cNvSpPr/>
          <p:nvPr/>
        </p:nvSpPr>
        <p:spPr>
          <a:xfrm>
            <a:off x="1773360" y="3814920"/>
            <a:ext cx="711000" cy="776160"/>
          </a:xfrm>
          <a:custGeom>
            <a:avLst/>
            <a:gdLst>
              <a:gd name="textAreaLeft" fmla="*/ 34560 w 711000"/>
              <a:gd name="textAreaRight" fmla="*/ 676440 w 711000"/>
              <a:gd name="textAreaTop" fmla="*/ 34560 h 776160"/>
              <a:gd name="textAreaBottom" fmla="*/ 741600 h 776160"/>
            </a:gdLst>
            <a:ahLst/>
            <a:cxnLst/>
            <a:rect l="textAreaLeft" t="textAreaTop" r="textAreaRight" b="textAreaBottom"/>
            <a:pathLst>
              <a:path w="21600" h="23579">
                <a:moveTo>
                  <a:pt x="3600" y="0"/>
                </a:moveTo>
                <a:arcTo wR="3600" hR="3600" stAng="16200000" swAng="-5400000"/>
                <a:lnTo>
                  <a:pt x="0" y="19979"/>
                </a:lnTo>
                <a:arcTo wR="3600" hR="3600" stAng="10800000" swAng="-5400000"/>
                <a:lnTo>
                  <a:pt x="18000" y="23579"/>
                </a:lnTo>
                <a:arcTo wR="3600" hR="3600" stAng="5400000" swAng="-5400000"/>
                <a:lnTo>
                  <a:pt x="21600" y="3600"/>
                </a:lnTo>
                <a:arcTo wR="3600" hR="3600" stAng="0" swAng="-5400000"/>
                <a:close/>
              </a:path>
            </a:pathLst>
          </a:cu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8" name=""/>
          <p:cNvSpPr/>
          <p:nvPr/>
        </p:nvSpPr>
        <p:spPr>
          <a:xfrm>
            <a:off x="1708200" y="5237280"/>
            <a:ext cx="1098360" cy="1100160"/>
          </a:xfrm>
          <a:prstGeom prst="ellipse">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9" name=""/>
          <p:cNvSpPr/>
          <p:nvPr/>
        </p:nvSpPr>
        <p:spPr>
          <a:xfrm>
            <a:off x="1887840" y="5445000"/>
            <a:ext cx="73080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TX/</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Canada</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Reserves</a:t>
            </a:r>
            <a:endParaRPr b="0" lang="en-US" sz="1200" strike="noStrike" u="none">
              <a:solidFill>
                <a:srgbClr val="000000"/>
              </a:solidFill>
              <a:effectLst/>
              <a:uFillTx/>
              <a:latin typeface="Arial"/>
            </a:endParaRPr>
          </a:p>
        </p:txBody>
      </p:sp>
      <p:sp>
        <p:nvSpPr>
          <p:cNvPr id="130" name=""/>
          <p:cNvSpPr/>
          <p:nvPr/>
        </p:nvSpPr>
        <p:spPr>
          <a:xfrm>
            <a:off x="2205000" y="4591080"/>
            <a:ext cx="0" cy="6462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 name=""/>
          <p:cNvSpPr/>
          <p:nvPr/>
        </p:nvSpPr>
        <p:spPr>
          <a:xfrm>
            <a:off x="7174080" y="3814920"/>
            <a:ext cx="777600" cy="7761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2" name=""/>
          <p:cNvSpPr/>
          <p:nvPr/>
        </p:nvSpPr>
        <p:spPr>
          <a:xfrm>
            <a:off x="4489560" y="5575320"/>
            <a:ext cx="322200" cy="25704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38880" bIns="38880" anchor="ctr">
            <a:noAutofit/>
          </a:bodyPr>
          <a:p>
            <a:endParaRPr b="0" lang="en-US" sz="2400" strike="noStrike" u="none">
              <a:solidFill>
                <a:srgbClr val="000000"/>
              </a:solidFill>
              <a:effectLst/>
              <a:uFillTx/>
              <a:latin typeface="Arial"/>
            </a:endParaRPr>
          </a:p>
        </p:txBody>
      </p:sp>
      <p:sp>
        <p:nvSpPr>
          <p:cNvPr id="133" name=""/>
          <p:cNvSpPr/>
          <p:nvPr/>
        </p:nvSpPr>
        <p:spPr>
          <a:xfrm>
            <a:off x="4941720" y="5575320"/>
            <a:ext cx="322560" cy="25704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38880" bIns="38880" anchor="ctr">
            <a:noAutofit/>
          </a:bodyPr>
          <a:p>
            <a:endParaRPr b="0" lang="en-US" sz="2400" strike="noStrike" u="none">
              <a:solidFill>
                <a:srgbClr val="000000"/>
              </a:solidFill>
              <a:effectLst/>
              <a:uFillTx/>
              <a:latin typeface="Arial"/>
            </a:endParaRPr>
          </a:p>
        </p:txBody>
      </p:sp>
      <p:sp>
        <p:nvSpPr>
          <p:cNvPr id="134" name=""/>
          <p:cNvSpPr/>
          <p:nvPr/>
        </p:nvSpPr>
        <p:spPr>
          <a:xfrm>
            <a:off x="5394240" y="5575320"/>
            <a:ext cx="322200" cy="25704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38880" bIns="38880" anchor="ctr">
            <a:noAutofit/>
          </a:bodyPr>
          <a:p>
            <a:endParaRPr b="0" lang="en-US" sz="2400" strike="noStrike" u="none">
              <a:solidFill>
                <a:srgbClr val="000000"/>
              </a:solidFill>
              <a:effectLst/>
              <a:uFillTx/>
              <a:latin typeface="Arial"/>
            </a:endParaRPr>
          </a:p>
        </p:txBody>
      </p:sp>
      <p:sp>
        <p:nvSpPr>
          <p:cNvPr id="135" name=""/>
          <p:cNvSpPr/>
          <p:nvPr/>
        </p:nvSpPr>
        <p:spPr>
          <a:xfrm>
            <a:off x="5848200" y="5575320"/>
            <a:ext cx="324000" cy="25704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38880" bIns="38880" anchor="ctr">
            <a:noAutofit/>
          </a:bodyPr>
          <a:p>
            <a:endParaRPr b="0" lang="en-US" sz="2400" strike="noStrike" u="none">
              <a:solidFill>
                <a:srgbClr val="000000"/>
              </a:solidFill>
              <a:effectLst/>
              <a:uFillTx/>
              <a:latin typeface="Arial"/>
            </a:endParaRPr>
          </a:p>
        </p:txBody>
      </p:sp>
      <p:sp>
        <p:nvSpPr>
          <p:cNvPr id="136" name=""/>
          <p:cNvSpPr/>
          <p:nvPr/>
        </p:nvSpPr>
        <p:spPr>
          <a:xfrm>
            <a:off x="6299280" y="5575320"/>
            <a:ext cx="325440" cy="25704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38880" bIns="38880" anchor="ctr">
            <a:noAutofit/>
          </a:bodyPr>
          <a:p>
            <a:endParaRPr b="0" lang="en-US" sz="2400" strike="noStrike" u="none">
              <a:solidFill>
                <a:srgbClr val="000000"/>
              </a:solidFill>
              <a:effectLst/>
              <a:uFillTx/>
              <a:latin typeface="Arial"/>
            </a:endParaRPr>
          </a:p>
        </p:txBody>
      </p:sp>
      <p:sp>
        <p:nvSpPr>
          <p:cNvPr id="137" name=""/>
          <p:cNvSpPr/>
          <p:nvPr/>
        </p:nvSpPr>
        <p:spPr>
          <a:xfrm>
            <a:off x="5114880" y="3814920"/>
            <a:ext cx="903240" cy="7761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8" name=""/>
          <p:cNvSpPr/>
          <p:nvPr/>
        </p:nvSpPr>
        <p:spPr>
          <a:xfrm>
            <a:off x="5108400" y="3946680"/>
            <a:ext cx="9237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Holding</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Company</a:t>
            </a:r>
            <a:endParaRPr b="0" lang="en-US" sz="1400" strike="noStrike" u="none">
              <a:solidFill>
                <a:srgbClr val="000000"/>
              </a:solidFill>
              <a:effectLst/>
              <a:uFillTx/>
              <a:latin typeface="Arial"/>
            </a:endParaRPr>
          </a:p>
        </p:txBody>
      </p:sp>
      <p:sp>
        <p:nvSpPr>
          <p:cNvPr id="139" name=""/>
          <p:cNvSpPr/>
          <p:nvPr/>
        </p:nvSpPr>
        <p:spPr>
          <a:xfrm>
            <a:off x="6102360" y="4073400"/>
            <a:ext cx="9176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0" name=""/>
          <p:cNvSpPr/>
          <p:nvPr/>
        </p:nvSpPr>
        <p:spPr>
          <a:xfrm flipH="1">
            <a:off x="6127560" y="4332240"/>
            <a:ext cx="87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 name=""/>
          <p:cNvSpPr/>
          <p:nvPr/>
        </p:nvSpPr>
        <p:spPr>
          <a:xfrm flipH="1">
            <a:off x="4145040" y="4073400"/>
            <a:ext cx="83808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 name=""/>
          <p:cNvSpPr/>
          <p:nvPr/>
        </p:nvSpPr>
        <p:spPr>
          <a:xfrm flipH="1">
            <a:off x="2527200" y="4073400"/>
            <a:ext cx="90648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3" name=""/>
          <p:cNvSpPr/>
          <p:nvPr/>
        </p:nvSpPr>
        <p:spPr>
          <a:xfrm>
            <a:off x="2527200" y="4268880"/>
            <a:ext cx="97020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 name=""/>
          <p:cNvSpPr/>
          <p:nvPr/>
        </p:nvSpPr>
        <p:spPr>
          <a:xfrm>
            <a:off x="4145040" y="4268880"/>
            <a:ext cx="90324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 name=""/>
          <p:cNvSpPr/>
          <p:nvPr/>
        </p:nvSpPr>
        <p:spPr>
          <a:xfrm>
            <a:off x="6105240" y="379080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$/MWh</a:t>
            </a:r>
            <a:endParaRPr b="0" lang="en-US" sz="1000" strike="noStrike" u="none">
              <a:solidFill>
                <a:srgbClr val="000000"/>
              </a:solidFill>
              <a:effectLst/>
              <a:uFillTx/>
              <a:latin typeface="Arial"/>
            </a:endParaRPr>
          </a:p>
        </p:txBody>
      </p:sp>
      <p:sp>
        <p:nvSpPr>
          <p:cNvPr id="146" name=""/>
          <p:cNvSpPr/>
          <p:nvPr/>
        </p:nvSpPr>
        <p:spPr>
          <a:xfrm>
            <a:off x="6099840" y="4307040"/>
            <a:ext cx="97812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$/MWh)</a:t>
            </a:r>
            <a:endParaRPr b="0" lang="en-US" sz="1000" strike="noStrike" u="none">
              <a:solidFill>
                <a:srgbClr val="000000"/>
              </a:solidFill>
              <a:effectLst/>
              <a:uFillTx/>
              <a:latin typeface="Arial"/>
            </a:endParaRPr>
          </a:p>
        </p:txBody>
      </p:sp>
      <p:sp>
        <p:nvSpPr>
          <p:cNvPr id="147" name=""/>
          <p:cNvSpPr/>
          <p:nvPr/>
        </p:nvSpPr>
        <p:spPr>
          <a:xfrm>
            <a:off x="3825720" y="3602160"/>
            <a:ext cx="159408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$/MMBtu</a:t>
            </a:r>
            <a:endParaRPr b="0" lang="en-US" sz="1000" strike="noStrike" u="none">
              <a:solidFill>
                <a:srgbClr val="000000"/>
              </a:solidFill>
              <a:effectLst/>
              <a:uFillTx/>
              <a:latin typeface="Arial"/>
            </a:endParaRPr>
          </a:p>
        </p:txBody>
      </p:sp>
      <p:sp>
        <p:nvSpPr>
          <p:cNvPr id="148" name=""/>
          <p:cNvSpPr/>
          <p:nvPr/>
        </p:nvSpPr>
        <p:spPr>
          <a:xfrm>
            <a:off x="4028040" y="429732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Floating $/MMBtu</a:t>
            </a:r>
            <a:endParaRPr b="0" lang="en-US" sz="1000" strike="noStrike" u="none">
              <a:solidFill>
                <a:srgbClr val="000000"/>
              </a:solidFill>
              <a:effectLst/>
              <a:uFillTx/>
              <a:latin typeface="Arial"/>
            </a:endParaRPr>
          </a:p>
        </p:txBody>
      </p:sp>
      <p:sp>
        <p:nvSpPr>
          <p:cNvPr id="149" name=""/>
          <p:cNvSpPr/>
          <p:nvPr/>
        </p:nvSpPr>
        <p:spPr>
          <a:xfrm>
            <a:off x="2524680" y="3516480"/>
            <a:ext cx="96408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Fixed NYMEX</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$/MMBtu</a:t>
            </a:r>
            <a:endParaRPr b="0" lang="en-US" sz="1000" strike="noStrike" u="none">
              <a:solidFill>
                <a:srgbClr val="000000"/>
              </a:solidFill>
              <a:effectLst/>
              <a:uFillTx/>
              <a:latin typeface="Arial"/>
            </a:endParaRPr>
          </a:p>
        </p:txBody>
      </p:sp>
      <p:sp>
        <p:nvSpPr>
          <p:cNvPr id="150" name=""/>
          <p:cNvSpPr/>
          <p:nvPr/>
        </p:nvSpPr>
        <p:spPr>
          <a:xfrm>
            <a:off x="2426400" y="429732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Floating $/MMBtu</a:t>
            </a:r>
            <a:endParaRPr b="0" lang="en-US" sz="1000" strike="noStrike" u="none">
              <a:solidFill>
                <a:srgbClr val="000000"/>
              </a:solidFill>
              <a:effectLst/>
              <a:uFillTx/>
              <a:latin typeface="Arial"/>
            </a:endParaRPr>
          </a:p>
        </p:txBody>
      </p:sp>
      <p:sp>
        <p:nvSpPr>
          <p:cNvPr id="151" name=""/>
          <p:cNvSpPr/>
          <p:nvPr/>
        </p:nvSpPr>
        <p:spPr>
          <a:xfrm flipH="1">
            <a:off x="2204640" y="2457360"/>
            <a:ext cx="290988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 name=""/>
          <p:cNvSpPr/>
          <p:nvPr/>
        </p:nvSpPr>
        <p:spPr>
          <a:xfrm flipV="1">
            <a:off x="2205000" y="2457000"/>
            <a:ext cx="0" cy="135756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3" name=""/>
          <p:cNvSpPr/>
          <p:nvPr/>
        </p:nvSpPr>
        <p:spPr>
          <a:xfrm>
            <a:off x="2207520" y="293832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100%</a:t>
            </a:r>
            <a:endParaRPr b="0" lang="en-US" sz="1000" strike="noStrike" u="none">
              <a:solidFill>
                <a:srgbClr val="000000"/>
              </a:solidFill>
              <a:effectLst/>
              <a:uFillTx/>
              <a:latin typeface="Arial"/>
            </a:endParaRPr>
          </a:p>
        </p:txBody>
      </p:sp>
      <p:sp>
        <p:nvSpPr>
          <p:cNvPr id="154" name=""/>
          <p:cNvSpPr/>
          <p:nvPr/>
        </p:nvSpPr>
        <p:spPr>
          <a:xfrm>
            <a:off x="4640400" y="5315040"/>
            <a:ext cx="181116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5" name=""/>
          <p:cNvSpPr/>
          <p:nvPr/>
        </p:nvSpPr>
        <p:spPr>
          <a:xfrm flipV="1">
            <a:off x="4640400" y="5314680"/>
            <a:ext cx="0" cy="260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6" name=""/>
          <p:cNvSpPr/>
          <p:nvPr/>
        </p:nvSpPr>
        <p:spPr>
          <a:xfrm flipV="1">
            <a:off x="5092560" y="5314680"/>
            <a:ext cx="0" cy="260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7" name=""/>
          <p:cNvSpPr/>
          <p:nvPr/>
        </p:nvSpPr>
        <p:spPr>
          <a:xfrm flipV="1">
            <a:off x="5556240" y="5314680"/>
            <a:ext cx="0" cy="260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 name=""/>
          <p:cNvSpPr/>
          <p:nvPr/>
        </p:nvSpPr>
        <p:spPr>
          <a:xfrm flipV="1">
            <a:off x="6008760" y="5314680"/>
            <a:ext cx="0" cy="260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 name=""/>
          <p:cNvSpPr/>
          <p:nvPr/>
        </p:nvSpPr>
        <p:spPr>
          <a:xfrm flipV="1">
            <a:off x="6461280" y="5314680"/>
            <a:ext cx="0" cy="260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 name=""/>
          <p:cNvSpPr/>
          <p:nvPr/>
        </p:nvSpPr>
        <p:spPr>
          <a:xfrm>
            <a:off x="5329440" y="5000760"/>
            <a:ext cx="553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Plants</a:t>
            </a:r>
            <a:endParaRPr b="0" lang="en-US" sz="1200" strike="noStrike" u="none">
              <a:solidFill>
                <a:srgbClr val="000000"/>
              </a:solidFill>
              <a:effectLst/>
              <a:uFillTx/>
              <a:latin typeface="Arial"/>
            </a:endParaRPr>
          </a:p>
        </p:txBody>
      </p:sp>
      <p:sp>
        <p:nvSpPr>
          <p:cNvPr id="161" name=""/>
          <p:cNvSpPr/>
          <p:nvPr/>
        </p:nvSpPr>
        <p:spPr>
          <a:xfrm>
            <a:off x="4295880" y="4979880"/>
            <a:ext cx="2520720" cy="968400"/>
          </a:xfrm>
          <a:prstGeom prst="rect">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2" name=""/>
          <p:cNvSpPr/>
          <p:nvPr/>
        </p:nvSpPr>
        <p:spPr>
          <a:xfrm>
            <a:off x="5545080" y="4591080"/>
            <a:ext cx="0" cy="3888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 name=""/>
          <p:cNvSpPr/>
          <p:nvPr/>
        </p:nvSpPr>
        <p:spPr>
          <a:xfrm flipV="1">
            <a:off x="3819600" y="4656240"/>
            <a:ext cx="0" cy="142056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 name=""/>
          <p:cNvSpPr/>
          <p:nvPr/>
        </p:nvSpPr>
        <p:spPr>
          <a:xfrm>
            <a:off x="2720880" y="6076800"/>
            <a:ext cx="109872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 name=""/>
          <p:cNvSpPr/>
          <p:nvPr/>
        </p:nvSpPr>
        <p:spPr>
          <a:xfrm>
            <a:off x="5644440" y="302256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100%</a:t>
            </a:r>
            <a:endParaRPr b="0" lang="en-US" sz="1000" strike="noStrike" u="none">
              <a:solidFill>
                <a:srgbClr val="000000"/>
              </a:solidFill>
              <a:effectLst/>
              <a:uFillTx/>
              <a:latin typeface="Arial"/>
            </a:endParaRPr>
          </a:p>
        </p:txBody>
      </p:sp>
      <p:sp>
        <p:nvSpPr>
          <p:cNvPr id="166" name=""/>
          <p:cNvSpPr/>
          <p:nvPr/>
        </p:nvSpPr>
        <p:spPr>
          <a:xfrm>
            <a:off x="2809800" y="5861160"/>
            <a:ext cx="101304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Security Interest</a:t>
            </a:r>
            <a:endParaRPr b="0" lang="en-US" sz="1000" strike="noStrike" u="none">
              <a:solidFill>
                <a:srgbClr val="000000"/>
              </a:solidFill>
              <a:effectLst/>
              <a:uFillTx/>
              <a:latin typeface="Arial"/>
            </a:endParaRPr>
          </a:p>
        </p:txBody>
      </p:sp>
      <p:sp>
        <p:nvSpPr>
          <p:cNvPr id="167" name=""/>
          <p:cNvSpPr/>
          <p:nvPr/>
        </p:nvSpPr>
        <p:spPr>
          <a:xfrm>
            <a:off x="5437080" y="2844720"/>
            <a:ext cx="0" cy="9702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 name=""/>
          <p:cNvSpPr/>
          <p:nvPr/>
        </p:nvSpPr>
        <p:spPr>
          <a:xfrm>
            <a:off x="4634640" y="2959200"/>
            <a:ext cx="8409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Asset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Management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Agreement</a:t>
            </a:r>
            <a:endParaRPr b="0" lang="en-US" sz="1000" strike="noStrike" u="none">
              <a:solidFill>
                <a:srgbClr val="000000"/>
              </a:solidFill>
              <a:effectLst/>
              <a:uFillTx/>
              <a:latin typeface="Arial"/>
            </a:endParaRPr>
          </a:p>
        </p:txBody>
      </p:sp>
      <p:sp>
        <p:nvSpPr>
          <p:cNvPr id="169" name=""/>
          <p:cNvSpPr/>
          <p:nvPr/>
        </p:nvSpPr>
        <p:spPr>
          <a:xfrm>
            <a:off x="5695920" y="2844720"/>
            <a:ext cx="0" cy="9702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 name=""/>
          <p:cNvSpPr/>
          <p:nvPr/>
        </p:nvSpPr>
        <p:spPr>
          <a:xfrm>
            <a:off x="6302520" y="408312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MPPA</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1" name=""/>
          <p:cNvSpPr/>
          <p:nvPr/>
        </p:nvSpPr>
        <p:spPr>
          <a:xfrm>
            <a:off x="317520" y="12600"/>
            <a:ext cx="807732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4. Settlement of Prepayment Amount</a:t>
            </a:r>
            <a:endParaRPr b="0" lang="en-US" sz="2600" strike="noStrike" u="none">
              <a:solidFill>
                <a:srgbClr val="000000"/>
              </a:solidFill>
              <a:effectLst/>
              <a:uFillTx/>
              <a:latin typeface="Arial"/>
            </a:endParaRPr>
          </a:p>
        </p:txBody>
      </p:sp>
      <p:sp>
        <p:nvSpPr>
          <p:cNvPr id="172" name=""/>
          <p:cNvSpPr/>
          <p:nvPr/>
        </p:nvSpPr>
        <p:spPr>
          <a:xfrm>
            <a:off x="380880" y="685800"/>
            <a:ext cx="6477120" cy="670680"/>
          </a:xfrm>
          <a:prstGeom prst="rect">
            <a:avLst/>
          </a:prstGeom>
          <a:noFill/>
          <a:ln w="0">
            <a:noFill/>
          </a:ln>
        </p:spPr>
        <p:style>
          <a:lnRef idx="0"/>
          <a:fillRef idx="0"/>
          <a:effectRef idx="0"/>
          <a:fontRef idx="minor"/>
        </p:style>
        <p:txBody>
          <a:bodyPr lIns="90000" rIns="90000" tIns="46800" bIns="46800" anchor="t">
            <a:spAutoFit/>
          </a:bodyPr>
          <a:p>
            <a:pPr marL="225360" indent="-225360">
              <a:lnSpc>
                <a:spcPct val="95000"/>
              </a:lnSpc>
              <a:spcBef>
                <a:spcPts val="799"/>
              </a:spcBef>
              <a:buClr>
                <a:srgbClr val="3333cc"/>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25360" indent="-225360">
              <a:lnSpc>
                <a:spcPct val="95000"/>
              </a:lnSpc>
              <a:spcBef>
                <a:spcPts val="799"/>
              </a:spcBef>
              <a:buClr>
                <a:srgbClr val="3333cc"/>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173" name=""/>
          <p:cNvSpPr/>
          <p:nvPr/>
        </p:nvSpPr>
        <p:spPr>
          <a:xfrm>
            <a:off x="304920" y="533520"/>
            <a:ext cx="8483400" cy="226476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105000"/>
              </a:lnSpc>
              <a:spcBef>
                <a:spcPts val="612"/>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To provide funding for settlement, Calpine sells the Dedicated MWhs and Ancillaries in the market each month according to a schedule of firm daily quantities (the “Contract Quantities”) to which ENA and Calpine will agree prior to closing.</a:t>
            </a:r>
            <a:endParaRPr b="0" lang="en-US" sz="1400" strike="noStrike" u="none">
              <a:solidFill>
                <a:srgbClr val="000000"/>
              </a:solidFill>
              <a:effectLst/>
              <a:uFillTx/>
              <a:latin typeface="Arial"/>
            </a:endParaRPr>
          </a:p>
          <a:p>
            <a:pPr marL="291960" indent="-291960">
              <a:lnSpc>
                <a:spcPct val="105000"/>
              </a:lnSpc>
              <a:spcBef>
                <a:spcPts val="612"/>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The Contract Quantities will be [joint and several obligations of Holding Company and Calpine] [guaranteed by Calpine] and will be senior in priority to any other sales from the Calpine Plants.</a:t>
            </a:r>
            <a:endParaRPr b="0" lang="en-US" sz="1400" strike="noStrike" u="none">
              <a:solidFill>
                <a:srgbClr val="000000"/>
              </a:solidFill>
              <a:effectLst/>
              <a:uFillTx/>
              <a:latin typeface="Arial"/>
            </a:endParaRPr>
          </a:p>
          <a:p>
            <a:pPr marL="291960" indent="-291960">
              <a:lnSpc>
                <a:spcPct val="105000"/>
              </a:lnSpc>
              <a:spcBef>
                <a:spcPts val="612"/>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At the end of each calendar month, Calpine will pay ENA an amount equal to the Contract Quantities multiplied by the index price published in a recognized source [to be determined] for a liquid trading point (to the extent available) in each NERC region in which Calpine and ENA have agreed to Dedicated MWhs and Ancillaries.</a:t>
            </a:r>
            <a:endParaRPr b="0" lang="en-US" sz="1400" strike="noStrike" u="none">
              <a:solidFill>
                <a:srgbClr val="000000"/>
              </a:solidFill>
              <a:effectLst/>
              <a:uFillTx/>
              <a:latin typeface="Arial"/>
            </a:endParaRPr>
          </a:p>
        </p:txBody>
      </p:sp>
      <p:grpSp>
        <p:nvGrpSpPr>
          <p:cNvPr id="174" name=""/>
          <p:cNvGrpSpPr/>
          <p:nvPr/>
        </p:nvGrpSpPr>
        <p:grpSpPr>
          <a:xfrm>
            <a:off x="1758960" y="2550960"/>
            <a:ext cx="6158160" cy="3805200"/>
            <a:chOff x="1758960" y="2550960"/>
            <a:chExt cx="6158160" cy="3805200"/>
          </a:xfrm>
        </p:grpSpPr>
        <p:sp>
          <p:nvSpPr>
            <p:cNvPr id="175" name=""/>
            <p:cNvSpPr/>
            <p:nvPr/>
          </p:nvSpPr>
          <p:spPr>
            <a:xfrm>
              <a:off x="5313960" y="2550960"/>
              <a:ext cx="803520" cy="692280"/>
            </a:xfrm>
            <a:prstGeom prst="roundRect">
              <a:avLst>
                <a:gd name="adj" fmla="val 16667"/>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6" name=""/>
            <p:cNvSpPr/>
            <p:nvPr/>
          </p:nvSpPr>
          <p:spPr>
            <a:xfrm>
              <a:off x="5396040" y="2711160"/>
              <a:ext cx="6757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808080"/>
                  </a:solidFill>
                  <a:effectLst/>
                  <a:uFillTx/>
                  <a:latin typeface="Times New Roman"/>
                </a:rPr>
                <a:t>CPN</a:t>
              </a:r>
              <a:endParaRPr b="0" lang="en-US" sz="2000" strike="noStrike" u="none">
                <a:solidFill>
                  <a:srgbClr val="000000"/>
                </a:solidFill>
                <a:effectLst/>
                <a:uFillTx/>
                <a:latin typeface="Arial"/>
              </a:endParaRPr>
            </a:p>
          </p:txBody>
        </p:sp>
        <p:sp>
          <p:nvSpPr>
            <p:cNvPr id="177" name=""/>
            <p:cNvSpPr/>
            <p:nvPr/>
          </p:nvSpPr>
          <p:spPr>
            <a:xfrm>
              <a:off x="3624480" y="4107240"/>
              <a:ext cx="519840" cy="692640"/>
            </a:xfrm>
            <a:custGeom>
              <a:avLst/>
              <a:gdLst>
                <a:gd name="textAreaLeft" fmla="*/ 25200 w 519840"/>
                <a:gd name="textAreaRight" fmla="*/ 494640 w 519840"/>
                <a:gd name="textAreaTop" fmla="*/ 25200 h 692640"/>
                <a:gd name="textAreaBottom" fmla="*/ 667440 h 692640"/>
              </a:gdLst>
              <a:ahLst/>
              <a:cxnLst/>
              <a:rect l="textAreaLeft" t="textAreaTop" r="textAreaRight" b="textAreaBottom"/>
              <a:pathLst>
                <a:path w="21600" h="28775">
                  <a:moveTo>
                    <a:pt x="3600" y="0"/>
                  </a:moveTo>
                  <a:arcTo wR="3600" hR="3600" stAng="16200000" swAng="-5400000"/>
                  <a:lnTo>
                    <a:pt x="0" y="25175"/>
                  </a:lnTo>
                  <a:arcTo wR="3600" hR="3600" stAng="10800000" swAng="-5400000"/>
                  <a:lnTo>
                    <a:pt x="18000" y="28775"/>
                  </a:lnTo>
                  <a:arcTo wR="3600" hR="3600" stAng="5400000" swAng="-5400000"/>
                  <a:lnTo>
                    <a:pt x="21600" y="3600"/>
                  </a:lnTo>
                  <a:arcTo wR="3600" hR="3600" stAng="0" swAng="-5400000"/>
                  <a:close/>
                </a:path>
              </a:pathLst>
            </a:cu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8" name=""/>
            <p:cNvSpPr/>
            <p:nvPr/>
          </p:nvSpPr>
          <p:spPr>
            <a:xfrm>
              <a:off x="7221600" y="4265640"/>
              <a:ext cx="69552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MPPA</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a:t>
              </a:r>
              <a:endParaRPr b="0" lang="en-US" sz="1400" strike="noStrike" u="none">
                <a:solidFill>
                  <a:srgbClr val="000000"/>
                </a:solidFill>
                <a:effectLst/>
                <a:uFillTx/>
                <a:latin typeface="Arial"/>
              </a:endParaRPr>
            </a:p>
          </p:txBody>
        </p:sp>
        <p:sp>
          <p:nvSpPr>
            <p:cNvPr id="179" name=""/>
            <p:cNvSpPr/>
            <p:nvPr/>
          </p:nvSpPr>
          <p:spPr>
            <a:xfrm>
              <a:off x="3668040" y="4327560"/>
              <a:ext cx="4939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ENA</a:t>
              </a:r>
              <a:endParaRPr b="0" lang="en-US" sz="1200" strike="noStrike" u="none">
                <a:solidFill>
                  <a:srgbClr val="000000"/>
                </a:solidFill>
                <a:effectLst/>
                <a:uFillTx/>
                <a:latin typeface="Arial"/>
              </a:endParaRPr>
            </a:p>
          </p:txBody>
        </p:sp>
        <p:sp>
          <p:nvSpPr>
            <p:cNvPr id="180" name=""/>
            <p:cNvSpPr/>
            <p:nvPr/>
          </p:nvSpPr>
          <p:spPr>
            <a:xfrm>
              <a:off x="1847520" y="4276800"/>
              <a:ext cx="8002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CPN Gas</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Entities</a:t>
              </a:r>
              <a:endParaRPr b="0" lang="en-US" sz="1200" strike="noStrike" u="none">
                <a:solidFill>
                  <a:srgbClr val="000000"/>
                </a:solidFill>
                <a:effectLst/>
                <a:uFillTx/>
                <a:latin typeface="Arial"/>
              </a:endParaRPr>
            </a:p>
          </p:txBody>
        </p:sp>
        <p:sp>
          <p:nvSpPr>
            <p:cNvPr id="181" name=""/>
            <p:cNvSpPr/>
            <p:nvPr/>
          </p:nvSpPr>
          <p:spPr>
            <a:xfrm>
              <a:off x="1912680" y="4107240"/>
              <a:ext cx="633960" cy="692640"/>
            </a:xfrm>
            <a:custGeom>
              <a:avLst/>
              <a:gdLst>
                <a:gd name="textAreaLeft" fmla="*/ 30960 w 633960"/>
                <a:gd name="textAreaRight" fmla="*/ 603000 w 633960"/>
                <a:gd name="textAreaTop" fmla="*/ 30960 h 692640"/>
                <a:gd name="textAreaBottom" fmla="*/ 661680 h 692640"/>
              </a:gdLst>
              <a:ahLst/>
              <a:cxnLst/>
              <a:rect l="textAreaLeft" t="textAreaTop" r="textAreaRight" b="textAreaBottom"/>
              <a:pathLst>
                <a:path w="21600" h="23598">
                  <a:moveTo>
                    <a:pt x="3600" y="0"/>
                  </a:moveTo>
                  <a:arcTo wR="3600" hR="3600" stAng="16200000" swAng="-5400000"/>
                  <a:lnTo>
                    <a:pt x="0" y="19998"/>
                  </a:lnTo>
                  <a:arcTo wR="3600" hR="3600" stAng="10800000" swAng="-5400000"/>
                  <a:lnTo>
                    <a:pt x="18000" y="23598"/>
                  </a:lnTo>
                  <a:arcTo wR="3600" hR="3600" stAng="5400000" swAng="-5400000"/>
                  <a:lnTo>
                    <a:pt x="21600" y="3600"/>
                  </a:lnTo>
                  <a:arcTo wR="3600" hR="3600" stAng="0" swAng="-5400000"/>
                  <a:close/>
                </a:path>
              </a:pathLst>
            </a:cu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2" name=""/>
            <p:cNvSpPr/>
            <p:nvPr/>
          </p:nvSpPr>
          <p:spPr>
            <a:xfrm>
              <a:off x="1758960" y="5376960"/>
              <a:ext cx="979200" cy="979200"/>
            </a:xfrm>
            <a:prstGeom prst="ellipse">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3" name=""/>
            <p:cNvSpPr/>
            <p:nvPr/>
          </p:nvSpPr>
          <p:spPr>
            <a:xfrm>
              <a:off x="1892520" y="5562360"/>
              <a:ext cx="73080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TX/</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Canada</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Reserves</a:t>
              </a:r>
              <a:endParaRPr b="0" lang="en-US" sz="1200" strike="noStrike" u="none">
                <a:solidFill>
                  <a:srgbClr val="000000"/>
                </a:solidFill>
                <a:effectLst/>
                <a:uFillTx/>
                <a:latin typeface="Arial"/>
              </a:endParaRPr>
            </a:p>
          </p:txBody>
        </p:sp>
        <p:sp>
          <p:nvSpPr>
            <p:cNvPr id="184" name=""/>
            <p:cNvSpPr/>
            <p:nvPr/>
          </p:nvSpPr>
          <p:spPr>
            <a:xfrm>
              <a:off x="2226600" y="4799880"/>
              <a:ext cx="0" cy="57672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5" name=""/>
            <p:cNvSpPr/>
            <p:nvPr/>
          </p:nvSpPr>
          <p:spPr>
            <a:xfrm>
              <a:off x="7209720" y="4107240"/>
              <a:ext cx="692640" cy="69264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6" name=""/>
            <p:cNvSpPr/>
            <p:nvPr/>
          </p:nvSpPr>
          <p:spPr>
            <a:xfrm>
              <a:off x="4754520" y="5678280"/>
              <a:ext cx="289800" cy="22788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Arial"/>
              </a:endParaRPr>
            </a:p>
          </p:txBody>
        </p:sp>
        <p:sp>
          <p:nvSpPr>
            <p:cNvPr id="187" name=""/>
            <p:cNvSpPr/>
            <p:nvPr/>
          </p:nvSpPr>
          <p:spPr>
            <a:xfrm>
              <a:off x="5160240" y="5678280"/>
              <a:ext cx="285120" cy="22788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Arial"/>
              </a:endParaRPr>
            </a:p>
          </p:txBody>
        </p:sp>
        <p:sp>
          <p:nvSpPr>
            <p:cNvPr id="188" name=""/>
            <p:cNvSpPr/>
            <p:nvPr/>
          </p:nvSpPr>
          <p:spPr>
            <a:xfrm>
              <a:off x="5562720" y="5678280"/>
              <a:ext cx="286560" cy="22788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Arial"/>
              </a:endParaRPr>
            </a:p>
          </p:txBody>
        </p:sp>
        <p:sp>
          <p:nvSpPr>
            <p:cNvPr id="189" name=""/>
            <p:cNvSpPr/>
            <p:nvPr/>
          </p:nvSpPr>
          <p:spPr>
            <a:xfrm>
              <a:off x="5967360" y="5678280"/>
              <a:ext cx="288000" cy="22788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Arial"/>
              </a:endParaRPr>
            </a:p>
          </p:txBody>
        </p:sp>
        <p:sp>
          <p:nvSpPr>
            <p:cNvPr id="190" name=""/>
            <p:cNvSpPr/>
            <p:nvPr/>
          </p:nvSpPr>
          <p:spPr>
            <a:xfrm>
              <a:off x="6368040" y="5678280"/>
              <a:ext cx="291600" cy="22788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Arial"/>
              </a:endParaRPr>
            </a:p>
          </p:txBody>
        </p:sp>
        <p:sp>
          <p:nvSpPr>
            <p:cNvPr id="191" name=""/>
            <p:cNvSpPr/>
            <p:nvPr/>
          </p:nvSpPr>
          <p:spPr>
            <a:xfrm>
              <a:off x="5313960" y="4107240"/>
              <a:ext cx="803520" cy="69264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2" name=""/>
            <p:cNvSpPr/>
            <p:nvPr/>
          </p:nvSpPr>
          <p:spPr>
            <a:xfrm>
              <a:off x="5258880" y="4222800"/>
              <a:ext cx="9237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Holding</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Company</a:t>
              </a:r>
              <a:endParaRPr b="0" lang="en-US" sz="1400" strike="noStrike" u="none">
                <a:solidFill>
                  <a:srgbClr val="000000"/>
                </a:solidFill>
                <a:effectLst/>
                <a:uFillTx/>
                <a:latin typeface="Arial"/>
              </a:endParaRPr>
            </a:p>
          </p:txBody>
        </p:sp>
        <p:sp>
          <p:nvSpPr>
            <p:cNvPr id="193" name=""/>
            <p:cNvSpPr/>
            <p:nvPr/>
          </p:nvSpPr>
          <p:spPr>
            <a:xfrm>
              <a:off x="6147720" y="4337280"/>
              <a:ext cx="979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4" name=""/>
            <p:cNvSpPr/>
            <p:nvPr/>
          </p:nvSpPr>
          <p:spPr>
            <a:xfrm flipH="1">
              <a:off x="6147720" y="4641480"/>
              <a:ext cx="943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5" name=""/>
            <p:cNvSpPr/>
            <p:nvPr/>
          </p:nvSpPr>
          <p:spPr>
            <a:xfrm flipH="1">
              <a:off x="4244040" y="4337280"/>
              <a:ext cx="90360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6" name=""/>
            <p:cNvSpPr/>
            <p:nvPr/>
          </p:nvSpPr>
          <p:spPr>
            <a:xfrm flipH="1">
              <a:off x="2655720" y="4337280"/>
              <a:ext cx="80964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7" name=""/>
            <p:cNvSpPr/>
            <p:nvPr/>
          </p:nvSpPr>
          <p:spPr>
            <a:xfrm>
              <a:off x="2656080" y="4512960"/>
              <a:ext cx="86688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8" name=""/>
            <p:cNvSpPr/>
            <p:nvPr/>
          </p:nvSpPr>
          <p:spPr>
            <a:xfrm>
              <a:off x="4244040" y="4512960"/>
              <a:ext cx="95076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9" name=""/>
            <p:cNvSpPr/>
            <p:nvPr/>
          </p:nvSpPr>
          <p:spPr>
            <a:xfrm>
              <a:off x="6144480" y="408672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$/MWh</a:t>
              </a:r>
              <a:endParaRPr b="0" lang="en-US" sz="1000" strike="noStrike" u="none">
                <a:solidFill>
                  <a:srgbClr val="000000"/>
                </a:solidFill>
                <a:effectLst/>
                <a:uFillTx/>
                <a:latin typeface="Arial"/>
              </a:endParaRPr>
            </a:p>
          </p:txBody>
        </p:sp>
        <p:sp>
          <p:nvSpPr>
            <p:cNvPr id="200" name=""/>
            <p:cNvSpPr/>
            <p:nvPr/>
          </p:nvSpPr>
          <p:spPr>
            <a:xfrm>
              <a:off x="6129000" y="4677840"/>
              <a:ext cx="107136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$/MWh)</a:t>
              </a:r>
              <a:endParaRPr b="0" lang="en-US" sz="1000" strike="noStrike" u="none">
                <a:solidFill>
                  <a:srgbClr val="000000"/>
                </a:solidFill>
                <a:effectLst/>
                <a:uFillTx/>
                <a:latin typeface="Arial"/>
              </a:endParaRPr>
            </a:p>
          </p:txBody>
        </p:sp>
        <p:sp>
          <p:nvSpPr>
            <p:cNvPr id="201" name=""/>
            <p:cNvSpPr/>
            <p:nvPr/>
          </p:nvSpPr>
          <p:spPr>
            <a:xfrm>
              <a:off x="4020840" y="3978720"/>
              <a:ext cx="142128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Fixed NYMEX + Basis </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$/MMBtu</a:t>
              </a:r>
              <a:endParaRPr b="0" lang="en-US" sz="1000" strike="noStrike" u="none">
                <a:solidFill>
                  <a:srgbClr val="000000"/>
                </a:solidFill>
                <a:effectLst/>
                <a:uFillTx/>
                <a:latin typeface="Arial"/>
              </a:endParaRPr>
            </a:p>
          </p:txBody>
        </p:sp>
        <p:sp>
          <p:nvSpPr>
            <p:cNvPr id="202" name=""/>
            <p:cNvSpPr/>
            <p:nvPr/>
          </p:nvSpPr>
          <p:spPr>
            <a:xfrm>
              <a:off x="4100760" y="453852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Floating $/MMBtu</a:t>
              </a:r>
              <a:endParaRPr b="0" lang="en-US" sz="1000" strike="noStrike" u="none">
                <a:solidFill>
                  <a:srgbClr val="000000"/>
                </a:solidFill>
                <a:effectLst/>
                <a:uFillTx/>
                <a:latin typeface="Arial"/>
              </a:endParaRPr>
            </a:p>
          </p:txBody>
        </p:sp>
        <p:sp>
          <p:nvSpPr>
            <p:cNvPr id="203" name=""/>
            <p:cNvSpPr/>
            <p:nvPr/>
          </p:nvSpPr>
          <p:spPr>
            <a:xfrm>
              <a:off x="2401200" y="3902760"/>
              <a:ext cx="137304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$/MMBtu</a:t>
              </a:r>
              <a:endParaRPr b="0" lang="en-US" sz="1000" strike="noStrike" u="none">
                <a:solidFill>
                  <a:srgbClr val="000000"/>
                </a:solidFill>
                <a:effectLst/>
                <a:uFillTx/>
                <a:latin typeface="Arial"/>
              </a:endParaRPr>
            </a:p>
          </p:txBody>
        </p:sp>
        <p:sp>
          <p:nvSpPr>
            <p:cNvPr id="204" name=""/>
            <p:cNvSpPr/>
            <p:nvPr/>
          </p:nvSpPr>
          <p:spPr>
            <a:xfrm>
              <a:off x="2529720" y="453852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Floating $/MMBtu</a:t>
              </a:r>
              <a:endParaRPr b="0" lang="en-US" sz="1000" strike="noStrike" u="none">
                <a:solidFill>
                  <a:srgbClr val="000000"/>
                </a:solidFill>
                <a:effectLst/>
                <a:uFillTx/>
                <a:latin typeface="Arial"/>
              </a:endParaRPr>
            </a:p>
          </p:txBody>
        </p:sp>
        <p:sp>
          <p:nvSpPr>
            <p:cNvPr id="205" name=""/>
            <p:cNvSpPr/>
            <p:nvPr/>
          </p:nvSpPr>
          <p:spPr>
            <a:xfrm flipH="1">
              <a:off x="2189880" y="2896200"/>
              <a:ext cx="312408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6" name=""/>
            <p:cNvSpPr/>
            <p:nvPr/>
          </p:nvSpPr>
          <p:spPr>
            <a:xfrm flipV="1">
              <a:off x="2189880" y="2895840"/>
              <a:ext cx="0" cy="12106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7" name=""/>
            <p:cNvSpPr/>
            <p:nvPr/>
          </p:nvSpPr>
          <p:spPr>
            <a:xfrm>
              <a:off x="2180160" y="332604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100%</a:t>
              </a:r>
              <a:endParaRPr b="0" lang="en-US" sz="1000" strike="noStrike" u="none">
                <a:solidFill>
                  <a:srgbClr val="000000"/>
                </a:solidFill>
                <a:effectLst/>
                <a:uFillTx/>
                <a:latin typeface="Arial"/>
              </a:endParaRPr>
            </a:p>
          </p:txBody>
        </p:sp>
        <p:sp>
          <p:nvSpPr>
            <p:cNvPr id="208" name=""/>
            <p:cNvSpPr/>
            <p:nvPr/>
          </p:nvSpPr>
          <p:spPr>
            <a:xfrm>
              <a:off x="4889160" y="5445000"/>
              <a:ext cx="161532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9" name=""/>
            <p:cNvSpPr/>
            <p:nvPr/>
          </p:nvSpPr>
          <p:spPr>
            <a:xfrm flipV="1">
              <a:off x="4889160" y="5444640"/>
              <a:ext cx="0" cy="23292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0" name=""/>
            <p:cNvSpPr/>
            <p:nvPr/>
          </p:nvSpPr>
          <p:spPr>
            <a:xfrm flipV="1">
              <a:off x="5293800" y="5444640"/>
              <a:ext cx="0" cy="23292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1" name=""/>
            <p:cNvSpPr/>
            <p:nvPr/>
          </p:nvSpPr>
          <p:spPr>
            <a:xfrm flipV="1">
              <a:off x="5707440" y="5444640"/>
              <a:ext cx="0" cy="23292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2" name=""/>
            <p:cNvSpPr/>
            <p:nvPr/>
          </p:nvSpPr>
          <p:spPr>
            <a:xfrm flipV="1">
              <a:off x="6111360" y="5444640"/>
              <a:ext cx="0" cy="23292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3" name=""/>
            <p:cNvSpPr/>
            <p:nvPr/>
          </p:nvSpPr>
          <p:spPr>
            <a:xfrm flipV="1">
              <a:off x="6512400" y="5444640"/>
              <a:ext cx="0" cy="23292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4" name=""/>
            <p:cNvSpPr/>
            <p:nvPr/>
          </p:nvSpPr>
          <p:spPr>
            <a:xfrm>
              <a:off x="5502600" y="5166000"/>
              <a:ext cx="553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Plants</a:t>
              </a:r>
              <a:endParaRPr b="0" lang="en-US" sz="1200" strike="noStrike" u="none">
                <a:solidFill>
                  <a:srgbClr val="000000"/>
                </a:solidFill>
                <a:effectLst/>
                <a:uFillTx/>
                <a:latin typeface="Arial"/>
              </a:endParaRPr>
            </a:p>
          </p:txBody>
        </p:sp>
        <p:sp>
          <p:nvSpPr>
            <p:cNvPr id="215" name=""/>
            <p:cNvSpPr/>
            <p:nvPr/>
          </p:nvSpPr>
          <p:spPr>
            <a:xfrm>
              <a:off x="4583520" y="5145480"/>
              <a:ext cx="2246040" cy="865440"/>
            </a:xfrm>
            <a:prstGeom prst="rect">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6" name=""/>
            <p:cNvSpPr/>
            <p:nvPr/>
          </p:nvSpPr>
          <p:spPr>
            <a:xfrm>
              <a:off x="5696280" y="4799880"/>
              <a:ext cx="0" cy="34524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7" name=""/>
            <p:cNvSpPr/>
            <p:nvPr/>
          </p:nvSpPr>
          <p:spPr>
            <a:xfrm flipV="1">
              <a:off x="3844800" y="4856760"/>
              <a:ext cx="0" cy="126792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8" name=""/>
            <p:cNvSpPr/>
            <p:nvPr/>
          </p:nvSpPr>
          <p:spPr>
            <a:xfrm>
              <a:off x="2651400" y="6125040"/>
              <a:ext cx="119304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9" name=""/>
            <p:cNvSpPr/>
            <p:nvPr/>
          </p:nvSpPr>
          <p:spPr>
            <a:xfrm>
              <a:off x="5785200" y="340200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100%</a:t>
              </a:r>
              <a:endParaRPr b="0" lang="en-US" sz="1000" strike="noStrike" u="none">
                <a:solidFill>
                  <a:srgbClr val="000000"/>
                </a:solidFill>
                <a:effectLst/>
                <a:uFillTx/>
                <a:latin typeface="Arial"/>
              </a:endParaRPr>
            </a:p>
          </p:txBody>
        </p:sp>
        <p:sp>
          <p:nvSpPr>
            <p:cNvPr id="220" name=""/>
            <p:cNvSpPr/>
            <p:nvPr/>
          </p:nvSpPr>
          <p:spPr>
            <a:xfrm>
              <a:off x="2804400" y="5895360"/>
              <a:ext cx="101304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Security Interest</a:t>
              </a:r>
              <a:endParaRPr b="0" lang="en-US" sz="1000" strike="noStrike" u="none">
                <a:solidFill>
                  <a:srgbClr val="000000"/>
                </a:solidFill>
                <a:effectLst/>
                <a:uFillTx/>
                <a:latin typeface="Arial"/>
              </a:endParaRPr>
            </a:p>
          </p:txBody>
        </p:sp>
        <p:sp>
          <p:nvSpPr>
            <p:cNvPr id="221" name=""/>
            <p:cNvSpPr/>
            <p:nvPr/>
          </p:nvSpPr>
          <p:spPr>
            <a:xfrm>
              <a:off x="5600880" y="3243240"/>
              <a:ext cx="0" cy="86364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2" name=""/>
            <p:cNvSpPr/>
            <p:nvPr/>
          </p:nvSpPr>
          <p:spPr>
            <a:xfrm>
              <a:off x="4843080" y="3344760"/>
              <a:ext cx="8409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Asset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Management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Agreement</a:t>
              </a:r>
              <a:endParaRPr b="0" lang="en-US" sz="1000" strike="noStrike" u="none">
                <a:solidFill>
                  <a:srgbClr val="000000"/>
                </a:solidFill>
                <a:effectLst/>
                <a:uFillTx/>
                <a:latin typeface="Arial"/>
              </a:endParaRPr>
            </a:p>
          </p:txBody>
        </p:sp>
        <p:sp>
          <p:nvSpPr>
            <p:cNvPr id="223" name=""/>
            <p:cNvSpPr/>
            <p:nvPr/>
          </p:nvSpPr>
          <p:spPr>
            <a:xfrm>
              <a:off x="5832360" y="3243240"/>
              <a:ext cx="0" cy="86364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4" name=""/>
            <p:cNvSpPr/>
            <p:nvPr/>
          </p:nvSpPr>
          <p:spPr>
            <a:xfrm>
              <a:off x="6373080" y="437040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MPPA</a:t>
              </a:r>
              <a:endParaRPr b="0" lang="en-US" sz="10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5" name=""/>
          <p:cNvSpPr/>
          <p:nvPr/>
        </p:nvSpPr>
        <p:spPr>
          <a:xfrm>
            <a:off x="304920" y="12600"/>
            <a:ext cx="807696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5. Locking in Regional Spark Spreads</a:t>
            </a:r>
            <a:endParaRPr b="0" lang="en-US" sz="2600" strike="noStrike" u="none">
              <a:solidFill>
                <a:srgbClr val="000000"/>
              </a:solidFill>
              <a:effectLst/>
              <a:uFillTx/>
              <a:latin typeface="Arial"/>
            </a:endParaRPr>
          </a:p>
        </p:txBody>
      </p:sp>
      <p:sp>
        <p:nvSpPr>
          <p:cNvPr id="226" name=""/>
          <p:cNvSpPr/>
          <p:nvPr/>
        </p:nvSpPr>
        <p:spPr>
          <a:xfrm>
            <a:off x="304920" y="507960"/>
            <a:ext cx="8381880" cy="212328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90000"/>
              </a:lnSpc>
              <a:spcBef>
                <a:spcPts val="462"/>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3333cc"/>
                </a:solidFill>
                <a:effectLst/>
                <a:uFillTx/>
                <a:latin typeface="Times New Roman"/>
              </a:rPr>
              <a:t>ENA executes two basis swaps, one between it and Holding Company, and one to protect the value of Calpine’s gas reserves in Texas and Canada.</a:t>
            </a:r>
            <a:endParaRPr b="0" lang="en-US" sz="1500" strike="noStrike" u="none">
              <a:solidFill>
                <a:srgbClr val="000000"/>
              </a:solidFill>
              <a:effectLst/>
              <a:uFillTx/>
              <a:latin typeface="Arial"/>
            </a:endParaRPr>
          </a:p>
          <a:p>
            <a:pPr marL="291960" indent="-291960">
              <a:lnSpc>
                <a:spcPct val="90000"/>
              </a:lnSpc>
              <a:spcBef>
                <a:spcPts val="462"/>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3333cc"/>
                </a:solidFill>
                <a:effectLst/>
                <a:uFillTx/>
                <a:latin typeface="Times New Roman"/>
              </a:rPr>
              <a:t>The basis swap with Holding Company will be priced to the nearest, liquid gas trading point in the NERC regions where Calpine and ENA have agreed to Dedicated MWhs and Ancillaries.</a:t>
            </a:r>
            <a:endParaRPr b="0" lang="en-US" sz="1500" strike="noStrike" u="none">
              <a:solidFill>
                <a:srgbClr val="000000"/>
              </a:solidFill>
              <a:effectLst/>
              <a:uFillTx/>
              <a:latin typeface="Arial"/>
            </a:endParaRPr>
          </a:p>
          <a:p>
            <a:pPr marL="291960" indent="-291960">
              <a:lnSpc>
                <a:spcPct val="90000"/>
              </a:lnSpc>
              <a:spcBef>
                <a:spcPts val="462"/>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3333cc"/>
                </a:solidFill>
                <a:effectLst/>
                <a:uFillTx/>
                <a:latin typeface="Times New Roman"/>
              </a:rPr>
              <a:t>The volume of all swaps will be based on the Contract Quantities, multiplied by the heat rate of the least efficient plant in each NERC region where Calpine and ENA have agreed to Dedicated MWhs and Ancillaries. </a:t>
            </a:r>
            <a:endParaRPr b="0" lang="en-US" sz="1500" strike="noStrike" u="none">
              <a:solidFill>
                <a:srgbClr val="000000"/>
              </a:solidFill>
              <a:effectLst/>
              <a:uFillTx/>
              <a:latin typeface="Arial"/>
            </a:endParaRPr>
          </a:p>
          <a:p>
            <a:pPr marL="291960" indent="-291960">
              <a:lnSpc>
                <a:spcPct val="90000"/>
              </a:lnSpc>
              <a:spcBef>
                <a:spcPts val="462"/>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3333cc"/>
                </a:solidFill>
                <a:effectLst/>
                <a:uFillTx/>
                <a:latin typeface="Times New Roman"/>
              </a:rPr>
              <a:t>Other terms of the basis swaps will be consistent with those set forth in the standard ISDA Master Agreement.</a:t>
            </a:r>
            <a:endParaRPr b="0" lang="en-US" sz="1500" strike="noStrike" u="none">
              <a:solidFill>
                <a:srgbClr val="000000"/>
              </a:solidFill>
              <a:effectLst/>
              <a:uFillTx/>
              <a:latin typeface="Arial"/>
            </a:endParaRPr>
          </a:p>
        </p:txBody>
      </p:sp>
      <p:grpSp>
        <p:nvGrpSpPr>
          <p:cNvPr id="227" name=""/>
          <p:cNvGrpSpPr/>
          <p:nvPr/>
        </p:nvGrpSpPr>
        <p:grpSpPr>
          <a:xfrm>
            <a:off x="1631880" y="2533680"/>
            <a:ext cx="6413040" cy="3771360"/>
            <a:chOff x="1631880" y="2533680"/>
            <a:chExt cx="6413040" cy="3771360"/>
          </a:xfrm>
        </p:grpSpPr>
        <p:sp>
          <p:nvSpPr>
            <p:cNvPr id="228" name=""/>
            <p:cNvSpPr/>
            <p:nvPr/>
          </p:nvSpPr>
          <p:spPr>
            <a:xfrm>
              <a:off x="5371560" y="2533680"/>
              <a:ext cx="801360" cy="687600"/>
            </a:xfrm>
            <a:prstGeom prst="roundRect">
              <a:avLst>
                <a:gd name="adj" fmla="val 16667"/>
              </a:avLst>
            </a:pr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9" name=""/>
            <p:cNvSpPr/>
            <p:nvPr/>
          </p:nvSpPr>
          <p:spPr>
            <a:xfrm>
              <a:off x="5427360" y="2692440"/>
              <a:ext cx="6757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b2b2b2"/>
                  </a:solidFill>
                  <a:effectLst/>
                  <a:uFillTx/>
                  <a:latin typeface="Times New Roman"/>
                </a:rPr>
                <a:t>CPN</a:t>
              </a:r>
              <a:endParaRPr b="0" lang="en-US" sz="2000" strike="noStrike" u="none">
                <a:solidFill>
                  <a:srgbClr val="000000"/>
                </a:solidFill>
                <a:effectLst/>
                <a:uFillTx/>
                <a:latin typeface="Arial"/>
              </a:endParaRPr>
            </a:p>
          </p:txBody>
        </p:sp>
        <p:sp>
          <p:nvSpPr>
            <p:cNvPr id="230" name=""/>
            <p:cNvSpPr/>
            <p:nvPr/>
          </p:nvSpPr>
          <p:spPr>
            <a:xfrm>
              <a:off x="3664080" y="4075200"/>
              <a:ext cx="516600" cy="687600"/>
            </a:xfrm>
            <a:custGeom>
              <a:avLst/>
              <a:gdLst>
                <a:gd name="textAreaLeft" fmla="*/ 25200 w 516600"/>
                <a:gd name="textAreaRight" fmla="*/ 491400 w 516600"/>
                <a:gd name="textAreaTop" fmla="*/ 25200 h 687600"/>
                <a:gd name="textAreaBottom" fmla="*/ 662400 h 687600"/>
              </a:gdLst>
              <a:ahLst/>
              <a:cxnLst/>
              <a:rect l="textAreaLeft" t="textAreaTop" r="textAreaRight" b="textAreaBottom"/>
              <a:pathLst>
                <a:path w="21600" h="28745">
                  <a:moveTo>
                    <a:pt x="3600" y="0"/>
                  </a:moveTo>
                  <a:arcTo wR="3600" hR="3600" stAng="16200000" swAng="-5400000"/>
                  <a:lnTo>
                    <a:pt x="0" y="25145"/>
                  </a:lnTo>
                  <a:arcTo wR="3600" hR="3600" stAng="10800000" swAng="-5400000"/>
                  <a:lnTo>
                    <a:pt x="18000" y="28745"/>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1" name=""/>
            <p:cNvSpPr/>
            <p:nvPr/>
          </p:nvSpPr>
          <p:spPr>
            <a:xfrm>
              <a:off x="7312320" y="4173480"/>
              <a:ext cx="73260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808080"/>
                  </a:solidFill>
                  <a:effectLst/>
                  <a:uFillTx/>
                  <a:latin typeface="Times New Roman"/>
                </a:rPr>
                <a:t>MPPA</a:t>
              </a: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808080"/>
                  </a:solidFill>
                  <a:effectLst/>
                  <a:uFillTx/>
                  <a:latin typeface="Times New Roman"/>
                </a:rPr>
                <a:t>Co.</a:t>
              </a:r>
              <a:endParaRPr b="0" lang="en-US" sz="1600" strike="noStrike" u="none">
                <a:solidFill>
                  <a:srgbClr val="000000"/>
                </a:solidFill>
                <a:effectLst/>
                <a:uFillTx/>
                <a:latin typeface="Arial"/>
              </a:endParaRPr>
            </a:p>
          </p:txBody>
        </p:sp>
        <p:sp>
          <p:nvSpPr>
            <p:cNvPr id="232" name=""/>
            <p:cNvSpPr/>
            <p:nvPr/>
          </p:nvSpPr>
          <p:spPr>
            <a:xfrm>
              <a:off x="3643920" y="4252680"/>
              <a:ext cx="6087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ENA</a:t>
              </a:r>
              <a:endParaRPr b="0" lang="en-US" sz="1600" strike="noStrike" u="none">
                <a:solidFill>
                  <a:srgbClr val="000000"/>
                </a:solidFill>
                <a:effectLst/>
                <a:uFillTx/>
                <a:latin typeface="Arial"/>
              </a:endParaRPr>
            </a:p>
          </p:txBody>
        </p:sp>
        <p:sp>
          <p:nvSpPr>
            <p:cNvPr id="233" name=""/>
            <p:cNvSpPr/>
            <p:nvPr/>
          </p:nvSpPr>
          <p:spPr>
            <a:xfrm>
              <a:off x="1641240" y="4156560"/>
              <a:ext cx="97056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CPN Gas</a:t>
              </a:r>
              <a:endParaRPr b="0" lang="en-US" sz="15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Entities</a:t>
              </a:r>
              <a:endParaRPr b="0" lang="en-US" sz="1500" strike="noStrike" u="none">
                <a:solidFill>
                  <a:srgbClr val="000000"/>
                </a:solidFill>
                <a:effectLst/>
                <a:uFillTx/>
                <a:latin typeface="Arial"/>
              </a:endParaRPr>
            </a:p>
          </p:txBody>
        </p:sp>
        <p:sp>
          <p:nvSpPr>
            <p:cNvPr id="234" name=""/>
            <p:cNvSpPr/>
            <p:nvPr/>
          </p:nvSpPr>
          <p:spPr>
            <a:xfrm>
              <a:off x="1700280" y="4075200"/>
              <a:ext cx="837360" cy="6876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5" name=""/>
            <p:cNvSpPr/>
            <p:nvPr/>
          </p:nvSpPr>
          <p:spPr>
            <a:xfrm>
              <a:off x="1631880" y="5332320"/>
              <a:ext cx="974160" cy="97272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6" name=""/>
            <p:cNvSpPr/>
            <p:nvPr/>
          </p:nvSpPr>
          <p:spPr>
            <a:xfrm>
              <a:off x="1701360" y="5444640"/>
              <a:ext cx="853920" cy="734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TX/</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Canada</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Reserves</a:t>
              </a:r>
              <a:endParaRPr b="0" lang="en-US" sz="1400" strike="noStrike" u="none">
                <a:solidFill>
                  <a:srgbClr val="000000"/>
                </a:solidFill>
                <a:effectLst/>
                <a:uFillTx/>
                <a:latin typeface="Arial"/>
              </a:endParaRPr>
            </a:p>
          </p:txBody>
        </p:sp>
        <p:sp>
          <p:nvSpPr>
            <p:cNvPr id="237" name=""/>
            <p:cNvSpPr/>
            <p:nvPr/>
          </p:nvSpPr>
          <p:spPr>
            <a:xfrm>
              <a:off x="2106360" y="4763160"/>
              <a:ext cx="0" cy="5691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8" name=""/>
            <p:cNvSpPr/>
            <p:nvPr/>
          </p:nvSpPr>
          <p:spPr>
            <a:xfrm>
              <a:off x="7321680" y="4075200"/>
              <a:ext cx="689400" cy="687600"/>
            </a:xfrm>
            <a:prstGeom prst="roundRect">
              <a:avLst>
                <a:gd name="adj" fmla="val 16667"/>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9" name=""/>
            <p:cNvSpPr/>
            <p:nvPr/>
          </p:nvSpPr>
          <p:spPr>
            <a:xfrm>
              <a:off x="4817520" y="5631480"/>
              <a:ext cx="286200" cy="227160"/>
            </a:xfrm>
            <a:prstGeom prst="triangle">
              <a:avLst>
                <a:gd name="adj" fmla="val 50000"/>
              </a:avLst>
            </a:prstGeom>
            <a:noFill/>
            <a:ln w="9360">
              <a:solidFill>
                <a:srgbClr val="969696"/>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240" name=""/>
            <p:cNvSpPr/>
            <p:nvPr/>
          </p:nvSpPr>
          <p:spPr>
            <a:xfrm>
              <a:off x="5219280" y="5631480"/>
              <a:ext cx="286200" cy="227160"/>
            </a:xfrm>
            <a:prstGeom prst="triangle">
              <a:avLst>
                <a:gd name="adj" fmla="val 50000"/>
              </a:avLst>
            </a:prstGeom>
            <a:noFill/>
            <a:ln w="9360">
              <a:solidFill>
                <a:srgbClr val="969696"/>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241" name=""/>
            <p:cNvSpPr/>
            <p:nvPr/>
          </p:nvSpPr>
          <p:spPr>
            <a:xfrm>
              <a:off x="5620680" y="5631480"/>
              <a:ext cx="284760" cy="227160"/>
            </a:xfrm>
            <a:prstGeom prst="triangle">
              <a:avLst>
                <a:gd name="adj" fmla="val 50000"/>
              </a:avLst>
            </a:prstGeom>
            <a:noFill/>
            <a:ln w="9360">
              <a:solidFill>
                <a:srgbClr val="969696"/>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242" name=""/>
            <p:cNvSpPr/>
            <p:nvPr/>
          </p:nvSpPr>
          <p:spPr>
            <a:xfrm>
              <a:off x="6022080" y="5631480"/>
              <a:ext cx="284760" cy="227160"/>
            </a:xfrm>
            <a:prstGeom prst="triangle">
              <a:avLst>
                <a:gd name="adj" fmla="val 50000"/>
              </a:avLst>
            </a:prstGeom>
            <a:noFill/>
            <a:ln w="9360">
              <a:solidFill>
                <a:srgbClr val="969696"/>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243" name=""/>
            <p:cNvSpPr/>
            <p:nvPr/>
          </p:nvSpPr>
          <p:spPr>
            <a:xfrm>
              <a:off x="6422040" y="5631480"/>
              <a:ext cx="284760" cy="227160"/>
            </a:xfrm>
            <a:prstGeom prst="triangle">
              <a:avLst>
                <a:gd name="adj" fmla="val 50000"/>
              </a:avLst>
            </a:prstGeom>
            <a:noFill/>
            <a:ln w="9360">
              <a:solidFill>
                <a:srgbClr val="969696"/>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244" name=""/>
            <p:cNvSpPr/>
            <p:nvPr/>
          </p:nvSpPr>
          <p:spPr>
            <a:xfrm>
              <a:off x="5371560" y="4075200"/>
              <a:ext cx="801360" cy="6876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45" name=""/>
            <p:cNvSpPr/>
            <p:nvPr/>
          </p:nvSpPr>
          <p:spPr>
            <a:xfrm>
              <a:off x="5316480" y="4151520"/>
              <a:ext cx="9237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Holding</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Company</a:t>
              </a:r>
              <a:endParaRPr b="0" lang="en-US" sz="1400" strike="noStrike" u="none">
                <a:solidFill>
                  <a:srgbClr val="000000"/>
                </a:solidFill>
                <a:effectLst/>
                <a:uFillTx/>
                <a:latin typeface="Arial"/>
              </a:endParaRPr>
            </a:p>
          </p:txBody>
        </p:sp>
        <p:sp>
          <p:nvSpPr>
            <p:cNvPr id="246" name=""/>
            <p:cNvSpPr/>
            <p:nvPr/>
          </p:nvSpPr>
          <p:spPr>
            <a:xfrm>
              <a:off x="6283800" y="4305600"/>
              <a:ext cx="90540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7" name=""/>
            <p:cNvSpPr/>
            <p:nvPr/>
          </p:nvSpPr>
          <p:spPr>
            <a:xfrm flipH="1">
              <a:off x="6283800" y="4557600"/>
              <a:ext cx="86040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8" name=""/>
            <p:cNvSpPr/>
            <p:nvPr/>
          </p:nvSpPr>
          <p:spPr>
            <a:xfrm flipH="1">
              <a:off x="4277520" y="4305600"/>
              <a:ext cx="978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9" name=""/>
            <p:cNvSpPr/>
            <p:nvPr/>
          </p:nvSpPr>
          <p:spPr>
            <a:xfrm flipH="1">
              <a:off x="2634120" y="4305600"/>
              <a:ext cx="9446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0" name=""/>
            <p:cNvSpPr/>
            <p:nvPr/>
          </p:nvSpPr>
          <p:spPr>
            <a:xfrm>
              <a:off x="2657160" y="4515840"/>
              <a:ext cx="929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1" name=""/>
            <p:cNvSpPr/>
            <p:nvPr/>
          </p:nvSpPr>
          <p:spPr>
            <a:xfrm>
              <a:off x="4300920" y="4515840"/>
              <a:ext cx="10130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2" name=""/>
            <p:cNvSpPr/>
            <p:nvPr/>
          </p:nvSpPr>
          <p:spPr>
            <a:xfrm>
              <a:off x="6276600" y="404424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Floating  $/MWh</a:t>
              </a:r>
              <a:endParaRPr b="0" lang="en-US" sz="1000" strike="noStrike" u="none">
                <a:solidFill>
                  <a:srgbClr val="000000"/>
                </a:solidFill>
                <a:effectLst/>
                <a:uFillTx/>
                <a:latin typeface="Arial"/>
              </a:endParaRPr>
            </a:p>
          </p:txBody>
        </p:sp>
        <p:sp>
          <p:nvSpPr>
            <p:cNvPr id="253" name=""/>
            <p:cNvSpPr/>
            <p:nvPr/>
          </p:nvSpPr>
          <p:spPr>
            <a:xfrm>
              <a:off x="6274080" y="4545360"/>
              <a:ext cx="98676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(Fixed $/MWh</a:t>
              </a:r>
              <a:r>
                <a:rPr b="0" lang="en-US" sz="1200" strike="noStrike" u="none">
                  <a:solidFill>
                    <a:srgbClr val="808080"/>
                  </a:solidFill>
                  <a:effectLst/>
                  <a:uFillTx/>
                  <a:latin typeface="Times New Roman"/>
                </a:rPr>
                <a:t>)</a:t>
              </a:r>
              <a:endParaRPr b="0" lang="en-US" sz="1200" strike="noStrike" u="none">
                <a:solidFill>
                  <a:srgbClr val="000000"/>
                </a:solidFill>
                <a:effectLst/>
                <a:uFillTx/>
                <a:latin typeface="Arial"/>
              </a:endParaRPr>
            </a:p>
          </p:txBody>
        </p:sp>
        <p:sp>
          <p:nvSpPr>
            <p:cNvPr id="254" name=""/>
            <p:cNvSpPr/>
            <p:nvPr/>
          </p:nvSpPr>
          <p:spPr>
            <a:xfrm>
              <a:off x="4055040" y="3915000"/>
              <a:ext cx="152784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$/MMBtu</a:t>
              </a:r>
              <a:endParaRPr b="0" lang="en-US" sz="1000" strike="noStrike" u="none">
                <a:solidFill>
                  <a:srgbClr val="000000"/>
                </a:solidFill>
                <a:effectLst/>
                <a:uFillTx/>
                <a:latin typeface="Arial"/>
              </a:endParaRPr>
            </a:p>
          </p:txBody>
        </p:sp>
        <p:sp>
          <p:nvSpPr>
            <p:cNvPr id="255" name=""/>
            <p:cNvSpPr/>
            <p:nvPr/>
          </p:nvSpPr>
          <p:spPr>
            <a:xfrm>
              <a:off x="4202280" y="456264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$/MMBtu</a:t>
              </a:r>
              <a:endParaRPr b="0" lang="en-US" sz="1000" strike="noStrike" u="none">
                <a:solidFill>
                  <a:srgbClr val="000000"/>
                </a:solidFill>
                <a:effectLst/>
                <a:uFillTx/>
                <a:latin typeface="Arial"/>
              </a:endParaRPr>
            </a:p>
          </p:txBody>
        </p:sp>
        <p:sp>
          <p:nvSpPr>
            <p:cNvPr id="256" name=""/>
            <p:cNvSpPr/>
            <p:nvPr/>
          </p:nvSpPr>
          <p:spPr>
            <a:xfrm>
              <a:off x="2424600" y="3888720"/>
              <a:ext cx="137304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$/MMBtu</a:t>
              </a:r>
              <a:endParaRPr b="0" lang="en-US" sz="1000" strike="noStrike" u="none">
                <a:solidFill>
                  <a:srgbClr val="000000"/>
                </a:solidFill>
                <a:effectLst/>
                <a:uFillTx/>
                <a:latin typeface="Arial"/>
              </a:endParaRPr>
            </a:p>
          </p:txBody>
        </p:sp>
        <p:sp>
          <p:nvSpPr>
            <p:cNvPr id="257" name=""/>
            <p:cNvSpPr/>
            <p:nvPr/>
          </p:nvSpPr>
          <p:spPr>
            <a:xfrm>
              <a:off x="2503440" y="456264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$/MMBtu</a:t>
              </a:r>
              <a:endParaRPr b="0" lang="en-US" sz="1000" strike="noStrike" u="none">
                <a:solidFill>
                  <a:srgbClr val="000000"/>
                </a:solidFill>
                <a:effectLst/>
                <a:uFillTx/>
                <a:latin typeface="Arial"/>
              </a:endParaRPr>
            </a:p>
          </p:txBody>
        </p:sp>
        <p:sp>
          <p:nvSpPr>
            <p:cNvPr id="258" name=""/>
            <p:cNvSpPr/>
            <p:nvPr/>
          </p:nvSpPr>
          <p:spPr>
            <a:xfrm flipH="1">
              <a:off x="2116800" y="2876040"/>
              <a:ext cx="3243240" cy="0"/>
            </a:xfrm>
            <a:prstGeom prst="line">
              <a:avLst/>
            </a:prstGeom>
            <a:ln cap="rnd" w="9360">
              <a:solidFill>
                <a:srgbClr val="969696"/>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9" name=""/>
            <p:cNvSpPr/>
            <p:nvPr/>
          </p:nvSpPr>
          <p:spPr>
            <a:xfrm flipV="1">
              <a:off x="2117160" y="2875680"/>
              <a:ext cx="0" cy="1199160"/>
            </a:xfrm>
            <a:prstGeom prst="line">
              <a:avLst/>
            </a:prstGeom>
            <a:ln cap="rnd" w="9360">
              <a:solidFill>
                <a:srgbClr val="969696"/>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0" name=""/>
            <p:cNvSpPr/>
            <p:nvPr/>
          </p:nvSpPr>
          <p:spPr>
            <a:xfrm>
              <a:off x="2098080" y="326952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100%</a:t>
              </a:r>
              <a:endParaRPr b="0" lang="en-US" sz="1000" strike="noStrike" u="none">
                <a:solidFill>
                  <a:srgbClr val="000000"/>
                </a:solidFill>
                <a:effectLst/>
                <a:uFillTx/>
                <a:latin typeface="Arial"/>
              </a:endParaRPr>
            </a:p>
          </p:txBody>
        </p:sp>
        <p:sp>
          <p:nvSpPr>
            <p:cNvPr id="261" name=""/>
            <p:cNvSpPr/>
            <p:nvPr/>
          </p:nvSpPr>
          <p:spPr>
            <a:xfrm>
              <a:off x="4951440" y="5401080"/>
              <a:ext cx="1601280" cy="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2" name=""/>
            <p:cNvSpPr/>
            <p:nvPr/>
          </p:nvSpPr>
          <p:spPr>
            <a:xfrm flipV="1">
              <a:off x="4951440" y="5400720"/>
              <a:ext cx="0" cy="23004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3" name=""/>
            <p:cNvSpPr/>
            <p:nvPr/>
          </p:nvSpPr>
          <p:spPr>
            <a:xfrm flipV="1">
              <a:off x="5351400" y="5400720"/>
              <a:ext cx="0" cy="23004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4" name=""/>
            <p:cNvSpPr/>
            <p:nvPr/>
          </p:nvSpPr>
          <p:spPr>
            <a:xfrm flipV="1">
              <a:off x="5762520" y="5400720"/>
              <a:ext cx="0" cy="23004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5" name=""/>
            <p:cNvSpPr/>
            <p:nvPr/>
          </p:nvSpPr>
          <p:spPr>
            <a:xfrm flipV="1">
              <a:off x="6165360" y="5400720"/>
              <a:ext cx="0" cy="23004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6" name=""/>
            <p:cNvSpPr/>
            <p:nvPr/>
          </p:nvSpPr>
          <p:spPr>
            <a:xfrm flipV="1">
              <a:off x="6565320" y="5400720"/>
              <a:ext cx="0" cy="23004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7" name=""/>
            <p:cNvSpPr/>
            <p:nvPr/>
          </p:nvSpPr>
          <p:spPr>
            <a:xfrm>
              <a:off x="5443560" y="5080680"/>
              <a:ext cx="6764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808080"/>
                  </a:solidFill>
                  <a:effectLst/>
                  <a:uFillTx/>
                  <a:latin typeface="Times New Roman"/>
                </a:rPr>
                <a:t>Plants</a:t>
              </a:r>
              <a:endParaRPr b="0" lang="en-US" sz="1600" strike="noStrike" u="none">
                <a:solidFill>
                  <a:srgbClr val="000000"/>
                </a:solidFill>
                <a:effectLst/>
                <a:uFillTx/>
                <a:latin typeface="Arial"/>
              </a:endParaRPr>
            </a:p>
          </p:txBody>
        </p:sp>
        <p:sp>
          <p:nvSpPr>
            <p:cNvPr id="268" name=""/>
            <p:cNvSpPr/>
            <p:nvPr/>
          </p:nvSpPr>
          <p:spPr>
            <a:xfrm>
              <a:off x="4646520" y="5105520"/>
              <a:ext cx="2245680" cy="906840"/>
            </a:xfrm>
            <a:prstGeom prst="rect">
              <a:avLst/>
            </a:pr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69" name=""/>
            <p:cNvSpPr/>
            <p:nvPr/>
          </p:nvSpPr>
          <p:spPr>
            <a:xfrm>
              <a:off x="5752800" y="4763160"/>
              <a:ext cx="0" cy="34236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0" name=""/>
            <p:cNvSpPr/>
            <p:nvPr/>
          </p:nvSpPr>
          <p:spPr>
            <a:xfrm flipV="1">
              <a:off x="3908880" y="4817880"/>
              <a:ext cx="0" cy="1257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1" name=""/>
            <p:cNvSpPr/>
            <p:nvPr/>
          </p:nvSpPr>
          <p:spPr>
            <a:xfrm>
              <a:off x="2564280" y="6075000"/>
              <a:ext cx="1344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2" name=""/>
            <p:cNvSpPr/>
            <p:nvPr/>
          </p:nvSpPr>
          <p:spPr>
            <a:xfrm>
              <a:off x="5840640" y="340812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100%</a:t>
              </a:r>
              <a:endParaRPr b="0" lang="en-US" sz="1000" strike="noStrike" u="none">
                <a:solidFill>
                  <a:srgbClr val="000000"/>
                </a:solidFill>
                <a:effectLst/>
                <a:uFillTx/>
                <a:latin typeface="Arial"/>
              </a:endParaRPr>
            </a:p>
          </p:txBody>
        </p:sp>
        <p:sp>
          <p:nvSpPr>
            <p:cNvPr id="273" name=""/>
            <p:cNvSpPr/>
            <p:nvPr/>
          </p:nvSpPr>
          <p:spPr>
            <a:xfrm>
              <a:off x="2774160" y="5861880"/>
              <a:ext cx="101304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Security Interest</a:t>
              </a:r>
              <a:endParaRPr b="0" lang="en-US" sz="1000" strike="noStrike" u="none">
                <a:solidFill>
                  <a:srgbClr val="000000"/>
                </a:solidFill>
                <a:effectLst/>
                <a:uFillTx/>
                <a:latin typeface="Arial"/>
              </a:endParaRPr>
            </a:p>
          </p:txBody>
        </p:sp>
        <p:sp>
          <p:nvSpPr>
            <p:cNvPr id="274" name=""/>
            <p:cNvSpPr/>
            <p:nvPr/>
          </p:nvSpPr>
          <p:spPr>
            <a:xfrm>
              <a:off x="5659560" y="3221280"/>
              <a:ext cx="0" cy="853920"/>
            </a:xfrm>
            <a:prstGeom prst="line">
              <a:avLst/>
            </a:prstGeom>
            <a:ln cap="rnd" w="9360">
              <a:solidFill>
                <a:srgbClr val="969696"/>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5" name=""/>
            <p:cNvSpPr/>
            <p:nvPr/>
          </p:nvSpPr>
          <p:spPr>
            <a:xfrm>
              <a:off x="4874760" y="3242880"/>
              <a:ext cx="8409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Asset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Management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Agreement</a:t>
              </a:r>
              <a:endParaRPr b="0" lang="en-US" sz="1000" strike="noStrike" u="none">
                <a:solidFill>
                  <a:srgbClr val="000000"/>
                </a:solidFill>
                <a:effectLst/>
                <a:uFillTx/>
                <a:latin typeface="Arial"/>
              </a:endParaRPr>
            </a:p>
          </p:txBody>
        </p:sp>
        <p:sp>
          <p:nvSpPr>
            <p:cNvPr id="276" name=""/>
            <p:cNvSpPr/>
            <p:nvPr/>
          </p:nvSpPr>
          <p:spPr>
            <a:xfrm>
              <a:off x="5888520" y="3221280"/>
              <a:ext cx="0" cy="853920"/>
            </a:xfrm>
            <a:prstGeom prst="line">
              <a:avLst/>
            </a:prstGeom>
            <a:ln cap="rnd" w="9360">
              <a:solidFill>
                <a:srgbClr val="969696"/>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7" name=""/>
            <p:cNvSpPr/>
            <p:nvPr/>
          </p:nvSpPr>
          <p:spPr>
            <a:xfrm>
              <a:off x="6481440" y="432144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MPPA</a:t>
              </a:r>
              <a:endParaRPr b="0" lang="en-US" sz="10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8" name=""/>
          <p:cNvSpPr/>
          <p:nvPr/>
        </p:nvSpPr>
        <p:spPr>
          <a:xfrm>
            <a:off x="330120" y="25560"/>
            <a:ext cx="807732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6. Collateralization of Basis Swaps</a:t>
            </a:r>
            <a:endParaRPr b="0" lang="en-US" sz="2600" strike="noStrike" u="none">
              <a:solidFill>
                <a:srgbClr val="000000"/>
              </a:solidFill>
              <a:effectLst/>
              <a:uFillTx/>
              <a:latin typeface="Arial"/>
            </a:endParaRPr>
          </a:p>
        </p:txBody>
      </p:sp>
      <p:sp>
        <p:nvSpPr>
          <p:cNvPr id="279" name=""/>
          <p:cNvSpPr/>
          <p:nvPr/>
        </p:nvSpPr>
        <p:spPr>
          <a:xfrm>
            <a:off x="330120" y="533520"/>
            <a:ext cx="8382240" cy="15843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95000"/>
              </a:lnSpc>
              <a:spcBef>
                <a:spcPts val="79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In lieu of margining, Calpine grants ENA a perfected, first priority lien on an amount of its gas reserves in Texas and Canada (not to exceed prepayment amount) sufficient to cover potential breakage on the swaps.</a:t>
            </a:r>
            <a:endParaRPr b="0" lang="en-US" sz="1600" strike="noStrike" u="none">
              <a:solidFill>
                <a:srgbClr val="000000"/>
              </a:solidFill>
              <a:effectLst/>
              <a:uFillTx/>
              <a:latin typeface="Arial"/>
            </a:endParaRPr>
          </a:p>
          <a:p>
            <a:pPr marL="457200" indent="-457200">
              <a:lnSpc>
                <a:spcPct val="95000"/>
              </a:lnSpc>
              <a:spcBef>
                <a:spcPts val="79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ea typeface="Arial"/>
              </a:rPr>
              <a:t>ENA will have the right to set-off any payments defaulted by Holding Company under the MPPA against any amounts that ENA owes Holding Company or the Calpine Gas Entities under the Gas Swap Agreements.</a:t>
            </a:r>
            <a:r>
              <a:rPr b="1" lang="en-US" sz="1600" strike="noStrike" u="none">
                <a:solidFill>
                  <a:srgbClr val="3333cc"/>
                </a:solidFill>
                <a:effectLst/>
                <a:uFillTx/>
                <a:latin typeface="Times New Roman"/>
              </a:rPr>
              <a:t> </a:t>
            </a:r>
            <a:endParaRPr b="0" lang="en-US" sz="1600" strike="noStrike" u="none">
              <a:solidFill>
                <a:srgbClr val="000000"/>
              </a:solidFill>
              <a:effectLst/>
              <a:uFillTx/>
              <a:latin typeface="Arial"/>
            </a:endParaRPr>
          </a:p>
        </p:txBody>
      </p:sp>
      <p:sp>
        <p:nvSpPr>
          <p:cNvPr id="280" name=""/>
          <p:cNvSpPr/>
          <p:nvPr/>
        </p:nvSpPr>
        <p:spPr>
          <a:xfrm>
            <a:off x="5103720" y="2000160"/>
            <a:ext cx="917640" cy="785880"/>
          </a:xfrm>
          <a:prstGeom prst="roundRect">
            <a:avLst>
              <a:gd name="adj" fmla="val 16667"/>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81" name=""/>
          <p:cNvSpPr/>
          <p:nvPr/>
        </p:nvSpPr>
        <p:spPr>
          <a:xfrm>
            <a:off x="5218200" y="2206800"/>
            <a:ext cx="6757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b2b2b2"/>
                </a:solidFill>
                <a:effectLst/>
                <a:uFillTx/>
                <a:latin typeface="Times New Roman"/>
              </a:rPr>
              <a:t>CPN</a:t>
            </a:r>
            <a:endParaRPr b="0" lang="en-US" sz="2000" strike="noStrike" u="none">
              <a:solidFill>
                <a:srgbClr val="000000"/>
              </a:solidFill>
              <a:effectLst/>
              <a:uFillTx/>
              <a:latin typeface="Arial"/>
            </a:endParaRPr>
          </a:p>
        </p:txBody>
      </p:sp>
      <p:sp>
        <p:nvSpPr>
          <p:cNvPr id="282" name=""/>
          <p:cNvSpPr/>
          <p:nvPr/>
        </p:nvSpPr>
        <p:spPr>
          <a:xfrm>
            <a:off x="3243240" y="3767040"/>
            <a:ext cx="590400" cy="785880"/>
          </a:xfrm>
          <a:custGeom>
            <a:avLst/>
            <a:gdLst>
              <a:gd name="textAreaLeft" fmla="*/ 28800 w 590400"/>
              <a:gd name="textAreaRight" fmla="*/ 561600 w 590400"/>
              <a:gd name="textAreaTop" fmla="*/ 28800 h 785880"/>
              <a:gd name="textAreaBottom" fmla="*/ 757080 h 785880"/>
            </a:gdLst>
            <a:ahLst/>
            <a:cxnLst/>
            <a:rect l="textAreaLeft" t="textAreaTop" r="textAreaRight" b="textAreaBottom"/>
            <a:pathLst>
              <a:path w="21600" h="28747">
                <a:moveTo>
                  <a:pt x="3600" y="0"/>
                </a:moveTo>
                <a:arcTo wR="3600" hR="3600" stAng="16200000" swAng="-5400000"/>
                <a:lnTo>
                  <a:pt x="0" y="25147"/>
                </a:lnTo>
                <a:arcTo wR="3600" hR="3600" stAng="10800000" swAng="-5400000"/>
                <a:lnTo>
                  <a:pt x="18000" y="28747"/>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83" name=""/>
          <p:cNvSpPr/>
          <p:nvPr/>
        </p:nvSpPr>
        <p:spPr>
          <a:xfrm>
            <a:off x="7048800" y="3876840"/>
            <a:ext cx="87408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b2b2b2"/>
                </a:solidFill>
                <a:effectLst/>
                <a:uFillTx/>
                <a:latin typeface="Times New Roman"/>
              </a:rPr>
              <a:t>MPPA</a:t>
            </a:r>
            <a:endParaRPr b="0" lang="en-US" sz="2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b2b2b2"/>
                </a:solidFill>
                <a:effectLst/>
                <a:uFillTx/>
                <a:latin typeface="Times New Roman"/>
              </a:rPr>
              <a:t>Co.</a:t>
            </a:r>
            <a:endParaRPr b="0" lang="en-US" sz="2000" strike="noStrike" u="none">
              <a:solidFill>
                <a:srgbClr val="000000"/>
              </a:solidFill>
              <a:effectLst/>
              <a:uFillTx/>
              <a:latin typeface="Arial"/>
            </a:endParaRPr>
          </a:p>
        </p:txBody>
      </p:sp>
      <p:sp>
        <p:nvSpPr>
          <p:cNvPr id="284" name=""/>
          <p:cNvSpPr/>
          <p:nvPr/>
        </p:nvSpPr>
        <p:spPr>
          <a:xfrm>
            <a:off x="3237840" y="3960720"/>
            <a:ext cx="675720" cy="383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ENA</a:t>
            </a:r>
            <a:endParaRPr b="0" lang="en-US" sz="1900" strike="noStrike" u="none">
              <a:solidFill>
                <a:srgbClr val="000000"/>
              </a:solidFill>
              <a:effectLst/>
              <a:uFillTx/>
              <a:latin typeface="Arial"/>
            </a:endParaRPr>
          </a:p>
        </p:txBody>
      </p:sp>
      <p:sp>
        <p:nvSpPr>
          <p:cNvPr id="285" name=""/>
          <p:cNvSpPr/>
          <p:nvPr/>
        </p:nvSpPr>
        <p:spPr>
          <a:xfrm>
            <a:off x="1195560" y="3751200"/>
            <a:ext cx="822240" cy="779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CPN Gas</a:t>
            </a:r>
            <a:endParaRPr b="0" lang="en-US" sz="15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Entities</a:t>
            </a:r>
            <a:endParaRPr b="0" lang="en-US" sz="1500" strike="noStrike" u="none">
              <a:solidFill>
                <a:srgbClr val="000000"/>
              </a:solidFill>
              <a:effectLst/>
              <a:uFillTx/>
              <a:latin typeface="Arial"/>
            </a:endParaRPr>
          </a:p>
        </p:txBody>
      </p:sp>
      <p:sp>
        <p:nvSpPr>
          <p:cNvPr id="286" name=""/>
          <p:cNvSpPr/>
          <p:nvPr/>
        </p:nvSpPr>
        <p:spPr>
          <a:xfrm>
            <a:off x="1214280" y="3726000"/>
            <a:ext cx="758880" cy="826920"/>
          </a:xfrm>
          <a:custGeom>
            <a:avLst/>
            <a:gdLst>
              <a:gd name="textAreaLeft" fmla="*/ 36720 w 758880"/>
              <a:gd name="textAreaRight" fmla="*/ 722160 w 758880"/>
              <a:gd name="textAreaTop" fmla="*/ 36720 h 826920"/>
              <a:gd name="textAreaBottom" fmla="*/ 790200 h 826920"/>
            </a:gdLst>
            <a:ahLst/>
            <a:cxnLst/>
            <a:rect l="textAreaLeft" t="textAreaTop" r="textAreaRight" b="textAreaBottom"/>
            <a:pathLst>
              <a:path w="21600" h="23536">
                <a:moveTo>
                  <a:pt x="3600" y="0"/>
                </a:moveTo>
                <a:arcTo wR="3600" hR="3600" stAng="16200000" swAng="-5400000"/>
                <a:lnTo>
                  <a:pt x="0" y="19936"/>
                </a:lnTo>
                <a:arcTo wR="3600" hR="3600" stAng="10800000" swAng="-5400000"/>
                <a:lnTo>
                  <a:pt x="18000" y="23536"/>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87" name=""/>
          <p:cNvSpPr/>
          <p:nvPr/>
        </p:nvSpPr>
        <p:spPr>
          <a:xfrm>
            <a:off x="1187280" y="5207040"/>
            <a:ext cx="1113120" cy="111276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88" name=""/>
          <p:cNvSpPr/>
          <p:nvPr/>
        </p:nvSpPr>
        <p:spPr>
          <a:xfrm>
            <a:off x="1268280" y="5316480"/>
            <a:ext cx="946080" cy="825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TX/</a:t>
            </a: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Canada</a:t>
            </a: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Reserves</a:t>
            </a:r>
            <a:endParaRPr b="0" lang="en-US" sz="1600" strike="noStrike" u="none">
              <a:solidFill>
                <a:srgbClr val="000000"/>
              </a:solidFill>
              <a:effectLst/>
              <a:uFillTx/>
              <a:latin typeface="Arial"/>
            </a:endParaRPr>
          </a:p>
        </p:txBody>
      </p:sp>
      <p:sp>
        <p:nvSpPr>
          <p:cNvPr id="289" name=""/>
          <p:cNvSpPr/>
          <p:nvPr/>
        </p:nvSpPr>
        <p:spPr>
          <a:xfrm>
            <a:off x="1689120" y="4552920"/>
            <a:ext cx="0" cy="6541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0" name=""/>
          <p:cNvSpPr/>
          <p:nvPr/>
        </p:nvSpPr>
        <p:spPr>
          <a:xfrm>
            <a:off x="7080120" y="3767040"/>
            <a:ext cx="785880" cy="785880"/>
          </a:xfrm>
          <a:prstGeom prst="roundRect">
            <a:avLst>
              <a:gd name="adj" fmla="val 16667"/>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1" name=""/>
          <p:cNvSpPr/>
          <p:nvPr/>
        </p:nvSpPr>
        <p:spPr>
          <a:xfrm>
            <a:off x="4471920" y="5548320"/>
            <a:ext cx="325440" cy="260280"/>
          </a:xfrm>
          <a:prstGeom prst="triangle">
            <a:avLst>
              <a:gd name="adj" fmla="val 50000"/>
            </a:avLst>
          </a:prstGeom>
          <a:noFill/>
          <a:ln w="9360">
            <a:solidFill>
              <a:srgbClr val="969696"/>
            </a:solidFill>
            <a:miter/>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Arial"/>
            </a:endParaRPr>
          </a:p>
        </p:txBody>
      </p:sp>
      <p:sp>
        <p:nvSpPr>
          <p:cNvPr id="292" name=""/>
          <p:cNvSpPr/>
          <p:nvPr/>
        </p:nvSpPr>
        <p:spPr>
          <a:xfrm>
            <a:off x="4929120" y="5548320"/>
            <a:ext cx="327240" cy="260280"/>
          </a:xfrm>
          <a:prstGeom prst="triangle">
            <a:avLst>
              <a:gd name="adj" fmla="val 50000"/>
            </a:avLst>
          </a:prstGeom>
          <a:noFill/>
          <a:ln w="9360">
            <a:solidFill>
              <a:srgbClr val="969696"/>
            </a:solidFill>
            <a:miter/>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Arial"/>
            </a:endParaRPr>
          </a:p>
        </p:txBody>
      </p:sp>
      <p:sp>
        <p:nvSpPr>
          <p:cNvPr id="293" name=""/>
          <p:cNvSpPr/>
          <p:nvPr/>
        </p:nvSpPr>
        <p:spPr>
          <a:xfrm>
            <a:off x="5386320" y="5548320"/>
            <a:ext cx="327240" cy="260280"/>
          </a:xfrm>
          <a:prstGeom prst="triangle">
            <a:avLst>
              <a:gd name="adj" fmla="val 50000"/>
            </a:avLst>
          </a:prstGeom>
          <a:noFill/>
          <a:ln w="9360">
            <a:solidFill>
              <a:srgbClr val="969696"/>
            </a:solidFill>
            <a:miter/>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Arial"/>
            </a:endParaRPr>
          </a:p>
        </p:txBody>
      </p:sp>
      <p:sp>
        <p:nvSpPr>
          <p:cNvPr id="294" name=""/>
          <p:cNvSpPr/>
          <p:nvPr/>
        </p:nvSpPr>
        <p:spPr>
          <a:xfrm>
            <a:off x="5846760" y="5548320"/>
            <a:ext cx="326880" cy="260280"/>
          </a:xfrm>
          <a:prstGeom prst="triangle">
            <a:avLst>
              <a:gd name="adj" fmla="val 50000"/>
            </a:avLst>
          </a:prstGeom>
          <a:noFill/>
          <a:ln w="9360">
            <a:solidFill>
              <a:srgbClr val="969696"/>
            </a:solidFill>
            <a:miter/>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Arial"/>
            </a:endParaRPr>
          </a:p>
        </p:txBody>
      </p:sp>
      <p:sp>
        <p:nvSpPr>
          <p:cNvPr id="295" name=""/>
          <p:cNvSpPr/>
          <p:nvPr/>
        </p:nvSpPr>
        <p:spPr>
          <a:xfrm>
            <a:off x="6303960" y="5548320"/>
            <a:ext cx="328680" cy="260280"/>
          </a:xfrm>
          <a:prstGeom prst="triangle">
            <a:avLst>
              <a:gd name="adj" fmla="val 50000"/>
            </a:avLst>
          </a:prstGeom>
          <a:noFill/>
          <a:ln w="9360">
            <a:solidFill>
              <a:srgbClr val="969696"/>
            </a:solidFill>
            <a:miter/>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Arial"/>
            </a:endParaRPr>
          </a:p>
        </p:txBody>
      </p:sp>
      <p:sp>
        <p:nvSpPr>
          <p:cNvPr id="296" name=""/>
          <p:cNvSpPr/>
          <p:nvPr/>
        </p:nvSpPr>
        <p:spPr>
          <a:xfrm>
            <a:off x="5103720" y="3767040"/>
            <a:ext cx="917640" cy="785880"/>
          </a:xfrm>
          <a:prstGeom prst="roundRect">
            <a:avLst>
              <a:gd name="adj" fmla="val 16667"/>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7" name=""/>
          <p:cNvSpPr/>
          <p:nvPr/>
        </p:nvSpPr>
        <p:spPr>
          <a:xfrm>
            <a:off x="5052960" y="3860640"/>
            <a:ext cx="1022400" cy="6123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b2b2b2"/>
                </a:solidFill>
                <a:effectLst/>
                <a:uFillTx/>
                <a:latin typeface="Times New Roman"/>
              </a:rPr>
              <a:t>Holding</a:t>
            </a:r>
            <a:endParaRPr b="0" lang="en-US" sz="17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b2b2b2"/>
                </a:solidFill>
                <a:effectLst/>
                <a:uFillTx/>
                <a:latin typeface="Times New Roman"/>
              </a:rPr>
              <a:t>Company</a:t>
            </a:r>
            <a:endParaRPr b="0" lang="en-US" sz="1700" strike="noStrike" u="none">
              <a:solidFill>
                <a:srgbClr val="000000"/>
              </a:solidFill>
              <a:effectLst/>
              <a:uFillTx/>
              <a:latin typeface="Arial"/>
            </a:endParaRPr>
          </a:p>
        </p:txBody>
      </p:sp>
      <p:sp>
        <p:nvSpPr>
          <p:cNvPr id="298" name=""/>
          <p:cNvSpPr/>
          <p:nvPr/>
        </p:nvSpPr>
        <p:spPr>
          <a:xfrm>
            <a:off x="6113520" y="4017960"/>
            <a:ext cx="85068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9" name=""/>
          <p:cNvSpPr/>
          <p:nvPr/>
        </p:nvSpPr>
        <p:spPr>
          <a:xfrm flipH="1">
            <a:off x="6076800" y="4290840"/>
            <a:ext cx="85104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0" name=""/>
          <p:cNvSpPr/>
          <p:nvPr/>
        </p:nvSpPr>
        <p:spPr>
          <a:xfrm flipH="1">
            <a:off x="3938760" y="4041720"/>
            <a:ext cx="100800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1" name=""/>
          <p:cNvSpPr/>
          <p:nvPr/>
        </p:nvSpPr>
        <p:spPr>
          <a:xfrm flipH="1">
            <a:off x="2115720" y="4041720"/>
            <a:ext cx="91908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2" name=""/>
          <p:cNvSpPr/>
          <p:nvPr/>
        </p:nvSpPr>
        <p:spPr>
          <a:xfrm>
            <a:off x="2116080" y="4262400"/>
            <a:ext cx="98280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3" name=""/>
          <p:cNvSpPr/>
          <p:nvPr/>
        </p:nvSpPr>
        <p:spPr>
          <a:xfrm>
            <a:off x="3998880" y="4262400"/>
            <a:ext cx="99072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4" name=""/>
          <p:cNvSpPr/>
          <p:nvPr/>
        </p:nvSpPr>
        <p:spPr>
          <a:xfrm>
            <a:off x="6018840" y="374796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Floating  $/MWh</a:t>
            </a:r>
            <a:endParaRPr b="0" lang="en-US" sz="1000" strike="noStrike" u="none">
              <a:solidFill>
                <a:srgbClr val="000000"/>
              </a:solidFill>
              <a:effectLst/>
              <a:uFillTx/>
              <a:latin typeface="Arial"/>
            </a:endParaRPr>
          </a:p>
        </p:txBody>
      </p:sp>
      <p:sp>
        <p:nvSpPr>
          <p:cNvPr id="305" name=""/>
          <p:cNvSpPr/>
          <p:nvPr/>
        </p:nvSpPr>
        <p:spPr>
          <a:xfrm>
            <a:off x="6048720" y="4300560"/>
            <a:ext cx="98676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(Fixed $/MWh</a:t>
            </a:r>
            <a:r>
              <a:rPr b="0" lang="en-US" sz="1200" strike="noStrike" u="none">
                <a:solidFill>
                  <a:srgbClr val="b2b2b2"/>
                </a:solidFill>
                <a:effectLst/>
                <a:uFillTx/>
                <a:latin typeface="Times New Roman"/>
              </a:rPr>
              <a:t>)</a:t>
            </a:r>
            <a:endParaRPr b="0" lang="en-US" sz="1200" strike="noStrike" u="none">
              <a:solidFill>
                <a:srgbClr val="000000"/>
              </a:solidFill>
              <a:effectLst/>
              <a:uFillTx/>
              <a:latin typeface="Arial"/>
            </a:endParaRPr>
          </a:p>
        </p:txBody>
      </p:sp>
      <p:sp>
        <p:nvSpPr>
          <p:cNvPr id="306" name=""/>
          <p:cNvSpPr/>
          <p:nvPr/>
        </p:nvSpPr>
        <p:spPr>
          <a:xfrm>
            <a:off x="3726000" y="3643200"/>
            <a:ext cx="150480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$/MMBtu</a:t>
            </a:r>
            <a:endParaRPr b="0" lang="en-US" sz="1000" strike="noStrike" u="none">
              <a:solidFill>
                <a:srgbClr val="000000"/>
              </a:solidFill>
              <a:effectLst/>
              <a:uFillTx/>
              <a:latin typeface="Arial"/>
            </a:endParaRPr>
          </a:p>
        </p:txBody>
      </p:sp>
      <p:sp>
        <p:nvSpPr>
          <p:cNvPr id="307" name=""/>
          <p:cNvSpPr/>
          <p:nvPr/>
        </p:nvSpPr>
        <p:spPr>
          <a:xfrm>
            <a:off x="3935880" y="431172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Floating $/MMBtu</a:t>
            </a:r>
            <a:endParaRPr b="0" lang="en-US" sz="1000" strike="noStrike" u="none">
              <a:solidFill>
                <a:srgbClr val="000000"/>
              </a:solidFill>
              <a:effectLst/>
              <a:uFillTx/>
              <a:latin typeface="Arial"/>
            </a:endParaRPr>
          </a:p>
        </p:txBody>
      </p:sp>
      <p:sp>
        <p:nvSpPr>
          <p:cNvPr id="308" name=""/>
          <p:cNvSpPr/>
          <p:nvPr/>
        </p:nvSpPr>
        <p:spPr>
          <a:xfrm>
            <a:off x="1929600" y="3630600"/>
            <a:ext cx="137304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$/MMBtu</a:t>
            </a:r>
            <a:endParaRPr b="0" lang="en-US" sz="1000" strike="noStrike" u="none">
              <a:solidFill>
                <a:srgbClr val="000000"/>
              </a:solidFill>
              <a:effectLst/>
              <a:uFillTx/>
              <a:latin typeface="Arial"/>
            </a:endParaRPr>
          </a:p>
        </p:txBody>
      </p:sp>
      <p:sp>
        <p:nvSpPr>
          <p:cNvPr id="309" name=""/>
          <p:cNvSpPr/>
          <p:nvPr/>
        </p:nvSpPr>
        <p:spPr>
          <a:xfrm>
            <a:off x="2021400" y="431172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Floating $/MMBtu</a:t>
            </a:r>
            <a:endParaRPr b="0" lang="en-US" sz="1000" strike="noStrike" u="none">
              <a:solidFill>
                <a:srgbClr val="000000"/>
              </a:solidFill>
              <a:effectLst/>
              <a:uFillTx/>
              <a:latin typeface="Arial"/>
            </a:endParaRPr>
          </a:p>
        </p:txBody>
      </p:sp>
      <p:sp>
        <p:nvSpPr>
          <p:cNvPr id="310" name=""/>
          <p:cNvSpPr/>
          <p:nvPr/>
        </p:nvSpPr>
        <p:spPr>
          <a:xfrm flipH="1">
            <a:off x="1612440" y="2394000"/>
            <a:ext cx="3467160" cy="0"/>
          </a:xfrm>
          <a:prstGeom prst="line">
            <a:avLst/>
          </a:prstGeom>
          <a:ln cap="rnd" w="324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1" name=""/>
          <p:cNvSpPr/>
          <p:nvPr/>
        </p:nvSpPr>
        <p:spPr>
          <a:xfrm flipV="1">
            <a:off x="1612800" y="2393640"/>
            <a:ext cx="0" cy="12970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2" name=""/>
          <p:cNvSpPr/>
          <p:nvPr/>
        </p:nvSpPr>
        <p:spPr>
          <a:xfrm>
            <a:off x="1602720" y="284652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100%</a:t>
            </a:r>
            <a:endParaRPr b="0" lang="en-US" sz="1000" strike="noStrike" u="none">
              <a:solidFill>
                <a:srgbClr val="000000"/>
              </a:solidFill>
              <a:effectLst/>
              <a:uFillTx/>
              <a:latin typeface="Arial"/>
            </a:endParaRPr>
          </a:p>
        </p:txBody>
      </p:sp>
      <p:sp>
        <p:nvSpPr>
          <p:cNvPr id="313" name=""/>
          <p:cNvSpPr/>
          <p:nvPr/>
        </p:nvSpPr>
        <p:spPr>
          <a:xfrm>
            <a:off x="4624560" y="5286240"/>
            <a:ext cx="1847520" cy="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4" name=""/>
          <p:cNvSpPr/>
          <p:nvPr/>
        </p:nvSpPr>
        <p:spPr>
          <a:xfrm flipV="1">
            <a:off x="4624560" y="5286240"/>
            <a:ext cx="0" cy="26208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5" name=""/>
          <p:cNvSpPr/>
          <p:nvPr/>
        </p:nvSpPr>
        <p:spPr>
          <a:xfrm flipV="1">
            <a:off x="5081760" y="5286240"/>
            <a:ext cx="0" cy="26208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6" name=""/>
          <p:cNvSpPr/>
          <p:nvPr/>
        </p:nvSpPr>
        <p:spPr>
          <a:xfrm flipV="1">
            <a:off x="5551560" y="5286240"/>
            <a:ext cx="0" cy="26208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7" name=""/>
          <p:cNvSpPr/>
          <p:nvPr/>
        </p:nvSpPr>
        <p:spPr>
          <a:xfrm flipV="1">
            <a:off x="6010200" y="5286240"/>
            <a:ext cx="0" cy="26208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8" name=""/>
          <p:cNvSpPr/>
          <p:nvPr/>
        </p:nvSpPr>
        <p:spPr>
          <a:xfrm flipV="1">
            <a:off x="6467400" y="5286240"/>
            <a:ext cx="0" cy="262080"/>
          </a:xfrm>
          <a:prstGeom prst="line">
            <a:avLst/>
          </a:prstGeom>
          <a:ln w="936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9" name=""/>
          <p:cNvSpPr/>
          <p:nvPr/>
        </p:nvSpPr>
        <p:spPr>
          <a:xfrm>
            <a:off x="5208480" y="4943520"/>
            <a:ext cx="709920" cy="353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b2b2b2"/>
                </a:solidFill>
                <a:effectLst/>
                <a:uFillTx/>
                <a:latin typeface="Times New Roman"/>
              </a:rPr>
              <a:t>Plants</a:t>
            </a:r>
            <a:endParaRPr b="0" lang="en-US" sz="1700" strike="noStrike" u="none">
              <a:solidFill>
                <a:srgbClr val="000000"/>
              </a:solidFill>
              <a:effectLst/>
              <a:uFillTx/>
              <a:latin typeface="Arial"/>
            </a:endParaRPr>
          </a:p>
        </p:txBody>
      </p:sp>
      <p:sp>
        <p:nvSpPr>
          <p:cNvPr id="320" name=""/>
          <p:cNvSpPr/>
          <p:nvPr/>
        </p:nvSpPr>
        <p:spPr>
          <a:xfrm>
            <a:off x="4275000" y="4971960"/>
            <a:ext cx="2552760" cy="979560"/>
          </a:xfrm>
          <a:prstGeom prst="rect">
            <a:avLst/>
          </a:pr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21" name=""/>
          <p:cNvSpPr/>
          <p:nvPr/>
        </p:nvSpPr>
        <p:spPr>
          <a:xfrm>
            <a:off x="5540400" y="4552920"/>
            <a:ext cx="0" cy="4320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2" name=""/>
          <p:cNvSpPr/>
          <p:nvPr/>
        </p:nvSpPr>
        <p:spPr>
          <a:xfrm flipV="1">
            <a:off x="3575160" y="4618080"/>
            <a:ext cx="0" cy="1440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3" name=""/>
          <p:cNvSpPr/>
          <p:nvPr/>
        </p:nvSpPr>
        <p:spPr>
          <a:xfrm>
            <a:off x="2225520" y="6058080"/>
            <a:ext cx="1349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4" name=""/>
          <p:cNvSpPr/>
          <p:nvPr/>
        </p:nvSpPr>
        <p:spPr>
          <a:xfrm>
            <a:off x="5676840" y="298944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100%</a:t>
            </a:r>
            <a:endParaRPr b="0" lang="en-US" sz="1000" strike="noStrike" u="none">
              <a:solidFill>
                <a:srgbClr val="000000"/>
              </a:solidFill>
              <a:effectLst/>
              <a:uFillTx/>
              <a:latin typeface="Arial"/>
            </a:endParaRPr>
          </a:p>
        </p:txBody>
      </p:sp>
      <p:sp>
        <p:nvSpPr>
          <p:cNvPr id="325" name=""/>
          <p:cNvSpPr/>
          <p:nvPr/>
        </p:nvSpPr>
        <p:spPr>
          <a:xfrm>
            <a:off x="2390040" y="5813280"/>
            <a:ext cx="110340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Security Interest</a:t>
            </a:r>
            <a:endParaRPr b="0" lang="en-US" sz="1100" strike="noStrike" u="none">
              <a:solidFill>
                <a:srgbClr val="000000"/>
              </a:solidFill>
              <a:effectLst/>
              <a:uFillTx/>
              <a:latin typeface="Arial"/>
            </a:endParaRPr>
          </a:p>
        </p:txBody>
      </p:sp>
      <p:sp>
        <p:nvSpPr>
          <p:cNvPr id="326" name=""/>
          <p:cNvSpPr/>
          <p:nvPr/>
        </p:nvSpPr>
        <p:spPr>
          <a:xfrm>
            <a:off x="5432400" y="2786040"/>
            <a:ext cx="0" cy="9810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7" name=""/>
          <p:cNvSpPr/>
          <p:nvPr/>
        </p:nvSpPr>
        <p:spPr>
          <a:xfrm>
            <a:off x="4656960" y="2835360"/>
            <a:ext cx="8409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Asset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Management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Agreement</a:t>
            </a:r>
            <a:endParaRPr b="0" lang="en-US" sz="1000" strike="noStrike" u="none">
              <a:solidFill>
                <a:srgbClr val="000000"/>
              </a:solidFill>
              <a:effectLst/>
              <a:uFillTx/>
              <a:latin typeface="Arial"/>
            </a:endParaRPr>
          </a:p>
        </p:txBody>
      </p:sp>
      <p:sp>
        <p:nvSpPr>
          <p:cNvPr id="328" name=""/>
          <p:cNvSpPr/>
          <p:nvPr/>
        </p:nvSpPr>
        <p:spPr>
          <a:xfrm>
            <a:off x="5692680" y="2786040"/>
            <a:ext cx="0" cy="9810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9" name=""/>
          <p:cNvSpPr/>
          <p:nvPr/>
        </p:nvSpPr>
        <p:spPr>
          <a:xfrm>
            <a:off x="6278400" y="403560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MPPA</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0" name=""/>
          <p:cNvSpPr/>
          <p:nvPr/>
        </p:nvSpPr>
        <p:spPr>
          <a:xfrm>
            <a:off x="304920" y="12600"/>
            <a:ext cx="807696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7. Additional Prepayments</a:t>
            </a:r>
            <a:endParaRPr b="0" lang="en-US" sz="2600" strike="noStrike" u="none">
              <a:solidFill>
                <a:srgbClr val="000000"/>
              </a:solidFill>
              <a:effectLst/>
              <a:uFillTx/>
              <a:latin typeface="Arial"/>
            </a:endParaRPr>
          </a:p>
        </p:txBody>
      </p:sp>
      <p:sp>
        <p:nvSpPr>
          <p:cNvPr id="331" name=""/>
          <p:cNvSpPr/>
          <p:nvPr/>
        </p:nvSpPr>
        <p:spPr>
          <a:xfrm>
            <a:off x="291960" y="546120"/>
            <a:ext cx="8382240" cy="168588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95000"/>
              </a:lnSpc>
              <a:spcBef>
                <a:spcPts val="79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At any time prior to the expiration of the MPPA, Calpine may request that MPPA Co. make further prepayments based upon additional Dedicated MWhs and Ancillaries and collateral.</a:t>
            </a:r>
            <a:endParaRPr b="0" lang="en-US" sz="1600" strike="noStrike" u="none">
              <a:solidFill>
                <a:srgbClr val="000000"/>
              </a:solidFill>
              <a:effectLst/>
              <a:uFillTx/>
              <a:latin typeface="Arial"/>
            </a:endParaRPr>
          </a:p>
          <a:p>
            <a:pPr marL="343080" indent="-343080">
              <a:lnSpc>
                <a:spcPct val="95000"/>
              </a:lnSpc>
              <a:spcBef>
                <a:spcPts val="79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MPPA Co. will make an offer for the additional Dedicated MWhs and Ancillaries based upon market conditions at the time of the request.</a:t>
            </a:r>
            <a:endParaRPr b="0" lang="en-US" sz="1600" strike="noStrike" u="none">
              <a:solidFill>
                <a:srgbClr val="000000"/>
              </a:solidFill>
              <a:effectLst/>
              <a:uFillTx/>
              <a:latin typeface="Arial"/>
            </a:endParaRPr>
          </a:p>
          <a:p>
            <a:pPr marL="343080" indent="-343080">
              <a:lnSpc>
                <a:spcPct val="95000"/>
              </a:lnSpc>
              <a:spcBef>
                <a:spcPts val="7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332" name=""/>
          <p:cNvSpPr/>
          <p:nvPr/>
        </p:nvSpPr>
        <p:spPr>
          <a:xfrm>
            <a:off x="5608800" y="1677960"/>
            <a:ext cx="979200" cy="8445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33" name=""/>
          <p:cNvSpPr/>
          <p:nvPr/>
        </p:nvSpPr>
        <p:spPr>
          <a:xfrm>
            <a:off x="5727600" y="1882800"/>
            <a:ext cx="753840" cy="429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Times New Roman"/>
              </a:rPr>
              <a:t>CPN</a:t>
            </a:r>
            <a:endParaRPr b="0" lang="en-US" sz="2200" strike="noStrike" u="none">
              <a:solidFill>
                <a:srgbClr val="000000"/>
              </a:solidFill>
              <a:effectLst/>
              <a:uFillTx/>
              <a:latin typeface="Arial"/>
            </a:endParaRPr>
          </a:p>
        </p:txBody>
      </p:sp>
      <p:sp>
        <p:nvSpPr>
          <p:cNvPr id="334" name=""/>
          <p:cNvSpPr/>
          <p:nvPr/>
        </p:nvSpPr>
        <p:spPr>
          <a:xfrm>
            <a:off x="3879720" y="3576600"/>
            <a:ext cx="630360" cy="846000"/>
          </a:xfrm>
          <a:custGeom>
            <a:avLst/>
            <a:gdLst>
              <a:gd name="textAreaLeft" fmla="*/ 30600 w 630360"/>
              <a:gd name="textAreaRight" fmla="*/ 599760 w 630360"/>
              <a:gd name="textAreaTop" fmla="*/ 30600 h 846000"/>
              <a:gd name="textAreaBottom" fmla="*/ 815400 h 846000"/>
            </a:gdLst>
            <a:ahLst/>
            <a:cxnLst/>
            <a:rect l="textAreaLeft" t="textAreaTop" r="textAreaRight" b="textAreaBottom"/>
            <a:pathLst>
              <a:path w="21600" h="28985">
                <a:moveTo>
                  <a:pt x="3600" y="0"/>
                </a:moveTo>
                <a:arcTo wR="3600" hR="3600" stAng="16200000" swAng="-5400000"/>
                <a:lnTo>
                  <a:pt x="0" y="25385"/>
                </a:lnTo>
                <a:arcTo wR="3600" hR="3600" stAng="10800000" swAng="-5400000"/>
                <a:lnTo>
                  <a:pt x="18000" y="28985"/>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35" name=""/>
          <p:cNvSpPr/>
          <p:nvPr/>
        </p:nvSpPr>
        <p:spPr>
          <a:xfrm>
            <a:off x="7640280" y="3697200"/>
            <a:ext cx="87408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MPPA</a:t>
            </a:r>
            <a:endParaRPr b="0" lang="en-US" sz="2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a:t>
            </a:r>
            <a:endParaRPr b="0" lang="en-US" sz="2000" strike="noStrike" u="none">
              <a:solidFill>
                <a:srgbClr val="000000"/>
              </a:solidFill>
              <a:effectLst/>
              <a:uFillTx/>
              <a:latin typeface="Arial"/>
            </a:endParaRPr>
          </a:p>
        </p:txBody>
      </p:sp>
      <p:sp>
        <p:nvSpPr>
          <p:cNvPr id="336" name=""/>
          <p:cNvSpPr/>
          <p:nvPr/>
        </p:nvSpPr>
        <p:spPr>
          <a:xfrm>
            <a:off x="3885120" y="3811680"/>
            <a:ext cx="7038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ENA</a:t>
            </a:r>
            <a:endParaRPr b="0" lang="en-US" sz="2000" strike="noStrike" u="none">
              <a:solidFill>
                <a:srgbClr val="000000"/>
              </a:solidFill>
              <a:effectLst/>
              <a:uFillTx/>
              <a:latin typeface="Arial"/>
            </a:endParaRPr>
          </a:p>
        </p:txBody>
      </p:sp>
      <p:sp>
        <p:nvSpPr>
          <p:cNvPr id="337" name=""/>
          <p:cNvSpPr/>
          <p:nvPr/>
        </p:nvSpPr>
        <p:spPr>
          <a:xfrm>
            <a:off x="1752480" y="3684600"/>
            <a:ext cx="112896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CPN Gas</a:t>
            </a: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Entities</a:t>
            </a:r>
            <a:endParaRPr b="0" lang="en-US" sz="1600" strike="noStrike" u="none">
              <a:solidFill>
                <a:srgbClr val="000000"/>
              </a:solidFill>
              <a:effectLst/>
              <a:uFillTx/>
              <a:latin typeface="Arial"/>
            </a:endParaRPr>
          </a:p>
        </p:txBody>
      </p:sp>
      <p:sp>
        <p:nvSpPr>
          <p:cNvPr id="338" name=""/>
          <p:cNvSpPr/>
          <p:nvPr/>
        </p:nvSpPr>
        <p:spPr>
          <a:xfrm>
            <a:off x="1847880" y="3576600"/>
            <a:ext cx="911160" cy="8460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39" name=""/>
          <p:cNvSpPr/>
          <p:nvPr/>
        </p:nvSpPr>
        <p:spPr>
          <a:xfrm>
            <a:off x="1917720" y="5124600"/>
            <a:ext cx="1192320" cy="11970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0" name=""/>
          <p:cNvSpPr/>
          <p:nvPr/>
        </p:nvSpPr>
        <p:spPr>
          <a:xfrm>
            <a:off x="2005200" y="5219640"/>
            <a:ext cx="1005840" cy="916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TX/</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Canada</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Reserves</a:t>
            </a:r>
            <a:endParaRPr b="0" lang="en-US" sz="1800" strike="noStrike" u="none">
              <a:solidFill>
                <a:srgbClr val="000000"/>
              </a:solidFill>
              <a:effectLst/>
              <a:uFillTx/>
              <a:latin typeface="Arial"/>
            </a:endParaRPr>
          </a:p>
        </p:txBody>
      </p:sp>
      <p:sp>
        <p:nvSpPr>
          <p:cNvPr id="341" name=""/>
          <p:cNvSpPr/>
          <p:nvPr/>
        </p:nvSpPr>
        <p:spPr>
          <a:xfrm>
            <a:off x="2455920" y="4422600"/>
            <a:ext cx="0" cy="7020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2" name=""/>
          <p:cNvSpPr/>
          <p:nvPr/>
        </p:nvSpPr>
        <p:spPr>
          <a:xfrm>
            <a:off x="7642080" y="3576600"/>
            <a:ext cx="841680" cy="846000"/>
          </a:xfrm>
          <a:custGeom>
            <a:avLst/>
            <a:gdLst>
              <a:gd name="textAreaLeft" fmla="*/ 41040 w 841680"/>
              <a:gd name="textAreaRight" fmla="*/ 800640 w 841680"/>
              <a:gd name="textAreaTop" fmla="*/ 41040 h 846000"/>
              <a:gd name="textAreaBottom" fmla="*/ 804960 h 846000"/>
            </a:gdLst>
            <a:ahLst/>
            <a:cxnLst/>
            <a:rect l="textAreaLeft" t="textAreaTop" r="textAreaRight" b="textAreaBottom"/>
            <a:pathLst>
              <a:path w="21600" h="21711">
                <a:moveTo>
                  <a:pt x="3600" y="0"/>
                </a:moveTo>
                <a:arcTo wR="3600" hR="3600" stAng="16200000" swAng="-5400000"/>
                <a:lnTo>
                  <a:pt x="0" y="18111"/>
                </a:lnTo>
                <a:arcTo wR="3600" hR="3600" stAng="10800000" swAng="-5400000"/>
                <a:lnTo>
                  <a:pt x="18000" y="21711"/>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3" name=""/>
          <p:cNvSpPr/>
          <p:nvPr/>
        </p:nvSpPr>
        <p:spPr>
          <a:xfrm>
            <a:off x="4930920" y="5491080"/>
            <a:ext cx="349200" cy="28260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4" name=""/>
          <p:cNvSpPr/>
          <p:nvPr/>
        </p:nvSpPr>
        <p:spPr>
          <a:xfrm>
            <a:off x="5419800" y="5491080"/>
            <a:ext cx="352440" cy="28260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5" name=""/>
          <p:cNvSpPr/>
          <p:nvPr/>
        </p:nvSpPr>
        <p:spPr>
          <a:xfrm>
            <a:off x="5911920" y="5491080"/>
            <a:ext cx="349200" cy="28260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6" name=""/>
          <p:cNvSpPr/>
          <p:nvPr/>
        </p:nvSpPr>
        <p:spPr>
          <a:xfrm>
            <a:off x="6402240" y="5491080"/>
            <a:ext cx="349560" cy="28260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7" name=""/>
          <p:cNvSpPr/>
          <p:nvPr/>
        </p:nvSpPr>
        <p:spPr>
          <a:xfrm>
            <a:off x="6891480" y="5491080"/>
            <a:ext cx="350640" cy="28260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8" name=""/>
          <p:cNvSpPr/>
          <p:nvPr/>
        </p:nvSpPr>
        <p:spPr>
          <a:xfrm>
            <a:off x="5608800" y="3576600"/>
            <a:ext cx="979200" cy="8460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9" name=""/>
          <p:cNvSpPr/>
          <p:nvPr/>
        </p:nvSpPr>
        <p:spPr>
          <a:xfrm>
            <a:off x="5567400" y="3718080"/>
            <a:ext cx="106956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Holding</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Company</a:t>
            </a:r>
            <a:endParaRPr b="0" lang="en-US" sz="1800" strike="noStrike" u="none">
              <a:solidFill>
                <a:srgbClr val="000000"/>
              </a:solidFill>
              <a:effectLst/>
              <a:uFillTx/>
              <a:latin typeface="Arial"/>
            </a:endParaRPr>
          </a:p>
        </p:txBody>
      </p:sp>
      <p:sp>
        <p:nvSpPr>
          <p:cNvPr id="350" name=""/>
          <p:cNvSpPr/>
          <p:nvPr/>
        </p:nvSpPr>
        <p:spPr>
          <a:xfrm>
            <a:off x="6622920" y="3859200"/>
            <a:ext cx="9115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1" name=""/>
          <p:cNvSpPr/>
          <p:nvPr/>
        </p:nvSpPr>
        <p:spPr>
          <a:xfrm flipH="1">
            <a:off x="6622920" y="4140360"/>
            <a:ext cx="9115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2" name=""/>
          <p:cNvSpPr/>
          <p:nvPr/>
        </p:nvSpPr>
        <p:spPr>
          <a:xfrm flipH="1">
            <a:off x="4555800" y="3859200"/>
            <a:ext cx="911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3" name=""/>
          <p:cNvSpPr/>
          <p:nvPr/>
        </p:nvSpPr>
        <p:spPr>
          <a:xfrm flipH="1">
            <a:off x="2806560" y="3859200"/>
            <a:ext cx="981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4" name=""/>
          <p:cNvSpPr/>
          <p:nvPr/>
        </p:nvSpPr>
        <p:spPr>
          <a:xfrm>
            <a:off x="2806560" y="4070520"/>
            <a:ext cx="1051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5" name=""/>
          <p:cNvSpPr/>
          <p:nvPr/>
        </p:nvSpPr>
        <p:spPr>
          <a:xfrm>
            <a:off x="4556160" y="4070520"/>
            <a:ext cx="982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6" name=""/>
          <p:cNvSpPr/>
          <p:nvPr/>
        </p:nvSpPr>
        <p:spPr>
          <a:xfrm>
            <a:off x="6603120" y="359244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$/MWh</a:t>
            </a:r>
            <a:endParaRPr b="0" lang="en-US" sz="1000" strike="noStrike" u="none">
              <a:solidFill>
                <a:srgbClr val="000000"/>
              </a:solidFill>
              <a:effectLst/>
              <a:uFillTx/>
              <a:latin typeface="Arial"/>
            </a:endParaRPr>
          </a:p>
        </p:txBody>
      </p:sp>
      <p:sp>
        <p:nvSpPr>
          <p:cNvPr id="357" name=""/>
          <p:cNvSpPr/>
          <p:nvPr/>
        </p:nvSpPr>
        <p:spPr>
          <a:xfrm>
            <a:off x="6586920" y="4097160"/>
            <a:ext cx="98676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$/MWh</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Arial"/>
            </a:endParaRPr>
          </a:p>
        </p:txBody>
      </p:sp>
      <p:sp>
        <p:nvSpPr>
          <p:cNvPr id="358" name=""/>
          <p:cNvSpPr/>
          <p:nvPr/>
        </p:nvSpPr>
        <p:spPr>
          <a:xfrm>
            <a:off x="4289400" y="3405240"/>
            <a:ext cx="161136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$/MMBtu</a:t>
            </a:r>
            <a:endParaRPr b="0" lang="en-US" sz="1000" strike="noStrike" u="none">
              <a:solidFill>
                <a:srgbClr val="000000"/>
              </a:solidFill>
              <a:effectLst/>
              <a:uFillTx/>
              <a:latin typeface="Arial"/>
            </a:endParaRPr>
          </a:p>
        </p:txBody>
      </p:sp>
      <p:sp>
        <p:nvSpPr>
          <p:cNvPr id="359" name=""/>
          <p:cNvSpPr/>
          <p:nvPr/>
        </p:nvSpPr>
        <p:spPr>
          <a:xfrm>
            <a:off x="4477320" y="409572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$/MMBtu</a:t>
            </a:r>
            <a:endParaRPr b="0" lang="en-US" sz="1000" strike="noStrike" u="none">
              <a:solidFill>
                <a:srgbClr val="000000"/>
              </a:solidFill>
              <a:effectLst/>
              <a:uFillTx/>
              <a:latin typeface="Arial"/>
            </a:endParaRPr>
          </a:p>
        </p:txBody>
      </p:sp>
      <p:sp>
        <p:nvSpPr>
          <p:cNvPr id="360" name=""/>
          <p:cNvSpPr/>
          <p:nvPr/>
        </p:nvSpPr>
        <p:spPr>
          <a:xfrm>
            <a:off x="2637720" y="3405240"/>
            <a:ext cx="137304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$/MMBtu</a:t>
            </a:r>
            <a:endParaRPr b="0" lang="en-US" sz="1000" strike="noStrike" u="none">
              <a:solidFill>
                <a:srgbClr val="000000"/>
              </a:solidFill>
              <a:effectLst/>
              <a:uFillTx/>
              <a:latin typeface="Arial"/>
            </a:endParaRPr>
          </a:p>
        </p:txBody>
      </p:sp>
      <p:sp>
        <p:nvSpPr>
          <p:cNvPr id="361" name=""/>
          <p:cNvSpPr/>
          <p:nvPr/>
        </p:nvSpPr>
        <p:spPr>
          <a:xfrm>
            <a:off x="2737440" y="408780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$/MMBtu</a:t>
            </a:r>
            <a:endParaRPr b="0" lang="en-US" sz="1000" strike="noStrike" u="none">
              <a:solidFill>
                <a:srgbClr val="000000"/>
              </a:solidFill>
              <a:effectLst/>
              <a:uFillTx/>
              <a:latin typeface="Arial"/>
            </a:endParaRPr>
          </a:p>
        </p:txBody>
      </p:sp>
      <p:sp>
        <p:nvSpPr>
          <p:cNvPr id="362" name=""/>
          <p:cNvSpPr/>
          <p:nvPr/>
        </p:nvSpPr>
        <p:spPr>
          <a:xfrm flipH="1">
            <a:off x="2455920" y="2100240"/>
            <a:ext cx="3152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3" name=""/>
          <p:cNvSpPr/>
          <p:nvPr/>
        </p:nvSpPr>
        <p:spPr>
          <a:xfrm flipV="1">
            <a:off x="2455920" y="2099880"/>
            <a:ext cx="0" cy="14763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4" name=""/>
          <p:cNvSpPr/>
          <p:nvPr/>
        </p:nvSpPr>
        <p:spPr>
          <a:xfrm>
            <a:off x="2432160" y="2703600"/>
            <a:ext cx="536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Arial"/>
            </a:endParaRPr>
          </a:p>
        </p:txBody>
      </p:sp>
      <p:sp>
        <p:nvSpPr>
          <p:cNvPr id="365" name=""/>
          <p:cNvSpPr/>
          <p:nvPr/>
        </p:nvSpPr>
        <p:spPr>
          <a:xfrm>
            <a:off x="5094360" y="5210280"/>
            <a:ext cx="19857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6" name=""/>
          <p:cNvSpPr/>
          <p:nvPr/>
        </p:nvSpPr>
        <p:spPr>
          <a:xfrm flipV="1">
            <a:off x="5094360" y="5210280"/>
            <a:ext cx="0" cy="280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7" name=""/>
          <p:cNvSpPr/>
          <p:nvPr/>
        </p:nvSpPr>
        <p:spPr>
          <a:xfrm flipV="1">
            <a:off x="5584680" y="5210280"/>
            <a:ext cx="0" cy="280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8" name=""/>
          <p:cNvSpPr/>
          <p:nvPr/>
        </p:nvSpPr>
        <p:spPr>
          <a:xfrm flipV="1">
            <a:off x="6084720" y="5210280"/>
            <a:ext cx="0" cy="280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9" name=""/>
          <p:cNvSpPr/>
          <p:nvPr/>
        </p:nvSpPr>
        <p:spPr>
          <a:xfrm flipV="1">
            <a:off x="6576840" y="5210280"/>
            <a:ext cx="0" cy="280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0" name=""/>
          <p:cNvSpPr/>
          <p:nvPr/>
        </p:nvSpPr>
        <p:spPr>
          <a:xfrm flipV="1">
            <a:off x="7067520" y="5210280"/>
            <a:ext cx="0" cy="280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1" name=""/>
          <p:cNvSpPr/>
          <p:nvPr/>
        </p:nvSpPr>
        <p:spPr>
          <a:xfrm>
            <a:off x="5734080" y="4843440"/>
            <a:ext cx="8028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Plants</a:t>
            </a:r>
            <a:endParaRPr b="0" lang="en-US" sz="2000" strike="noStrike" u="none">
              <a:solidFill>
                <a:srgbClr val="000000"/>
              </a:solidFill>
              <a:effectLst/>
              <a:uFillTx/>
              <a:latin typeface="Arial"/>
            </a:endParaRPr>
          </a:p>
        </p:txBody>
      </p:sp>
      <p:sp>
        <p:nvSpPr>
          <p:cNvPr id="372" name=""/>
          <p:cNvSpPr/>
          <p:nvPr/>
        </p:nvSpPr>
        <p:spPr>
          <a:xfrm>
            <a:off x="4721400" y="4843440"/>
            <a:ext cx="2730240" cy="1055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73" name=""/>
          <p:cNvSpPr/>
          <p:nvPr/>
        </p:nvSpPr>
        <p:spPr>
          <a:xfrm>
            <a:off x="6075360" y="4422600"/>
            <a:ext cx="0" cy="4208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4" name=""/>
          <p:cNvSpPr/>
          <p:nvPr/>
        </p:nvSpPr>
        <p:spPr>
          <a:xfrm flipV="1">
            <a:off x="4206960" y="4491000"/>
            <a:ext cx="0" cy="1549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5" name=""/>
          <p:cNvSpPr/>
          <p:nvPr/>
        </p:nvSpPr>
        <p:spPr>
          <a:xfrm>
            <a:off x="3014640" y="6040440"/>
            <a:ext cx="11923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6" name=""/>
          <p:cNvSpPr/>
          <p:nvPr/>
        </p:nvSpPr>
        <p:spPr>
          <a:xfrm>
            <a:off x="6194520" y="2781360"/>
            <a:ext cx="536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Arial"/>
            </a:endParaRPr>
          </a:p>
        </p:txBody>
      </p:sp>
      <p:sp>
        <p:nvSpPr>
          <p:cNvPr id="377" name=""/>
          <p:cNvSpPr/>
          <p:nvPr/>
        </p:nvSpPr>
        <p:spPr>
          <a:xfrm>
            <a:off x="3068640" y="5803920"/>
            <a:ext cx="11836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Security Interest</a:t>
            </a:r>
            <a:endParaRPr b="0" lang="en-US" sz="1200" strike="noStrike" u="none">
              <a:solidFill>
                <a:srgbClr val="000000"/>
              </a:solidFill>
              <a:effectLst/>
              <a:uFillTx/>
              <a:latin typeface="Arial"/>
            </a:endParaRPr>
          </a:p>
        </p:txBody>
      </p:sp>
      <p:sp>
        <p:nvSpPr>
          <p:cNvPr id="378" name=""/>
          <p:cNvSpPr/>
          <p:nvPr/>
        </p:nvSpPr>
        <p:spPr>
          <a:xfrm>
            <a:off x="5958000" y="2522520"/>
            <a:ext cx="0" cy="10540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9" name=""/>
          <p:cNvSpPr/>
          <p:nvPr/>
        </p:nvSpPr>
        <p:spPr>
          <a:xfrm>
            <a:off x="5052240" y="2600280"/>
            <a:ext cx="9763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Asset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Management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Agreement</a:t>
            </a:r>
            <a:endParaRPr b="0" lang="en-US" sz="1200" strike="noStrike" u="none">
              <a:solidFill>
                <a:srgbClr val="000000"/>
              </a:solidFill>
              <a:effectLst/>
              <a:uFillTx/>
              <a:latin typeface="Arial"/>
            </a:endParaRPr>
          </a:p>
        </p:txBody>
      </p:sp>
      <p:sp>
        <p:nvSpPr>
          <p:cNvPr id="380" name=""/>
          <p:cNvSpPr/>
          <p:nvPr/>
        </p:nvSpPr>
        <p:spPr>
          <a:xfrm>
            <a:off x="6237360" y="2522520"/>
            <a:ext cx="0" cy="10540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81" name=""/>
          <p:cNvSpPr/>
          <p:nvPr/>
        </p:nvSpPr>
        <p:spPr>
          <a:xfrm>
            <a:off x="6874920" y="390672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MPPA</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10601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1998-09-17T12:43:13Z</dcterms:created>
  <dc:creator/>
  <dc:description/>
  <dc:language>en-US</dc:language>
  <cp:lastModifiedBy>jkiani</cp:lastModifiedBy>
  <cp:lastPrinted>2001-04-10T22:48:24Z</cp:lastPrinted>
  <dcterms:modified xsi:type="dcterms:W3CDTF">2001-10-15T16:32:51Z</dcterms:modified>
  <cp:revision>1038</cp:revision>
  <dc:subject/>
  <dc:title>PowerPoint Presentation</dc:title>
</cp:coreProperties>
</file>