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embeddings/oleObject1.bin" ContentType="application/vnd.openxmlformats-officedocument.oleObject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/>
  <p:notesSz cx="7124700" cy="9410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D1CC3E-0477-4AC2-B536-87CE8E88D6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A429B64-44FE-4961-9F32-D92C6BF56F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E4E49E-8F75-43AA-B862-F1A17EAE3D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342117F-9A4F-4C96-BDA3-A5510CA44560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"/>
          <p:cNvSpPr/>
          <p:nvPr/>
        </p:nvSpPr>
        <p:spPr>
          <a:xfrm>
            <a:off x="6095880" y="6400800"/>
            <a:ext cx="2286000" cy="304920"/>
          </a:xfrm>
          <a:prstGeom prst="rect">
            <a:avLst/>
          </a:prstGeom>
          <a:solidFill>
            <a:srgbClr val="ccc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" name=""/>
          <p:cNvGrpSpPr/>
          <p:nvPr/>
        </p:nvGrpSpPr>
        <p:grpSpPr>
          <a:xfrm>
            <a:off x="1981080" y="6553080"/>
            <a:ext cx="3724560" cy="65160"/>
            <a:chOff x="1981080" y="6553080"/>
            <a:chExt cx="3724560" cy="65160"/>
          </a:xfrm>
        </p:grpSpPr>
        <p:sp>
          <p:nvSpPr>
            <p:cNvPr id="7" name=""/>
            <p:cNvSpPr/>
            <p:nvPr/>
          </p:nvSpPr>
          <p:spPr>
            <a:xfrm>
              <a:off x="1981080" y="6553080"/>
              <a:ext cx="669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2590920" y="6553080"/>
              <a:ext cx="6660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3200400" y="6553080"/>
              <a:ext cx="651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3809880" y="6553080"/>
              <a:ext cx="651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4419720" y="6553080"/>
              <a:ext cx="6660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5029200" y="6553080"/>
              <a:ext cx="6660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5638680" y="6553080"/>
              <a:ext cx="66960" cy="65160"/>
            </a:xfrm>
            <a:prstGeom prst="ellipse">
              <a:avLst/>
            </a:pr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4" name=""/>
          <p:cNvSpPr/>
          <p:nvPr/>
        </p:nvSpPr>
        <p:spPr>
          <a:xfrm>
            <a:off x="6324480" y="6400800"/>
            <a:ext cx="2667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Endless Possibilities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" name="fullcolorlogo" descr=""/>
          <p:cNvPicPr/>
          <p:nvPr/>
        </p:nvPicPr>
        <p:blipFill>
          <a:blip r:embed="rId2"/>
          <a:stretch/>
        </p:blipFill>
        <p:spPr>
          <a:xfrm>
            <a:off x="8534520" y="6324480"/>
            <a:ext cx="349200" cy="368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"/>
          <p:cNvSpPr/>
          <p:nvPr/>
        </p:nvSpPr>
        <p:spPr>
          <a:xfrm>
            <a:off x="0" y="685800"/>
            <a:ext cx="9144000" cy="228600"/>
          </a:xfrm>
          <a:prstGeom prst="rect">
            <a:avLst/>
          </a:prstGeom>
          <a:gradFill rotWithShape="0">
            <a:gsLst>
              <a:gs pos="0">
                <a:srgbClr val="fefefe"/>
              </a:gs>
              <a:gs pos="100000">
                <a:srgbClr val="ccccff"/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RTO/Regulatory Update for </a:t>
            </a:r>
            <a:br>
              <a:rPr sz="3200"/>
            </a:br>
            <a:r>
              <a:rPr b="1" lang="en-US" sz="32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East Origination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September 18, 2001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"/>
          <p:cNvSpPr/>
          <p:nvPr/>
        </p:nvSpPr>
        <p:spPr>
          <a:xfrm>
            <a:off x="274680" y="423720"/>
            <a:ext cx="8593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Ontario – Independent Market Operator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cont...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47760" y="1352520"/>
            <a:ext cx="8458200" cy="473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520560" indent="-72720">
              <a:lnSpc>
                <a:spcPct val="100000"/>
              </a:lnSpc>
              <a:spcBef>
                <a:spcPts val="12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253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The IMO executive and staff are committed to closer integration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with the connected US markets, particularly those in the Northeast;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however, Canadian federal and provincial jurisdictional issues will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likely preclude, for the foreseeable future, the complete integration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of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IMO into a Northeast RTO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72720">
              <a:lnSpc>
                <a:spcPct val="100000"/>
              </a:lnSpc>
              <a:spcBef>
                <a:spcPts val="12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253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520560" indent="-72720">
              <a:lnSpc>
                <a:spcPct val="100000"/>
              </a:lnSpc>
              <a:spcBef>
                <a:spcPts val="12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253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Many features of the Ontario wholesale market design are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anomalous (failure to offer equivalent treatment to firm domestic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and firm export transactions, treatment of importers as pure “price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takers” in the real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time energy market, very limited opportunity to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revise offers/bids in the spot market within 4 hours of real time).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OPG has expressed concern that features of the Ontario wholesale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market will impair OPG’s ability to secure its marketer authorization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from FERC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"/>
          <p:cNvGraphicFramePr/>
          <p:nvPr/>
        </p:nvGraphicFramePr>
        <p:xfrm>
          <a:off x="542880" y="1019160"/>
          <a:ext cx="8059680" cy="5229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2880" y="1019160"/>
                    <a:ext cx="8059680" cy="5229360"/>
                  </a:xfrm>
                  <a:prstGeom prst="rect">
                    <a:avLst/>
                  </a:prstGeom>
                  <a:solidFill>
                    <a:srgbClr val="9999ff"/>
                  </a:solidFill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"/>
          <p:cNvSpPr/>
          <p:nvPr/>
        </p:nvSpPr>
        <p:spPr>
          <a:xfrm>
            <a:off x="609480" y="1355760"/>
            <a:ext cx="8001000" cy="48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ALJ's report issued on 7/10/01.  FERC will issue order providing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further guidance (Enron will file comments)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One RTO for Southeast (SPP to go to Midwest)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RTO will be Transco structure (includes an Independent Market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Administrator) with Independent board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Concludes that PJM type congestion management system is best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practices (Financial transmission rights with LMP in real time spot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market) --  Proposed "balancing resources“ (like icap), which we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will argue against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buClr>
                <a:srgbClr val="9999ff"/>
              </a:buClr>
              <a:buSzPct val="125000"/>
              <a:buFont typeface="Arial"/>
              <a:buChar char="•"/>
              <a:tabLst>
                <a:tab algn="l" pos="2858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ALJ states process should move quickly – Enron asks FERC to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maintain RTO market opening Day 2 (12/15/02)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914400" y="380880"/>
            <a:ext cx="7315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Southeast RTO 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85800" y="759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Midwest Region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762120" y="13381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19999"/>
          </a:bodyPr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MISO and Alliance are proceeding as separate RTOs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State PUCs and Industrials have asked FERC to order a mediation to make one Midwest RTO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asked FERC to order parameters initially based on SE RTO mediation (independent board transco-type structure with LMP spot market/financial congestion rights)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MISO has adopted LMP/financial congestion rights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Alliance is proposing physical transmission rights with day ahead balanced schedules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90000"/>
              </a:lnSpc>
              <a:spcBef>
                <a:spcPts val="24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Enron’s proposal includes maintaining Day 2 start (12/15/02)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304920" y="685800"/>
            <a:ext cx="8534160" cy="569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filed asking Ohio PUC to add language including utilities'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native load in OATT.  Janine Migden is setting up a meeting with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Cinergy and APS to discuss settlement and resolution of these issues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with the hopes of getting a critical mass on board to potentially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address the issue at FERC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met with MPSC Commissioners and also with Michigan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Municipal Power Authority to discuss RTO issues.  The  Mich.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Comm. was very supportive of our position and said they would do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they could to foster competition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461880"/>
                <a:tab algn="l" pos="692280"/>
                <a:tab algn="l" pos="1038240"/>
                <a:tab algn="l" pos="1384200"/>
                <a:tab algn="l" pos="1730520"/>
                <a:tab algn="l" pos="2076480"/>
                <a:tab algn="l" pos="2422440"/>
                <a:tab algn="l" pos="2768760"/>
                <a:tab algn="l" pos="3114720"/>
                <a:tab algn="l" pos="3460680"/>
                <a:tab algn="l" pos="3807000"/>
                <a:tab algn="l" pos="4152960"/>
                <a:tab algn="l" pos="4498920"/>
                <a:tab algn="l" pos="4844880"/>
                <a:tab algn="l" pos="5191200"/>
                <a:tab algn="l" pos="5537160"/>
                <a:tab algn="l" pos="5883120"/>
                <a:tab algn="l" pos="6229440"/>
                <a:tab algn="l" pos="6575400"/>
                <a:tab algn="l" pos="6921360"/>
                <a:tab algn="l" pos="726768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participated on ICC Chairman Mathias' Roundtable on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competition and pushed very hard on transmission access issues and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balancing provisions.  Received good support and back-up from the 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two industrial participants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85800" y="152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Midwest PUC Activities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950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Northeast</a:t>
            </a:r>
            <a:r>
              <a:rPr b="1" lang="en-US" sz="3000" strike="noStrike" u="none">
                <a:solidFill>
                  <a:srgbClr val="9999ff"/>
                </a:solidFill>
                <a:effectLst/>
                <a:uFillTx/>
                <a:latin typeface="Arial"/>
              </a:rPr>
              <a:t> </a:t>
            </a: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RTO Mediation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1352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Mediation proceedings ended on September 7 with judge’s report issued on September 17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Result of mediation is creation of a “detailed business plan” of how to create a single northeast RTO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plan includes three categories of substantive issues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alternative market design proposals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Three alternative governance proposals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Several alternative stakeholder process proposals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1234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Northeast RTO Mediation </a:t>
            </a: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(con’t.)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700200" y="133524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supports PJM Market Design Proposal except for date (we advocate 12/02 in-service date)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supports Governance/Board make-up with majority of Board members from PJM (5 -PJM; 3-NY; 2-NE)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825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supports Stakeholder Proposal creating four (advisory only) stakeholder sectors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825"/>
              </a:spcBef>
              <a:buClr>
                <a:srgbClr val="9999ff"/>
              </a:buClr>
              <a:buSzPct val="125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transmission owners; generators; other suppliers; end use customers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85800" y="1378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Atlantic Seaboard Update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85800" y="13525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Closely monitoring material committees in NEPOOL, NYISO, PJM, SERC and FRCC for policy issues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Planning a road show to SE regulatory bodies promoting RTO development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Currently considering and seeking out commercial opportunities in gas and power through utility basic service/default provider proceedings (NJ, Maryland and several other states)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378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Texas Update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85800" y="14176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Some speculation that retail market may not open 1/1/02; however, formal PUC position is that Texas will be ready for competition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legislative restructuring oversight committee is fully engaged in the market opening and investigating any possibility of delay (2</a:t>
            </a:r>
            <a:r>
              <a:rPr b="0" lang="en-US" sz="2200" strike="noStrike" u="none" baseline="30000">
                <a:solidFill>
                  <a:srgbClr val="000000"/>
                </a:solidFill>
                <a:effectLst/>
                <a:uFillTx/>
                <a:latin typeface="Arial"/>
              </a:rPr>
              <a:t>nd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hearing in Oct.)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550"/>
              </a:spcBef>
              <a:buClr>
                <a:srgbClr val="9999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Still working toward eliminating/relaxing day balanced schedule requirement; congestion management issues; possible icap issues; more power marketer representation on board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"/>
          <p:cNvSpPr/>
          <p:nvPr/>
        </p:nvSpPr>
        <p:spPr>
          <a:xfrm>
            <a:off x="566640" y="438120"/>
            <a:ext cx="8001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Ontario</a:t>
            </a:r>
            <a:r>
              <a:rPr b="1" lang="en-US" sz="2800" strike="noStrike" u="none">
                <a:solidFill>
                  <a:srgbClr val="ccccff"/>
                </a:solidFill>
                <a:effectLst/>
                <a:uFillTx/>
                <a:latin typeface="Arial"/>
              </a:rPr>
              <a:t> </a:t>
            </a:r>
            <a:r>
              <a:rPr b="1" lang="en-US" sz="3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– Independent Market Operator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347760" y="1128600"/>
            <a:ext cx="8458200" cy="480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5840" indent="-285840">
              <a:lnSpc>
                <a:spcPct val="100000"/>
              </a:lnSpc>
              <a:spcBef>
                <a:spcPts val="1063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When the Ontario wholesale market is opened, the IMO will direct the operations of the Ontario transmission grid and operate the real-time energy and ancillary service markets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063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Prior to market opening, the IMO is responsible for dispatch, while Ontario Power Generation (OPG) retains the obligation to serve and is responsible for scheduling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5840" indent="-285840">
              <a:lnSpc>
                <a:spcPct val="100000"/>
              </a:lnSpc>
              <a:spcBef>
                <a:spcPts val="1063"/>
              </a:spcBef>
              <a:buClr>
                <a:srgbClr val="9999ff"/>
              </a:buClr>
              <a:buSzPct val="125000"/>
              <a:buFont typeface="Arial"/>
              <a:buChar char="•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Ontario wholesale and retail markets are scheduled to open </a:t>
            </a: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“by</a:t>
            </a: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May 2002”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Government is committed to opening the wholesale and retail markets at the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same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time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IMO completed a simulated or operational dry run of its systems in June 2001. 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The dry run was considered a success by the IMO but outstanding issues remain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with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respect to settlements and the transmission rights auction software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In late July 2001, the OEB determined that only 4 of the 92 distributors in the Province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would be ready for a market opening in 2001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Accordingly, in mid-August 2001, the IMO and OEB issued a new Market Readiness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Plan that targets an opening of the wholesale and retail markets in the March/April 2002 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	</a:t>
            </a: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time frame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99960" indent="114480">
              <a:lnSpc>
                <a:spcPct val="100000"/>
              </a:lnSpc>
              <a:spcBef>
                <a:spcPts val="938"/>
              </a:spcBef>
              <a:buClr>
                <a:srgbClr val="9999ff"/>
              </a:buClr>
              <a:buSzPct val="125000"/>
              <a:buFont typeface="Wingdings" charset="2"/>
              <a:buChar char=""/>
              <a:tabLst>
                <a:tab algn="l" pos="692280"/>
                <a:tab algn="l" pos="800280"/>
                <a:tab algn="l" pos="1200240"/>
                <a:tab algn="l" pos="1600200"/>
                <a:tab algn="l" pos="2000160"/>
                <a:tab algn="l" pos="2400480"/>
                <a:tab algn="l" pos="2800440"/>
                <a:tab algn="l" pos="3200400"/>
                <a:tab algn="l" pos="3600360"/>
                <a:tab algn="l" pos="4000680"/>
                <a:tab algn="l" pos="4400640"/>
                <a:tab algn="l" pos="4800600"/>
                <a:tab algn="l" pos="5200560"/>
                <a:tab algn="l" pos="5600880"/>
                <a:tab algn="l" pos="6000840"/>
                <a:tab algn="l" pos="6400800"/>
                <a:tab algn="l" pos="6800760"/>
                <a:tab algn="l" pos="7201080"/>
                <a:tab algn="l" pos="7601040"/>
                <a:tab algn="l" pos="8001000"/>
                <a:tab algn="l" pos="8400960"/>
              </a:tabLst>
            </a:pPr>
            <a:r>
              <a:rPr b="0" lang="en-US" sz="1500" strike="noStrike" u="none">
                <a:solidFill>
                  <a:srgbClr val="000000"/>
                </a:solidFill>
                <a:effectLst/>
                <a:uFillTx/>
                <a:latin typeface="Arial"/>
                <a:ea typeface="Times New Roman"/>
              </a:rPr>
              <a:t>  The final decision with respect to market opening lies with the Ontario Government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2001-08-23T15:53:18Z</dcterms:created>
  <dc:creator>lassaf</dc:creator>
  <dc:description/>
  <dc:language>en-US</dc:language>
  <cp:lastModifiedBy>Susan Lindberg</cp:lastModifiedBy>
  <cp:lastPrinted>2001-09-18T10:01:27Z</cp:lastPrinted>
  <dcterms:modified xsi:type="dcterms:W3CDTF">2001-09-18T18:26:16Z</dcterms:modified>
  <cp:revision>41</cp:revision>
  <dc:subject/>
  <dc:title>PowerPoint Presentation</dc:title>
</cp:coreProperties>
</file>