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_rels/presentation.xml.rels" ContentType="application/vnd.openxmlformats-package.relationships+xml"/>
  <Override PartName="/ppt/media/image1.wmf" ContentType="image/x-wmf"/>
  <Override PartName="/ppt/media/image2.wmf" ContentType="image/x-wmf"/>
  <Override PartName="/ppt/media/image3.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7F545B19-E406-4192-AE11-845CC5EBCABC}"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DB86D3A-0A05-4FFD-B20E-ADA03BB7A695}"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480"/>
            <a:ext cx="7772400" cy="6098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CSC TTCs For 2002 Summer On-Peak Conditions</a:t>
            </a:r>
            <a:endParaRPr b="0" lang="en-US" sz="2800" strike="noStrike" u="none">
              <a:solidFill>
                <a:srgbClr val="000000"/>
              </a:solidFill>
              <a:effectLst/>
              <a:uFillTx/>
              <a:latin typeface="Times New Roman"/>
            </a:endParaRPr>
          </a:p>
        </p:txBody>
      </p:sp>
      <p:sp>
        <p:nvSpPr>
          <p:cNvPr id="8" name="PlaceHolder 2"/>
          <p:cNvSpPr>
            <a:spLocks noGrp="1"/>
          </p:cNvSpPr>
          <p:nvPr>
            <p:ph/>
          </p:nvPr>
        </p:nvSpPr>
        <p:spPr>
          <a:xfrm>
            <a:off x="685800" y="1676520"/>
            <a:ext cx="7772400" cy="4419360"/>
          </a:xfrm>
          <a:prstGeom prst="rect">
            <a:avLst/>
          </a:prstGeom>
          <a:noFill/>
          <a:ln w="0">
            <a:noFill/>
          </a:ln>
        </p:spPr>
        <p:txBody>
          <a:bodyPr lIns="90000" rIns="90000" tIns="46800" bIns="46800" anchor="t">
            <a:normAutofit lnSpcReduction="9999"/>
          </a:bodyPr>
          <a:p>
            <a:pPr marL="609480" indent="-6094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Graham to Parker 345 kV Dbl Ckt</a:t>
            </a:r>
            <a:r>
              <a:rPr b="0" lang="en-US" sz="2800" strike="noStrike" u="none" baseline="30000">
                <a:solidFill>
                  <a:srgbClr val="000000"/>
                </a:solidFill>
                <a:effectLst/>
                <a:uFillTx/>
                <a:latin typeface="Times New Roman"/>
              </a:rPr>
              <a:t>1</a:t>
            </a:r>
            <a:r>
              <a:rPr b="0" lang="en-US" sz="2800" strike="noStrike" u="none">
                <a:solidFill>
                  <a:srgbClr val="000000"/>
                </a:solidFill>
                <a:effectLst/>
                <a:uFillTx/>
                <a:latin typeface="Times New Roman"/>
              </a:rPr>
              <a:t> – 870 MW</a:t>
            </a:r>
            <a:endParaRPr b="0" lang="en-US" sz="2800" strike="noStrike" u="none">
              <a:solidFill>
                <a:srgbClr val="000000"/>
              </a:solidFill>
              <a:effectLst/>
              <a:uFillTx/>
              <a:latin typeface="Times New Roman"/>
            </a:endParaRPr>
          </a:p>
          <a:p>
            <a:pPr marL="609480" indent="-6094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Temple to Sandow 345 kV Dbl Ckt</a:t>
            </a:r>
            <a:r>
              <a:rPr b="0" lang="en-US" sz="2800" strike="noStrike" u="none" baseline="30000">
                <a:solidFill>
                  <a:srgbClr val="000000"/>
                </a:solidFill>
                <a:effectLst/>
                <a:uFillTx/>
                <a:latin typeface="Times New Roman"/>
              </a:rPr>
              <a:t>2</a:t>
            </a:r>
            <a:r>
              <a:rPr b="0" lang="en-US" sz="2800" strike="noStrike" u="none">
                <a:solidFill>
                  <a:srgbClr val="000000"/>
                </a:solidFill>
                <a:effectLst/>
                <a:uFillTx/>
                <a:latin typeface="Times New Roman"/>
              </a:rPr>
              <a:t> – 650 MW</a:t>
            </a:r>
            <a:endParaRPr b="0" lang="en-US" sz="2800" strike="noStrike" u="none">
              <a:solidFill>
                <a:srgbClr val="000000"/>
              </a:solidFill>
              <a:effectLst/>
              <a:uFillTx/>
              <a:latin typeface="Times New Roman"/>
            </a:endParaRPr>
          </a:p>
          <a:p>
            <a:pPr marL="609480" indent="-6094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STP to Dow 345 kV Dbl Ckt</a:t>
            </a:r>
            <a:r>
              <a:rPr b="0" lang="en-US" sz="2800" strike="noStrike" u="none" baseline="30000">
                <a:solidFill>
                  <a:srgbClr val="000000"/>
                </a:solidFill>
                <a:effectLst/>
                <a:uFillTx/>
                <a:latin typeface="Times New Roman"/>
              </a:rPr>
              <a:t>3</a:t>
            </a:r>
            <a:r>
              <a:rPr b="0" lang="en-US" sz="2800" strike="noStrike" u="none">
                <a:solidFill>
                  <a:srgbClr val="000000"/>
                </a:solidFill>
                <a:effectLst/>
                <a:uFillTx/>
                <a:latin typeface="Times New Roman"/>
              </a:rPr>
              <a:t> – 700 MW</a:t>
            </a:r>
            <a:endParaRPr b="0" lang="en-US" sz="2800" strike="noStrike" u="none">
              <a:solidFill>
                <a:srgbClr val="000000"/>
              </a:solidFill>
              <a:effectLst/>
              <a:uFillTx/>
              <a:latin typeface="Times New Roman"/>
            </a:endParaRPr>
          </a:p>
          <a:p>
            <a:pPr marL="609480" indent="-6094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609480" indent="-6094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Notes:</a:t>
            </a:r>
            <a:endParaRPr b="0" lang="en-US" sz="2000" strike="noStrike" u="none">
              <a:solidFill>
                <a:srgbClr val="000000"/>
              </a:solidFill>
              <a:effectLst/>
              <a:uFillTx/>
              <a:latin typeface="Times New Roman"/>
            </a:endParaRPr>
          </a:p>
          <a:p>
            <a:pPr marL="609480" indent="-609480">
              <a:lnSpc>
                <a:spcPct val="90000"/>
              </a:lnSpc>
              <a:spcBef>
                <a:spcPts val="349"/>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Based on comments by TXU Transmission that they are willing to allow the Graham SS to Oran 138 kV line section to load to 105% post contingency for the outage of the Graham to Parker 345 kV dbl ckt.  Future studies will be done to determine if a higher or lower limit than this might result in cascading outages.</a:t>
            </a:r>
            <a:endParaRPr b="0" lang="en-US" sz="1400" strike="noStrike" u="none">
              <a:solidFill>
                <a:srgbClr val="000000"/>
              </a:solidFill>
              <a:effectLst/>
              <a:uFillTx/>
              <a:latin typeface="Times New Roman"/>
            </a:endParaRPr>
          </a:p>
          <a:p>
            <a:pPr marL="609480" indent="-609480">
              <a:lnSpc>
                <a:spcPct val="90000"/>
              </a:lnSpc>
              <a:spcBef>
                <a:spcPts val="349"/>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Based on comments by TXU Transmission that they are willing to allow the Sandow to Rockdale 138 kV line section to load to 105% post contingency for the outage of the Temple to Sandow 345 kV dbl ckt. Future studies will be done to determine if a higher or lower limit than this might result in cascading outages.</a:t>
            </a:r>
            <a:endParaRPr b="0" lang="en-US" sz="1400" strike="noStrike" u="none">
              <a:solidFill>
                <a:srgbClr val="000000"/>
              </a:solidFill>
              <a:effectLst/>
              <a:uFillTx/>
              <a:latin typeface="Times New Roman"/>
            </a:endParaRPr>
          </a:p>
          <a:p>
            <a:pPr marL="609480" indent="-609480">
              <a:lnSpc>
                <a:spcPct val="90000"/>
              </a:lnSpc>
              <a:spcBef>
                <a:spcPts val="400"/>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Based on comments by Reliant HL&amp;P Transmission that they are only willing to allow the STP to WAP 345 kV line to load to 100% post contingency for the outage of the STP to Dow 345 kV dbl ckt.  Future studies (in the next 30 days or so) may reveal that this limit could be increased slightly before cascading outages result</a:t>
            </a:r>
            <a:r>
              <a:rPr b="0" lang="en-US" sz="1600" strike="noStrike" u="none">
                <a:solidFill>
                  <a:srgbClr val="000000"/>
                </a:solidFill>
                <a:effectLst/>
                <a:uFillTx/>
                <a:latin typeface="Times New Roman"/>
              </a:rPr>
              <a:t>.</a:t>
            </a:r>
            <a:endParaRPr b="0" lang="en-US" sz="1600" strike="noStrike" u="none">
              <a:solidFill>
                <a:srgbClr val="000000"/>
              </a:solidFill>
              <a:effectLst/>
              <a:uFillTx/>
              <a:latin typeface="Times New Roman"/>
            </a:endParaRPr>
          </a:p>
          <a:p>
            <a:pPr marL="6094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480"/>
            <a:ext cx="7772400" cy="6098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Boundary Generators For CREs</a:t>
            </a:r>
            <a:endParaRPr b="0" lang="en-US" sz="3200" strike="noStrike" u="none">
              <a:solidFill>
                <a:srgbClr val="000000"/>
              </a:solidFill>
              <a:effectLst/>
              <a:uFillTx/>
              <a:latin typeface="Times New Roman"/>
            </a:endParaRPr>
          </a:p>
        </p:txBody>
      </p:sp>
      <p:sp>
        <p:nvSpPr>
          <p:cNvPr id="10" name="PlaceHolder 2"/>
          <p:cNvSpPr>
            <a:spLocks noGrp="1"/>
          </p:cNvSpPr>
          <p:nvPr>
            <p:ph/>
          </p:nvPr>
        </p:nvSpPr>
        <p:spPr>
          <a:xfrm>
            <a:off x="685800" y="1752120"/>
            <a:ext cx="7772400" cy="43434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Around Graham to Parker CSC</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Graham, Oklaunion, Wichita Falls Cogen, R.W. Miller, and Morris Sheppard</a:t>
            </a:r>
            <a:endParaRPr b="0" lang="en-US" sz="24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Around Temple to Sandow CSC</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Lake Creek and Sandow</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Around STP – Dow CSC</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South Texas, Ennis Joslin, Dow, Texas Gulf</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Closely Related Elements For</a:t>
            </a:r>
            <a:br>
              <a:rPr sz="3200"/>
            </a:br>
            <a:r>
              <a:rPr b="0" lang="en-US" sz="3200" strike="noStrike" u="none">
                <a:solidFill>
                  <a:srgbClr val="000000"/>
                </a:solidFill>
                <a:effectLst/>
                <a:uFillTx/>
                <a:latin typeface="Times New Roman"/>
              </a:rPr>
              <a:t>The Graham to Parker CSC</a:t>
            </a:r>
            <a:endParaRPr b="0" lang="en-US" sz="3200" strike="noStrike" u="none">
              <a:solidFill>
                <a:srgbClr val="000000"/>
              </a:solidFill>
              <a:effectLst/>
              <a:uFillTx/>
              <a:latin typeface="Times New Roman"/>
            </a:endParaRPr>
          </a:p>
        </p:txBody>
      </p:sp>
      <p:sp>
        <p:nvSpPr>
          <p:cNvPr id="12" name="PlaceHolder 2"/>
          <p:cNvSpPr>
            <a:spLocks noGrp="1"/>
          </p:cNvSpPr>
          <p:nvPr>
            <p:ph/>
          </p:nvPr>
        </p:nvSpPr>
        <p:spPr>
          <a:xfrm>
            <a:off x="685440" y="1981080"/>
            <a:ext cx="792468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Closely Related Contingencies</a:t>
            </a:r>
            <a:endParaRPr b="0" lang="en-US" sz="20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Graham (1430) to Parker (1436) Ckt 1</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Graham (1430) to Parker (1436) Ckt 2</a:t>
            </a:r>
            <a:endParaRPr b="0" lang="en-US" sz="14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Closely Related Monitored Elements</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13" name="" descr=""/>
          <p:cNvPicPr/>
          <p:nvPr/>
        </p:nvPicPr>
        <p:blipFill>
          <a:blip r:embed="rId1"/>
          <a:stretch/>
        </p:blipFill>
        <p:spPr>
          <a:xfrm>
            <a:off x="914400" y="3352680"/>
            <a:ext cx="3979800" cy="175572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Closely Related Elements For</a:t>
            </a:r>
            <a:br>
              <a:rPr sz="3200"/>
            </a:br>
            <a:r>
              <a:rPr b="0" lang="en-US" sz="3200" strike="noStrike" u="none">
                <a:solidFill>
                  <a:srgbClr val="000000"/>
                </a:solidFill>
                <a:effectLst/>
                <a:uFillTx/>
                <a:latin typeface="Times New Roman"/>
              </a:rPr>
              <a:t>The Temple to Sandow CSC</a:t>
            </a:r>
            <a:endParaRPr b="0" lang="en-US" sz="3200" strike="noStrike" u="none">
              <a:solidFill>
                <a:srgbClr val="000000"/>
              </a:solidFill>
              <a:effectLst/>
              <a:uFillTx/>
              <a:latin typeface="Times New Roman"/>
            </a:endParaRPr>
          </a:p>
        </p:txBody>
      </p:sp>
      <p:sp>
        <p:nvSpPr>
          <p:cNvPr id="15" name="PlaceHolder 2"/>
          <p:cNvSpPr>
            <a:spLocks noGrp="1"/>
          </p:cNvSpPr>
          <p:nvPr>
            <p:ph/>
          </p:nvPr>
        </p:nvSpPr>
        <p:spPr>
          <a:xfrm>
            <a:off x="685440" y="1981080"/>
            <a:ext cx="792468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Closely Related Contingencies</a:t>
            </a:r>
            <a:endParaRPr b="0" lang="en-US" sz="20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Austrop (7040) to Sandow (3429) Dbl Ckts 1 &amp; 2</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Tradinghouse (3405) to Lake Creek (3409) Ckt 1 &amp; Tradinghouse (3405) to Temple (3414) Ckt 2</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Tradinghouse (3405) to Lake Creek (3409) Dbl Ckts 1 &amp; 2</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Tradinghouse (3405) to Temple (3414) Ckt 1 &amp; Lake Creek (3409) to Temple (3414) Ckt 1</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Tradinghouse (3405) to Temple (3414) Ckt 1</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Lake Creek (3409) to Temple (3414) Ckt 1</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Temple (3413) to Sandow (3429) Ckt 1</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Temple (3414) to Sandow (3429) Ckt 1</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Sandow (3429) to Austrop (7040) Ckt 1</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Sandow (3429) to Austrop (7040) Ckt 2</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Closely Related Elements For</a:t>
            </a:r>
            <a:br>
              <a:rPr sz="3200"/>
            </a:br>
            <a:r>
              <a:rPr b="0" lang="en-US" sz="3200" strike="noStrike" u="none">
                <a:solidFill>
                  <a:srgbClr val="000000"/>
                </a:solidFill>
                <a:effectLst/>
                <a:uFillTx/>
                <a:latin typeface="Times New Roman"/>
              </a:rPr>
              <a:t>The Temple to Sandow CSC</a:t>
            </a:r>
            <a:endParaRPr b="0" lang="en-US" sz="3200" strike="noStrike" u="none">
              <a:solidFill>
                <a:srgbClr val="000000"/>
              </a:solidFill>
              <a:effectLst/>
              <a:uFillTx/>
              <a:latin typeface="Times New Roman"/>
            </a:endParaRPr>
          </a:p>
        </p:txBody>
      </p:sp>
      <p:sp>
        <p:nvSpPr>
          <p:cNvPr id="17" name="PlaceHolder 2"/>
          <p:cNvSpPr>
            <a:spLocks noGrp="1"/>
          </p:cNvSpPr>
          <p:nvPr>
            <p:ph/>
          </p:nvPr>
        </p:nvSpPr>
        <p:spPr>
          <a:xfrm>
            <a:off x="685440" y="1752120"/>
            <a:ext cx="7924680" cy="43434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Closely Related Monitored Elements</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18" name="" descr=""/>
          <p:cNvPicPr/>
          <p:nvPr/>
        </p:nvPicPr>
        <p:blipFill>
          <a:blip r:embed="rId1"/>
          <a:stretch/>
        </p:blipFill>
        <p:spPr>
          <a:xfrm>
            <a:off x="762120" y="2133720"/>
            <a:ext cx="3979800" cy="413388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Closely Related Elements For</a:t>
            </a:r>
            <a:br>
              <a:rPr sz="3200"/>
            </a:br>
            <a:r>
              <a:rPr b="0" lang="en-US" sz="3200" strike="noStrike" u="none">
                <a:solidFill>
                  <a:srgbClr val="000000"/>
                </a:solidFill>
                <a:effectLst/>
                <a:uFillTx/>
                <a:latin typeface="Times New Roman"/>
              </a:rPr>
              <a:t>The STP to Dow CSC</a:t>
            </a:r>
            <a:endParaRPr b="0" lang="en-US" sz="3200" strike="noStrike" u="none">
              <a:solidFill>
                <a:srgbClr val="000000"/>
              </a:solidFill>
              <a:effectLst/>
              <a:uFillTx/>
              <a:latin typeface="Times New Roman"/>
            </a:endParaRPr>
          </a:p>
        </p:txBody>
      </p:sp>
      <p:sp>
        <p:nvSpPr>
          <p:cNvPr id="20" name="PlaceHolder 2"/>
          <p:cNvSpPr>
            <a:spLocks noGrp="1"/>
          </p:cNvSpPr>
          <p:nvPr>
            <p:ph/>
          </p:nvPr>
        </p:nvSpPr>
        <p:spPr>
          <a:xfrm>
            <a:off x="685440" y="1981080"/>
            <a:ext cx="792468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Closely Related Contingencies</a:t>
            </a:r>
            <a:endParaRPr b="0" lang="en-US" sz="20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South Texas (5915) to Dow (42500) Ckt 18</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South Texas (5915) to Dow (42500) Ckt 27</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South Texas (5915) to WA Parish (44000) Ckt 39</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Lolita (8125) to Formosa (8126) Ckt 1</a:t>
            </a:r>
            <a:endParaRPr b="0" lang="en-US" sz="14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Closely Related Monitored Elements</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21" name="" descr=""/>
          <p:cNvPicPr/>
          <p:nvPr/>
        </p:nvPicPr>
        <p:blipFill>
          <a:blip r:embed="rId1"/>
          <a:stretch/>
        </p:blipFill>
        <p:spPr>
          <a:xfrm>
            <a:off x="838080" y="3886200"/>
            <a:ext cx="3980160" cy="159696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2001-12-13T21:47:22Z</dcterms:created>
  <dc:creator>LEUX</dc:creator>
  <dc:description/>
  <dc:language>en-US</dc:language>
  <cp:lastModifiedBy>LEUX</cp:lastModifiedBy>
  <dcterms:modified xsi:type="dcterms:W3CDTF">2001-12-13T22:58:12Z</dcterms:modified>
  <cp:revision>1</cp:revision>
  <dc:subject/>
  <dc:title>CSC TTCs For 2002 Summer On-Peak Conditions</dc:title>
</cp:coreProperties>
</file>