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12.wmf" ContentType="image/x-wmf"/>
  <Override PartName="/ppt/media/image14.wmf" ContentType="image/x-wmf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10.wmf" ContentType="image/x-wmf"/>
  <Override PartName="/ppt/media/image8.png" ContentType="image/png"/>
  <Override PartName="/ppt/media/image2.wmf" ContentType="image/x-wmf"/>
  <Override PartName="/ppt/media/image11.wmf" ContentType="image/x-wmf"/>
  <Override PartName="/ppt/media/image9.wmf" ContentType="image/x-wmf"/>
  <Override PartName="/ppt/media/image13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xlsx" ContentType="application/vnd.openxmlformats-officedocument.spreadsheetml.sheet"/>
  <Override PartName="/ppt/embeddings/oleObject1.xlsx" ContentType="application/vnd.openxmlformats-officedocument.spreadsheetml.sheet"/>
  <Override PartName="/ppt/embeddings/oleObject1.docx" ContentType="application/vnd.openxmlformats-officedocument.wordprocessingml.documen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45CDD4-B416-4A12-9F52-78AB11A3B2C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2F181F-9B1F-4C17-8B8F-9AE6E60B7E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ED943E-BE62-468C-8E1E-06ED71112C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A5C85C-F4BA-4691-BAB9-F00571B64D8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6E78B12-15B3-4206-87F3-7C116F906CDD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5" Type="http://schemas.openxmlformats.org/officeDocument/2006/relationships/package" Target="../embeddings/oleObject3.xlsx"/><Relationship Id="rId6" Type="http://schemas.openxmlformats.org/officeDocument/2006/relationships/image" Target="../media/image10.wmf"/><Relationship Id="rId7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/>
          <p:nvPr/>
        </p:nvSpPr>
        <p:spPr>
          <a:xfrm>
            <a:off x="549360" y="681120"/>
            <a:ext cx="800244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OPTIMIZING ENRON’S INTERNAL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&amp; EXTERNAL REPUTATION “CULTURE”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910440" y="2760840"/>
            <a:ext cx="7775640" cy="39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5000"/>
              </a:lnSpc>
              <a:buClr>
                <a:srgbClr val="000000"/>
              </a:buClr>
              <a:buSzPct val="7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THE AREAS THAT CONTRIBUTE TO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OUR CULTURE 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00000"/>
              </a:buClr>
              <a:buSzPct val="7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THE TOOLS WE USE TO MEASURE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00000"/>
              </a:buClr>
              <a:buSzPct val="7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ENRON’S CHALLENGES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00000"/>
              </a:buClr>
              <a:buSzPct val="7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00000"/>
              </a:buClr>
              <a:buSzPct val="7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WHAT SHOULD WE ADDRESS IN 2001?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00000"/>
              </a:buClr>
              <a:buSzPct val="7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buClr>
                <a:srgbClr val="000000"/>
              </a:buClr>
              <a:buSzPct val="7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33360" y="1905120"/>
            <a:ext cx="8381880" cy="304560"/>
          </a:xfrm>
          <a:prstGeom prst="rect">
            <a:avLst/>
          </a:prstGeom>
          <a:blipFill rotWithShape="0">
            <a:blip r:embed="rId1"/>
            <a:srcRect/>
            <a:stretch/>
          </a:blip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Diversity and Value Survey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Background Information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1219320" y="19051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Target Audience: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Survey was sent to 994 randomly selected people from Enron’s Global Workforce.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Actual Number of Responses: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November: 469/47%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May Results: 500 Surveyed - 202 Responses (40%)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Objectives: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Measure sense of employee’s perceptions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Pinpoint issues &amp; improvement opportunities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Demographics: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 the 994 people sent the survey,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50% were manager and above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50% below manager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50% were from the Commercial Organizations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50% non-commercial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Business Unit Breakout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Survey Population included a representative sampling of Associates and Analyst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Coordinated with Global Information system (GIS) and HRIS groups on the random selection of survey participants.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19320" y="228240"/>
            <a:ext cx="7772400" cy="64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Diversity and Value Comparison Question 1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9" name=""/>
          <p:cNvGraphicFramePr/>
          <p:nvPr/>
        </p:nvGraphicFramePr>
        <p:xfrm>
          <a:off x="1143000" y="2209680"/>
          <a:ext cx="7770960" cy="4114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43000" y="2209680"/>
                    <a:ext cx="7770960" cy="411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" name=""/>
          <p:cNvGraphicFramePr/>
          <p:nvPr/>
        </p:nvGraphicFramePr>
        <p:xfrm>
          <a:off x="1600200" y="2133720"/>
          <a:ext cx="6097680" cy="3047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600200" y="2133720"/>
                    <a:ext cx="6097680" cy="304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"/>
          <p:cNvSpPr/>
          <p:nvPr/>
        </p:nvSpPr>
        <p:spPr>
          <a:xfrm>
            <a:off x="1295280" y="990720"/>
            <a:ext cx="7620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 what extent are we at Enron doing a good job capitalizing on our diversity to build the value of our company?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4" name=""/>
          <p:cNvGraphicFramePr/>
          <p:nvPr/>
        </p:nvGraphicFramePr>
        <p:xfrm>
          <a:off x="1219320" y="1981080"/>
          <a:ext cx="7467480" cy="449604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219320" y="1981080"/>
                    <a:ext cx="7467480" cy="4496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6" name=""/>
          <p:cNvSpPr/>
          <p:nvPr/>
        </p:nvSpPr>
        <p:spPr>
          <a:xfrm>
            <a:off x="1219320" y="6400800"/>
            <a:ext cx="6324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*The overall response rate increased from 40%  in May to 47.2%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Diversity and Value Comparison, Question 2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1066680" y="1981080"/>
            <a:ext cx="7925040" cy="78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your opinion, what area of diversity, if enhanced, would add the most value?  Please select one.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1) Change our diversity of life/work experiences        2) Increase our diversity of thought and ideas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4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3) Increase our diversity of skills                                  4) Increase our receptivity to differences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9" name=""/>
          <p:cNvGraphicFramePr/>
          <p:nvPr/>
        </p:nvGraphicFramePr>
        <p:xfrm>
          <a:off x="990720" y="2793960"/>
          <a:ext cx="7848360" cy="40640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8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90720" y="2793960"/>
                    <a:ext cx="7848360" cy="4064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1932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Diversity and Value Survey: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Common Themes/Conclusions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1371600" y="20574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8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Good News is…..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is doing a good job of leveraging thought, cultural backgrounds and skill sets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is seen as a forerunner in diversity when compared to other companies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But…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There is too little minority representation in management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needs to broaden its recruitment focus - too much emphasis on MBA, technical backgrounds which could ultimately reduce creativity, and divergent thinking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needs to appreciate/value experience as much as educational credentials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3716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Common Themes (continued)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1143000" y="2437920"/>
            <a:ext cx="7772400" cy="350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There is a lack of encouragement of work/life balance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There is too narrow of a focus on trading and deal making and minimizing the importance of other functions/abilities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There is some stereotyping noted, e.g. Asians over-represented in quantitative roles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2289240" y="2819520"/>
            <a:ext cx="463824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Pulse Survey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609480" y="1523880"/>
            <a:ext cx="8001000" cy="304920"/>
          </a:xfrm>
          <a:prstGeom prst="rect">
            <a:avLst/>
          </a:prstGeom>
          <a:blipFill rotWithShape="0">
            <a:blip r:embed="rId1"/>
            <a:srcRect/>
            <a:stretch/>
          </a:blip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Pulse Survey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8" name=""/>
          <p:cNvGraphicFramePr/>
          <p:nvPr/>
        </p:nvGraphicFramePr>
        <p:xfrm>
          <a:off x="608040" y="1658880"/>
          <a:ext cx="7905600" cy="417672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8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8040" y="1658880"/>
                    <a:ext cx="7905600" cy="417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Pulse Survey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1" name=""/>
          <p:cNvGraphicFramePr/>
          <p:nvPr/>
        </p:nvGraphicFramePr>
        <p:xfrm>
          <a:off x="563400" y="1494000"/>
          <a:ext cx="7905960" cy="485928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9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63400" y="1494000"/>
                    <a:ext cx="7905960" cy="485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Pulse Survey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4" name=""/>
          <p:cNvGraphicFramePr/>
          <p:nvPr/>
        </p:nvGraphicFramePr>
        <p:xfrm>
          <a:off x="619200" y="1712880"/>
          <a:ext cx="7905600" cy="400068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19200" y="1712880"/>
                    <a:ext cx="7905600" cy="400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"/>
          <p:cNvSpPr/>
          <p:nvPr/>
        </p:nvSpPr>
        <p:spPr>
          <a:xfrm>
            <a:off x="2745360" y="3048120"/>
            <a:ext cx="37342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PRC Feedback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609480" y="1523880"/>
            <a:ext cx="8001000" cy="304920"/>
          </a:xfrm>
          <a:prstGeom prst="rect">
            <a:avLst/>
          </a:prstGeom>
          <a:blipFill rotWithShape="0">
            <a:blip r:embed="rId1"/>
            <a:srcRect/>
            <a:stretch/>
          </a:blip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385560" y="639720"/>
            <a:ext cx="8466480" cy="8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AREAS THAT CONTRIBUTE TO OUR INTERNAL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AND EXTERNAL REPUTATION “CULTURE”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1905120" y="1600200"/>
            <a:ext cx="5333760" cy="4876920"/>
          </a:xfrm>
          <a:prstGeom prst="ellipse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3352680" y="2286000"/>
            <a:ext cx="7556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3429000" y="2905200"/>
            <a:ext cx="2286000" cy="2286000"/>
          </a:xfrm>
          <a:prstGeom prst="ellipse">
            <a:avLst/>
          </a:pr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3724560" y="3800520"/>
            <a:ext cx="1721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Innovation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8" name=""/>
          <p:cNvGraphicFramePr/>
          <p:nvPr/>
        </p:nvGraphicFramePr>
        <p:xfrm>
          <a:off x="3157560" y="5646600"/>
          <a:ext cx="6097680" cy="4069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57560" y="5646600"/>
                    <a:ext cx="6097680" cy="406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" name=""/>
          <p:cNvSpPr/>
          <p:nvPr/>
        </p:nvSpPr>
        <p:spPr>
          <a:xfrm flipH="1" flipV="1">
            <a:off x="2670480" y="2385720"/>
            <a:ext cx="1033560" cy="927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5446080" y="4747680"/>
            <a:ext cx="1152000" cy="862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 flipH="1">
            <a:off x="2576880" y="4761000"/>
            <a:ext cx="1099440" cy="909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4543560" y="5191200"/>
            <a:ext cx="0" cy="1243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286000" y="3124080"/>
            <a:ext cx="93384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Diversity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Talent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4722840" y="2057400"/>
            <a:ext cx="113184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Executive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Leadership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5713200" y="4267080"/>
            <a:ext cx="13500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Development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 Employee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4829040" y="5167440"/>
            <a:ext cx="118152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Making it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“Easier” for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Best to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 Here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3199320" y="5410080"/>
            <a:ext cx="1181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Meritocracy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2055240" y="4267080"/>
            <a:ext cx="132984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Internal Open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for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Talent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380880" y="276120"/>
            <a:ext cx="8458200" cy="304920"/>
          </a:xfrm>
          <a:prstGeom prst="rect">
            <a:avLst/>
          </a:prstGeom>
          <a:blipFill rotWithShape="0">
            <a:blip r:embed="rId3"/>
            <a:srcRect/>
            <a:stretch/>
          </a:blip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5715000" y="4038480"/>
            <a:ext cx="1523880" cy="0"/>
          </a:xfrm>
          <a:prstGeom prst="line">
            <a:avLst/>
          </a:prstGeom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 flipH="1">
            <a:off x="1904760" y="4038480"/>
            <a:ext cx="1523880" cy="0"/>
          </a:xfrm>
          <a:prstGeom prst="line">
            <a:avLst/>
          </a:prstGeom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4510080" y="1600200"/>
            <a:ext cx="0" cy="1295280"/>
          </a:xfrm>
          <a:prstGeom prst="line">
            <a:avLst/>
          </a:prstGeom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 flipV="1">
            <a:off x="5410080" y="2362320"/>
            <a:ext cx="1067040" cy="914400"/>
          </a:xfrm>
          <a:prstGeom prst="line">
            <a:avLst/>
          </a:prstGeom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5790240" y="3200400"/>
            <a:ext cx="1102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External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Perception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"/>
          <p:cNvSpPr/>
          <p:nvPr/>
        </p:nvSpPr>
        <p:spPr>
          <a:xfrm>
            <a:off x="1225440" y="909720"/>
            <a:ext cx="67500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INTERNAL &amp; EXTERNAL REPUTATION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“CULTURE” MEASURES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05800" y="2828880"/>
            <a:ext cx="4087440" cy="341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PULSE SURVEY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DIVERSITY SURVEY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PRC FEEDBACK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FEEDBACK FROM EXECUTIVE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IMPACT AND INFLUENCE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INTERNAL TURNOVER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773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554400" y="2214720"/>
            <a:ext cx="1721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INTERNAL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4932720" y="2828880"/>
            <a:ext cx="3550680" cy="314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MOST ADMIRED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MOST INNOVATIVE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100 BEST COMPANIES TO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WORK FOR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OFFER ACCEPTANCE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RATE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4907160" y="2214720"/>
            <a:ext cx="182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EXTERNAL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33520" y="457200"/>
            <a:ext cx="8001000" cy="304920"/>
          </a:xfrm>
          <a:prstGeom prst="rect">
            <a:avLst/>
          </a:prstGeom>
          <a:blipFill rotWithShape="0">
            <a:blip r:embed="rId1"/>
            <a:srcRect/>
            <a:stretch/>
          </a:blip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1183680" y="219240"/>
            <a:ext cx="6592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“CULTURE” CHALLENGES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205920" y="785880"/>
            <a:ext cx="754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AREA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6273720" y="785880"/>
            <a:ext cx="144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CHALLENGE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201600" y="1135080"/>
            <a:ext cx="2035080" cy="547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DIVERSITY OF TALENT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MERITOCRACY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LEADERSHIP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MAKING IT EASIER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THE BEST TO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 HERE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DEVELOPMENT OF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IDEAS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OPEN TALENT MARKET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EXTERNAL PERCEPTION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3135960" y="1111320"/>
            <a:ext cx="2089080" cy="563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PULSE SURVEY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DIVERSITY SURVEY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PRC FEEDBACK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FACILITATORS OF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EXECUTIVE IMPACT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INFLUENCE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DIVERSITY SURVEY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TURNOVER RATE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PULSE SURVEY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FEEDBACK TO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REDEPLOYMENT TEAM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CXO SURVEY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OFFER ACCEPTANCE RATE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6197400" y="1096920"/>
            <a:ext cx="2699280" cy="579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66% Of Employees Responded That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There Is Not Good Communication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Between Business Units &amp; Teams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Enron Is Not Recruiting Or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Utilizing Diverse Skill Sets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Upper Levels of Org Are Primarily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White Male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There Is Not An Overall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Understanding Of The “How” And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“Why” Of The PRC Process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Leadership Is Not Effective At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Coaching And Developing And Are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Not Rewarded For It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Employees Don’t Perceive 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Enron’s Leadership Supports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Alternative Work Arrangements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Voluntary Turnover Has Increased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1999 - 4%       2000 - 6%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53% Of Employees Feel They Can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Not Challenge The Status Quo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Moving People To New Business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Units Is Not Encouraged By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BU Leadership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Enron’s Viewed As The 800lb Gorilla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Offer Acceptance Rate Declined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1999 - 91.4%      2000 - 86.4%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 rot="16203600">
            <a:off x="581040" y="3432240"/>
            <a:ext cx="4191120" cy="83808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525252"/>
              </a:gs>
              <a:gs pos="100000">
                <a:srgbClr val="b2b2b2"/>
              </a:gs>
            </a:gsLst>
            <a:lin ang="10800000"/>
          </a:gradFill>
          <a:ln cap="rnd"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 rot="16203600">
            <a:off x="3737520" y="3444120"/>
            <a:ext cx="4068720" cy="83808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525252"/>
              </a:gs>
              <a:gs pos="100000">
                <a:srgbClr val="b2b2b2"/>
              </a:gs>
            </a:gsLst>
            <a:lin ang="10800000"/>
          </a:gradFill>
          <a:ln cap="rnd"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457200" y="66600"/>
            <a:ext cx="8001000" cy="171360"/>
          </a:xfrm>
          <a:prstGeom prst="rect">
            <a:avLst/>
          </a:prstGeom>
          <a:blipFill rotWithShape="0">
            <a:blip r:embed="rId1"/>
            <a:srcRect/>
            <a:stretch/>
          </a:blip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924200" y="785880"/>
            <a:ext cx="183960" cy="33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3125520" y="785880"/>
            <a:ext cx="104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SOURCE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"/>
          <p:cNvSpPr/>
          <p:nvPr/>
        </p:nvSpPr>
        <p:spPr>
          <a:xfrm>
            <a:off x="1436400" y="2819520"/>
            <a:ext cx="635544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Should We Address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 2001?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304920" y="1523880"/>
            <a:ext cx="8534160" cy="304920"/>
          </a:xfrm>
          <a:prstGeom prst="rect">
            <a:avLst/>
          </a:prstGeom>
          <a:blipFill rotWithShape="0">
            <a:blip r:embed="rId1"/>
            <a:srcRect/>
            <a:stretch/>
          </a:blip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"/>
          <p:cNvSpPr/>
          <p:nvPr/>
        </p:nvSpPr>
        <p:spPr>
          <a:xfrm>
            <a:off x="304920" y="609480"/>
            <a:ext cx="8534160" cy="304920"/>
          </a:xfrm>
          <a:prstGeom prst="rect">
            <a:avLst/>
          </a:prstGeom>
          <a:blipFill rotWithShape="0">
            <a:blip r:embed="rId1"/>
            <a:srcRect/>
            <a:stretch/>
          </a:blip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2323080" y="1015920"/>
            <a:ext cx="4718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PROPOSED ACTION PLAN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459000" y="2070000"/>
            <a:ext cx="8291160" cy="269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IDENTIFY CHALLENGES POLICY COMMITTEE WANTS ADDRESSED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IN 2001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COMBINE V&amp;V AND DIVERSITY TASK FORCES INTO A “CULTURE”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COUNCIL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IDENTIFY KEY MD’s/VP’s TO SERVE ON COUNCIL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CULTURE COUNCIL TO BE LEAD BY CINDY OLSON/MARK FREVERT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615600" y="2104920"/>
            <a:ext cx="8025840" cy="41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FEEDBACK FROM EXECUTIVE IMPACT/INFLUENCE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DIVERSITY SURVEY RESULTS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PULSE SURVEY RESULTS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PRC FEEDBACK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100 BEST COMPANY ANALYSIS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CXO’s SURVEY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3430800" y="633240"/>
            <a:ext cx="1996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APPENDIX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457200" y="1243080"/>
            <a:ext cx="8153280" cy="304560"/>
          </a:xfrm>
          <a:prstGeom prst="rect">
            <a:avLst/>
          </a:prstGeom>
          <a:blipFill rotWithShape="0">
            <a:blip r:embed="rId1"/>
            <a:srcRect/>
            <a:stretch/>
          </a:blip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"/>
          <p:cNvSpPr/>
          <p:nvPr/>
        </p:nvSpPr>
        <p:spPr>
          <a:xfrm>
            <a:off x="199440" y="1066680"/>
            <a:ext cx="8723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EXECUTIVE IMPACT AND INFLUENCE FEEDBACK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234360" y="2224080"/>
            <a:ext cx="8808480" cy="42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GROUND ZERO DIRECTION UNCLEAR REGARDING WORK OBJECTIVES,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WORK PLANNING AND SCHEDULING, DECISIONS.  TURN IT OVER THE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WALL - FIGURE OUT.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LEADERSHIP NOT YET COACHING OR DEVELOPING TALENT EFFECTIVELY.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SILO PERFORMANCE INHIBITS COMMUNICATION ACROSS WORK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GROUPS/DEPARTMENTS.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SILO FOCUS INHIBITS TEAMWORK AND CREATES PERCEIVED/ACTUAL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INTERNAL POLITICAL STRUGGLES.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LEADERSHIP DOESN’T ADDRESS THESE ITEMS - SEEN AS DISINTERESTED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IN THEM - NOT REWARDED FOR LEADERSHIP.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28600" y="533520"/>
            <a:ext cx="8610480" cy="304560"/>
          </a:xfrm>
          <a:prstGeom prst="rect">
            <a:avLst/>
          </a:prstGeom>
          <a:blipFill rotWithShape="0">
            <a:blip r:embed="rId1"/>
            <a:srcRect/>
            <a:stretch/>
          </a:blip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"/>
          <p:cNvSpPr/>
          <p:nvPr/>
        </p:nvSpPr>
        <p:spPr>
          <a:xfrm>
            <a:off x="2062080" y="2819520"/>
            <a:ext cx="508968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Diversity/Value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Survey Results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581040" y="1371600"/>
            <a:ext cx="8001000" cy="304920"/>
          </a:xfrm>
          <a:prstGeom prst="rect">
            <a:avLst/>
          </a:prstGeom>
          <a:blipFill rotWithShape="0">
            <a:blip r:embed="rId1"/>
            <a:srcRect/>
            <a:stretch/>
          </a:blip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2001-01-11T12:23:51Z</dcterms:created>
  <dc:creator>kruiz</dc:creator>
  <dc:description/>
  <dc:language>en-US</dc:language>
  <cp:lastModifiedBy>kruiz</cp:lastModifiedBy>
  <cp:lastPrinted>2001-01-12T16:24:39Z</cp:lastPrinted>
  <dcterms:modified xsi:type="dcterms:W3CDTF">2001-01-12T16:28:18Z</dcterms:modified>
  <cp:revision>13</cp:revision>
  <dc:subject/>
  <dc:title>No Slide Title</dc:title>
</cp:coreProperties>
</file>