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390680" y="1824120"/>
            <a:ext cx="35240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091480" y="1824120"/>
            <a:ext cx="35240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390680" y="1824120"/>
            <a:ext cx="722160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390680" y="1824120"/>
            <a:ext cx="722160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390680" y="1824120"/>
            <a:ext cx="7221600" cy="427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8193240" y="5850000"/>
            <a:ext cx="769320" cy="700200"/>
            <a:chOff x="8193240" y="5850000"/>
            <a:chExt cx="769320" cy="700200"/>
          </a:xfrm>
        </p:grpSpPr>
        <p:pic>
          <p:nvPicPr>
            <p:cNvPr id="1" name="ENE_C_WHI" descr=""/>
            <p:cNvPicPr/>
            <p:nvPr/>
          </p:nvPicPr>
          <p:blipFill>
            <a:blip r:embed="rId2"/>
            <a:stretch/>
          </p:blipFill>
          <p:spPr>
            <a:xfrm>
              <a:off x="8193240" y="5850000"/>
              <a:ext cx="6501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" name=""/>
            <p:cNvSpPr/>
            <p:nvPr/>
          </p:nvSpPr>
          <p:spPr>
            <a:xfrm>
              <a:off x="8706600" y="616752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390680" y="1824120"/>
            <a:ext cx="722160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932240" y="6483240"/>
            <a:ext cx="1192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Committee Meeting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04/00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21920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4954BB-D90F-4967-9686-6BDE2B5CADAD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305160" y="2527200"/>
            <a:ext cx="2533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38560" y="3479760"/>
            <a:ext cx="449568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</a:t>
            </a:r>
            <a:endParaRPr b="1" lang="en-US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63680" y="331164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Financial Officer Report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" name=""/>
          <p:cNvGraphicFramePr/>
          <p:nvPr/>
        </p:nvGraphicFramePr>
        <p:xfrm>
          <a:off x="733320" y="1333440"/>
          <a:ext cx="7524720" cy="4695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3320" y="1333440"/>
                    <a:ext cx="7524720" cy="46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5" name=""/>
          <p:cNvSpPr/>
          <p:nvPr/>
        </p:nvSpPr>
        <p:spPr>
          <a:xfrm>
            <a:off x="358920" y="122400"/>
            <a:ext cx="842472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 Yield Curve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rot="16200000">
            <a:off x="166680" y="337932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Yield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829280" y="174420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29280" y="30394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829280" y="48952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872480" y="468252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7/25/00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837200" y="453312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"/>
          <p:cNvGraphicFramePr/>
          <p:nvPr/>
        </p:nvGraphicFramePr>
        <p:xfrm>
          <a:off x="700200" y="920880"/>
          <a:ext cx="7786440" cy="511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920880"/>
                    <a:ext cx="7786440" cy="511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4" name=""/>
          <p:cNvSpPr/>
          <p:nvPr/>
        </p:nvSpPr>
        <p:spPr>
          <a:xfrm rot="16200000">
            <a:off x="-12240" y="336276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Yield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843680" y="284112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846560" y="336024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832520" y="150444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860960" y="2537640"/>
            <a:ext cx="521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4/17/00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838640" y="301716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0" y="127080"/>
            <a:ext cx="914400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Yield Curve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7Yr Spread Comparison vs. Index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2" name=""/>
          <p:cNvGraphicFramePr/>
          <p:nvPr/>
        </p:nvGraphicFramePr>
        <p:xfrm>
          <a:off x="546120" y="1027080"/>
          <a:ext cx="7630920" cy="5477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6120" y="1027080"/>
                    <a:ext cx="7630920" cy="547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"/>
          <p:cNvSpPr/>
          <p:nvPr/>
        </p:nvSpPr>
        <p:spPr>
          <a:xfrm>
            <a:off x="2979720" y="2536920"/>
            <a:ext cx="3214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309840" y="3479760"/>
            <a:ext cx="252432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Treasurer Report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1,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0" y="383760"/>
            <a:ext cx="9144000" cy="113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br>
              <a:rPr sz="30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 Report</a:t>
            </a:r>
            <a:br>
              <a:rPr sz="2100"/>
            </a:b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July 25, 2000</a:t>
            </a:r>
            <a:br>
              <a:rPr sz="1900"/>
            </a:b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($000’s)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7" name="" descr=""/>
          <p:cNvPicPr/>
          <p:nvPr/>
        </p:nvPicPr>
        <p:blipFill>
          <a:blip r:embed="rId1"/>
          <a:stretch/>
        </p:blipFill>
        <p:spPr>
          <a:xfrm>
            <a:off x="460440" y="1968480"/>
            <a:ext cx="8164440" cy="3865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"/>
          <p:cNvSpPr/>
          <p:nvPr/>
        </p:nvSpPr>
        <p:spPr>
          <a:xfrm>
            <a:off x="184320" y="152280"/>
            <a:ext cx="48463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Impact on 2000 Plan Balance Sheet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9" name="" descr=""/>
          <p:cNvPicPr/>
          <p:nvPr/>
        </p:nvPicPr>
        <p:blipFill>
          <a:blip r:embed="rId1"/>
          <a:stretch/>
        </p:blipFill>
        <p:spPr>
          <a:xfrm>
            <a:off x="879480" y="1020600"/>
            <a:ext cx="7383600" cy="4815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EGF Execution Schedule</a:t>
            </a:r>
            <a:br>
              <a:rPr sz="30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Balance Sheet Management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339480" y="1698120"/>
            <a:ext cx="2963880" cy="4335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 Asset Sales: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Whitewing Purchases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 125’s Extended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  Vehicle Capacity Expansion: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Whitewing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Hawaii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LJM2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3243240" y="1711080"/>
            <a:ext cx="4044960" cy="4359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Description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 vehicle to purchase assets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Enron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sales to third parties supported by Enron total return swaps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Add-on to existing capacity of $250MM in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Osprey Trust 144A in the amount of $700MM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$561MM of acquisitions above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Add-on to existing $400MM FAS 125 line in the amount of $150MM less $308MM of extensions above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$300MM to be available for third-party asset sales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7337520" y="1711440"/>
            <a:ext cx="1420560" cy="43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561MM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468MM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389MM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242MM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 300MM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$1,960MM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4862520" y="4950000"/>
            <a:ext cx="1163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438960" y="2251080"/>
            <a:ext cx="1297080" cy="34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81,493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26,605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2,711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17,329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114,440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1,184,103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39,929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173,163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18,909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$ 1,658,682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247920" y="4950000"/>
            <a:ext cx="11638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171960" y="2251080"/>
            <a:ext cx="1268280" cy="34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35,464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56,687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15,471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527,374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72,869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121,754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5,525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27,957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863,101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1"/>
          <p:cNvSpPr>
            <a:spLocks noGrp="1"/>
          </p:cNvSpPr>
          <p:nvPr>
            <p:ph/>
          </p:nvPr>
        </p:nvSpPr>
        <p:spPr>
          <a:xfrm>
            <a:off x="828360" y="2251080"/>
            <a:ext cx="2001960" cy="340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EOTT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Third-Party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Grand Total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title"/>
          </p:nvPr>
        </p:nvSpPr>
        <p:spPr>
          <a:xfrm>
            <a:off x="0" y="37116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br>
              <a:rPr sz="30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Letters of Credit by Category</a:t>
            </a:r>
            <a:br>
              <a:rPr sz="2100"/>
            </a:b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(000’s)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2701800" y="2013120"/>
            <a:ext cx="1063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862520" y="1990800"/>
            <a:ext cx="1163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62520" y="5553000"/>
            <a:ext cx="1163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862520" y="5616720"/>
            <a:ext cx="1163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550200" y="1990800"/>
            <a:ext cx="11206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550200" y="4950000"/>
            <a:ext cx="11206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550200" y="5553000"/>
            <a:ext cx="11206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550200" y="5616720"/>
            <a:ext cx="11206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97640" y="1612800"/>
            <a:ext cx="122076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algn="ct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247920" y="1990800"/>
            <a:ext cx="11638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247920" y="5553000"/>
            <a:ext cx="11638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247920" y="5616720"/>
            <a:ext cx="11638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164040" y="1612800"/>
            <a:ext cx="126828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algn="ct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802040" y="2251080"/>
            <a:ext cx="1268640" cy="34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5,968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52,946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15,604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522,006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76,269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150,310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24,078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80,071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927,252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794120" y="1612800"/>
            <a:ext cx="126864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algn="ctr">
              <a:lnSpc>
                <a:spcPct val="120000"/>
              </a:lnSpc>
              <a:tabLst>
                <a:tab algn="l" pos="0"/>
                <a:tab algn="r" pos="3257640"/>
                <a:tab algn="r" pos="4800600"/>
                <a:tab algn="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0" y="384120"/>
            <a:ext cx="9144000" cy="90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br>
              <a:rPr sz="30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Portfolio</a:t>
            </a:r>
            <a:br>
              <a:rPr sz="2100"/>
            </a:b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(000’s)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774720" y="1713240"/>
            <a:ext cx="2895840" cy="39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(Payment &amp; Performance)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EOTT Trade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(Master &amp; Individual)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 (Non-Debt)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Subsidiaries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Unconsolidated Subsidiaries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Grand 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104720" y="1429200"/>
            <a:ext cx="775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904800" y="1429200"/>
            <a:ext cx="87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809880" y="1703880"/>
            <a:ext cx="1172160" cy="39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$18,067,254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480,752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10,652,449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4,873,115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3,096,455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337,746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$37,507,771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730920" y="1703880"/>
            <a:ext cx="1172160" cy="39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$12,553,735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352,346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4,756,369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2,912,781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1,241,291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565,808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$22,382,330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838680" y="5222880"/>
            <a:ext cx="1066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838680" y="5661000"/>
            <a:ext cx="10666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800760" y="522288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800760" y="5661000"/>
            <a:ext cx="10670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838680" y="1717560"/>
            <a:ext cx="1066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800760" y="171756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529960" y="1429200"/>
            <a:ext cx="87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284440" y="1703880"/>
            <a:ext cx="1172160" cy="39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$17,316,817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440,375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7,148,443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4,756,470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2,155,303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337,746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3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$32,155,154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313240" y="522288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313240" y="5661000"/>
            <a:ext cx="10670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313240" y="171756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"/>
          <p:cNvSpPr/>
          <p:nvPr/>
        </p:nvSpPr>
        <p:spPr>
          <a:xfrm>
            <a:off x="668160" y="1206360"/>
            <a:ext cx="8128080" cy="478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4800" rIns="64800" tIns="32400" bIns="3240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Agency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Fitch IBCA/Duff &amp; Phelps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BBB+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F-2/D-2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Moody’s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Baa1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P2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and I(Japan)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0920"/>
                <a:tab algn="l" pos="1957320"/>
                <a:tab algn="l" pos="290664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  <a:tab algn="l" pos="9667800"/>
                <a:tab algn="l" pos="10128240"/>
                <a:tab algn="l" pos="10588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&amp; Poors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BBB+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386000" y="353880"/>
            <a:ext cx="6373800" cy="5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4800" rIns="64800" tIns="32400" bIns="324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60440"/>
                <a:tab algn="l" pos="920880"/>
                <a:tab algn="l" pos="1380960"/>
                <a:tab algn="l" pos="1841400"/>
                <a:tab algn="l" pos="2301840"/>
                <a:tab algn="l" pos="2762280"/>
                <a:tab algn="l" pos="3222720"/>
                <a:tab algn="l" pos="3683160"/>
                <a:tab algn="l" pos="4143240"/>
                <a:tab algn="l" pos="4603680"/>
                <a:tab algn="l" pos="5064120"/>
                <a:tab algn="l" pos="5524560"/>
                <a:tab algn="l" pos="5985000"/>
                <a:tab algn="l" pos="6445080"/>
                <a:tab algn="l" pos="6905520"/>
                <a:tab algn="l" pos="7365960"/>
                <a:tab algn="l" pos="7826400"/>
                <a:tab algn="l" pos="8286840"/>
                <a:tab algn="l" pos="8747280"/>
                <a:tab algn="l" pos="92073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25400" y="1876320"/>
            <a:ext cx="80708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1814400"/>
          <a:ext cx="4168800" cy="2779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814400"/>
                    <a:ext cx="4168800" cy="277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>
            <a:off x="2019240" y="272880"/>
            <a:ext cx="524844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Key </a:t>
            </a:r>
            <a:br>
              <a:rPr sz="2900"/>
            </a:b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Ratios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4638600" y="1797120"/>
          <a:ext cx="4189320" cy="2790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38600" y="1797120"/>
                    <a:ext cx="4189320" cy="27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5754600" y="4649760"/>
            <a:ext cx="2700360" cy="884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83280" y="4732200"/>
            <a:ext cx="1671480" cy="66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Obligations/Total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Debt/ B/S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FF0/Total Obligation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5945040" y="5335560"/>
            <a:ext cx="165240" cy="66600"/>
            <a:chOff x="5945040" y="5335560"/>
            <a:chExt cx="165240" cy="66600"/>
          </a:xfrm>
        </p:grpSpPr>
        <p:sp>
          <p:nvSpPr>
            <p:cNvPr id="29" name=""/>
            <p:cNvSpPr/>
            <p:nvPr/>
          </p:nvSpPr>
          <p:spPr>
            <a:xfrm>
              <a:off x="5945040" y="5373360"/>
              <a:ext cx="165240" cy="1800"/>
            </a:xfrm>
            <a:prstGeom prst="line">
              <a:avLst/>
            </a:prstGeom>
            <a:ln w="38160">
              <a:solidFill>
                <a:srgbClr val="ff99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985000" y="5335560"/>
              <a:ext cx="75960" cy="66600"/>
            </a:xfrm>
            <a:prstGeom prst="ellipse">
              <a:avLst/>
            </a:prstGeom>
            <a:solidFill>
              <a:srgbClr val="ff9933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" bIns="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" name=""/>
          <p:cNvGrpSpPr/>
          <p:nvPr/>
        </p:nvGrpSpPr>
        <p:grpSpPr>
          <a:xfrm>
            <a:off x="5945040" y="5056200"/>
            <a:ext cx="164880" cy="66240"/>
            <a:chOff x="5945040" y="5056200"/>
            <a:chExt cx="164880" cy="66240"/>
          </a:xfrm>
        </p:grpSpPr>
        <p:sp>
          <p:nvSpPr>
            <p:cNvPr id="32" name=""/>
            <p:cNvSpPr/>
            <p:nvPr/>
          </p:nvSpPr>
          <p:spPr>
            <a:xfrm>
              <a:off x="5945040" y="5091840"/>
              <a:ext cx="164880" cy="18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984280" y="5056200"/>
              <a:ext cx="77040" cy="66240"/>
            </a:xfrm>
            <a:prstGeom prst="ellipse">
              <a:avLst/>
            </a:prstGeom>
            <a:solidFill>
              <a:srgbClr val="ff0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5015520" y="26164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44.2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15520" y="38134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475960" y="27007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42.8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77760" y="36244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76080" y="27928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39.8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74640" y="37990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628680" y="26038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44.6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30120" y="39628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206480" y="27468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206480" y="35596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09560" y="4784760"/>
            <a:ext cx="2741760" cy="57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1720" rIns="8172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2400" y="4927680"/>
            <a:ext cx="1388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Flow 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07000" y="36770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99080" y="32245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73920" y="37342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1.94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339200" y="35546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936080" y="308016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058120" y="34470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15320" y="35690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887400" y="5168880"/>
            <a:ext cx="164880" cy="66240"/>
            <a:chOff x="887400" y="5168880"/>
            <a:chExt cx="164880" cy="66240"/>
          </a:xfrm>
        </p:grpSpPr>
        <p:sp>
          <p:nvSpPr>
            <p:cNvPr id="54" name=""/>
            <p:cNvSpPr/>
            <p:nvPr/>
          </p:nvSpPr>
          <p:spPr>
            <a:xfrm>
              <a:off x="887400" y="5204520"/>
              <a:ext cx="164880" cy="1440"/>
            </a:xfrm>
            <a:prstGeom prst="line">
              <a:avLst/>
            </a:prstGeom>
            <a:ln w="381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81720" rIns="81720" tIns="-39240" bIns="-39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24840" y="5168880"/>
              <a:ext cx="77400" cy="66240"/>
            </a:xfrm>
            <a:prstGeom prst="ellipse">
              <a:avLst/>
            </a:prstGeom>
            <a:solidFill>
              <a:srgbClr val="008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887400" y="4884840"/>
            <a:ext cx="164880" cy="65160"/>
            <a:chOff x="887400" y="4884840"/>
            <a:chExt cx="164880" cy="65160"/>
          </a:xfrm>
        </p:grpSpPr>
        <p:sp>
          <p:nvSpPr>
            <p:cNvPr id="57" name=""/>
            <p:cNvSpPr/>
            <p:nvPr/>
          </p:nvSpPr>
          <p:spPr>
            <a:xfrm>
              <a:off x="887400" y="4915800"/>
              <a:ext cx="164880" cy="10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81720" rIns="81720" tIns="-39600" bIns="-39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924840" y="4884840"/>
              <a:ext cx="77400" cy="65160"/>
            </a:xfrm>
            <a:prstGeom prst="ellipse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>
            <a:off x="723240" y="298656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40640" y="30722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55040" y="25228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26720" y="23468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35960" y="33991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47240" y="32929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2.78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768440" y="339768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25.3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15520" y="20340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52.8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768440" y="28580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38.5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82200" y="260856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477760" y="21816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76080" y="228636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47.1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30120" y="220536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204680" y="22975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768440" y="24894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40.4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5946840" y="4775040"/>
            <a:ext cx="164880" cy="66600"/>
            <a:chOff x="5946840" y="4775040"/>
            <a:chExt cx="164880" cy="66600"/>
          </a:xfrm>
        </p:grpSpPr>
        <p:sp>
          <p:nvSpPr>
            <p:cNvPr id="75" name=""/>
            <p:cNvSpPr/>
            <p:nvPr/>
          </p:nvSpPr>
          <p:spPr>
            <a:xfrm>
              <a:off x="5946840" y="4809960"/>
              <a:ext cx="164880" cy="144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986440" y="4775040"/>
              <a:ext cx="75600" cy="66600"/>
            </a:xfrm>
            <a:prstGeom prst="ellipse">
              <a:avLst/>
            </a:prstGeom>
            <a:solidFill>
              <a:srgbClr val="33cc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" bIns="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" name=""/>
          <p:cNvSpPr/>
          <p:nvPr/>
        </p:nvSpPr>
        <p:spPr>
          <a:xfrm>
            <a:off x="8271720" y="334044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262000" y="280080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262000" y="2311920"/>
            <a:ext cx="38232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Financial Ratios</a:t>
            </a:r>
            <a:br>
              <a:rPr sz="2900"/>
            </a:b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193680" y="2516040"/>
          <a:ext cx="4678200" cy="323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680" y="2516040"/>
                    <a:ext cx="4678200" cy="323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>
            <a:off x="571320" y="419436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88960" y="373860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54080" y="345600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222200" y="426744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1.94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796760" y="354024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839600" y="412128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358720" y="361332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400120" y="408312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70240" y="289260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022560" y="418176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170240" y="343872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606480" y="394524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90800" y="319248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170240" y="357048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2.78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549600" y="307044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70240" y="4005360"/>
            <a:ext cx="40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956960" y="1824480"/>
            <a:ext cx="832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Situation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102360" y="1824480"/>
            <a:ext cx="79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Solution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29040" y="2544840"/>
            <a:ext cx="398808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Variance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($2.115 billion)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Contingencies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$1.208 billion)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Shortfall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($3.323 billion)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EGF Vehicles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$1.091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Sales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$1.957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PGN Proceeds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$0.275 billion*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Shortfall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-0-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198800" y="6228360"/>
            <a:ext cx="599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PGN cash proceeds equal $1.7B.  The remaining $1.5B assets are for reinvestment beyond plan.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583400" y="3587760"/>
            <a:ext cx="11494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583400" y="5172120"/>
            <a:ext cx="11494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3283200" y="2409840"/>
            <a:ext cx="56412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1/1/00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0" y="314280"/>
            <a:ext cx="9144000" cy="90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Trading Portfolio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Mark-to-Market Basis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290760" y="2630520"/>
            <a:ext cx="57168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75000" y="2409840"/>
            <a:ext cx="102600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15,820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275000" y="2630520"/>
            <a:ext cx="10321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852160" y="2397240"/>
            <a:ext cx="75564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(14,112)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046920" y="2630520"/>
            <a:ext cx="55548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32920" y="2409840"/>
            <a:ext cx="67716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7/12/00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432560" y="2630520"/>
            <a:ext cx="6829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085040" y="2948040"/>
            <a:ext cx="41760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795400" y="29480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683240" y="29480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842080" y="29480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080120" y="29480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095960" y="34844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039560" y="1871640"/>
            <a:ext cx="3041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- Thousands of Shares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25840" y="2109960"/>
            <a:ext cx="553716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932360" y="4780440"/>
            <a:ext cx="381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1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35080" indent="-1206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61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limits exclude ENA position, which is reflected in ENA equity book position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35080" indent="-120600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61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60% of JEDI if an open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3" name=""/>
          <p:cNvGrpSpPr/>
          <p:nvPr/>
        </p:nvGrpSpPr>
        <p:grpSpPr>
          <a:xfrm>
            <a:off x="378000" y="5348160"/>
            <a:ext cx="4197600" cy="917640"/>
            <a:chOff x="378000" y="5348160"/>
            <a:chExt cx="4197600" cy="917640"/>
          </a:xfrm>
        </p:grpSpPr>
        <p:sp>
          <p:nvSpPr>
            <p:cNvPr id="124" name=""/>
            <p:cNvSpPr/>
            <p:nvPr/>
          </p:nvSpPr>
          <p:spPr>
            <a:xfrm>
              <a:off x="378000" y="5348160"/>
              <a:ext cx="4194000" cy="9176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34880" y="5783400"/>
              <a:ext cx="1798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Limit ($MM)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Current Position  ($MM)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505600" y="5600520"/>
              <a:ext cx="6469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V@R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$10.00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$4.19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420720" y="5600520"/>
              <a:ext cx="11548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Notional Open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$300.00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$124.68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39560" y="5355000"/>
              <a:ext cx="2136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EGF Equity Position Limits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0" y="571680"/>
            <a:ext cx="914400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Purchase Activity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Shares</a:t>
            </a:r>
            <a:br>
              <a:rPr sz="30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1/1/00 - 7/25/00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(000’s except share price)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131920" y="2475000"/>
            <a:ext cx="43992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131920" y="2787480"/>
            <a:ext cx="492120" cy="24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43240" y="2475000"/>
            <a:ext cx="114984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Shares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243240" y="2787480"/>
            <a:ext cx="1292400" cy="24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55320" y="2475000"/>
            <a:ext cx="99216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Avg.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854600" y="2787480"/>
            <a:ext cx="1114560" cy="24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505920" y="2475000"/>
            <a:ext cx="7660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505560" y="2787480"/>
            <a:ext cx="860400" cy="24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07080" y="3095640"/>
            <a:ext cx="48492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381480" y="3171960"/>
            <a:ext cx="990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381480" y="3448080"/>
            <a:ext cx="9903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905360" y="3171960"/>
            <a:ext cx="990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905360" y="3438360"/>
            <a:ext cx="990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410160" y="3171960"/>
            <a:ext cx="990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10160" y="3438360"/>
            <a:ext cx="990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1452600" y="4997520"/>
          <a:ext cx="2512800" cy="149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52600" y="4997520"/>
                    <a:ext cx="2512800" cy="149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0" y="266760"/>
            <a:ext cx="9144000" cy="41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 Exposure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8" name="" descr=""/>
          <p:cNvPicPr/>
          <p:nvPr/>
        </p:nvPicPr>
        <p:blipFill>
          <a:blip r:embed="rId1"/>
          <a:stretch/>
        </p:blipFill>
        <p:spPr>
          <a:xfrm>
            <a:off x="565200" y="685800"/>
            <a:ext cx="8016840" cy="548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"/>
          <p:cNvSpPr/>
          <p:nvPr/>
        </p:nvSpPr>
        <p:spPr>
          <a:xfrm>
            <a:off x="754560" y="5830200"/>
            <a:ext cx="53269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Current CP Balance of $2.9B represents 38% of floating rate debt.  Fix/floating mix ex-CP is 76/24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EGF goal of 80/20 fix/flt composition.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rot="16200000">
            <a:off x="7074000" y="1851120"/>
            <a:ext cx="85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7,613,357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6200000">
            <a:off x="7031520" y="3756960"/>
            <a:ext cx="94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14,763,274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965720" y="1167480"/>
            <a:ext cx="1028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$22,376,631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731000" y="1311120"/>
            <a:ext cx="289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"/>
          <p:cNvGraphicFramePr/>
          <p:nvPr/>
        </p:nvGraphicFramePr>
        <p:xfrm>
          <a:off x="816120" y="1808280"/>
          <a:ext cx="4916520" cy="2955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1808280"/>
                    <a:ext cx="4916520" cy="295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0" y="33156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Capital*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235160" y="6111000"/>
            <a:ext cx="208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Calculated using CAPM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436040" y="2099160"/>
            <a:ext cx="52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949040" y="3156480"/>
            <a:ext cx="52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169800" y="3727800"/>
            <a:ext cx="52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61440" y="182448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809240" y="257400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3" name=""/>
          <p:cNvGraphicFramePr/>
          <p:nvPr/>
        </p:nvGraphicFramePr>
        <p:xfrm>
          <a:off x="6041880" y="1781280"/>
          <a:ext cx="2873520" cy="4076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41880" y="1781280"/>
                    <a:ext cx="28735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0" y="127080"/>
            <a:ext cx="914400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Re-Offer Spreads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6" name=""/>
          <p:cNvGraphicFramePr/>
          <p:nvPr/>
        </p:nvGraphicFramePr>
        <p:xfrm>
          <a:off x="1001880" y="1198440"/>
          <a:ext cx="7524720" cy="4695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01880" y="1198440"/>
                    <a:ext cx="7524720" cy="46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8" name=""/>
          <p:cNvSpPr/>
          <p:nvPr/>
        </p:nvSpPr>
        <p:spPr>
          <a:xfrm>
            <a:off x="7829280" y="39538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829280" y="368712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829280" y="27442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865640" y="18568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910640" y="209484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7/25/00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rot="16200000">
            <a:off x="-102960" y="3350520"/>
            <a:ext cx="141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(bps)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0" y="120600"/>
            <a:ext cx="9144000" cy="90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Treasury Yield Curve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16200000">
            <a:off x="166680" y="3360240"/>
            <a:ext cx="90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Yield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6" name=""/>
          <p:cNvGraphicFramePr/>
          <p:nvPr/>
        </p:nvGraphicFramePr>
        <p:xfrm>
          <a:off x="828720" y="1333440"/>
          <a:ext cx="7524720" cy="4695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28720" y="1333440"/>
                    <a:ext cx="7524720" cy="46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" name=""/>
          <p:cNvSpPr/>
          <p:nvPr/>
        </p:nvSpPr>
        <p:spPr>
          <a:xfrm>
            <a:off x="7829280" y="193464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886520" y="2934720"/>
            <a:ext cx="521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7/25/00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829280" y="22204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829280" y="380952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781760" y="26758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1998-06-10T17:33:46Z</dcterms:created>
  <dc:creator>David M. Mims</dc:creator>
  <dc:description/>
  <dc:language>en-US</dc:language>
  <cp:lastModifiedBy/>
  <cp:lastPrinted>2000-07-26T17:59:13Z</cp:lastPrinted>
  <dcterms:modified xsi:type="dcterms:W3CDTF">2025-09-27T00:45:43Z</dcterms:modified>
  <cp:revision>550</cp:revision>
  <dc:subject/>
  <dc:title>Presentation Layout Sample 1</dc:title>
</cp:coreProperties>
</file>