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5.jpeg" ContentType="image/jpeg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1.wmf" ContentType="image/x-wmf"/>
  <Override PartName="/ppt/media/image2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21.wmf" ContentType="image/x-wmf"/>
  <Override PartName="/ppt/media/image19.wmf" ContentType="image/x-wmf"/>
  <Override PartName="/ppt/media/image17.png" ContentType="image/png"/>
  <Override PartName="/ppt/media/image7.wmf" ContentType="image/x-wmf"/>
  <Override PartName="/ppt/media/image16.wmf" ContentType="image/x-wmf"/>
  <Override PartName="/ppt/media/image14.wmf" ContentType="image/x-wmf"/>
  <Override PartName="/ppt/media/image6.wmf" ContentType="image/x-wmf"/>
  <Override PartName="/ppt/media/image1.jpeg" ContentType="image/jpeg"/>
  <Override PartName="/ppt/media/image15.wmf" ContentType="image/x-wmf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3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CERAMASTHEAD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48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" descr=""/>
          <p:cNvPicPr/>
          <p:nvPr/>
        </p:nvPicPr>
        <p:blipFill>
          <a:blip r:embed="rId3"/>
          <a:stretch/>
        </p:blipFill>
        <p:spPr>
          <a:xfrm>
            <a:off x="0" y="1447920"/>
            <a:ext cx="9144000" cy="81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" descr=""/>
          <p:cNvPicPr/>
          <p:nvPr/>
        </p:nvPicPr>
        <p:blipFill>
          <a:blip r:embed="rId4"/>
          <a:stretch/>
        </p:blipFill>
        <p:spPr>
          <a:xfrm>
            <a:off x="7743960" y="6310440"/>
            <a:ext cx="1207800" cy="317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" descr=""/>
          <p:cNvPicPr/>
          <p:nvPr/>
        </p:nvPicPr>
        <p:blipFill>
          <a:blip r:embed="rId5"/>
          <a:stretch/>
        </p:blipFill>
        <p:spPr>
          <a:xfrm>
            <a:off x="125280" y="276120"/>
            <a:ext cx="1220760" cy="101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3"/>
          <p:cNvSpPr>
            <a:spLocks noGrp="1"/>
          </p:cNvSpPr>
          <p:nvPr>
            <p:ph type="ftr" idx="1"/>
          </p:nvPr>
        </p:nvSpPr>
        <p:spPr>
          <a:xfrm>
            <a:off x="33120" y="33120"/>
            <a:ext cx="297180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sldNum" idx="2"/>
          </p:nvPr>
        </p:nvSpPr>
        <p:spPr>
          <a:xfrm>
            <a:off x="7238880" y="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EF181B-0981-44EC-925F-46FCC6345637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ERAMASTHEAD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48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3"/>
          <a:stretch/>
        </p:blipFill>
        <p:spPr>
          <a:xfrm>
            <a:off x="0" y="1447920"/>
            <a:ext cx="9144000" cy="81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" descr=""/>
          <p:cNvPicPr/>
          <p:nvPr/>
        </p:nvPicPr>
        <p:blipFill>
          <a:blip r:embed="rId4"/>
          <a:stretch/>
        </p:blipFill>
        <p:spPr>
          <a:xfrm>
            <a:off x="7743960" y="6310440"/>
            <a:ext cx="1207800" cy="317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" descr=""/>
          <p:cNvPicPr/>
          <p:nvPr/>
        </p:nvPicPr>
        <p:blipFill>
          <a:blip r:embed="rId5"/>
          <a:stretch/>
        </p:blipFill>
        <p:spPr>
          <a:xfrm>
            <a:off x="125280" y="276120"/>
            <a:ext cx="1220760" cy="101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3"/>
          <p:cNvSpPr>
            <a:spLocks noGrp="1"/>
          </p:cNvSpPr>
          <p:nvPr>
            <p:ph type="ftr" idx="3"/>
          </p:nvPr>
        </p:nvSpPr>
        <p:spPr>
          <a:xfrm>
            <a:off x="33120" y="33120"/>
            <a:ext cx="297180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4"/>
          </p:nvPr>
        </p:nvSpPr>
        <p:spPr>
          <a:xfrm>
            <a:off x="7238880" y="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1CFD2F-654A-449E-B0FE-77B67403D578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era" descr=""/>
          <p:cNvPicPr/>
          <p:nvPr/>
        </p:nvPicPr>
        <p:blipFill>
          <a:blip r:embed="rId2"/>
          <a:stretch/>
        </p:blipFill>
        <p:spPr>
          <a:xfrm>
            <a:off x="1198440" y="544680"/>
            <a:ext cx="6745320" cy="576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676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36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pic>
        <p:nvPicPr>
          <p:cNvPr id="18" name="" descr=""/>
          <p:cNvPicPr/>
          <p:nvPr/>
        </p:nvPicPr>
        <p:blipFill>
          <a:blip r:embed="rId3"/>
          <a:stretch/>
        </p:blipFill>
        <p:spPr>
          <a:xfrm>
            <a:off x="7696080" y="6310440"/>
            <a:ext cx="1208160" cy="317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5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99"/>
              </a:spcBef>
              <a:spcAft>
                <a:spcPts val="99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i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4.wmf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590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Energy Roundtable</a:t>
            </a:r>
            <a:br>
              <a:rPr sz="3600"/>
            </a:br>
            <a:r>
              <a:rPr b="1" lang="en-US" sz="36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April 26, 2001: San Francisco</a:t>
            </a:r>
            <a:endParaRPr b="1" lang="en-US" sz="36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spcAft>
                <a:spcPts val="7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Chairman: Michael Zenker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71280" y="6031080"/>
            <a:ext cx="5191200" cy="7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©2001, Cambridge Energy Research Associates, Inc.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University Road, Cambridge, Massachusetts 02138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portion of this presentation may be reproduced in any form without prior written consent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8F2900-CFEE-4BE6-A00B-DFBF18DB9E21}" type="slidenum">
              <a:t>1</a:t>
            </a:fld>
          </a:p>
        </p:txBody>
      </p:sp>
    </p:spTree>
  </p:cSld>
  <p:transition>
    <p:cover dir="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California Monthly Gas Demand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33520" y="1523880"/>
            <a:ext cx="7848360" cy="473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567213-EE2B-4DB5-9272-05FD58E629A7}" type="slidenum">
              <a:t>10</a:t>
            </a:fld>
          </a:p>
        </p:txBody>
      </p:sp>
    </p:spTree>
  </p:cSld>
  <p:transition>
    <p:cover dir="d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Increasing Utilization on Southwestern Pipes to California Markets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685800" y="1523880"/>
            <a:ext cx="7391520" cy="474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728765-E931-48A1-A546-0E1DA37C9759}" type="slidenum">
              <a:t>11</a:t>
            </a:fld>
          </a:p>
        </p:txBody>
      </p:sp>
    </p:spTree>
  </p:cSld>
  <p:transition>
    <p:cover dir="d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Regional Pipeline Capacity and Flows, 2001</a:t>
            </a:r>
            <a:br>
              <a:rPr sz="3200"/>
            </a:b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(billion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52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10310-11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2286000" y="1600200"/>
            <a:ext cx="4522680" cy="5008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B7DD67-326A-4918-8904-B096A6626A8E}" type="slidenum">
              <a:t>12</a:t>
            </a:fld>
          </a:p>
        </p:txBody>
      </p:sp>
    </p:spTree>
  </p:cSld>
  <p:transition>
    <p:cover dir="d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Spot Gas Prices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228600" y="1581120"/>
            <a:ext cx="8077320" cy="489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DDDCC9-B501-41E2-AF45-936D933C3797}" type="slidenum">
              <a:t>13</a:t>
            </a:fld>
          </a:p>
        </p:txBody>
      </p:sp>
    </p:spTree>
  </p:cSld>
  <p:transition>
    <p:cover dir="d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Natural Gas Key Regions of Basis Differentials: Price Differentials to Henry Hub</a:t>
            </a:r>
            <a:r>
              <a:rPr b="1" lang="en-US" sz="3200" strike="noStrike" u="none">
                <a:solidFill>
                  <a:srgbClr val="181512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(US dollars per MMBtu)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"/>
          <p:cNvSpPr/>
          <p:nvPr/>
        </p:nvSpPr>
        <p:spPr>
          <a:xfrm>
            <a:off x="0" y="6248520"/>
            <a:ext cx="2362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Supply Realignment case.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90341-1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90341w1" descr=""/>
          <p:cNvPicPr/>
          <p:nvPr/>
        </p:nvPicPr>
        <p:blipFill>
          <a:blip r:embed="rId1"/>
          <a:stretch/>
        </p:blipFill>
        <p:spPr>
          <a:xfrm>
            <a:off x="2286000" y="1752480"/>
            <a:ext cx="5410080" cy="480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8029CC-2860-4C45-94FB-7C226AF65E10}" type="slidenum">
              <a:t>14</a:t>
            </a:fld>
          </a:p>
        </p:txBody>
      </p:sp>
    </p:spTree>
  </p:cSld>
  <p:transition>
    <p:cover dir="d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WCSB Natural Gas Production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"/>
          <p:cNvSpPr/>
          <p:nvPr/>
        </p:nvSpPr>
        <p:spPr>
          <a:xfrm>
            <a:off x="60480" y="647712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01101-10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609480" y="1905120"/>
            <a:ext cx="7467840" cy="4244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E39BEC-3ADA-41F8-B49F-E1E6D8FFC5CF}" type="slidenum">
              <a:t>15</a:t>
            </a:fld>
          </a:p>
        </p:txBody>
      </p:sp>
    </p:spTree>
  </p:cSld>
  <p:transition>
    <p:cover dir="d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AECO Spot Gas Price Outlook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64" name=""/>
          <p:cNvSpPr/>
          <p:nvPr/>
        </p:nvSpPr>
        <p:spPr>
          <a:xfrm>
            <a:off x="60480" y="647712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90119-4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5" name="" descr=""/>
          <p:cNvPicPr/>
          <p:nvPr/>
        </p:nvPicPr>
        <p:blipFill>
          <a:blip r:embed="rId1"/>
          <a:stretch/>
        </p:blipFill>
        <p:spPr>
          <a:xfrm>
            <a:off x="304920" y="1549440"/>
            <a:ext cx="8381880" cy="4699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B20A6C-A396-4FF6-B613-08F544987A1C}" type="slidenum">
              <a:t>16</a:t>
            </a:fld>
          </a:p>
        </p:txBody>
      </p:sp>
    </p:spTree>
  </p:cSld>
  <p:transition>
    <p:cover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Sumas Drivers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67" name=""/>
          <p:cNvSpPr/>
          <p:nvPr/>
        </p:nvSpPr>
        <p:spPr>
          <a:xfrm>
            <a:off x="60480" y="647712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10210-2a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8" name="" descr=""/>
          <p:cNvPicPr/>
          <p:nvPr/>
        </p:nvPicPr>
        <p:blipFill>
          <a:blip r:embed="rId1"/>
          <a:stretch/>
        </p:blipFill>
        <p:spPr>
          <a:xfrm>
            <a:off x="3200400" y="1523880"/>
            <a:ext cx="2494080" cy="533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F7446E-527F-4D9D-9537-FE0F10A68CFF}" type="slidenum">
              <a:t>17</a:t>
            </a:fld>
          </a:p>
        </p:txBody>
      </p:sp>
    </p:spTree>
  </p:cSld>
  <p:transition>
    <p:cover dir="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1800" y="6643800"/>
            <a:ext cx="242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5403600" y="2808360"/>
            <a:ext cx="990360" cy="1371600"/>
          </a:xfrm>
          <a:prstGeom prst="line">
            <a:avLst/>
          </a:prstGeom>
          <a:ln w="57240">
            <a:solidFill>
              <a:srgbClr val="99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10080" y="4114800"/>
            <a:ext cx="3346560" cy="1295280"/>
          </a:xfrm>
          <a:prstGeom prst="line">
            <a:avLst/>
          </a:prstGeom>
          <a:ln w="57240">
            <a:solidFill>
              <a:srgbClr val="99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394320" y="2808360"/>
            <a:ext cx="2438640" cy="2590560"/>
          </a:xfrm>
          <a:prstGeom prst="line">
            <a:avLst/>
          </a:prstGeom>
          <a:ln w="57240">
            <a:solidFill>
              <a:srgbClr val="99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922720" y="2438280"/>
            <a:ext cx="902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056440" y="5627520"/>
            <a:ext cx="1085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801680" y="4332240"/>
            <a:ext cx="972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59240" y="30733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545240" y="35053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456240" y="474984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334480" y="1600200"/>
            <a:ext cx="267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Winter 2001/02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679320" y="2808360"/>
            <a:ext cx="990720" cy="1371600"/>
          </a:xfrm>
          <a:prstGeom prst="line">
            <a:avLst/>
          </a:prstGeom>
          <a:ln w="57240">
            <a:solidFill>
              <a:srgbClr val="99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79320" y="4179960"/>
            <a:ext cx="3429000" cy="1218960"/>
          </a:xfrm>
          <a:prstGeom prst="line">
            <a:avLst/>
          </a:prstGeom>
          <a:ln w="57240">
            <a:solidFill>
              <a:srgbClr val="99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670040" y="2808360"/>
            <a:ext cx="2438280" cy="2590560"/>
          </a:xfrm>
          <a:prstGeom prst="line">
            <a:avLst/>
          </a:prstGeom>
          <a:ln w="57240">
            <a:solidFill>
              <a:srgbClr val="99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198080" y="2438280"/>
            <a:ext cx="902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332160" y="5627520"/>
            <a:ext cx="1085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7040" y="4332240"/>
            <a:ext cx="972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58640" y="30733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27240" y="34545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0.35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31960" y="474984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10920" y="1600200"/>
            <a:ext cx="246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Summer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AECO-Sumas-Rockies Differentials </a:t>
            </a:r>
            <a:r>
              <a:rPr b="1" lang="en-US" sz="2400" strike="noStrike" u="none">
                <a:solidFill>
                  <a:srgbClr val="993300"/>
                </a:solidFill>
                <a:effectLst/>
                <a:uFillTx/>
                <a:latin typeface="Arial"/>
              </a:rPr>
              <a:t>(US$ per MMBtu)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AC1B37-54F8-4DAC-B6B9-40AAFE45EEE6}" type="slidenum">
              <a:t>18</a:t>
            </a:fld>
          </a:p>
        </p:txBody>
      </p:sp>
    </p:spTree>
  </p:cSld>
  <p:transition>
    <p:cover dir="d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Feeding Western Demand Growth: Proposed Infrastructure </a:t>
            </a:r>
            <a:br>
              <a:rPr sz="3200"/>
            </a:b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(million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92" name=""/>
          <p:cNvSpPr/>
          <p:nvPr/>
        </p:nvSpPr>
        <p:spPr>
          <a:xfrm>
            <a:off x="60480" y="647712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00105-1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1981080" y="1600200"/>
            <a:ext cx="5419800" cy="492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119CA2-78B1-46C7-BAAE-9955E095AE2E}" type="slidenum">
              <a:t>19</a:t>
            </a:fld>
          </a:p>
        </p:txBody>
      </p:sp>
    </p:spTree>
  </p:cSld>
  <p:transition>
    <p:cover dir="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440" y="2895120"/>
            <a:ext cx="7924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Gas Market and Infrastructure: When Will Relief Come? </a:t>
            </a:r>
            <a:br>
              <a:rPr sz="3600"/>
            </a:br>
            <a:r>
              <a:rPr b="1" lang="en-US" sz="36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A Look Ahead Through 2005</a:t>
            </a:r>
            <a:endParaRPr b="1" lang="en-US" sz="36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4472C0-D7A2-43BC-953B-516EB52ABF14}" type="slidenum">
              <a:t>2</a:t>
            </a:fld>
          </a:p>
        </p:txBody>
      </p:sp>
    </p:spTree>
  </p:cSld>
  <p:transition>
    <p:cover dir="d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California Gas Demand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95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10330-20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304920" y="1647720"/>
            <a:ext cx="7848360" cy="467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0F6038-DA01-4246-B3FF-08078B6A45DA}" type="slidenum">
              <a:t>20</a:t>
            </a:fld>
          </a:p>
        </p:txBody>
      </p:sp>
    </p:spTree>
  </p:cSld>
  <p:transition>
    <p:cover dir="d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California Import Pipeline Capacity Utilization Rates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98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457200" y="1676520"/>
            <a:ext cx="7924680" cy="460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3F1F25-AAD0-412A-89A2-422D86B0AECD}" type="slidenum">
              <a:t>21</a:t>
            </a:fld>
          </a:p>
        </p:txBody>
      </p:sp>
    </p:spTree>
  </p:cSld>
  <p:transition>
    <p:cover dir="d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Canada Pipeline Requirements—2010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36360" y="6553080"/>
            <a:ext cx="2249640" cy="22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" descr=""/>
          <p:cNvPicPr/>
          <p:nvPr/>
        </p:nvPicPr>
        <p:blipFill>
          <a:blip r:embed="rId2"/>
          <a:stretch/>
        </p:blipFill>
        <p:spPr>
          <a:xfrm>
            <a:off x="1630440" y="1622520"/>
            <a:ext cx="5883120" cy="508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C64577-640C-4393-A580-87FB4FF31C4A}" type="slidenum">
              <a:t>22</a:t>
            </a:fld>
          </a:p>
        </p:txBody>
      </p:sp>
    </p:spTree>
  </p:cSld>
  <p:transition>
    <p:cover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Change in Gas Demand for Power Generation Relative to 1999 </a:t>
            </a: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(billion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2687760" y="1600200"/>
            <a:ext cx="2950920" cy="509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C57F01-FF9B-4C53-A90F-67F6E813D215}" type="slidenum">
              <a:t>3</a:t>
            </a:fld>
          </a:p>
        </p:txBody>
      </p:sp>
    </p:spTree>
  </p:cSld>
  <p:transition>
    <p:cover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Change in Gas Demand Relative to 1999 </a:t>
            </a: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(billion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2666880" y="1600200"/>
            <a:ext cx="3238560" cy="518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522E28-26B9-4F53-99DF-A5E6B1BCFA89}" type="slidenum">
              <a:t>4</a:t>
            </a:fld>
          </a:p>
        </p:txBody>
      </p:sp>
    </p:spTree>
  </p:cSld>
  <p:transition>
    <p:cover dir="d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Change in Gas Productive Capacity Relative to 1999 </a:t>
            </a:r>
            <a:br>
              <a:rPr sz="3200"/>
            </a:b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(billion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2438280" y="1600200"/>
            <a:ext cx="3967200" cy="513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B77EA4-88E1-4F52-A6D5-3CBCB604618F}" type="slidenum">
              <a:t>5</a:t>
            </a:fld>
          </a:p>
        </p:txBody>
      </p:sp>
    </p:spTree>
  </p:cSld>
  <p:transition>
    <p:cover dir="d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Regional Pipeline Capacity and Flows, 1999 </a:t>
            </a:r>
            <a:br>
              <a:rPr sz="3200"/>
            </a:b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(billion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10310-14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2205000" y="1523880"/>
            <a:ext cx="4729320" cy="523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328838-5F5D-49F5-A827-0EE770928729}" type="slidenum">
              <a:t>6</a:t>
            </a:fld>
          </a:p>
        </p:txBody>
      </p:sp>
    </p:spTree>
  </p:cSld>
  <p:transition>
    <p:cover dir="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Regional Pipeline Capacity and Flows, 2000</a:t>
            </a:r>
            <a:br>
              <a:rPr sz="3200"/>
            </a:br>
            <a:r>
              <a:rPr b="0" lang="en-US" sz="24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(billion cubic feet per day)</a:t>
            </a:r>
            <a:endParaRPr b="1" lang="en-US" sz="24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10310-11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2286000" y="1523880"/>
            <a:ext cx="4659480" cy="516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79876F-FEE6-4899-8B87-E3EEB8AACE39}" type="slidenum">
              <a:t>7</a:t>
            </a:fld>
          </a:p>
        </p:txBody>
      </p:sp>
    </p:spTree>
  </p:cSld>
  <p:transition>
    <p:cover dir="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Western Working Gas Storage Inventories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80880" y="1623960"/>
            <a:ext cx="8153640" cy="468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C98241-8955-4F3F-9777-AE6E504358DD}" type="slidenum">
              <a:t>8</a:t>
            </a:fld>
          </a:p>
        </p:txBody>
      </p:sp>
    </p:spTree>
  </p:cSld>
  <p:transition>
    <p:cover dir="d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142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3300"/>
                </a:solidFill>
                <a:effectLst/>
                <a:uFillTx/>
                <a:latin typeface="Arial Black"/>
              </a:rPr>
              <a:t>California Working Gas Storage Inventories</a:t>
            </a:r>
            <a:endParaRPr b="1" lang="en-US" sz="3200" strike="noStrike" u="none">
              <a:solidFill>
                <a:srgbClr val="9933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"/>
          <p:cNvSpPr/>
          <p:nvPr/>
        </p:nvSpPr>
        <p:spPr>
          <a:xfrm>
            <a:off x="1800" y="6521400"/>
            <a:ext cx="2428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Cambridge Energy Research Associates.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10330-14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228600" y="1635120"/>
            <a:ext cx="8153280" cy="467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we_RT_042601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E6EFA2-BCE8-4227-A727-8F21AF47873C}" type="slidenum">
              <a:t>9</a:t>
            </a:fld>
          </a:p>
        </p:txBody>
      </p:sp>
    </p:spTree>
  </p:cSld>
  <p:transition>
    <p:cover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2001-04-09T16:00:24Z</dcterms:created>
  <dc:creator>Linda Sanders</dc:creator>
  <dc:description/>
  <dc:language>en-US</dc:language>
  <cp:lastModifiedBy>jthome</cp:lastModifiedBy>
  <cp:lastPrinted>2001-04-23T20:25:29Z</cp:lastPrinted>
  <dcterms:modified xsi:type="dcterms:W3CDTF">2001-05-11T15:07:36Z</dcterms:modified>
  <cp:revision>75</cp:revision>
  <dc:subject/>
  <dc:title>No Slide Title</dc:title>
</cp:coreProperties>
</file>