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0.wmf" ContentType="image/x-wmf"/>
  <Override PartName="/ppt/media/image15.wmf" ContentType="image/x-wmf"/>
  <Override PartName="/ppt/media/image1.png" ContentType="image/png"/>
  <Override PartName="/ppt/media/image2.png" ContentType="image/png"/>
  <Override PartName="/ppt/media/image14.wmf" ContentType="image/x-wmf"/>
  <Override PartName="/ppt/media/image5.wmf" ContentType="image/x-wmf"/>
  <Override PartName="/ppt/media/image6.png" ContentType="image/png"/>
  <Override PartName="/ppt/media/image7.wmf" ContentType="image/x-wmf"/>
  <Override PartName="/ppt/media/image11.wmf" ContentType="image/x-wmf"/>
  <Override PartName="/ppt/media/image8.wmf" ContentType="image/x-wmf"/>
  <Override PartName="/ppt/media/image12.wmf" ContentType="image/x-wmf"/>
  <Override PartName="/ppt/media/image3.wmf" ContentType="image/x-wmf"/>
  <Override PartName="/ppt/media/image9.wmf" ContentType="image/x-wmf"/>
  <Override PartName="/ppt/media/image13.wmf" ContentType="image/x-wmf"/>
  <Override PartName="/ppt/media/image4.wmf" ContentType="image/x-wmf"/>
  <Override PartName="/ppt/embeddings/oleObject1.xlsx" ContentType="application/vnd.openxmlformats-officedocument.spreadsheetml.sheet"/>
  <Override PartName="/ppt/embeddings/oleObject1.pptx" ContentType="application/vnd.openxmlformats-officedocument.presentationml.presentation"/>
  <Override PartName="/ppt/embeddings/oleObject1.docx" ContentType="application/vnd.openxmlformats-officedocument.wordprocessingml.document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45036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5036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A581C2F-E090-421B-93EA-D3A5C8CFB8B9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45036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15CD5D5-8C53-4003-BCED-9D794D38483D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50360" y="1885680"/>
            <a:ext cx="399096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4641120" y="1885680"/>
            <a:ext cx="399096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E3F0268-059F-4CBB-90B3-A7E66ABF4D0F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45036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AA73F24-8396-4910-A427-05BC354A17B0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036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5036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E44990E-A9A0-408B-808F-FC5F8BA7138C}" type="slidenum">
              <a:t>&lt;#&gt;</a:t>
            </a:fld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4931D44-9F04-46ED-B600-00CD235BA643}" type="slidenum">
              <a:t>&lt;#&gt;</a:t>
            </a:fld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036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200F81F-9310-41D4-9237-9366F33C0624}" type="slidenum">
              <a:t>&lt;#&gt;</a:t>
            </a:fld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E6A54AB-E1A8-4C5C-8C62-394BF3D1A72D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036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724440" y="622944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808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77281C3-4B42-4F7C-80DE-DA7F35FD5D12}" type="slidenum">
              <a:rPr b="0" lang="en-US" sz="14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paint" descr=""/>
          <p:cNvPicPr/>
          <p:nvPr/>
        </p:nvPicPr>
        <p:blipFill>
          <a:blip r:embed="rId2"/>
          <a:stretch/>
        </p:blipFill>
        <p:spPr>
          <a:xfrm>
            <a:off x="609480" y="1295280"/>
            <a:ext cx="8229600" cy="384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" name="Cec1" descr=""/>
          <p:cNvPicPr/>
          <p:nvPr/>
        </p:nvPicPr>
        <p:blipFill>
          <a:blip r:embed="rId3"/>
          <a:stretch/>
        </p:blipFill>
        <p:spPr>
          <a:xfrm>
            <a:off x="8229600" y="144360"/>
            <a:ext cx="762120" cy="69372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6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2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4.wmf"/><Relationship Id="rId2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6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049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Energy Solutions Group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990720" y="3036960"/>
            <a:ext cx="7327800" cy="314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Pipelines and Power Generation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William J. Keese, Chairman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Energy Commission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10,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A6586F3-0A42-435D-84D7-6C36D72801DD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"/>
          <p:cNvSpPr/>
          <p:nvPr/>
        </p:nvSpPr>
        <p:spPr>
          <a:xfrm>
            <a:off x="609480" y="304920"/>
            <a:ext cx="7086600" cy="990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Storage Facilities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0" name=""/>
          <p:cNvGrpSpPr/>
          <p:nvPr/>
        </p:nvGrpSpPr>
        <p:grpSpPr>
          <a:xfrm>
            <a:off x="302760" y="1523880"/>
            <a:ext cx="3327840" cy="4772880"/>
            <a:chOff x="302760" y="1523880"/>
            <a:chExt cx="3327840" cy="4772880"/>
          </a:xfrm>
        </p:grpSpPr>
        <p:sp>
          <p:nvSpPr>
            <p:cNvPr id="161" name=""/>
            <p:cNvSpPr/>
            <p:nvPr/>
          </p:nvSpPr>
          <p:spPr>
            <a:xfrm>
              <a:off x="457200" y="3325680"/>
              <a:ext cx="852480" cy="19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456120" y="3352680"/>
              <a:ext cx="2466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Los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302760" y="2819520"/>
              <a:ext cx="104256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Pleasant Creek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568440" y="1536840"/>
              <a:ext cx="3062160" cy="4562280"/>
            </a:xfrm>
            <a:custGeom>
              <a:avLst/>
              <a:gdLst/>
              <a:ahLst/>
              <a:rect l="l" t="t" r="r" b="b"/>
              <a:pathLst>
                <a:path w="2569" h="3826">
                  <a:moveTo>
                    <a:pt x="190" y="0"/>
                  </a:moveTo>
                  <a:lnTo>
                    <a:pt x="1374" y="221"/>
                  </a:lnTo>
                  <a:lnTo>
                    <a:pt x="1117" y="1356"/>
                  </a:lnTo>
                  <a:lnTo>
                    <a:pt x="2457" y="3065"/>
                  </a:lnTo>
                  <a:lnTo>
                    <a:pt x="2569" y="3286"/>
                  </a:lnTo>
                  <a:lnTo>
                    <a:pt x="2446" y="3396"/>
                  </a:lnTo>
                  <a:lnTo>
                    <a:pt x="2368" y="3583"/>
                  </a:lnTo>
                  <a:lnTo>
                    <a:pt x="2289" y="3694"/>
                  </a:lnTo>
                  <a:lnTo>
                    <a:pt x="2368" y="3793"/>
                  </a:lnTo>
                  <a:lnTo>
                    <a:pt x="2234" y="3826"/>
                  </a:lnTo>
                  <a:lnTo>
                    <a:pt x="1452" y="3804"/>
                  </a:lnTo>
                  <a:lnTo>
                    <a:pt x="1407" y="3572"/>
                  </a:lnTo>
                  <a:lnTo>
                    <a:pt x="1262" y="3407"/>
                  </a:lnTo>
                  <a:lnTo>
                    <a:pt x="1172" y="3352"/>
                  </a:lnTo>
                  <a:lnTo>
                    <a:pt x="1139" y="3242"/>
                  </a:lnTo>
                  <a:lnTo>
                    <a:pt x="1061" y="3175"/>
                  </a:lnTo>
                  <a:lnTo>
                    <a:pt x="971" y="3098"/>
                  </a:lnTo>
                  <a:lnTo>
                    <a:pt x="949" y="3010"/>
                  </a:lnTo>
                  <a:lnTo>
                    <a:pt x="871" y="2944"/>
                  </a:lnTo>
                  <a:lnTo>
                    <a:pt x="748" y="2977"/>
                  </a:lnTo>
                  <a:lnTo>
                    <a:pt x="614" y="2933"/>
                  </a:lnTo>
                  <a:lnTo>
                    <a:pt x="614" y="2889"/>
                  </a:lnTo>
                  <a:lnTo>
                    <a:pt x="603" y="2779"/>
                  </a:lnTo>
                  <a:lnTo>
                    <a:pt x="547" y="2657"/>
                  </a:lnTo>
                  <a:lnTo>
                    <a:pt x="536" y="2569"/>
                  </a:lnTo>
                  <a:lnTo>
                    <a:pt x="480" y="2481"/>
                  </a:lnTo>
                  <a:lnTo>
                    <a:pt x="502" y="2404"/>
                  </a:lnTo>
                  <a:lnTo>
                    <a:pt x="324" y="2205"/>
                  </a:lnTo>
                  <a:lnTo>
                    <a:pt x="324" y="2095"/>
                  </a:lnTo>
                  <a:lnTo>
                    <a:pt x="413" y="2051"/>
                  </a:lnTo>
                  <a:lnTo>
                    <a:pt x="413" y="1985"/>
                  </a:lnTo>
                  <a:lnTo>
                    <a:pt x="324" y="1963"/>
                  </a:lnTo>
                  <a:lnTo>
                    <a:pt x="290" y="1852"/>
                  </a:lnTo>
                  <a:lnTo>
                    <a:pt x="245" y="1665"/>
                  </a:lnTo>
                  <a:lnTo>
                    <a:pt x="290" y="1643"/>
                  </a:lnTo>
                  <a:lnTo>
                    <a:pt x="357" y="1786"/>
                  </a:lnTo>
                  <a:lnTo>
                    <a:pt x="391" y="1742"/>
                  </a:lnTo>
                  <a:lnTo>
                    <a:pt x="368" y="1676"/>
                  </a:lnTo>
                  <a:lnTo>
                    <a:pt x="335" y="1610"/>
                  </a:lnTo>
                  <a:lnTo>
                    <a:pt x="368" y="1577"/>
                  </a:lnTo>
                  <a:lnTo>
                    <a:pt x="402" y="1533"/>
                  </a:lnTo>
                  <a:lnTo>
                    <a:pt x="324" y="1522"/>
                  </a:lnTo>
                  <a:lnTo>
                    <a:pt x="290" y="1588"/>
                  </a:lnTo>
                  <a:lnTo>
                    <a:pt x="268" y="1610"/>
                  </a:lnTo>
                  <a:lnTo>
                    <a:pt x="145" y="1555"/>
                  </a:lnTo>
                  <a:lnTo>
                    <a:pt x="33" y="1103"/>
                  </a:lnTo>
                  <a:lnTo>
                    <a:pt x="78" y="794"/>
                  </a:lnTo>
                  <a:lnTo>
                    <a:pt x="0" y="618"/>
                  </a:lnTo>
                  <a:lnTo>
                    <a:pt x="33" y="485"/>
                  </a:lnTo>
                  <a:lnTo>
                    <a:pt x="123" y="463"/>
                  </a:lnTo>
                  <a:lnTo>
                    <a:pt x="190" y="254"/>
                  </a:lnTo>
                  <a:lnTo>
                    <a:pt x="190" y="0"/>
                  </a:lnTo>
                </a:path>
              </a:pathLst>
            </a:custGeom>
            <a:noFill/>
            <a:ln w="176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1552680" y="1523880"/>
              <a:ext cx="6667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568440" y="1536840"/>
              <a:ext cx="3062160" cy="4562280"/>
            </a:xfrm>
            <a:custGeom>
              <a:avLst/>
              <a:gdLst/>
              <a:ahLst/>
              <a:rect l="l" t="t" r="r" b="b"/>
              <a:pathLst>
                <a:path w="2569" h="3826">
                  <a:moveTo>
                    <a:pt x="190" y="0"/>
                  </a:moveTo>
                  <a:lnTo>
                    <a:pt x="1374" y="221"/>
                  </a:lnTo>
                  <a:lnTo>
                    <a:pt x="1117" y="1356"/>
                  </a:lnTo>
                  <a:lnTo>
                    <a:pt x="2457" y="3065"/>
                  </a:lnTo>
                  <a:lnTo>
                    <a:pt x="2569" y="3286"/>
                  </a:lnTo>
                  <a:lnTo>
                    <a:pt x="2446" y="3396"/>
                  </a:lnTo>
                  <a:lnTo>
                    <a:pt x="2368" y="3583"/>
                  </a:lnTo>
                  <a:lnTo>
                    <a:pt x="2289" y="3694"/>
                  </a:lnTo>
                  <a:lnTo>
                    <a:pt x="2368" y="3793"/>
                  </a:lnTo>
                  <a:lnTo>
                    <a:pt x="2234" y="3826"/>
                  </a:lnTo>
                  <a:lnTo>
                    <a:pt x="1452" y="3804"/>
                  </a:lnTo>
                  <a:lnTo>
                    <a:pt x="1407" y="3572"/>
                  </a:lnTo>
                  <a:lnTo>
                    <a:pt x="1262" y="3407"/>
                  </a:lnTo>
                  <a:lnTo>
                    <a:pt x="1172" y="3352"/>
                  </a:lnTo>
                  <a:lnTo>
                    <a:pt x="1139" y="3242"/>
                  </a:lnTo>
                  <a:lnTo>
                    <a:pt x="1061" y="3175"/>
                  </a:lnTo>
                  <a:lnTo>
                    <a:pt x="971" y="3098"/>
                  </a:lnTo>
                  <a:lnTo>
                    <a:pt x="949" y="3010"/>
                  </a:lnTo>
                  <a:lnTo>
                    <a:pt x="871" y="2944"/>
                  </a:lnTo>
                  <a:lnTo>
                    <a:pt x="748" y="2977"/>
                  </a:lnTo>
                  <a:lnTo>
                    <a:pt x="614" y="2933"/>
                  </a:lnTo>
                  <a:lnTo>
                    <a:pt x="614" y="2889"/>
                  </a:lnTo>
                  <a:lnTo>
                    <a:pt x="603" y="2779"/>
                  </a:lnTo>
                  <a:lnTo>
                    <a:pt x="547" y="2657"/>
                  </a:lnTo>
                  <a:lnTo>
                    <a:pt x="536" y="2569"/>
                  </a:lnTo>
                  <a:lnTo>
                    <a:pt x="480" y="2481"/>
                  </a:lnTo>
                  <a:lnTo>
                    <a:pt x="502" y="2404"/>
                  </a:lnTo>
                  <a:lnTo>
                    <a:pt x="324" y="2205"/>
                  </a:lnTo>
                  <a:lnTo>
                    <a:pt x="324" y="2095"/>
                  </a:lnTo>
                  <a:lnTo>
                    <a:pt x="413" y="2051"/>
                  </a:lnTo>
                  <a:lnTo>
                    <a:pt x="413" y="1985"/>
                  </a:lnTo>
                  <a:lnTo>
                    <a:pt x="324" y="1963"/>
                  </a:lnTo>
                  <a:lnTo>
                    <a:pt x="290" y="1852"/>
                  </a:lnTo>
                  <a:lnTo>
                    <a:pt x="245" y="1665"/>
                  </a:lnTo>
                  <a:lnTo>
                    <a:pt x="290" y="1643"/>
                  </a:lnTo>
                  <a:lnTo>
                    <a:pt x="357" y="1786"/>
                  </a:lnTo>
                  <a:lnTo>
                    <a:pt x="391" y="1742"/>
                  </a:lnTo>
                  <a:lnTo>
                    <a:pt x="368" y="1676"/>
                  </a:lnTo>
                  <a:lnTo>
                    <a:pt x="335" y="1610"/>
                  </a:lnTo>
                  <a:lnTo>
                    <a:pt x="368" y="1577"/>
                  </a:lnTo>
                  <a:lnTo>
                    <a:pt x="402" y="1533"/>
                  </a:lnTo>
                  <a:lnTo>
                    <a:pt x="324" y="1522"/>
                  </a:lnTo>
                  <a:lnTo>
                    <a:pt x="290" y="1588"/>
                  </a:lnTo>
                  <a:lnTo>
                    <a:pt x="268" y="1610"/>
                  </a:lnTo>
                  <a:lnTo>
                    <a:pt x="145" y="1555"/>
                  </a:lnTo>
                  <a:lnTo>
                    <a:pt x="33" y="1103"/>
                  </a:lnTo>
                  <a:lnTo>
                    <a:pt x="78" y="794"/>
                  </a:lnTo>
                  <a:lnTo>
                    <a:pt x="0" y="618"/>
                  </a:lnTo>
                  <a:lnTo>
                    <a:pt x="33" y="485"/>
                  </a:lnTo>
                  <a:lnTo>
                    <a:pt x="123" y="463"/>
                  </a:lnTo>
                  <a:lnTo>
                    <a:pt x="190" y="254"/>
                  </a:lnTo>
                  <a:lnTo>
                    <a:pt x="190" y="0"/>
                  </a:lnTo>
                </a:path>
              </a:pathLst>
            </a:custGeom>
            <a:noFill/>
            <a:ln w="176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1593720" y="1814400"/>
              <a:ext cx="586080" cy="19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1274760" y="2562120"/>
              <a:ext cx="5047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1220760" y="2838600"/>
              <a:ext cx="571680" cy="210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1300320" y="3378240"/>
              <a:ext cx="558720" cy="19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1593720" y="3995640"/>
              <a:ext cx="598680" cy="19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1700280" y="4297320"/>
              <a:ext cx="666720" cy="211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2152800" y="4809960"/>
              <a:ext cx="1118880" cy="211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2738520" y="5153040"/>
              <a:ext cx="519120" cy="210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75" name=""/>
            <p:cNvGrpSpPr/>
            <p:nvPr/>
          </p:nvGrpSpPr>
          <p:grpSpPr>
            <a:xfrm>
              <a:off x="1287360" y="3193920"/>
              <a:ext cx="252360" cy="298800"/>
              <a:chOff x="1287360" y="3193920"/>
              <a:chExt cx="252360" cy="298800"/>
            </a:xfrm>
          </p:grpSpPr>
          <p:sp>
            <p:nvSpPr>
              <p:cNvPr id="176" name=""/>
              <p:cNvSpPr/>
              <p:nvPr/>
            </p:nvSpPr>
            <p:spPr>
              <a:xfrm>
                <a:off x="1341000" y="3246120"/>
                <a:ext cx="145080" cy="145080"/>
              </a:xfrm>
              <a:prstGeom prst="ellipse">
                <a:avLst/>
              </a:prstGeom>
              <a:solidFill>
                <a:srgbClr val="b2b2b2"/>
              </a:solidFill>
              <a:ln w="17640">
                <a:solidFill>
                  <a:srgbClr val="96969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" name=""/>
              <p:cNvSpPr/>
              <p:nvPr/>
            </p:nvSpPr>
            <p:spPr>
              <a:xfrm>
                <a:off x="1287360" y="3193920"/>
                <a:ext cx="252360" cy="236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" name=""/>
              <p:cNvSpPr/>
              <p:nvPr/>
            </p:nvSpPr>
            <p:spPr>
              <a:xfrm>
                <a:off x="1353240" y="3248640"/>
                <a:ext cx="11340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6600"/>
                    </a:solidFill>
                    <a:effectLst/>
                    <a:uFillTx/>
                    <a:latin typeface="Times New Roman"/>
                  </a:rPr>
                  <a:t>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79" name=""/>
            <p:cNvSpPr/>
            <p:nvPr/>
          </p:nvSpPr>
          <p:spPr>
            <a:xfrm>
              <a:off x="993600" y="3351240"/>
              <a:ext cx="147960" cy="144360"/>
            </a:xfrm>
            <a:prstGeom prst="ellipse">
              <a:avLst/>
            </a:prstGeom>
            <a:solidFill>
              <a:srgbClr val="b2b2b2"/>
            </a:solidFill>
            <a:ln w="17640">
              <a:solidFill>
                <a:srgbClr val="96969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939960" y="3298680"/>
              <a:ext cx="253800" cy="236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1007640" y="3351240"/>
              <a:ext cx="1134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6600"/>
                  </a:solidFill>
                  <a:effectLst/>
                  <a:uFillTx/>
                  <a:latin typeface="Times New Roman"/>
                </a:rPr>
                <a:t>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379440" y="3581280"/>
              <a:ext cx="66996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Medanos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1433520" y="3219480"/>
              <a:ext cx="1038240" cy="198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1483200" y="3260880"/>
              <a:ext cx="11358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McDonald Island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85" name=""/>
            <p:cNvGrpSpPr/>
            <p:nvPr/>
          </p:nvGrpSpPr>
          <p:grpSpPr>
            <a:xfrm>
              <a:off x="861840" y="3035160"/>
              <a:ext cx="252720" cy="298800"/>
              <a:chOff x="861840" y="3035160"/>
              <a:chExt cx="252720" cy="298800"/>
            </a:xfrm>
          </p:grpSpPr>
          <p:sp>
            <p:nvSpPr>
              <p:cNvPr id="186" name=""/>
              <p:cNvSpPr/>
              <p:nvPr/>
            </p:nvSpPr>
            <p:spPr>
              <a:xfrm>
                <a:off x="915480" y="3087360"/>
                <a:ext cx="145440" cy="145080"/>
              </a:xfrm>
              <a:prstGeom prst="ellipse">
                <a:avLst/>
              </a:prstGeom>
              <a:solidFill>
                <a:srgbClr val="b2b2b2"/>
              </a:solidFill>
              <a:ln w="17640">
                <a:solidFill>
                  <a:srgbClr val="96969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" name=""/>
              <p:cNvSpPr/>
              <p:nvPr/>
            </p:nvSpPr>
            <p:spPr>
              <a:xfrm>
                <a:off x="861840" y="3035160"/>
                <a:ext cx="252720" cy="236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" name=""/>
              <p:cNvSpPr/>
              <p:nvPr/>
            </p:nvSpPr>
            <p:spPr>
              <a:xfrm>
                <a:off x="928440" y="3089880"/>
                <a:ext cx="11340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6600"/>
                    </a:solidFill>
                    <a:effectLst/>
                    <a:uFillTx/>
                    <a:latin typeface="Times New Roman"/>
                  </a:rPr>
                  <a:t>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89" name=""/>
            <p:cNvGrpSpPr/>
            <p:nvPr/>
          </p:nvGrpSpPr>
          <p:grpSpPr>
            <a:xfrm>
              <a:off x="1319040" y="2862360"/>
              <a:ext cx="257400" cy="297360"/>
              <a:chOff x="1319040" y="2862360"/>
              <a:chExt cx="257400" cy="297360"/>
            </a:xfrm>
          </p:grpSpPr>
          <p:sp>
            <p:nvSpPr>
              <p:cNvPr id="190" name=""/>
              <p:cNvSpPr/>
              <p:nvPr/>
            </p:nvSpPr>
            <p:spPr>
              <a:xfrm>
                <a:off x="1373760" y="2914560"/>
                <a:ext cx="147960" cy="145440"/>
              </a:xfrm>
              <a:prstGeom prst="ellipse">
                <a:avLst/>
              </a:prstGeom>
              <a:solidFill>
                <a:srgbClr val="b2b2b2"/>
              </a:solidFill>
              <a:ln w="17640">
                <a:solidFill>
                  <a:srgbClr val="96969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" name=""/>
              <p:cNvSpPr/>
              <p:nvPr/>
            </p:nvSpPr>
            <p:spPr>
              <a:xfrm>
                <a:off x="1319040" y="2862360"/>
                <a:ext cx="257400" cy="237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" name=""/>
              <p:cNvSpPr/>
              <p:nvPr/>
            </p:nvSpPr>
            <p:spPr>
              <a:xfrm>
                <a:off x="1384560" y="2915640"/>
                <a:ext cx="11340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cc3300"/>
                    </a:solidFill>
                    <a:effectLst/>
                    <a:uFillTx/>
                    <a:latin typeface="Times New Roman"/>
                  </a:rPr>
                  <a:t>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93" name=""/>
            <p:cNvSpPr/>
            <p:nvPr/>
          </p:nvSpPr>
          <p:spPr>
            <a:xfrm>
              <a:off x="1522800" y="2819520"/>
              <a:ext cx="7884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Wild Goose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94" name=""/>
            <p:cNvGrpSpPr/>
            <p:nvPr/>
          </p:nvGrpSpPr>
          <p:grpSpPr>
            <a:xfrm>
              <a:off x="1490760" y="3378240"/>
              <a:ext cx="253800" cy="297360"/>
              <a:chOff x="1490760" y="3378240"/>
              <a:chExt cx="253800" cy="297360"/>
            </a:xfrm>
          </p:grpSpPr>
          <p:sp>
            <p:nvSpPr>
              <p:cNvPr id="195" name=""/>
              <p:cNvSpPr/>
              <p:nvPr/>
            </p:nvSpPr>
            <p:spPr>
              <a:xfrm>
                <a:off x="1544760" y="3430440"/>
                <a:ext cx="145800" cy="145440"/>
              </a:xfrm>
              <a:prstGeom prst="ellipse">
                <a:avLst/>
              </a:prstGeom>
              <a:solidFill>
                <a:srgbClr val="b2b2b2"/>
              </a:solidFill>
              <a:ln w="17640">
                <a:solidFill>
                  <a:srgbClr val="96969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" name=""/>
              <p:cNvSpPr/>
              <p:nvPr/>
            </p:nvSpPr>
            <p:spPr>
              <a:xfrm>
                <a:off x="1490760" y="3378240"/>
                <a:ext cx="253800" cy="237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" name=""/>
              <p:cNvSpPr/>
              <p:nvPr/>
            </p:nvSpPr>
            <p:spPr>
              <a:xfrm>
                <a:off x="1556640" y="3431520"/>
                <a:ext cx="11340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cc00cc"/>
                    </a:solidFill>
                    <a:effectLst/>
                    <a:uFillTx/>
                    <a:latin typeface="Times New Roman"/>
                  </a:rPr>
                  <a:t>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98" name=""/>
            <p:cNvSpPr/>
            <p:nvPr/>
          </p:nvSpPr>
          <p:spPr>
            <a:xfrm>
              <a:off x="1661760" y="3492360"/>
              <a:ext cx="118692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Lodi Gas Storage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99" name=""/>
            <p:cNvGrpSpPr/>
            <p:nvPr/>
          </p:nvGrpSpPr>
          <p:grpSpPr>
            <a:xfrm>
              <a:off x="1835280" y="4808520"/>
              <a:ext cx="252360" cy="297360"/>
              <a:chOff x="1835280" y="4808520"/>
              <a:chExt cx="252360" cy="297360"/>
            </a:xfrm>
          </p:grpSpPr>
          <p:sp>
            <p:nvSpPr>
              <p:cNvPr id="200" name=""/>
              <p:cNvSpPr/>
              <p:nvPr/>
            </p:nvSpPr>
            <p:spPr>
              <a:xfrm>
                <a:off x="1888920" y="4860720"/>
                <a:ext cx="145080" cy="145440"/>
              </a:xfrm>
              <a:prstGeom prst="ellipse">
                <a:avLst/>
              </a:prstGeom>
              <a:solidFill>
                <a:srgbClr val="b2b2b2"/>
              </a:solidFill>
              <a:ln w="17640">
                <a:solidFill>
                  <a:srgbClr val="96969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" name=""/>
              <p:cNvSpPr/>
              <p:nvPr/>
            </p:nvSpPr>
            <p:spPr>
              <a:xfrm>
                <a:off x="1835280" y="4808520"/>
                <a:ext cx="252360" cy="237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" name=""/>
              <p:cNvSpPr/>
              <p:nvPr/>
            </p:nvSpPr>
            <p:spPr>
              <a:xfrm>
                <a:off x="1901880" y="4861800"/>
                <a:ext cx="11340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3333cc"/>
                    </a:solidFill>
                    <a:effectLst/>
                    <a:uFillTx/>
                    <a:latin typeface="Times New Roman"/>
                  </a:rPr>
                  <a:t>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3" name=""/>
            <p:cNvGrpSpPr/>
            <p:nvPr/>
          </p:nvGrpSpPr>
          <p:grpSpPr>
            <a:xfrm>
              <a:off x="1778040" y="5153040"/>
              <a:ext cx="252360" cy="298800"/>
              <a:chOff x="1778040" y="5153040"/>
              <a:chExt cx="252360" cy="298800"/>
            </a:xfrm>
          </p:grpSpPr>
          <p:sp>
            <p:nvSpPr>
              <p:cNvPr id="204" name=""/>
              <p:cNvSpPr/>
              <p:nvPr/>
            </p:nvSpPr>
            <p:spPr>
              <a:xfrm>
                <a:off x="1831680" y="5205240"/>
                <a:ext cx="145080" cy="145080"/>
              </a:xfrm>
              <a:prstGeom prst="ellipse">
                <a:avLst/>
              </a:prstGeom>
              <a:solidFill>
                <a:srgbClr val="b2b2b2"/>
              </a:solidFill>
              <a:ln w="17640">
                <a:solidFill>
                  <a:srgbClr val="96969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" name=""/>
              <p:cNvSpPr/>
              <p:nvPr/>
            </p:nvSpPr>
            <p:spPr>
              <a:xfrm>
                <a:off x="1778040" y="5153040"/>
                <a:ext cx="252360" cy="236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" name=""/>
              <p:cNvSpPr/>
              <p:nvPr/>
            </p:nvSpPr>
            <p:spPr>
              <a:xfrm>
                <a:off x="1844640" y="5207760"/>
                <a:ext cx="11340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3333cc"/>
                    </a:solidFill>
                    <a:effectLst/>
                    <a:uFillTx/>
                    <a:latin typeface="Times New Roman"/>
                  </a:rPr>
                  <a:t>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7" name=""/>
            <p:cNvGrpSpPr/>
            <p:nvPr/>
          </p:nvGrpSpPr>
          <p:grpSpPr>
            <a:xfrm>
              <a:off x="1663560" y="4923000"/>
              <a:ext cx="252720" cy="297360"/>
              <a:chOff x="1663560" y="4923000"/>
              <a:chExt cx="252720" cy="297360"/>
            </a:xfrm>
          </p:grpSpPr>
          <p:sp>
            <p:nvSpPr>
              <p:cNvPr id="208" name=""/>
              <p:cNvSpPr/>
              <p:nvPr/>
            </p:nvSpPr>
            <p:spPr>
              <a:xfrm>
                <a:off x="1717200" y="4975200"/>
                <a:ext cx="145440" cy="145440"/>
              </a:xfrm>
              <a:prstGeom prst="ellipse">
                <a:avLst/>
              </a:prstGeom>
              <a:solidFill>
                <a:srgbClr val="b2b2b2"/>
              </a:solidFill>
              <a:ln w="17640">
                <a:solidFill>
                  <a:srgbClr val="96969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" name=""/>
              <p:cNvSpPr/>
              <p:nvPr/>
            </p:nvSpPr>
            <p:spPr>
              <a:xfrm>
                <a:off x="1663560" y="4923000"/>
                <a:ext cx="252720" cy="237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" name=""/>
              <p:cNvSpPr/>
              <p:nvPr/>
            </p:nvSpPr>
            <p:spPr>
              <a:xfrm>
                <a:off x="1730160" y="4976280"/>
                <a:ext cx="11340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3333cc"/>
                    </a:solidFill>
                    <a:effectLst/>
                    <a:uFillTx/>
                    <a:latin typeface="Times New Roman"/>
                  </a:rPr>
                  <a:t>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11" name=""/>
            <p:cNvGrpSpPr/>
            <p:nvPr/>
          </p:nvGrpSpPr>
          <p:grpSpPr>
            <a:xfrm>
              <a:off x="1433520" y="4865760"/>
              <a:ext cx="254160" cy="297360"/>
              <a:chOff x="1433520" y="4865760"/>
              <a:chExt cx="254160" cy="297360"/>
            </a:xfrm>
          </p:grpSpPr>
          <p:sp>
            <p:nvSpPr>
              <p:cNvPr id="212" name=""/>
              <p:cNvSpPr/>
              <p:nvPr/>
            </p:nvSpPr>
            <p:spPr>
              <a:xfrm>
                <a:off x="1487520" y="4917960"/>
                <a:ext cx="146160" cy="145440"/>
              </a:xfrm>
              <a:prstGeom prst="ellipse">
                <a:avLst/>
              </a:prstGeom>
              <a:solidFill>
                <a:srgbClr val="b2b2b2"/>
              </a:solidFill>
              <a:ln w="17640">
                <a:solidFill>
                  <a:srgbClr val="96969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" name=""/>
              <p:cNvSpPr/>
              <p:nvPr/>
            </p:nvSpPr>
            <p:spPr>
              <a:xfrm>
                <a:off x="1433520" y="4865760"/>
                <a:ext cx="254160" cy="237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" name=""/>
              <p:cNvSpPr/>
              <p:nvPr/>
            </p:nvSpPr>
            <p:spPr>
              <a:xfrm>
                <a:off x="1499400" y="4919040"/>
                <a:ext cx="11340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3333cc"/>
                    </a:solidFill>
                    <a:effectLst/>
                    <a:uFillTx/>
                    <a:latin typeface="Times New Roman"/>
                  </a:rPr>
                  <a:t>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15" name=""/>
            <p:cNvSpPr/>
            <p:nvPr/>
          </p:nvSpPr>
          <p:spPr>
            <a:xfrm>
              <a:off x="1718280" y="4694400"/>
              <a:ext cx="98352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Honor Rancho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1202760" y="5381640"/>
              <a:ext cx="9662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Playa Del Rey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916920" y="5153040"/>
              <a:ext cx="89856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Aliso Canyon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747000" y="4923000"/>
              <a:ext cx="4496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Goleta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612720" y="6019920"/>
              <a:ext cx="11923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 not to scale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220" name=""/>
          <p:cNvGraphicFramePr/>
          <p:nvPr/>
        </p:nvGraphicFramePr>
        <p:xfrm>
          <a:off x="3276720" y="2590920"/>
          <a:ext cx="5686200" cy="1849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2590920"/>
                    <a:ext cx="5686200" cy="1849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01CCE36-978D-4065-8F4E-0293950077E6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685440" y="228240"/>
            <a:ext cx="7467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600"/>
            </a:br>
            <a:br>
              <a:rPr sz="3600"/>
            </a:br>
            <a:br>
              <a:rPr sz="3600"/>
            </a:br>
            <a:br>
              <a:rPr sz="3600"/>
            </a:br>
            <a:br>
              <a:rPr sz="3600"/>
            </a:b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                  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Interstate Pipeline Expansions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PlaceHolder 2"/>
          <p:cNvSpPr>
            <a:spLocks noGrp="1"/>
          </p:cNvSpPr>
          <p:nvPr>
            <p:ph/>
          </p:nvPr>
        </p:nvSpPr>
        <p:spPr>
          <a:xfrm>
            <a:off x="380520" y="1828800"/>
            <a:ext cx="84582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Kern River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135 MMcfd by July 1,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spcAft>
                <a:spcPts val="125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2001: 900 MMcfd expansion for operation in 2003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 - GTN Expansion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 MMcfd partially available this winter, rest by summer 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April 2001 - Open season for 2003 service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spcAft>
                <a:spcPts val="125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Within the next 10 years, 1,000 MMcfd expansion expected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Questar Southern Trails Pipeline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90 MMcfd to California border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126 MMcfd to Los Angeles Basin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spring 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0F6695F-EF7B-4826-ACD5-8E9D0BB68F70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685440" y="228240"/>
            <a:ext cx="7467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Interstate Pipeline Expansions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(Cont.)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/>
          </p:nvPr>
        </p:nvSpPr>
        <p:spPr>
          <a:xfrm>
            <a:off x="380520" y="1828800"/>
            <a:ext cx="84582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 Paso Natural Gas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Plains All American Pipeline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 late August  would have 230 MMcfd  in capacity added from the conversion to a gas line from a crude line.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 capacity could be increased to 500 MMcfd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 open season produced 76 responses for 4.5 BCF/D of requested capacity to California.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Presently holding open season for 150 MMcfd - Operational in June 2002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Baja Pipeline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 MMcfd in 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Operational by September 2002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 require El Paso and possibly Transwestern expansion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8D6A8BC-1E1F-4BED-8189-FA1B7631A4DD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Interstate Pipeline Expansions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(Cont.)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/>
          </p:nvPr>
        </p:nvSpPr>
        <p:spPr>
          <a:xfrm>
            <a:off x="45036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2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Sonoran Pipeline - Kinder Morgan and Calpine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Phase one: 750 MMcfd pipeline from San Juan Basin to California border at Needles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Completion summer 2003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Phase two: extends Phase one with 1,000-1,500 MMcfd from Needles to San Francisco Bay Area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Ruby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750 MMcfd pipeline from the Rockies to northern California, near Sacramento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Would begin service in late 2003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DA361FF-8A7A-4B99-A4AC-BC1D55014A5F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Instate Capacity Expansions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/>
          </p:nvPr>
        </p:nvSpPr>
        <p:spPr>
          <a:xfrm>
            <a:off x="450720" y="1885680"/>
            <a:ext cx="3664080" cy="4172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spcAft>
                <a:spcPts val="25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SoCalGas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currently planning to expand system by 175 MMCF/D.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85 MMcfd at Wheeler Ridge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 MMcfd at North Needles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spcAft>
                <a:spcPts val="1749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40 MMcfd on Line 85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storage availability by 24 billion cubic feet.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10-12 BCF from Montebello (one time availability)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 BCF from Aliso Canyon and La Goleta (Increases storage capacity in long term).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4267080" y="1905120"/>
            <a:ext cx="4496040" cy="4138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Aft>
                <a:spcPts val="2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 presently holding open season to determine interest in adding new pipeline and storage capacity to its system.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Redwood Path (Line 400/401)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200 MMcfd by adding more pipeline capacity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2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200 MMcfd by adding more compression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Baja Path (Line 300 A&amp;B)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200 MMcfd via combination of new pipeline 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compression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0E4B26A-E142-4ABD-BD19-D6ECA93F8E47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About This Year?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2360" cy="459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Scenario Analysis Assumptions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 case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Anticipated hydro conditions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SONGS out until mid-June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spcAft>
                <a:spcPts val="2500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plant retrofits this year.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Alternative Scenarios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1) High unscheduled maintenance, SONGS outage extended to 10/1/01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2) CA Hydro reduced by 10%, SONGS outage extended to 10/1/01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3) CA Hydro reduced by 10%, 1,400 MW of  QFs out for year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4) Worst hydro conditions, ISO retrofit maintenance schedule, QFs out                 for the year.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5D1A160-3C02-4A29-BFEF-97E80CE4E5E2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Electric Generation Scenarios-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4" name="" descr=""/>
          <p:cNvPicPr/>
          <p:nvPr/>
        </p:nvPicPr>
        <p:blipFill>
          <a:blip r:embed="rId1"/>
          <a:stretch/>
        </p:blipFill>
        <p:spPr>
          <a:xfrm>
            <a:off x="914400" y="1828800"/>
            <a:ext cx="7377120" cy="4498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0FA6489-BC66-49E3-8944-1C93E137DE22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Electric Generation Scenarios-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SoCalGas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6" name="" descr=""/>
          <p:cNvPicPr/>
          <p:nvPr/>
        </p:nvPicPr>
        <p:blipFill>
          <a:blip r:embed="rId1"/>
          <a:stretch/>
        </p:blipFill>
        <p:spPr>
          <a:xfrm>
            <a:off x="533520" y="1752480"/>
            <a:ext cx="8207280" cy="451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209C9A5-F270-4901-92E3-DEBA2886F8D1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PG&amp;E Supply and Demand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Base Case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8" name="" descr=""/>
          <p:cNvPicPr/>
          <p:nvPr/>
        </p:nvPicPr>
        <p:blipFill>
          <a:blip r:embed="rId1"/>
          <a:stretch/>
        </p:blipFill>
        <p:spPr>
          <a:xfrm>
            <a:off x="1371600" y="1676520"/>
            <a:ext cx="6370560" cy="4781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6E259E9-E406-439C-9BE8-A40B91BA47F0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/>
          </p:nvPr>
        </p:nvSpPr>
        <p:spPr>
          <a:xfrm>
            <a:off x="152280" y="1885680"/>
            <a:ext cx="401328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 has physical ability to place natural gas into storage for core and noncore demand under main adverse scenarios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CPUC lets PG&amp;E bill storage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Bankruptcy judge says gas part of company not at issue, so PG&amp;E should have the ability to purchase natural gas for storage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PG&amp;E’s problem will be the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Noncore should “decide” to put natural gas into storage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PG&amp;E Monthly Storage Levels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1" name="" descr=""/>
          <p:cNvPicPr/>
          <p:nvPr/>
        </p:nvPicPr>
        <p:blipFill>
          <a:blip r:embed="rId1"/>
          <a:stretch/>
        </p:blipFill>
        <p:spPr>
          <a:xfrm>
            <a:off x="4343400" y="2209680"/>
            <a:ext cx="4560840" cy="342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AFD40C0-4829-40A0-AE51-992444E311C7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049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Topics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295280" y="1676160"/>
            <a:ext cx="746784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spcAft>
                <a:spcPts val="4000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Power Generation Picture and Impact on Natural Gas Demand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spcAft>
                <a:spcPts val="4000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Infrastructure Responses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spcAft>
                <a:spcPts val="4000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Outlook for 2001 and Beyond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2A21129-DBE6-4F7F-87A3-2DE6DD7F487C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SoCalGas Supply and Demand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-Base Case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3" name="" descr=""/>
          <p:cNvPicPr/>
          <p:nvPr/>
        </p:nvPicPr>
        <p:blipFill>
          <a:blip r:embed="rId1"/>
          <a:stretch/>
        </p:blipFill>
        <p:spPr>
          <a:xfrm>
            <a:off x="1447920" y="1676520"/>
            <a:ext cx="6370560" cy="4781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72CD88E-1CF2-4CD0-85F9-4F5318974DA4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SoCalGas Monthly Storage Levels </a:t>
            </a: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/>
          </p:nvPr>
        </p:nvSpPr>
        <p:spPr>
          <a:xfrm>
            <a:off x="4616280" y="1885680"/>
            <a:ext cx="401328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June 2001: 12 Bcf of storage at Montebello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July 2001: 100 mmcfd additional receipt capacity from current locations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Goleta/Aliso Canyon storage: 14 Bcf cushion gas to working and 14 Bcf additional capacity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 expansion (Wheeler Ridge, Line 85 &amp; N. Needles) totaling 125 mmcfd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6" name="" descr=""/>
          <p:cNvPicPr/>
          <p:nvPr/>
        </p:nvPicPr>
        <p:blipFill>
          <a:blip r:embed="rId1"/>
          <a:stretch/>
        </p:blipFill>
        <p:spPr>
          <a:xfrm>
            <a:off x="152280" y="2286000"/>
            <a:ext cx="4560840" cy="3422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6C82A44-331C-4B7B-B609-1E521651AA56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Storage for Summer 2001 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-Electric Generation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PlaceHolder 2"/>
          <p:cNvSpPr>
            <a:spLocks noGrp="1"/>
          </p:cNvSpPr>
          <p:nvPr>
            <p:ph/>
          </p:nvPr>
        </p:nvSpPr>
        <p:spPr>
          <a:xfrm>
            <a:off x="2361960" y="1885680"/>
            <a:ext cx="518148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Core 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PG&amp;E:        33 Bcf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SCG:           70 Bcf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Heat storms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 :        2.1 Bcf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SoCalGas:  13.0 Bcf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SDG&amp;E :     0.3 Bcf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6B3F2D9-62BF-40DF-BE71-A9877006EA2C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title"/>
          </p:nvPr>
        </p:nvSpPr>
        <p:spPr>
          <a:xfrm>
            <a:off x="609480" y="456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Futures Prices - Generators and Storage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PlaceHolder 2"/>
          <p:cNvSpPr>
            <a:spLocks noGrp="1"/>
          </p:cNvSpPr>
          <p:nvPr>
            <p:ph/>
          </p:nvPr>
        </p:nvSpPr>
        <p:spPr>
          <a:xfrm>
            <a:off x="5257800" y="1599840"/>
            <a:ext cx="358128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 Generators face these price signals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 incentive to put gas in storage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Without gas in storage, more demand strains pipeline capacity for all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storage- increases supply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Without storage - increases price pressure for all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1" name="" descr=""/>
          <p:cNvPicPr/>
          <p:nvPr/>
        </p:nvPicPr>
        <p:blipFill>
          <a:blip r:embed="rId1"/>
          <a:stretch/>
        </p:blipFill>
        <p:spPr>
          <a:xfrm>
            <a:off x="192240" y="2133720"/>
            <a:ext cx="5141880" cy="3579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CD18889-A167-425B-8D53-DD1B742834A5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838080" y="380520"/>
            <a:ext cx="518184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Conclusions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PlaceHolder 2"/>
          <p:cNvSpPr>
            <a:spLocks noGrp="1"/>
          </p:cNvSpPr>
          <p:nvPr>
            <p:ph/>
          </p:nvPr>
        </p:nvSpPr>
        <p:spPr>
          <a:xfrm>
            <a:off x="533160" y="1752120"/>
            <a:ext cx="817884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6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availability will be tight this summer at best.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6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demand continues to grow.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6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 capacity and storage are critical to meeting needs.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6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capacity relief expected by this winter.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6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Interstate pipeline companies are taking steps to augment capacity.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6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6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Focus….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Address issues concerning intra-state infrastructure expansion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Concerns with electric generators placing gas in storage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81E4556-B506-4677-B9A1-C85F446D1513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to Watch for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PlaceHolder 2"/>
          <p:cNvSpPr>
            <a:spLocks noGrp="1"/>
          </p:cNvSpPr>
          <p:nvPr>
            <p:ph/>
          </p:nvPr>
        </p:nvSpPr>
        <p:spPr>
          <a:xfrm>
            <a:off x="450720" y="1886040"/>
            <a:ext cx="8159760" cy="436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Status of QFs is most important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spcAft>
                <a:spcPts val="2500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3,000 - 10,000 MW could be out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Weather: Pray for a cool summer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spcAft>
                <a:spcPts val="2500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4,500 MW swing from an average to hot temperature year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Injections into So. California storage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 storage below 20 Bcf after April?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spcAft>
                <a:spcPts val="2500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 storage above 70 Bcf by Nov. 1?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Are pipe additions proceeding at their expected pace?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D42009B-665B-41AA-88DE-2BB75785F0DF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228600" y="304920"/>
            <a:ext cx="828036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Generation in Perspective...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3733920" y="2828880"/>
            <a:ext cx="5105160" cy="349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" name=""/>
          <p:cNvSpPr/>
          <p:nvPr/>
        </p:nvSpPr>
        <p:spPr>
          <a:xfrm>
            <a:off x="457200" y="2133720"/>
            <a:ext cx="297180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generation can account for as much as 40% of natural gas consumed in California.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343400" y="2133720"/>
            <a:ext cx="44956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Forecasted CA Natural Gas Demand in MMCF/D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57200" y="4695840"/>
            <a:ext cx="297180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generation in surrounding states impacts gas available to California.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05F42EA-EEA0-40CC-B7ED-1518657F9EB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685800" y="228600"/>
            <a:ext cx="777240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Generation Within the Western Systems Coordinating Council - MW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457200" y="2557440"/>
          <a:ext cx="8178840" cy="2274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2557440"/>
                    <a:ext cx="8178840" cy="2274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" name=""/>
          <p:cNvSpPr/>
          <p:nvPr/>
        </p:nvSpPr>
        <p:spPr>
          <a:xfrm>
            <a:off x="685800" y="5867280"/>
            <a:ext cx="6248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http://www.energy.ca.gov/electricity/wscc_proposed_generation.html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373387D-3F6E-48D5-8032-04F1F2CCD1A4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Plants in California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" name=""/>
          <p:cNvGraphicFramePr/>
          <p:nvPr/>
        </p:nvGraphicFramePr>
        <p:xfrm>
          <a:off x="3124080" y="3021120"/>
          <a:ext cx="6248520" cy="33033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124080" y="3021120"/>
                    <a:ext cx="6248520" cy="330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37" name="PP_CEC%20Aprvd,Cur&amp;Exp%20Pro" descr=""/>
          <p:cNvPicPr/>
          <p:nvPr/>
        </p:nvPicPr>
        <p:blipFill>
          <a:blip r:embed="rId3"/>
          <a:stretch/>
        </p:blipFill>
        <p:spPr>
          <a:xfrm>
            <a:off x="76320" y="1600200"/>
            <a:ext cx="3276360" cy="4343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32F9077-B3E4-4B67-AADB-1D0D6AEF659A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152280" y="1447920"/>
            <a:ext cx="4876920" cy="5105160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39920" y="1447920"/>
            <a:ext cx="4358520" cy="467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18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Pastoria - Enron (750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  High Desert - Constellation (720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  La Paloma - PG&amp;E (1050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  Elk Hills - Oxy/Sempra (500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  Sunrise - Mission Energy (320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  Midway Sunset - Midway Cogen (500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  Antelope Valley - Enron (1000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  Apex - Mirant (1150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  Moapa - Duke (1200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  Meadow Valley - PG&amp;E (1000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  Arrow Canyon - Reliant (500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  Crystal - Calpine (760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  El Dorado - Reliant/Sempra (480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33520" y="5791320"/>
            <a:ext cx="1631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Under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" name=""/>
          <p:cNvGrpSpPr/>
          <p:nvPr/>
        </p:nvGrpSpPr>
        <p:grpSpPr>
          <a:xfrm>
            <a:off x="255600" y="4433760"/>
            <a:ext cx="333000" cy="276840"/>
            <a:chOff x="255600" y="4433760"/>
            <a:chExt cx="333000" cy="276840"/>
          </a:xfrm>
        </p:grpSpPr>
        <p:sp>
          <p:nvSpPr>
            <p:cNvPr id="42" name=""/>
            <p:cNvSpPr/>
            <p:nvPr/>
          </p:nvSpPr>
          <p:spPr>
            <a:xfrm>
              <a:off x="304560" y="4446360"/>
              <a:ext cx="228240" cy="228600"/>
            </a:xfrm>
            <a:prstGeom prst="ellipse">
              <a:avLst/>
            </a:prstGeom>
            <a:solidFill>
              <a:srgbClr val="008000"/>
            </a:solidFill>
            <a:ln w="9360">
              <a:solidFill>
                <a:srgbClr val="008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255600" y="4433760"/>
              <a:ext cx="3330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10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4" name=""/>
          <p:cNvGrpSpPr/>
          <p:nvPr/>
        </p:nvGrpSpPr>
        <p:grpSpPr>
          <a:xfrm>
            <a:off x="261720" y="1447920"/>
            <a:ext cx="358920" cy="3633120"/>
            <a:chOff x="261720" y="1447920"/>
            <a:chExt cx="358920" cy="3633120"/>
          </a:xfrm>
        </p:grpSpPr>
        <p:grpSp>
          <p:nvGrpSpPr>
            <p:cNvPr id="45" name=""/>
            <p:cNvGrpSpPr/>
            <p:nvPr/>
          </p:nvGrpSpPr>
          <p:grpSpPr>
            <a:xfrm>
              <a:off x="304920" y="1447920"/>
              <a:ext cx="272880" cy="307440"/>
              <a:chOff x="304920" y="1447920"/>
              <a:chExt cx="272880" cy="307440"/>
            </a:xfrm>
          </p:grpSpPr>
          <p:sp>
            <p:nvSpPr>
              <p:cNvPr id="46" name=""/>
              <p:cNvSpPr/>
              <p:nvPr/>
            </p:nvSpPr>
            <p:spPr>
              <a:xfrm>
                <a:off x="304920" y="1524240"/>
                <a:ext cx="228600" cy="228600"/>
              </a:xfrm>
              <a:prstGeom prst="ellipse">
                <a:avLst/>
              </a:prstGeom>
              <a:solidFill>
                <a:srgbClr val="ff0000"/>
              </a:solidFill>
              <a:ln w="9360">
                <a:solidFill>
                  <a:srgbClr val="ff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304920" y="1447920"/>
                <a:ext cx="27288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1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8" name=""/>
            <p:cNvGrpSpPr/>
            <p:nvPr/>
          </p:nvGrpSpPr>
          <p:grpSpPr>
            <a:xfrm>
              <a:off x="306360" y="1789200"/>
              <a:ext cx="270000" cy="307440"/>
              <a:chOff x="306360" y="1789200"/>
              <a:chExt cx="270000" cy="307440"/>
            </a:xfrm>
          </p:grpSpPr>
          <p:sp>
            <p:nvSpPr>
              <p:cNvPr id="49" name=""/>
              <p:cNvSpPr/>
              <p:nvPr/>
            </p:nvSpPr>
            <p:spPr>
              <a:xfrm>
                <a:off x="317520" y="1827360"/>
                <a:ext cx="228240" cy="228600"/>
              </a:xfrm>
              <a:prstGeom prst="ellipse">
                <a:avLst/>
              </a:prstGeom>
              <a:solidFill>
                <a:srgbClr val="ff0000"/>
              </a:solidFill>
              <a:ln w="9360">
                <a:solidFill>
                  <a:srgbClr val="ff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306360" y="1789200"/>
                <a:ext cx="27000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2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1" name=""/>
            <p:cNvGrpSpPr/>
            <p:nvPr/>
          </p:nvGrpSpPr>
          <p:grpSpPr>
            <a:xfrm>
              <a:off x="287280" y="2144880"/>
              <a:ext cx="270000" cy="307440"/>
              <a:chOff x="287280" y="2144880"/>
              <a:chExt cx="270000" cy="307440"/>
            </a:xfrm>
          </p:grpSpPr>
          <p:sp>
            <p:nvSpPr>
              <p:cNvPr id="52" name=""/>
              <p:cNvSpPr/>
              <p:nvPr/>
            </p:nvSpPr>
            <p:spPr>
              <a:xfrm>
                <a:off x="304560" y="2170080"/>
                <a:ext cx="228240" cy="228600"/>
              </a:xfrm>
              <a:prstGeom prst="ellipse">
                <a:avLst/>
              </a:prstGeom>
              <a:solidFill>
                <a:srgbClr val="ffff00"/>
              </a:solidFill>
              <a:ln w="9360">
                <a:solidFill>
                  <a:srgbClr val="008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287280" y="2144880"/>
                <a:ext cx="27000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3300"/>
                    </a:solidFill>
                    <a:effectLst/>
                    <a:uFillTx/>
                    <a:latin typeface="Times New Roman"/>
                  </a:rPr>
                  <a:t>3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4" name=""/>
            <p:cNvGrpSpPr/>
            <p:nvPr/>
          </p:nvGrpSpPr>
          <p:grpSpPr>
            <a:xfrm>
              <a:off x="287280" y="2462400"/>
              <a:ext cx="270000" cy="307440"/>
              <a:chOff x="287280" y="2462400"/>
              <a:chExt cx="270000" cy="307440"/>
            </a:xfrm>
          </p:grpSpPr>
          <p:sp>
            <p:nvSpPr>
              <p:cNvPr id="55" name=""/>
              <p:cNvSpPr/>
              <p:nvPr/>
            </p:nvSpPr>
            <p:spPr>
              <a:xfrm>
                <a:off x="304560" y="2475000"/>
                <a:ext cx="228240" cy="228600"/>
              </a:xfrm>
              <a:prstGeom prst="ellipse">
                <a:avLst/>
              </a:prstGeom>
              <a:solidFill>
                <a:srgbClr val="ff0000"/>
              </a:solidFill>
              <a:ln w="9360">
                <a:solidFill>
                  <a:srgbClr val="ff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287280" y="2462400"/>
                <a:ext cx="27000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4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7" name=""/>
            <p:cNvGrpSpPr/>
            <p:nvPr/>
          </p:nvGrpSpPr>
          <p:grpSpPr>
            <a:xfrm>
              <a:off x="293400" y="2779920"/>
              <a:ext cx="270000" cy="307440"/>
              <a:chOff x="293400" y="2779920"/>
              <a:chExt cx="270000" cy="307440"/>
            </a:xfrm>
          </p:grpSpPr>
          <p:sp>
            <p:nvSpPr>
              <p:cNvPr id="58" name=""/>
              <p:cNvSpPr/>
              <p:nvPr/>
            </p:nvSpPr>
            <p:spPr>
              <a:xfrm>
                <a:off x="304560" y="2779920"/>
                <a:ext cx="228600" cy="228600"/>
              </a:xfrm>
              <a:prstGeom prst="ellipse">
                <a:avLst/>
              </a:prstGeom>
              <a:solidFill>
                <a:srgbClr val="ff0000"/>
              </a:solidFill>
              <a:ln w="9360">
                <a:solidFill>
                  <a:srgbClr val="ff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293400" y="2779920"/>
                <a:ext cx="27000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5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0" name=""/>
            <p:cNvGrpSpPr/>
            <p:nvPr/>
          </p:nvGrpSpPr>
          <p:grpSpPr>
            <a:xfrm>
              <a:off x="299880" y="3135600"/>
              <a:ext cx="270000" cy="307440"/>
              <a:chOff x="299880" y="3135600"/>
              <a:chExt cx="270000" cy="307440"/>
            </a:xfrm>
          </p:grpSpPr>
          <p:sp>
            <p:nvSpPr>
              <p:cNvPr id="61" name=""/>
              <p:cNvSpPr/>
              <p:nvPr/>
            </p:nvSpPr>
            <p:spPr>
              <a:xfrm>
                <a:off x="317520" y="3160800"/>
                <a:ext cx="228600" cy="228240"/>
              </a:xfrm>
              <a:prstGeom prst="ellipse">
                <a:avLst/>
              </a:prstGeom>
              <a:solidFill>
                <a:srgbClr val="008000"/>
              </a:solidFill>
              <a:ln w="9360">
                <a:solidFill>
                  <a:srgbClr val="008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299880" y="3135600"/>
                <a:ext cx="27000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6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3" name=""/>
            <p:cNvGrpSpPr/>
            <p:nvPr/>
          </p:nvGrpSpPr>
          <p:grpSpPr>
            <a:xfrm>
              <a:off x="304920" y="3440160"/>
              <a:ext cx="271440" cy="307440"/>
              <a:chOff x="304920" y="3440160"/>
              <a:chExt cx="271440" cy="307440"/>
            </a:xfrm>
          </p:grpSpPr>
          <p:sp>
            <p:nvSpPr>
              <p:cNvPr id="64" name=""/>
              <p:cNvSpPr/>
              <p:nvPr/>
            </p:nvSpPr>
            <p:spPr>
              <a:xfrm>
                <a:off x="304920" y="3465720"/>
                <a:ext cx="228240" cy="228600"/>
              </a:xfrm>
              <a:prstGeom prst="ellipse">
                <a:avLst/>
              </a:prstGeom>
              <a:solidFill>
                <a:srgbClr val="008000"/>
              </a:solidFill>
              <a:ln w="9360">
                <a:solidFill>
                  <a:srgbClr val="008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306360" y="3440160"/>
                <a:ext cx="27000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7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6" name=""/>
            <p:cNvGrpSpPr/>
            <p:nvPr/>
          </p:nvGrpSpPr>
          <p:grpSpPr>
            <a:xfrm>
              <a:off x="287280" y="3770280"/>
              <a:ext cx="270000" cy="307440"/>
              <a:chOff x="287280" y="3770280"/>
              <a:chExt cx="270000" cy="307440"/>
            </a:xfrm>
          </p:grpSpPr>
          <p:sp>
            <p:nvSpPr>
              <p:cNvPr id="67" name=""/>
              <p:cNvSpPr/>
              <p:nvPr/>
            </p:nvSpPr>
            <p:spPr>
              <a:xfrm>
                <a:off x="304560" y="3795840"/>
                <a:ext cx="228240" cy="228600"/>
              </a:xfrm>
              <a:prstGeom prst="ellipse">
                <a:avLst/>
              </a:prstGeom>
              <a:solidFill>
                <a:srgbClr val="008000"/>
              </a:solidFill>
              <a:ln w="9360">
                <a:solidFill>
                  <a:srgbClr val="008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287280" y="3770280"/>
                <a:ext cx="27000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8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9" name=""/>
            <p:cNvGrpSpPr/>
            <p:nvPr/>
          </p:nvGrpSpPr>
          <p:grpSpPr>
            <a:xfrm>
              <a:off x="293400" y="4113360"/>
              <a:ext cx="270000" cy="307440"/>
              <a:chOff x="293400" y="4113360"/>
              <a:chExt cx="270000" cy="307440"/>
            </a:xfrm>
          </p:grpSpPr>
          <p:sp>
            <p:nvSpPr>
              <p:cNvPr id="70" name=""/>
              <p:cNvSpPr/>
              <p:nvPr/>
            </p:nvSpPr>
            <p:spPr>
              <a:xfrm>
                <a:off x="304560" y="4151520"/>
                <a:ext cx="228600" cy="228600"/>
              </a:xfrm>
              <a:prstGeom prst="ellipse">
                <a:avLst/>
              </a:prstGeom>
              <a:solidFill>
                <a:srgbClr val="008000"/>
              </a:solidFill>
              <a:ln w="9360">
                <a:solidFill>
                  <a:srgbClr val="008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>
                <a:off x="293400" y="4113360"/>
                <a:ext cx="27000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9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72" name=""/>
            <p:cNvGrpSpPr/>
            <p:nvPr/>
          </p:nvGrpSpPr>
          <p:grpSpPr>
            <a:xfrm>
              <a:off x="261720" y="4773600"/>
              <a:ext cx="358920" cy="307440"/>
              <a:chOff x="261720" y="4773600"/>
              <a:chExt cx="358920" cy="307440"/>
            </a:xfrm>
          </p:grpSpPr>
          <p:sp>
            <p:nvSpPr>
              <p:cNvPr id="73" name=""/>
              <p:cNvSpPr/>
              <p:nvPr/>
            </p:nvSpPr>
            <p:spPr>
              <a:xfrm>
                <a:off x="317520" y="4811760"/>
                <a:ext cx="228600" cy="228600"/>
              </a:xfrm>
              <a:prstGeom prst="ellipse">
                <a:avLst/>
              </a:prstGeom>
              <a:solidFill>
                <a:srgbClr val="008000"/>
              </a:solidFill>
              <a:ln w="9360">
                <a:solidFill>
                  <a:srgbClr val="008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" name=""/>
              <p:cNvSpPr/>
              <p:nvPr/>
            </p:nvSpPr>
            <p:spPr>
              <a:xfrm>
                <a:off x="261720" y="4773600"/>
                <a:ext cx="35892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11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75" name=""/>
          <p:cNvGrpSpPr/>
          <p:nvPr/>
        </p:nvGrpSpPr>
        <p:grpSpPr>
          <a:xfrm>
            <a:off x="249120" y="5105520"/>
            <a:ext cx="358920" cy="307440"/>
            <a:chOff x="249120" y="5105520"/>
            <a:chExt cx="358920" cy="307440"/>
          </a:xfrm>
        </p:grpSpPr>
        <p:sp>
          <p:nvSpPr>
            <p:cNvPr id="76" name=""/>
            <p:cNvSpPr/>
            <p:nvPr/>
          </p:nvSpPr>
          <p:spPr>
            <a:xfrm>
              <a:off x="323640" y="5130720"/>
              <a:ext cx="228600" cy="228600"/>
            </a:xfrm>
            <a:prstGeom prst="ellipse">
              <a:avLst/>
            </a:prstGeom>
            <a:solidFill>
              <a:srgbClr val="008000"/>
            </a:solidFill>
            <a:ln w="9360">
              <a:solidFill>
                <a:srgbClr val="008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249120" y="5105520"/>
              <a:ext cx="358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12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8" name=""/>
          <p:cNvSpPr/>
          <p:nvPr/>
        </p:nvSpPr>
        <p:spPr>
          <a:xfrm>
            <a:off x="304920" y="583236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286000" y="5832360"/>
            <a:ext cx="228600" cy="2286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524320" y="5807160"/>
            <a:ext cx="1285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5050"/>
                </a:solidFill>
                <a:effectLst/>
                <a:uFillTx/>
                <a:latin typeface="Times New Roman"/>
              </a:rPr>
              <a:t>CEC Approved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04920" y="6172200"/>
            <a:ext cx="228600" cy="2286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33520" y="6035760"/>
            <a:ext cx="1447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286000" y="6248520"/>
            <a:ext cx="228600" cy="228600"/>
          </a:xfrm>
          <a:prstGeom prst="ellipse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4" name=""/>
          <p:cNvGrpSpPr/>
          <p:nvPr/>
        </p:nvGrpSpPr>
        <p:grpSpPr>
          <a:xfrm>
            <a:off x="249120" y="5486400"/>
            <a:ext cx="358920" cy="307440"/>
            <a:chOff x="249120" y="5486400"/>
            <a:chExt cx="358920" cy="307440"/>
          </a:xfrm>
        </p:grpSpPr>
        <p:sp>
          <p:nvSpPr>
            <p:cNvPr id="85" name=""/>
            <p:cNvSpPr/>
            <p:nvPr/>
          </p:nvSpPr>
          <p:spPr>
            <a:xfrm>
              <a:off x="324000" y="5524560"/>
              <a:ext cx="228600" cy="228600"/>
            </a:xfrm>
            <a:prstGeom prst="ellipse">
              <a:avLst/>
            </a:prstGeom>
            <a:solidFill>
              <a:srgbClr val="3333cc"/>
            </a:solidFill>
            <a:ln w="93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249120" y="5486400"/>
              <a:ext cx="358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7" name=""/>
          <p:cNvGrpSpPr/>
          <p:nvPr/>
        </p:nvGrpSpPr>
        <p:grpSpPr>
          <a:xfrm>
            <a:off x="5029200" y="1463040"/>
            <a:ext cx="4030200" cy="5142600"/>
            <a:chOff x="5029200" y="1463040"/>
            <a:chExt cx="4030200" cy="5142600"/>
          </a:xfrm>
        </p:grpSpPr>
        <p:sp>
          <p:nvSpPr>
            <p:cNvPr id="88" name=""/>
            <p:cNvSpPr/>
            <p:nvPr/>
          </p:nvSpPr>
          <p:spPr>
            <a:xfrm flipH="1">
              <a:off x="7272000" y="3641760"/>
              <a:ext cx="41400" cy="47520"/>
            </a:xfrm>
            <a:prstGeom prst="line">
              <a:avLst/>
            </a:prstGeom>
            <a:ln w="12600">
              <a:solidFill>
                <a:srgbClr val="41414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7440840" y="3638520"/>
              <a:ext cx="0" cy="36720"/>
            </a:xfrm>
            <a:prstGeom prst="line">
              <a:avLst/>
            </a:prstGeom>
            <a:ln w="12600">
              <a:solidFill>
                <a:srgbClr val="41414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 rot="21391200">
              <a:off x="5218200" y="1523520"/>
              <a:ext cx="2136960" cy="4292640"/>
            </a:xfrm>
            <a:custGeom>
              <a:avLst/>
              <a:gdLst/>
              <a:ahLst/>
              <a:rect l="l" t="t" r="r" b="b"/>
              <a:pathLst>
                <a:path w="1443" h="1702">
                  <a:moveTo>
                    <a:pt x="138" y="0"/>
                  </a:moveTo>
                  <a:lnTo>
                    <a:pt x="831" y="125"/>
                  </a:lnTo>
                  <a:lnTo>
                    <a:pt x="640" y="607"/>
                  </a:lnTo>
                  <a:lnTo>
                    <a:pt x="1376" y="1381"/>
                  </a:lnTo>
                  <a:lnTo>
                    <a:pt x="1442" y="1478"/>
                  </a:lnTo>
                  <a:lnTo>
                    <a:pt x="1365" y="1520"/>
                  </a:lnTo>
                  <a:lnTo>
                    <a:pt x="1308" y="1598"/>
                  </a:lnTo>
                  <a:lnTo>
                    <a:pt x="1260" y="1645"/>
                  </a:lnTo>
                  <a:lnTo>
                    <a:pt x="1306" y="1690"/>
                  </a:lnTo>
                  <a:lnTo>
                    <a:pt x="1222" y="1701"/>
                  </a:lnTo>
                  <a:lnTo>
                    <a:pt x="761" y="1673"/>
                  </a:lnTo>
                  <a:lnTo>
                    <a:pt x="736" y="1575"/>
                  </a:lnTo>
                  <a:lnTo>
                    <a:pt x="659" y="1503"/>
                  </a:lnTo>
                  <a:lnTo>
                    <a:pt x="602" y="1476"/>
                  </a:lnTo>
                  <a:lnTo>
                    <a:pt x="591" y="1426"/>
                  </a:lnTo>
                  <a:lnTo>
                    <a:pt x="547" y="1395"/>
                  </a:lnTo>
                  <a:lnTo>
                    <a:pt x="499" y="1359"/>
                  </a:lnTo>
                  <a:lnTo>
                    <a:pt x="486" y="1320"/>
                  </a:lnTo>
                  <a:lnTo>
                    <a:pt x="442" y="1294"/>
                  </a:lnTo>
                  <a:lnTo>
                    <a:pt x="369" y="1305"/>
                  </a:lnTo>
                  <a:lnTo>
                    <a:pt x="288" y="1281"/>
                  </a:lnTo>
                  <a:lnTo>
                    <a:pt x="290" y="1259"/>
                  </a:lnTo>
                  <a:lnTo>
                    <a:pt x="290" y="1214"/>
                  </a:lnTo>
                  <a:lnTo>
                    <a:pt x="262" y="1163"/>
                  </a:lnTo>
                  <a:lnTo>
                    <a:pt x="262" y="1120"/>
                  </a:lnTo>
                  <a:lnTo>
                    <a:pt x="229" y="1083"/>
                  </a:lnTo>
                  <a:lnTo>
                    <a:pt x="240" y="1049"/>
                  </a:lnTo>
                  <a:lnTo>
                    <a:pt x="145" y="960"/>
                  </a:lnTo>
                  <a:lnTo>
                    <a:pt x="147" y="911"/>
                  </a:lnTo>
                  <a:lnTo>
                    <a:pt x="202" y="894"/>
                  </a:lnTo>
                  <a:lnTo>
                    <a:pt x="204" y="865"/>
                  </a:lnTo>
                  <a:lnTo>
                    <a:pt x="152" y="854"/>
                  </a:lnTo>
                  <a:lnTo>
                    <a:pt x="134" y="808"/>
                  </a:lnTo>
                  <a:lnTo>
                    <a:pt x="114" y="726"/>
                  </a:lnTo>
                  <a:lnTo>
                    <a:pt x="185" y="772"/>
                  </a:lnTo>
                  <a:lnTo>
                    <a:pt x="160" y="713"/>
                  </a:lnTo>
                  <a:lnTo>
                    <a:pt x="215" y="715"/>
                  </a:lnTo>
                  <a:lnTo>
                    <a:pt x="218" y="674"/>
                  </a:lnTo>
                  <a:lnTo>
                    <a:pt x="165" y="645"/>
                  </a:lnTo>
                  <a:lnTo>
                    <a:pt x="136" y="682"/>
                  </a:lnTo>
                  <a:lnTo>
                    <a:pt x="90" y="666"/>
                  </a:lnTo>
                  <a:lnTo>
                    <a:pt x="4" y="478"/>
                  </a:lnTo>
                  <a:lnTo>
                    <a:pt x="40" y="346"/>
                  </a:lnTo>
                  <a:lnTo>
                    <a:pt x="0" y="270"/>
                  </a:lnTo>
                  <a:lnTo>
                    <a:pt x="26" y="212"/>
                  </a:lnTo>
                  <a:lnTo>
                    <a:pt x="77" y="203"/>
                  </a:lnTo>
                  <a:lnTo>
                    <a:pt x="130" y="112"/>
                  </a:lnTo>
                  <a:lnTo>
                    <a:pt x="138" y="0"/>
                  </a:lnTo>
                </a:path>
              </a:pathLst>
            </a:custGeom>
            <a:solidFill>
              <a:srgbClr val="99cc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 rot="21391200">
              <a:off x="6145200" y="1798200"/>
              <a:ext cx="1747800" cy="3154320"/>
            </a:xfrm>
            <a:custGeom>
              <a:avLst/>
              <a:gdLst/>
              <a:ahLst/>
              <a:rect l="l" t="t" r="r" b="b"/>
              <a:pathLst>
                <a:path w="1181" h="1250">
                  <a:moveTo>
                    <a:pt x="182" y="0"/>
                  </a:moveTo>
                  <a:lnTo>
                    <a:pt x="0" y="479"/>
                  </a:lnTo>
                  <a:lnTo>
                    <a:pt x="730" y="1249"/>
                  </a:lnTo>
                  <a:lnTo>
                    <a:pt x="781" y="1218"/>
                  </a:lnTo>
                  <a:lnTo>
                    <a:pt x="790" y="1071"/>
                  </a:lnTo>
                  <a:lnTo>
                    <a:pt x="886" y="1087"/>
                  </a:lnTo>
                  <a:lnTo>
                    <a:pt x="1022" y="641"/>
                  </a:lnTo>
                  <a:lnTo>
                    <a:pt x="1112" y="340"/>
                  </a:lnTo>
                  <a:lnTo>
                    <a:pt x="1138" y="249"/>
                  </a:lnTo>
                  <a:lnTo>
                    <a:pt x="1180" y="168"/>
                  </a:lnTo>
                  <a:lnTo>
                    <a:pt x="667" y="90"/>
                  </a:lnTo>
                  <a:lnTo>
                    <a:pt x="182" y="0"/>
                  </a:lnTo>
                </a:path>
              </a:pathLst>
            </a:custGeom>
            <a:solidFill>
              <a:srgbClr val="99cc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 rot="21391200">
              <a:off x="7511760" y="2163600"/>
              <a:ext cx="1479600" cy="2273400"/>
            </a:xfrm>
            <a:custGeom>
              <a:avLst/>
              <a:gdLst/>
              <a:ahLst/>
              <a:rect l="l" t="t" r="r" b="b"/>
              <a:pathLst>
                <a:path w="1000" h="901">
                  <a:moveTo>
                    <a:pt x="237" y="0"/>
                  </a:moveTo>
                  <a:lnTo>
                    <a:pt x="701" y="64"/>
                  </a:lnTo>
                  <a:lnTo>
                    <a:pt x="659" y="229"/>
                  </a:lnTo>
                  <a:lnTo>
                    <a:pt x="999" y="265"/>
                  </a:lnTo>
                  <a:lnTo>
                    <a:pt x="859" y="900"/>
                  </a:lnTo>
                  <a:lnTo>
                    <a:pt x="0" y="800"/>
                  </a:lnTo>
                  <a:lnTo>
                    <a:pt x="118" y="396"/>
                  </a:lnTo>
                  <a:lnTo>
                    <a:pt x="237" y="0"/>
                  </a:lnTo>
                </a:path>
              </a:pathLst>
            </a:custGeom>
            <a:solidFill>
              <a:srgbClr val="99cc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 rot="21391200">
              <a:off x="7115040" y="4186080"/>
              <a:ext cx="1800000" cy="2367000"/>
            </a:xfrm>
            <a:custGeom>
              <a:avLst/>
              <a:gdLst/>
              <a:ahLst/>
              <a:rect l="l" t="t" r="r" b="b"/>
              <a:pathLst>
                <a:path w="1216" h="938">
                  <a:moveTo>
                    <a:pt x="347" y="0"/>
                  </a:moveTo>
                  <a:lnTo>
                    <a:pt x="316" y="118"/>
                  </a:lnTo>
                  <a:lnTo>
                    <a:pt x="215" y="101"/>
                  </a:lnTo>
                  <a:lnTo>
                    <a:pt x="211" y="254"/>
                  </a:lnTo>
                  <a:lnTo>
                    <a:pt x="158" y="282"/>
                  </a:lnTo>
                  <a:lnTo>
                    <a:pt x="224" y="379"/>
                  </a:lnTo>
                  <a:lnTo>
                    <a:pt x="149" y="416"/>
                  </a:lnTo>
                  <a:lnTo>
                    <a:pt x="108" y="482"/>
                  </a:lnTo>
                  <a:lnTo>
                    <a:pt x="44" y="546"/>
                  </a:lnTo>
                  <a:lnTo>
                    <a:pt x="81" y="586"/>
                  </a:lnTo>
                  <a:lnTo>
                    <a:pt x="11" y="599"/>
                  </a:lnTo>
                  <a:lnTo>
                    <a:pt x="0" y="661"/>
                  </a:lnTo>
                  <a:lnTo>
                    <a:pt x="644" y="920"/>
                  </a:lnTo>
                  <a:lnTo>
                    <a:pt x="1011" y="937"/>
                  </a:lnTo>
                  <a:lnTo>
                    <a:pt x="1215" y="104"/>
                  </a:lnTo>
                  <a:lnTo>
                    <a:pt x="347" y="0"/>
                  </a:lnTo>
                </a:path>
              </a:pathLst>
            </a:custGeom>
            <a:solidFill>
              <a:srgbClr val="99cc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 rot="21391200">
              <a:off x="6257880" y="2607840"/>
              <a:ext cx="2389320" cy="2379600"/>
            </a:xfrm>
            <a:custGeom>
              <a:avLst/>
              <a:gdLst/>
              <a:ahLst/>
              <a:rect l="l" t="t" r="r" b="b"/>
              <a:pathLst>
                <a:path w="1615" h="943">
                  <a:moveTo>
                    <a:pt x="0" y="802"/>
                  </a:moveTo>
                  <a:lnTo>
                    <a:pt x="469" y="942"/>
                  </a:lnTo>
                  <a:lnTo>
                    <a:pt x="584" y="824"/>
                  </a:lnTo>
                  <a:lnTo>
                    <a:pt x="605" y="692"/>
                  </a:lnTo>
                  <a:lnTo>
                    <a:pt x="677" y="647"/>
                  </a:lnTo>
                  <a:lnTo>
                    <a:pt x="918" y="618"/>
                  </a:lnTo>
                  <a:lnTo>
                    <a:pt x="1167" y="523"/>
                  </a:lnTo>
                  <a:lnTo>
                    <a:pt x="1312" y="397"/>
                  </a:lnTo>
                  <a:lnTo>
                    <a:pt x="1365" y="213"/>
                  </a:lnTo>
                  <a:lnTo>
                    <a:pt x="1386" y="51"/>
                  </a:lnTo>
                  <a:lnTo>
                    <a:pt x="1532" y="58"/>
                  </a:lnTo>
                  <a:lnTo>
                    <a:pt x="1614" y="0"/>
                  </a:lnTo>
                </a:path>
              </a:pathLst>
            </a:custGeom>
            <a:noFill/>
            <a:ln cap="rnd" w="255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 rot="21391200">
              <a:off x="6704280" y="3235320"/>
              <a:ext cx="1585800" cy="729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44280" bIns="442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c0128"/>
                  </a:solidFill>
                  <a:effectLst/>
                  <a:uFillTx/>
                  <a:latin typeface="Arial"/>
                </a:rPr>
                <a:t>Kern River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c0128"/>
                  </a:solidFill>
                  <a:effectLst/>
                  <a:uFillTx/>
                  <a:latin typeface="Arial"/>
                </a:rPr>
                <a:t>Transmission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 rot="21391200">
              <a:off x="6005520" y="4330800"/>
              <a:ext cx="256680" cy="68472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800" y="0"/>
                  </a:moveTo>
                  <a:arcTo wR="10800" hR="10800" stAng="-5400000" swAng="5400000"/>
                  <a:lnTo>
                    <a:pt x="10800" y="10800"/>
                  </a:lnTo>
                  <a:close/>
                </a:path>
                <a:path fill="none" w="21600" h="21600">
                  <a:moveTo>
                    <a:pt x="10800" y="0"/>
                  </a:moveTo>
                  <a:arcTo wR="10800" hR="10800" stAng="-5400000" swAng="5400000"/>
                </a:path>
              </a:pathLst>
            </a:custGeom>
            <a:noFill/>
            <a:ln cap="rnd"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 rot="8191200">
              <a:off x="5973840" y="4190400"/>
              <a:ext cx="211680" cy="5871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800" y="0"/>
                  </a:moveTo>
                  <a:arcTo wR="10800" hR="10800" stAng="-5400000" swAng="5400000"/>
                  <a:lnTo>
                    <a:pt x="10800" y="10800"/>
                  </a:lnTo>
                  <a:close/>
                </a:path>
                <a:path fill="none" w="21600" h="21600">
                  <a:moveTo>
                    <a:pt x="10800" y="0"/>
                  </a:moveTo>
                  <a:arcTo wR="10800" hR="10800" stAng="-5400000" swAng="5400000"/>
                </a:path>
              </a:pathLst>
            </a:custGeom>
            <a:noFill/>
            <a:ln cap="rnd"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 rot="21391200">
              <a:off x="5166720" y="2209680"/>
              <a:ext cx="686880" cy="302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ef9100"/>
                  </a:solidFill>
                  <a:effectLst/>
                  <a:uFillTx/>
                  <a:latin typeface="Arial"/>
                </a:rPr>
                <a:t>PG&amp;E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 rot="20431200">
              <a:off x="7332480" y="4768920"/>
              <a:ext cx="919080" cy="302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44280" bIns="4428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438e00"/>
                  </a:solidFill>
                  <a:effectLst/>
                  <a:uFillTx/>
                  <a:latin typeface="Arial"/>
                </a:rPr>
                <a:t>Mojave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 rot="21391200">
              <a:off x="6054840" y="4476600"/>
              <a:ext cx="142920" cy="196920"/>
            </a:xfrm>
            <a:custGeom>
              <a:avLst/>
              <a:gdLst/>
              <a:ahLst/>
              <a:rect l="l" t="t" r="r" b="b"/>
              <a:pathLst>
                <a:path w="97" h="78">
                  <a:moveTo>
                    <a:pt x="55" y="28"/>
                  </a:moveTo>
                  <a:lnTo>
                    <a:pt x="39" y="14"/>
                  </a:lnTo>
                  <a:lnTo>
                    <a:pt x="22" y="0"/>
                  </a:lnTo>
                  <a:lnTo>
                    <a:pt x="9" y="0"/>
                  </a:lnTo>
                  <a:lnTo>
                    <a:pt x="0" y="21"/>
                  </a:lnTo>
                  <a:lnTo>
                    <a:pt x="17" y="35"/>
                  </a:lnTo>
                  <a:lnTo>
                    <a:pt x="30" y="42"/>
                  </a:lnTo>
                  <a:lnTo>
                    <a:pt x="44" y="56"/>
                  </a:lnTo>
                  <a:lnTo>
                    <a:pt x="61" y="69"/>
                  </a:lnTo>
                  <a:lnTo>
                    <a:pt x="74" y="77"/>
                  </a:lnTo>
                  <a:lnTo>
                    <a:pt x="87" y="77"/>
                  </a:lnTo>
                  <a:lnTo>
                    <a:pt x="96" y="56"/>
                  </a:lnTo>
                  <a:lnTo>
                    <a:pt x="83" y="42"/>
                  </a:lnTo>
                  <a:lnTo>
                    <a:pt x="66" y="28"/>
                  </a:lnTo>
                  <a:lnTo>
                    <a:pt x="52" y="21"/>
                  </a:lnTo>
                  <a:lnTo>
                    <a:pt x="55" y="28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 rot="21391200">
              <a:off x="7074000" y="5024520"/>
              <a:ext cx="316080" cy="120600"/>
            </a:xfrm>
            <a:custGeom>
              <a:avLst/>
              <a:gdLst/>
              <a:ahLst/>
              <a:rect l="l" t="t" r="r" b="b"/>
              <a:pathLst>
                <a:path w="214" h="48">
                  <a:moveTo>
                    <a:pt x="0" y="0"/>
                  </a:moveTo>
                  <a:lnTo>
                    <a:pt x="28" y="9"/>
                  </a:lnTo>
                  <a:lnTo>
                    <a:pt x="47" y="12"/>
                  </a:lnTo>
                  <a:lnTo>
                    <a:pt x="70" y="14"/>
                  </a:lnTo>
                  <a:lnTo>
                    <a:pt x="90" y="24"/>
                  </a:lnTo>
                  <a:lnTo>
                    <a:pt x="110" y="29"/>
                  </a:lnTo>
                  <a:lnTo>
                    <a:pt x="134" y="38"/>
                  </a:lnTo>
                  <a:lnTo>
                    <a:pt x="153" y="40"/>
                  </a:lnTo>
                  <a:lnTo>
                    <a:pt x="172" y="44"/>
                  </a:lnTo>
                  <a:lnTo>
                    <a:pt x="195" y="47"/>
                  </a:lnTo>
                  <a:lnTo>
                    <a:pt x="213" y="43"/>
                  </a:lnTo>
                </a:path>
              </a:pathLst>
            </a:custGeom>
            <a:noFill/>
            <a:ln cap="rnd" w="25560">
              <a:solidFill>
                <a:srgbClr val="438e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 rot="21391200">
              <a:off x="6640200" y="4630320"/>
              <a:ext cx="708120" cy="527040"/>
            </a:xfrm>
            <a:custGeom>
              <a:avLst/>
              <a:gdLst/>
              <a:ahLst/>
              <a:rect l="l" t="t" r="r" b="b"/>
              <a:pathLst>
                <a:path w="478" h="209">
                  <a:moveTo>
                    <a:pt x="0" y="0"/>
                  </a:moveTo>
                  <a:lnTo>
                    <a:pt x="27" y="22"/>
                  </a:lnTo>
                  <a:lnTo>
                    <a:pt x="49" y="28"/>
                  </a:lnTo>
                  <a:lnTo>
                    <a:pt x="78" y="42"/>
                  </a:lnTo>
                  <a:lnTo>
                    <a:pt x="106" y="56"/>
                  </a:lnTo>
                  <a:lnTo>
                    <a:pt x="135" y="63"/>
                  </a:lnTo>
                  <a:lnTo>
                    <a:pt x="157" y="69"/>
                  </a:lnTo>
                  <a:lnTo>
                    <a:pt x="187" y="84"/>
                  </a:lnTo>
                  <a:lnTo>
                    <a:pt x="215" y="90"/>
                  </a:lnTo>
                  <a:lnTo>
                    <a:pt x="237" y="104"/>
                  </a:lnTo>
                  <a:lnTo>
                    <a:pt x="259" y="111"/>
                  </a:lnTo>
                  <a:lnTo>
                    <a:pt x="287" y="125"/>
                  </a:lnTo>
                  <a:lnTo>
                    <a:pt x="309" y="125"/>
                  </a:lnTo>
                  <a:lnTo>
                    <a:pt x="332" y="131"/>
                  </a:lnTo>
                  <a:lnTo>
                    <a:pt x="360" y="138"/>
                  </a:lnTo>
                  <a:lnTo>
                    <a:pt x="382" y="153"/>
                  </a:lnTo>
                  <a:lnTo>
                    <a:pt x="404" y="166"/>
                  </a:lnTo>
                  <a:lnTo>
                    <a:pt x="433" y="188"/>
                  </a:lnTo>
                  <a:lnTo>
                    <a:pt x="455" y="201"/>
                  </a:lnTo>
                  <a:lnTo>
                    <a:pt x="477" y="208"/>
                  </a:lnTo>
                </a:path>
              </a:pathLst>
            </a:custGeom>
            <a:noFill/>
            <a:ln cap="rnd" w="25560">
              <a:solidFill>
                <a:srgbClr val="fe9b0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 rot="21391200">
              <a:off x="6150240" y="4395960"/>
              <a:ext cx="1066680" cy="1091880"/>
            </a:xfrm>
            <a:custGeom>
              <a:avLst/>
              <a:gdLst/>
              <a:ahLst/>
              <a:rect l="l" t="t" r="r" b="b"/>
              <a:pathLst>
                <a:path w="721" h="433">
                  <a:moveTo>
                    <a:pt x="720" y="432"/>
                  </a:moveTo>
                  <a:lnTo>
                    <a:pt x="702" y="409"/>
                  </a:lnTo>
                  <a:lnTo>
                    <a:pt x="680" y="409"/>
                  </a:lnTo>
                  <a:lnTo>
                    <a:pt x="659" y="411"/>
                  </a:lnTo>
                  <a:lnTo>
                    <a:pt x="632" y="409"/>
                  </a:lnTo>
                  <a:lnTo>
                    <a:pt x="610" y="411"/>
                  </a:lnTo>
                  <a:lnTo>
                    <a:pt x="589" y="414"/>
                  </a:lnTo>
                  <a:lnTo>
                    <a:pt x="561" y="415"/>
                  </a:lnTo>
                  <a:lnTo>
                    <a:pt x="530" y="407"/>
                  </a:lnTo>
                  <a:lnTo>
                    <a:pt x="508" y="407"/>
                  </a:lnTo>
                  <a:lnTo>
                    <a:pt x="482" y="403"/>
                  </a:lnTo>
                  <a:lnTo>
                    <a:pt x="453" y="386"/>
                  </a:lnTo>
                  <a:lnTo>
                    <a:pt x="431" y="380"/>
                  </a:lnTo>
                  <a:lnTo>
                    <a:pt x="409" y="367"/>
                  </a:lnTo>
                  <a:lnTo>
                    <a:pt x="381" y="361"/>
                  </a:lnTo>
                  <a:lnTo>
                    <a:pt x="358" y="363"/>
                  </a:lnTo>
                  <a:lnTo>
                    <a:pt x="337" y="363"/>
                  </a:lnTo>
                  <a:lnTo>
                    <a:pt x="309" y="364"/>
                  </a:lnTo>
                  <a:lnTo>
                    <a:pt x="287" y="356"/>
                  </a:lnTo>
                  <a:lnTo>
                    <a:pt x="267" y="350"/>
                  </a:lnTo>
                  <a:lnTo>
                    <a:pt x="238" y="345"/>
                  </a:lnTo>
                  <a:lnTo>
                    <a:pt x="218" y="331"/>
                  </a:lnTo>
                  <a:lnTo>
                    <a:pt x="195" y="309"/>
                  </a:lnTo>
                  <a:lnTo>
                    <a:pt x="173" y="288"/>
                  </a:lnTo>
                  <a:lnTo>
                    <a:pt x="152" y="273"/>
                  </a:lnTo>
                  <a:lnTo>
                    <a:pt x="121" y="261"/>
                  </a:lnTo>
                  <a:lnTo>
                    <a:pt x="109" y="239"/>
                  </a:lnTo>
                  <a:lnTo>
                    <a:pt x="93" y="215"/>
                  </a:lnTo>
                  <a:lnTo>
                    <a:pt x="71" y="210"/>
                  </a:lnTo>
                  <a:lnTo>
                    <a:pt x="49" y="189"/>
                  </a:lnTo>
                  <a:lnTo>
                    <a:pt x="33" y="167"/>
                  </a:lnTo>
                  <a:lnTo>
                    <a:pt x="33" y="146"/>
                  </a:lnTo>
                  <a:lnTo>
                    <a:pt x="32" y="117"/>
                  </a:lnTo>
                  <a:lnTo>
                    <a:pt x="32" y="95"/>
                  </a:lnTo>
                  <a:lnTo>
                    <a:pt x="32" y="74"/>
                  </a:lnTo>
                  <a:lnTo>
                    <a:pt x="24" y="44"/>
                  </a:lnTo>
                  <a:lnTo>
                    <a:pt x="14" y="21"/>
                  </a:lnTo>
                  <a:lnTo>
                    <a:pt x="0" y="0"/>
                  </a:lnTo>
                </a:path>
              </a:pathLst>
            </a:custGeom>
            <a:noFill/>
            <a:ln cap="rnd" w="25560">
              <a:solidFill>
                <a:srgbClr val="ad6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 rot="271200">
              <a:off x="6408360" y="5362560"/>
              <a:ext cx="708120" cy="302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44280" bIns="4428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ad6900"/>
                  </a:solidFill>
                  <a:effectLst/>
                  <a:uFillTx/>
                  <a:latin typeface="Arial"/>
                </a:rPr>
                <a:t>SoCal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 rot="20552400">
              <a:off x="6537240" y="5156280"/>
              <a:ext cx="782640" cy="122040"/>
            </a:xfrm>
            <a:custGeom>
              <a:avLst/>
              <a:gdLst/>
              <a:ahLst/>
              <a:rect l="l" t="t" r="r" b="b"/>
              <a:pathLst>
                <a:path w="529" h="49">
                  <a:moveTo>
                    <a:pt x="528" y="48"/>
                  </a:moveTo>
                  <a:lnTo>
                    <a:pt x="508" y="32"/>
                  </a:lnTo>
                  <a:lnTo>
                    <a:pt x="482" y="32"/>
                  </a:lnTo>
                  <a:lnTo>
                    <a:pt x="457" y="32"/>
                  </a:lnTo>
                  <a:lnTo>
                    <a:pt x="436" y="32"/>
                  </a:lnTo>
                  <a:lnTo>
                    <a:pt x="417" y="32"/>
                  </a:lnTo>
                  <a:lnTo>
                    <a:pt x="391" y="32"/>
                  </a:lnTo>
                  <a:lnTo>
                    <a:pt x="371" y="32"/>
                  </a:lnTo>
                  <a:lnTo>
                    <a:pt x="352" y="32"/>
                  </a:lnTo>
                  <a:lnTo>
                    <a:pt x="326" y="25"/>
                  </a:lnTo>
                  <a:lnTo>
                    <a:pt x="306" y="25"/>
                  </a:lnTo>
                  <a:lnTo>
                    <a:pt x="287" y="16"/>
                  </a:lnTo>
                  <a:lnTo>
                    <a:pt x="261" y="16"/>
                  </a:lnTo>
                  <a:lnTo>
                    <a:pt x="241" y="16"/>
                  </a:lnTo>
                  <a:lnTo>
                    <a:pt x="221" y="8"/>
                  </a:lnTo>
                  <a:lnTo>
                    <a:pt x="195" y="8"/>
                  </a:lnTo>
                  <a:lnTo>
                    <a:pt x="175" y="8"/>
                  </a:lnTo>
                  <a:lnTo>
                    <a:pt x="157" y="0"/>
                  </a:lnTo>
                  <a:lnTo>
                    <a:pt x="131" y="0"/>
                  </a:lnTo>
                  <a:lnTo>
                    <a:pt x="110" y="0"/>
                  </a:lnTo>
                  <a:lnTo>
                    <a:pt x="91" y="0"/>
                  </a:lnTo>
                  <a:lnTo>
                    <a:pt x="65" y="0"/>
                  </a:lnTo>
                  <a:lnTo>
                    <a:pt x="45" y="0"/>
                  </a:lnTo>
                  <a:lnTo>
                    <a:pt x="26" y="8"/>
                  </a:lnTo>
                  <a:lnTo>
                    <a:pt x="0" y="8"/>
                  </a:lnTo>
                </a:path>
              </a:pathLst>
            </a:custGeom>
            <a:noFill/>
            <a:ln cap="rnd" w="25560">
              <a:solidFill>
                <a:srgbClr val="ad6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 rot="21391200">
              <a:off x="5699160" y="1711080"/>
              <a:ext cx="1590840" cy="3492360"/>
            </a:xfrm>
            <a:custGeom>
              <a:avLst/>
              <a:gdLst/>
              <a:ahLst/>
              <a:rect l="l" t="t" r="r" b="b"/>
              <a:pathLst>
                <a:path w="1074" h="1384">
                  <a:moveTo>
                    <a:pt x="242" y="0"/>
                  </a:moveTo>
                  <a:cubicBezTo>
                    <a:pt x="239" y="22"/>
                    <a:pt x="240" y="46"/>
                    <a:pt x="233" y="67"/>
                  </a:cubicBezTo>
                  <a:cubicBezTo>
                    <a:pt x="230" y="76"/>
                    <a:pt x="219" y="80"/>
                    <a:pt x="213" y="87"/>
                  </a:cubicBezTo>
                  <a:cubicBezTo>
                    <a:pt x="185" y="122"/>
                    <a:pt x="161" y="155"/>
                    <a:pt x="136" y="193"/>
                  </a:cubicBezTo>
                  <a:cubicBezTo>
                    <a:pt x="125" y="210"/>
                    <a:pt x="127" y="234"/>
                    <a:pt x="116" y="251"/>
                  </a:cubicBezTo>
                  <a:cubicBezTo>
                    <a:pt x="73" y="317"/>
                    <a:pt x="94" y="293"/>
                    <a:pt x="58" y="329"/>
                  </a:cubicBezTo>
                  <a:cubicBezTo>
                    <a:pt x="48" y="358"/>
                    <a:pt x="39" y="387"/>
                    <a:pt x="29" y="416"/>
                  </a:cubicBezTo>
                  <a:cubicBezTo>
                    <a:pt x="23" y="435"/>
                    <a:pt x="16" y="455"/>
                    <a:pt x="10" y="474"/>
                  </a:cubicBezTo>
                  <a:cubicBezTo>
                    <a:pt x="7" y="484"/>
                    <a:pt x="0" y="503"/>
                    <a:pt x="0" y="503"/>
                  </a:cubicBezTo>
                  <a:cubicBezTo>
                    <a:pt x="11" y="614"/>
                    <a:pt x="12" y="580"/>
                    <a:pt x="39" y="658"/>
                  </a:cubicBezTo>
                  <a:cubicBezTo>
                    <a:pt x="47" y="762"/>
                    <a:pt x="34" y="826"/>
                    <a:pt x="136" y="861"/>
                  </a:cubicBezTo>
                  <a:cubicBezTo>
                    <a:pt x="188" y="941"/>
                    <a:pt x="262" y="914"/>
                    <a:pt x="329" y="958"/>
                  </a:cubicBezTo>
                  <a:cubicBezTo>
                    <a:pt x="367" y="983"/>
                    <a:pt x="347" y="973"/>
                    <a:pt x="387" y="987"/>
                  </a:cubicBezTo>
                  <a:cubicBezTo>
                    <a:pt x="409" y="1008"/>
                    <a:pt x="436" y="1021"/>
                    <a:pt x="455" y="1045"/>
                  </a:cubicBezTo>
                  <a:cubicBezTo>
                    <a:pt x="472" y="1067"/>
                    <a:pt x="512" y="1125"/>
                    <a:pt x="532" y="1142"/>
                  </a:cubicBezTo>
                  <a:cubicBezTo>
                    <a:pt x="559" y="1165"/>
                    <a:pt x="591" y="1180"/>
                    <a:pt x="620" y="1200"/>
                  </a:cubicBezTo>
                  <a:cubicBezTo>
                    <a:pt x="653" y="1223"/>
                    <a:pt x="716" y="1220"/>
                    <a:pt x="755" y="1229"/>
                  </a:cubicBezTo>
                  <a:cubicBezTo>
                    <a:pt x="808" y="1241"/>
                    <a:pt x="843" y="1264"/>
                    <a:pt x="891" y="1287"/>
                  </a:cubicBezTo>
                  <a:cubicBezTo>
                    <a:pt x="918" y="1300"/>
                    <a:pt x="978" y="1316"/>
                    <a:pt x="978" y="1316"/>
                  </a:cubicBezTo>
                  <a:cubicBezTo>
                    <a:pt x="988" y="1348"/>
                    <a:pt x="981" y="1348"/>
                    <a:pt x="1016" y="1364"/>
                  </a:cubicBezTo>
                  <a:cubicBezTo>
                    <a:pt x="1035" y="1372"/>
                    <a:pt x="1074" y="1384"/>
                    <a:pt x="1074" y="1384"/>
                  </a:cubicBezTo>
                </a:path>
              </a:pathLst>
            </a:custGeom>
            <a:noFill/>
            <a:ln w="316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6002280" y="4371840"/>
              <a:ext cx="257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3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6086520" y="4813200"/>
              <a:ext cx="228600" cy="228600"/>
            </a:xfrm>
            <a:prstGeom prst="ellipse">
              <a:avLst/>
            </a:prstGeom>
            <a:solidFill>
              <a:srgbClr val="ff0000"/>
            </a:solidFill>
            <a:ln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6068880" y="4788000"/>
              <a:ext cx="270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0" name=""/>
            <p:cNvGrpSpPr/>
            <p:nvPr/>
          </p:nvGrpSpPr>
          <p:grpSpPr>
            <a:xfrm>
              <a:off x="6418080" y="4940280"/>
              <a:ext cx="270000" cy="307440"/>
              <a:chOff x="6418080" y="4940280"/>
              <a:chExt cx="270000" cy="307440"/>
            </a:xfrm>
          </p:grpSpPr>
          <p:sp>
            <p:nvSpPr>
              <p:cNvPr id="111" name=""/>
              <p:cNvSpPr/>
              <p:nvPr/>
            </p:nvSpPr>
            <p:spPr>
              <a:xfrm>
                <a:off x="6429600" y="4978440"/>
                <a:ext cx="228600" cy="228600"/>
              </a:xfrm>
              <a:prstGeom prst="ellipse">
                <a:avLst/>
              </a:prstGeom>
              <a:solidFill>
                <a:srgbClr val="ff0000"/>
              </a:solidFill>
              <a:ln w="9360">
                <a:solidFill>
                  <a:srgbClr val="ff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" name=""/>
              <p:cNvSpPr/>
              <p:nvPr/>
            </p:nvSpPr>
            <p:spPr>
              <a:xfrm>
                <a:off x="6418080" y="4940280"/>
                <a:ext cx="27000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2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13" name=""/>
            <p:cNvGrpSpPr/>
            <p:nvPr/>
          </p:nvGrpSpPr>
          <p:grpSpPr>
            <a:xfrm>
              <a:off x="5960880" y="4343400"/>
              <a:ext cx="270000" cy="307440"/>
              <a:chOff x="5960880" y="4343400"/>
              <a:chExt cx="270000" cy="307440"/>
            </a:xfrm>
          </p:grpSpPr>
          <p:sp>
            <p:nvSpPr>
              <p:cNvPr id="114" name=""/>
              <p:cNvSpPr/>
              <p:nvPr/>
            </p:nvSpPr>
            <p:spPr>
              <a:xfrm>
                <a:off x="5978520" y="4368600"/>
                <a:ext cx="228600" cy="228600"/>
              </a:xfrm>
              <a:prstGeom prst="ellipse">
                <a:avLst/>
              </a:prstGeom>
              <a:solidFill>
                <a:srgbClr val="ffff00"/>
              </a:solidFill>
              <a:ln w="9360">
                <a:solidFill>
                  <a:srgbClr val="008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" name=""/>
              <p:cNvSpPr/>
              <p:nvPr/>
            </p:nvSpPr>
            <p:spPr>
              <a:xfrm>
                <a:off x="5960880" y="4343400"/>
                <a:ext cx="27000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3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16" name=""/>
            <p:cNvGrpSpPr/>
            <p:nvPr/>
          </p:nvGrpSpPr>
          <p:grpSpPr>
            <a:xfrm>
              <a:off x="5859360" y="4178160"/>
              <a:ext cx="270000" cy="307440"/>
              <a:chOff x="5859360" y="4178160"/>
              <a:chExt cx="270000" cy="307440"/>
            </a:xfrm>
          </p:grpSpPr>
          <p:sp>
            <p:nvSpPr>
              <p:cNvPr id="117" name=""/>
              <p:cNvSpPr/>
              <p:nvPr/>
            </p:nvSpPr>
            <p:spPr>
              <a:xfrm>
                <a:off x="5877000" y="4190760"/>
                <a:ext cx="228600" cy="228600"/>
              </a:xfrm>
              <a:prstGeom prst="ellipse">
                <a:avLst/>
              </a:prstGeom>
              <a:solidFill>
                <a:srgbClr val="ff0000"/>
              </a:solidFill>
              <a:ln w="9360">
                <a:solidFill>
                  <a:srgbClr val="ff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" name=""/>
              <p:cNvSpPr/>
              <p:nvPr/>
            </p:nvSpPr>
            <p:spPr>
              <a:xfrm>
                <a:off x="5859360" y="4178160"/>
                <a:ext cx="27000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4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19" name=""/>
            <p:cNvGrpSpPr/>
            <p:nvPr/>
          </p:nvGrpSpPr>
          <p:grpSpPr>
            <a:xfrm>
              <a:off x="5910120" y="4597560"/>
              <a:ext cx="270000" cy="307440"/>
              <a:chOff x="5910120" y="4597560"/>
              <a:chExt cx="270000" cy="307440"/>
            </a:xfrm>
          </p:grpSpPr>
          <p:sp>
            <p:nvSpPr>
              <p:cNvPr id="120" name=""/>
              <p:cNvSpPr/>
              <p:nvPr/>
            </p:nvSpPr>
            <p:spPr>
              <a:xfrm>
                <a:off x="5921280" y="4597560"/>
                <a:ext cx="228600" cy="228600"/>
              </a:xfrm>
              <a:prstGeom prst="ellipse">
                <a:avLst/>
              </a:prstGeom>
              <a:solidFill>
                <a:srgbClr val="ff0000"/>
              </a:solidFill>
              <a:ln w="9360">
                <a:solidFill>
                  <a:srgbClr val="ff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" name=""/>
              <p:cNvSpPr/>
              <p:nvPr/>
            </p:nvSpPr>
            <p:spPr>
              <a:xfrm>
                <a:off x="5910120" y="4597560"/>
                <a:ext cx="27000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5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22" name=""/>
            <p:cNvGrpSpPr/>
            <p:nvPr/>
          </p:nvGrpSpPr>
          <p:grpSpPr>
            <a:xfrm>
              <a:off x="6416640" y="4648320"/>
              <a:ext cx="271440" cy="307440"/>
              <a:chOff x="6416640" y="4648320"/>
              <a:chExt cx="271440" cy="307440"/>
            </a:xfrm>
          </p:grpSpPr>
          <p:sp>
            <p:nvSpPr>
              <p:cNvPr id="123" name=""/>
              <p:cNvSpPr/>
              <p:nvPr/>
            </p:nvSpPr>
            <p:spPr>
              <a:xfrm>
                <a:off x="6416640" y="4673520"/>
                <a:ext cx="228600" cy="228240"/>
              </a:xfrm>
              <a:prstGeom prst="ellipse">
                <a:avLst/>
              </a:prstGeom>
              <a:solidFill>
                <a:srgbClr val="008000"/>
              </a:solidFill>
              <a:ln w="9360">
                <a:solidFill>
                  <a:srgbClr val="008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" name=""/>
              <p:cNvSpPr/>
              <p:nvPr/>
            </p:nvSpPr>
            <p:spPr>
              <a:xfrm>
                <a:off x="6418080" y="4648320"/>
                <a:ext cx="27000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7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25" name=""/>
            <p:cNvGrpSpPr/>
            <p:nvPr/>
          </p:nvGrpSpPr>
          <p:grpSpPr>
            <a:xfrm>
              <a:off x="6951600" y="4343400"/>
              <a:ext cx="270000" cy="307440"/>
              <a:chOff x="6951600" y="4343400"/>
              <a:chExt cx="270000" cy="307440"/>
            </a:xfrm>
          </p:grpSpPr>
          <p:sp>
            <p:nvSpPr>
              <p:cNvPr id="126" name=""/>
              <p:cNvSpPr/>
              <p:nvPr/>
            </p:nvSpPr>
            <p:spPr>
              <a:xfrm>
                <a:off x="6969240" y="4368960"/>
                <a:ext cx="228600" cy="228600"/>
              </a:xfrm>
              <a:prstGeom prst="ellipse">
                <a:avLst/>
              </a:prstGeom>
              <a:solidFill>
                <a:srgbClr val="008000"/>
              </a:solidFill>
              <a:ln w="9360">
                <a:solidFill>
                  <a:srgbClr val="008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" name=""/>
              <p:cNvSpPr/>
              <p:nvPr/>
            </p:nvSpPr>
            <p:spPr>
              <a:xfrm>
                <a:off x="6951600" y="4343400"/>
                <a:ext cx="27000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8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28" name=""/>
            <p:cNvGrpSpPr/>
            <p:nvPr/>
          </p:nvGrpSpPr>
          <p:grpSpPr>
            <a:xfrm>
              <a:off x="7205760" y="4203720"/>
              <a:ext cx="270000" cy="307440"/>
              <a:chOff x="7205760" y="4203720"/>
              <a:chExt cx="270000" cy="307440"/>
            </a:xfrm>
          </p:grpSpPr>
          <p:sp>
            <p:nvSpPr>
              <p:cNvPr id="129" name=""/>
              <p:cNvSpPr/>
              <p:nvPr/>
            </p:nvSpPr>
            <p:spPr>
              <a:xfrm>
                <a:off x="7216560" y="4241880"/>
                <a:ext cx="228240" cy="228600"/>
              </a:xfrm>
              <a:prstGeom prst="ellipse">
                <a:avLst/>
              </a:prstGeom>
              <a:solidFill>
                <a:srgbClr val="008000"/>
              </a:solidFill>
              <a:ln w="9360">
                <a:solidFill>
                  <a:srgbClr val="008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" name=""/>
              <p:cNvSpPr/>
              <p:nvPr/>
            </p:nvSpPr>
            <p:spPr>
              <a:xfrm>
                <a:off x="7205760" y="4203720"/>
                <a:ext cx="27000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9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31" name=""/>
            <p:cNvGrpSpPr/>
            <p:nvPr/>
          </p:nvGrpSpPr>
          <p:grpSpPr>
            <a:xfrm>
              <a:off x="6951960" y="4127400"/>
              <a:ext cx="333000" cy="276840"/>
              <a:chOff x="6951960" y="4127400"/>
              <a:chExt cx="333000" cy="276840"/>
            </a:xfrm>
          </p:grpSpPr>
          <p:sp>
            <p:nvSpPr>
              <p:cNvPr id="132" name=""/>
              <p:cNvSpPr/>
              <p:nvPr/>
            </p:nvSpPr>
            <p:spPr>
              <a:xfrm>
                <a:off x="7000920" y="4140000"/>
                <a:ext cx="228600" cy="228600"/>
              </a:xfrm>
              <a:prstGeom prst="ellipse">
                <a:avLst/>
              </a:prstGeom>
              <a:solidFill>
                <a:srgbClr val="008000"/>
              </a:solidFill>
              <a:ln w="9360">
                <a:solidFill>
                  <a:srgbClr val="008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" name=""/>
              <p:cNvSpPr/>
              <p:nvPr/>
            </p:nvSpPr>
            <p:spPr>
              <a:xfrm>
                <a:off x="6951960" y="4127400"/>
                <a:ext cx="33300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10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34" name=""/>
            <p:cNvGrpSpPr/>
            <p:nvPr/>
          </p:nvGrpSpPr>
          <p:grpSpPr>
            <a:xfrm>
              <a:off x="7091280" y="4432320"/>
              <a:ext cx="358920" cy="307440"/>
              <a:chOff x="7091280" y="4432320"/>
              <a:chExt cx="358920" cy="307440"/>
            </a:xfrm>
          </p:grpSpPr>
          <p:sp>
            <p:nvSpPr>
              <p:cNvPr id="135" name=""/>
              <p:cNvSpPr/>
              <p:nvPr/>
            </p:nvSpPr>
            <p:spPr>
              <a:xfrm>
                <a:off x="7147080" y="4470480"/>
                <a:ext cx="228600" cy="228600"/>
              </a:xfrm>
              <a:prstGeom prst="ellipse">
                <a:avLst/>
              </a:prstGeom>
              <a:solidFill>
                <a:srgbClr val="008000"/>
              </a:solidFill>
              <a:ln w="9360">
                <a:solidFill>
                  <a:srgbClr val="008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" name=""/>
              <p:cNvSpPr/>
              <p:nvPr/>
            </p:nvSpPr>
            <p:spPr>
              <a:xfrm>
                <a:off x="7091280" y="4432320"/>
                <a:ext cx="35892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11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37" name=""/>
            <p:cNvGrpSpPr/>
            <p:nvPr/>
          </p:nvGrpSpPr>
          <p:grpSpPr>
            <a:xfrm>
              <a:off x="7103880" y="3987720"/>
              <a:ext cx="358920" cy="307440"/>
              <a:chOff x="7103880" y="3987720"/>
              <a:chExt cx="358920" cy="307440"/>
            </a:xfrm>
          </p:grpSpPr>
          <p:sp>
            <p:nvSpPr>
              <p:cNvPr id="138" name=""/>
              <p:cNvSpPr/>
              <p:nvPr/>
            </p:nvSpPr>
            <p:spPr>
              <a:xfrm>
                <a:off x="7178400" y="4012920"/>
                <a:ext cx="228600" cy="228600"/>
              </a:xfrm>
              <a:prstGeom prst="ellipse">
                <a:avLst/>
              </a:prstGeom>
              <a:solidFill>
                <a:srgbClr val="008000"/>
              </a:solidFill>
              <a:ln w="9360">
                <a:solidFill>
                  <a:srgbClr val="008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" name=""/>
              <p:cNvSpPr/>
              <p:nvPr/>
            </p:nvSpPr>
            <p:spPr>
              <a:xfrm>
                <a:off x="7103880" y="3987720"/>
                <a:ext cx="35892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12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40" name=""/>
            <p:cNvGrpSpPr/>
            <p:nvPr/>
          </p:nvGrpSpPr>
          <p:grpSpPr>
            <a:xfrm>
              <a:off x="5761080" y="4368960"/>
              <a:ext cx="270000" cy="307440"/>
              <a:chOff x="5761080" y="4368960"/>
              <a:chExt cx="270000" cy="307440"/>
            </a:xfrm>
          </p:grpSpPr>
          <p:sp>
            <p:nvSpPr>
              <p:cNvPr id="141" name=""/>
              <p:cNvSpPr/>
              <p:nvPr/>
            </p:nvSpPr>
            <p:spPr>
              <a:xfrm>
                <a:off x="5778720" y="4394160"/>
                <a:ext cx="228600" cy="228240"/>
              </a:xfrm>
              <a:prstGeom prst="ellipse">
                <a:avLst/>
              </a:prstGeom>
              <a:solidFill>
                <a:srgbClr val="008000"/>
              </a:solidFill>
              <a:ln w="9360">
                <a:solidFill>
                  <a:srgbClr val="008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" name=""/>
              <p:cNvSpPr/>
              <p:nvPr/>
            </p:nvSpPr>
            <p:spPr>
              <a:xfrm>
                <a:off x="5761080" y="4368960"/>
                <a:ext cx="27000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6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43" name=""/>
            <p:cNvSpPr/>
            <p:nvPr/>
          </p:nvSpPr>
          <p:spPr>
            <a:xfrm>
              <a:off x="5029200" y="6019920"/>
              <a:ext cx="2133720" cy="396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44" name=""/>
            <p:cNvGrpSpPr/>
            <p:nvPr/>
          </p:nvGrpSpPr>
          <p:grpSpPr>
            <a:xfrm>
              <a:off x="7240680" y="4343400"/>
              <a:ext cx="358920" cy="307440"/>
              <a:chOff x="7240680" y="4343400"/>
              <a:chExt cx="358920" cy="307440"/>
            </a:xfrm>
          </p:grpSpPr>
          <p:sp>
            <p:nvSpPr>
              <p:cNvPr id="145" name=""/>
              <p:cNvSpPr/>
              <p:nvPr/>
            </p:nvSpPr>
            <p:spPr>
              <a:xfrm>
                <a:off x="7315560" y="4381560"/>
                <a:ext cx="228600" cy="228600"/>
              </a:xfrm>
              <a:prstGeom prst="ellipse">
                <a:avLst/>
              </a:prstGeom>
              <a:solidFill>
                <a:srgbClr val="3333cc"/>
              </a:solidFill>
              <a:ln w="9360">
                <a:solidFill>
                  <a:srgbClr val="3333c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" name=""/>
              <p:cNvSpPr/>
              <p:nvPr/>
            </p:nvSpPr>
            <p:spPr>
              <a:xfrm>
                <a:off x="7240680" y="4343400"/>
                <a:ext cx="35892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13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47" name=""/>
          <p:cNvSpPr/>
          <p:nvPr/>
        </p:nvSpPr>
        <p:spPr>
          <a:xfrm>
            <a:off x="60948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Power Generation Along Kern River/Mojave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2558160" y="6176880"/>
            <a:ext cx="1022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Operational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427000" y="6247080"/>
            <a:ext cx="1736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Kern River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2863CB4-1F31-4ABC-BE72-6960C09F95B2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0" name=""/>
          <p:cNvGraphicFramePr/>
          <p:nvPr/>
        </p:nvGraphicFramePr>
        <p:xfrm>
          <a:off x="914400" y="685800"/>
          <a:ext cx="7315200" cy="548172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5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685800"/>
                    <a:ext cx="7315200" cy="5481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C54B3A7-8264-4DE5-A37F-DFB19EB04798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Interstate Delivery Capacity</a:t>
            </a:r>
            <a:br>
              <a:rPr sz="36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MMcfd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228600" y="1885680"/>
            <a:ext cx="411480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2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PG&amp;E-GTN@Malin:          1,930        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Kern River:                             700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Transwestern@ Needles:     1,090          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 Paso@Topock:                2,080             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 Paso@Ehrenburg:            </a:t>
            </a: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1,210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Delivery Capacity:      7,010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4800600" y="4191120"/>
            <a:ext cx="3962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 7,010 MMCF/D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2FD4E82-BE85-4E68-A45D-FFCFB465B5C5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California Receipt Capacity</a:t>
            </a:r>
            <a:br>
              <a:rPr sz="36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MMcfd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/>
          </p:nvPr>
        </p:nvSpPr>
        <p:spPr>
          <a:xfrm>
            <a:off x="457200" y="1676520"/>
            <a:ext cx="401328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Redwood-Malin                       1,905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Baja Path                                  1,140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Kern River/Mojave (400)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Needles (400)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Topock  (1,140)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SoCalGas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Needles                            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750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Hector Road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50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Topock                                        540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Ehrenburg                                1,210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Mojave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              400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Needles (300)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Topock  (400) 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Kern River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       700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/>
          </p:nvPr>
        </p:nvSpPr>
        <p:spPr>
          <a:xfrm>
            <a:off x="4673520" y="1885680"/>
            <a:ext cx="401328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Winter receipts at Malin drop to 1500 to 1750 MMcfd due to increased demand in the Pacific NW.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addition, there is about 1,000 MMcfd in California production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952880" y="4572000"/>
            <a:ext cx="3962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 6,700 MMCF/D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3C66ECF-837B-4E1B-AF49-6A63C5C90683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2001-03-20T18:42:49Z</dcterms:created>
  <dc:creator>CEC</dc:creator>
  <dc:description/>
  <dc:language>en-US</dc:language>
  <cp:lastModifiedBy>CEC</cp:lastModifiedBy>
  <cp:lastPrinted>2001-05-10T13:41:09Z</cp:lastPrinted>
  <dcterms:modified xsi:type="dcterms:W3CDTF">2001-05-10T14:56:50Z</dcterms:modified>
  <cp:revision>101</cp:revision>
  <dc:subject/>
  <dc:title>No Slide Title</dc:title>
</cp:coreProperties>
</file>