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58800" y="-71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71400" y="1695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A4A58D-9547-44FD-8707-C0A6ABBDAB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58800" y="-71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71400" y="1695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329F47-3464-499D-9113-06C90A3E0A1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58800" y="-71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71400" y="1695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008240"/>
              </a:buClr>
              <a:buSzPct val="125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SzPct val="125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SzPct val="125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0477B1D-21C5-47BB-AD1B-CD3831DE167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6491160"/>
            <a:ext cx="9144000" cy="366840"/>
          </a:xfrm>
          <a:prstGeom prst="rect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6642000"/>
            <a:ext cx="9144000" cy="0"/>
          </a:xfrm>
          <a:prstGeom prst="line">
            <a:avLst/>
          </a:prstGeom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-4680" y="6780240"/>
            <a:ext cx="9144000" cy="0"/>
          </a:xfrm>
          <a:prstGeom prst="line">
            <a:avLst/>
          </a:prstGeom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-4680" y="6508800"/>
            <a:ext cx="9144000" cy="0"/>
          </a:xfrm>
          <a:prstGeom prst="line">
            <a:avLst/>
          </a:prstGeom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8240"/>
                </a:solidFill>
                <a:effectLst/>
                <a:uFillTx/>
                <a:latin typeface="Arial Black"/>
              </a:rPr>
              <a:t>Advancing Electric Competition in the Aftermath of California</a:t>
            </a: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047240" y="4019040"/>
            <a:ext cx="6953400" cy="2248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Assessing Enron’s Campaign to Affect Policy and Public Opinion During the California Energy Crisis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27, 2001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1600200" y="262080"/>
            <a:ext cx="5935320" cy="1290600"/>
            <a:chOff x="1600200" y="262080"/>
            <a:chExt cx="5935320" cy="1290600"/>
          </a:xfrm>
        </p:grpSpPr>
        <p:sp>
          <p:nvSpPr>
            <p:cNvPr id="16" name=""/>
            <p:cNvSpPr/>
            <p:nvPr/>
          </p:nvSpPr>
          <p:spPr>
            <a:xfrm>
              <a:off x="1600200" y="262080"/>
              <a:ext cx="5935320" cy="1290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36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7" name=""/>
            <p:cNvGrpSpPr/>
            <p:nvPr/>
          </p:nvGrpSpPr>
          <p:grpSpPr>
            <a:xfrm>
              <a:off x="2109600" y="425520"/>
              <a:ext cx="5000400" cy="933120"/>
              <a:chOff x="2109600" y="425520"/>
              <a:chExt cx="5000400" cy="933120"/>
            </a:xfrm>
          </p:grpSpPr>
          <p:sp>
            <p:nvSpPr>
              <p:cNvPr id="18" name=""/>
              <p:cNvSpPr/>
              <p:nvPr/>
            </p:nvSpPr>
            <p:spPr>
              <a:xfrm>
                <a:off x="2109600" y="425520"/>
                <a:ext cx="1754280" cy="933120"/>
              </a:xfrm>
              <a:prstGeom prst="ellipse">
                <a:avLst/>
              </a:prstGeom>
              <a:solidFill>
                <a:srgbClr val="ffffff"/>
              </a:solidFill>
              <a:ln w="9360">
                <a:solidFill>
                  <a:srgbClr val="00824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823280" y="580680"/>
                <a:ext cx="1310400" cy="699840"/>
              </a:xfrm>
              <a:prstGeom prst="ellipse">
                <a:avLst/>
              </a:prstGeom>
              <a:solidFill>
                <a:srgbClr val="ffffff"/>
              </a:solidFill>
              <a:ln w="9360">
                <a:solidFill>
                  <a:srgbClr val="00824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5864400" y="736200"/>
                <a:ext cx="874440" cy="466560"/>
              </a:xfrm>
              <a:prstGeom prst="ellipse">
                <a:avLst/>
              </a:prstGeom>
              <a:solidFill>
                <a:srgbClr val="ffffff"/>
              </a:solidFill>
              <a:ln w="9360">
                <a:solidFill>
                  <a:srgbClr val="00824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6674400" y="892080"/>
                <a:ext cx="435600" cy="233280"/>
              </a:xfrm>
              <a:prstGeom prst="ellipse">
                <a:avLst/>
              </a:prstGeom>
              <a:solidFill>
                <a:srgbClr val="ffffff"/>
              </a:solidFill>
              <a:ln w="9360">
                <a:solidFill>
                  <a:srgbClr val="00824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3568680" y="546480"/>
                <a:ext cx="1485360" cy="777960"/>
              </a:xfrm>
              <a:prstGeom prst="ellipse">
                <a:avLst/>
              </a:prstGeom>
              <a:solidFill>
                <a:srgbClr val="ffffff"/>
              </a:solidFill>
              <a:ln w="9360">
                <a:solidFill>
                  <a:srgbClr val="00824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pic>
          <p:nvPicPr>
            <p:cNvPr id="23" name="blbwrld" descr=""/>
            <p:cNvPicPr/>
            <p:nvPr/>
          </p:nvPicPr>
          <p:blipFill>
            <a:blip r:embed="rId1"/>
            <a:stretch/>
          </p:blipFill>
          <p:spPr>
            <a:xfrm>
              <a:off x="3687480" y="279360"/>
              <a:ext cx="1771920" cy="12333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4" name=""/>
          <p:cNvSpPr/>
          <p:nvPr/>
        </p:nvSpPr>
        <p:spPr>
          <a:xfrm>
            <a:off x="0" y="6408720"/>
            <a:ext cx="9144000" cy="449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87240" y="214200"/>
            <a:ext cx="7772400" cy="1376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Increase Future Price Risk Management Opportunities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Accomplishments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71400" y="1904760"/>
            <a:ext cx="7772400" cy="4228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Developed a consistent message across business units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Produced detailed matrix identifying state-by-state use of hedging tools to assist commercial colleagues in gas, electric and weather risk groups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Compiled package of resource materials on price risk management and are actively intervening in selected state commission proceedings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79320" y="213840"/>
            <a:ext cx="7772400" cy="628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Going Forward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232920" y="1149480"/>
            <a:ext cx="8185320" cy="4905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state and federal lobbying efforts against price controls, refund issues and other anti-competitive policies in CA and beyond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8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Shift from California Crisis Campaign to RTO 2002 Campaign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Strategically support Enron’s RTO efforts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824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Participation at FERC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824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Political Support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buClr>
                <a:srgbClr val="00824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buClr>
                <a:srgbClr val="00824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buClr>
                <a:srgbClr val="00824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Stakeholders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824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Public Relations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80000"/>
              </a:lnSpc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Aggressively advocate the need for effective, competitive power markets outside of FERC mediation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701640" y="-14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528480" y="1552680"/>
            <a:ext cx="8097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IMPLEMENTING NATIONAL CAMPAIGN HAS: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3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Elicited rapid response to crisis issues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Ensured that our efforts are targeted and strategic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Elevated Enron as a promoter of real solutions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Enhanced internal process for evaluating success of efforts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Identified new business opportunities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9040" y="-655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06200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Team 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Campaign Structure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Objectives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Accomplishments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Going Forward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732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Enron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0" y="806400"/>
            <a:ext cx="9144000" cy="6066000"/>
            <a:chOff x="0" y="806400"/>
            <a:chExt cx="9144000" cy="6066000"/>
          </a:xfrm>
        </p:grpSpPr>
        <p:sp>
          <p:nvSpPr>
            <p:cNvPr id="29" name=""/>
            <p:cNvSpPr/>
            <p:nvPr/>
          </p:nvSpPr>
          <p:spPr>
            <a:xfrm>
              <a:off x="4665600" y="1822320"/>
              <a:ext cx="6336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0" y="6300720"/>
              <a:ext cx="9144000" cy="5716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761080" y="2038320"/>
              <a:ext cx="0" cy="27226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761000" y="1403280"/>
              <a:ext cx="10429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 flipH="1">
              <a:off x="5297040" y="955800"/>
              <a:ext cx="1800" cy="1069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 flipH="1">
              <a:off x="4206600" y="2048040"/>
              <a:ext cx="14040" cy="22190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 flipH="1">
              <a:off x="7865640" y="2043000"/>
              <a:ext cx="1800" cy="2919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2768760" y="2052720"/>
              <a:ext cx="12600" cy="2820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1009800" y="2041560"/>
              <a:ext cx="1440" cy="4606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4583160" y="806400"/>
              <a:ext cx="1442880" cy="30708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Campaign Leadership Group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Rick Shapiro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424320" y="1235160"/>
              <a:ext cx="1444680" cy="30708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Campaign Leadership Group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Mark Palmer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716440" y="1247760"/>
              <a:ext cx="1443240" cy="30708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Campaign Leadership Group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Jim Steffes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421080" y="1652760"/>
              <a:ext cx="1444680" cy="30708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Campaign Leadership Group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Janel Guerrero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426960" y="2168640"/>
              <a:ext cx="1308240" cy="413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California Team Leads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Paul Kaufman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Jeff Dasovich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133720" y="2168640"/>
              <a:ext cx="1296720" cy="413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Western States Team Lead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Paul Kaufman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632040" y="2163600"/>
              <a:ext cx="1284480" cy="413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New York Team Lead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Howard Fromer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5153040" y="2160720"/>
              <a:ext cx="1308240" cy="413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Washington Team Lead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Linda Robertson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6996240" y="2152800"/>
              <a:ext cx="1585800" cy="52020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Getting Utility out of the Merchant Function Team Leads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Sue Landwehr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Dan Allegretti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7334280" y="2894040"/>
              <a:ext cx="100152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Harry Kingerski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7334280" y="3189240"/>
              <a:ext cx="100152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Lisa Yoho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334280" y="3484440"/>
              <a:ext cx="100152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Paul Kaufman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7334280" y="3784680"/>
              <a:ext cx="100152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Janine Migden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7334280" y="4068720"/>
              <a:ext cx="100152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Steve Montovano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334280" y="4365720"/>
              <a:ext cx="100152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Jim Steffes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334280" y="4651200"/>
              <a:ext cx="100152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Jean Ryall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324560" y="4938840"/>
              <a:ext cx="100188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Jennifer Thome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5162400" y="2765520"/>
              <a:ext cx="1308240" cy="52020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PR Lead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Mark Palmer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PR Team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Quinn Gillespie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313240" y="3481560"/>
              <a:ext cx="100008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John Shelk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5313240" y="3778200"/>
              <a:ext cx="100008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Tom Briggs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5313240" y="4076640"/>
              <a:ext cx="100008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Sarah Novosel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5313240" y="4363920"/>
              <a:ext cx="100008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Donna Fulton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310360" y="4657680"/>
              <a:ext cx="100008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Ray Alvarez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3754440" y="2736720"/>
              <a:ext cx="1001880" cy="52020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PR Lead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Janel Guerrero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PR Team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SSK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753000" y="3414600"/>
              <a:ext cx="100008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Steve Montovano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753000" y="3772080"/>
              <a:ext cx="100008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Kathleen Sullivan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3753000" y="4105440"/>
              <a:ext cx="100008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Dan Staines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2228760" y="2805120"/>
              <a:ext cx="1162080" cy="611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PR Lead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Karen Denne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PR Team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Marathon Communications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Quinn Gillespie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2324160" y="3508200"/>
              <a:ext cx="1000080" cy="215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Sue Landwehr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2324160" y="3792600"/>
              <a:ext cx="1000080" cy="215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Jennifer Thome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2324160" y="4076640"/>
              <a:ext cx="1000080" cy="215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Allen Comnes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2324160" y="4367160"/>
              <a:ext cx="1000080" cy="215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Robert Neustaedter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2324160" y="4689360"/>
              <a:ext cx="1000080" cy="215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Steve Walton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457200" y="2732040"/>
              <a:ext cx="1162080" cy="611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PR Lead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Karen Denne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PR Team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Marathon Communications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KDS Communications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536400" y="3438360"/>
              <a:ext cx="1001880" cy="215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Sue Mara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536400" y="3716280"/>
              <a:ext cx="1001880" cy="20052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Alan Comnes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536400" y="4024440"/>
              <a:ext cx="1001880" cy="215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Mike Day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536400" y="4321080"/>
              <a:ext cx="1001880" cy="215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Harry Kingerski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536400" y="4613400"/>
              <a:ext cx="1001880" cy="215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Leslie Lawner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536400" y="4883040"/>
              <a:ext cx="1001880" cy="215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Bob Frank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536400" y="5167440"/>
              <a:ext cx="1001880" cy="215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Robert Neustaedter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536400" y="5425920"/>
              <a:ext cx="1001880" cy="215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Bev Hansen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534960" y="5694480"/>
              <a:ext cx="1000080" cy="215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Hedy Govenar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534960" y="5962680"/>
              <a:ext cx="1000080" cy="215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Scott Govenar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534960" y="6232680"/>
              <a:ext cx="1000080" cy="215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Steve Walton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534960" y="6526080"/>
              <a:ext cx="1000080" cy="2156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Jennifer Thome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84" name=""/>
            <p:cNvCxnSpPr>
              <a:stCxn id="37" idx="0"/>
              <a:endCxn id="35" idx="0"/>
            </p:cNvCxnSpPr>
            <p:nvPr/>
          </p:nvCxnSpPr>
          <p:spPr>
            <a:xfrm>
              <a:off x="1009800" y="2041560"/>
              <a:ext cx="6860160" cy="2160"/>
            </a:xfrm>
            <a:prstGeom prst="straightConnector1">
              <a:avLst/>
            </a:prstGeom>
            <a:ln w="9360">
              <a:solidFill>
                <a:srgbClr val="000000"/>
              </a:solidFill>
              <a:miter/>
            </a:ln>
          </p:spPr>
        </p:cxn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740880" y="438120"/>
            <a:ext cx="7296120" cy="62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Campaign Structure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527040" y="1503360"/>
            <a:ext cx="8097840" cy="436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of five rapid-response teams addressing policy and public relations issues associated with the California energy crisis.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Geographic Targets: Washington, DC/New York/California/Western States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58800" y="309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Objectives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671400" y="1695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Isolate the Crisis to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Protect Enron’s Value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Repair the California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Future Price Risk Management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0" y="328680"/>
            <a:ext cx="9144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Isolate the Crisis to California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Accomplishments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350640" y="1290600"/>
            <a:ext cx="8397720" cy="4997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49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Distinguished California from other deregulated states and advocated the benefits of competitive wholesale and retail markets to state and federal policy makers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49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Established relationships and expanded communications with RGA, WGA and among individual governors and their staffs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49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Sustained opposition among Republican governors against price caps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49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Launched five-point Energy Solutions Program through IPPNY outlining the solutions for avoiding California-style crisis in New York State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49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Secured Congressional opposition to price controls and refund amendments during action on federal energy package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58800" y="247320"/>
            <a:ext cx="7772400" cy="84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Protect Enron’s Value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Accomplishments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671400" y="1211040"/>
            <a:ext cx="7772400" cy="514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213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Convinced CPUC to postpone a vote which would have modified payment of negative CTC and cost Enron millions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Provided California Assembly Speaker Hertzberg with analysis supporting a core/non-core electricity market structure proposal, which the Speaker then embraced as his own and established a working group in an attempt to implement the proposal in California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Helped reach an agreement with SCE to delay a  CPUC proceeding in which the ALJ could have forced Enron to submit commercially sensitive information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Lobbied successfully before the CPUC to avoid surcharges applying to Direct Access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Delayed CPUC votes which would suspend or end Direct Access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Participated in Phase I of FERC refund process resulting in ALJ decision reducing California’s refund claim from $8.9 billion to “hundreds of millions”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13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13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7240" y="157320"/>
            <a:ext cx="7772400" cy="87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Repair the California Market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Accomplishments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71400" y="1238400"/>
            <a:ext cx="7772400" cy="5200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Convinced California policymakers to agree to: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Raise prices in order to return the IOUs to creditworthiness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a “demand buy-down” proposal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the need to expedite plant siting and construction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 into long-term contracts to reduce exposure to price volatility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01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Directed Governors’ attention to western transmission development and advocated market-based solutions to transmission improvements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Lobbied successfully before the CPUC to avoid surcharges applying to Direct Access and delayed CPUC votes which would suspend or end 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Amassed a majority of votes for Enron’s negawatts proposal in Congressional subcommittee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Obtained Democrat and Republican protests to FERC on California’s Balkanization proposal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Persuaded California business leaders to engage in the effort to resolve California’s energy crisis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58800" y="-360"/>
            <a:ext cx="7772400" cy="13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Increase Future Price Risk Management Opportunities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Accomplishments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85440" y="1566720"/>
            <a:ext cx="7753320" cy="476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Produced and delivered comprehensive report to EES identifying commercial opportunities to provide structured supply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Specific opportunities identified in 15 states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Partnered with EES in discussions with utilities subject to retail and open access regarding outsourcing of last resort service as a retail obligation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Favorable responses in: CT, IL, ME, MA, NJ, NY and PA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24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Assisted EES in approaching municipal utilities exempt from retail access regarding the provision of EES products and services through the municipal utility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Favorable responses in FL and TX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2001-07-23T13:32:09Z</dcterms:created>
  <dc:creator>jguerre</dc:creator>
  <dc:description/>
  <dc:language>en-US</dc:language>
  <cp:lastModifiedBy>jguerre</cp:lastModifiedBy>
  <cp:lastPrinted>2001-08-06T17:16:15Z</cp:lastPrinted>
  <dcterms:modified xsi:type="dcterms:W3CDTF">2001-08-22T19:46:16Z</dcterms:modified>
  <cp:revision>221</cp:revision>
  <dc:subject/>
  <dc:title>Advancing Electric Competition in the Wake of California </dc:title>
</cp:coreProperties>
</file>