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FEC94FB-25A3-4BB9-B1DD-37DD58FDC17B}"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92FC5DA5-D2E9-4156-BC92-67BEE0D1021D}"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4A515F6-81BF-4751-ACB2-8C4A0492DEA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CAISO-Declared Emergencies</a:t>
            </a:r>
            <a:endParaRPr b="0" lang="en-US" sz="4400" strike="noStrike" u="none">
              <a:solidFill>
                <a:srgbClr val="000000"/>
              </a:solidFill>
              <a:effectLst/>
              <a:uFillTx/>
              <a:latin typeface="Times New Roman"/>
            </a:endParaRPr>
          </a:p>
        </p:txBody>
      </p:sp>
      <p:graphicFrame>
        <p:nvGraphicFramePr>
          <p:cNvPr id="9" name=""/>
          <p:cNvGraphicFramePr/>
          <p:nvPr/>
        </p:nvGraphicFramePr>
        <p:xfrm>
          <a:off x="0" y="2666880"/>
          <a:ext cx="9139320" cy="1927440"/>
        </p:xfrm>
        <a:graphic>
          <a:graphicData uri="http://schemas.openxmlformats.org/presentationml/2006/ole">
            <p:oleObj r:id="rId1" spid="">
              <p:embed/>
              <p:pic>
                <p:nvPicPr>
                  <p:cNvPr id="10" name="" descr=""/>
                  <p:cNvPicPr/>
                  <p:nvPr/>
                </p:nvPicPr>
                <p:blipFill>
                  <a:blip r:embed="rId2"/>
                  <a:stretch/>
                </p:blipFill>
                <p:spPr>
                  <a:xfrm>
                    <a:off x="0" y="2666880"/>
                    <a:ext cx="9139320" cy="1927440"/>
                  </a:xfrm>
                  <a:prstGeom prst="rect">
                    <a:avLst/>
                  </a:prstGeom>
                  <a:noFill/>
                  <a:ln w="0">
                    <a:noFill/>
                  </a:ln>
                </p:spPr>
              </p:pic>
            </p:oleObj>
          </a:graphicData>
        </a:graphic>
      </p:graphicFrame>
      <p:sp>
        <p:nvSpPr>
          <p:cNvPr id="11" name=""/>
          <p:cNvSpPr/>
          <p:nvPr/>
        </p:nvSpPr>
        <p:spPr>
          <a:xfrm>
            <a:off x="685800" y="6019920"/>
            <a:ext cx="563868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Source: CAISO Summer 2001 Assessment.  2001 data as of mid March 01.</a:t>
            </a:r>
            <a:endParaRPr b="0" lang="en-US" sz="1400" strike="noStrike" u="none">
              <a:solidFill>
                <a:srgbClr val="000000"/>
              </a:solidFill>
              <a:effectLst/>
              <a:uFillTx/>
              <a:latin typeface="Times New Roman"/>
            </a:endParaRPr>
          </a:p>
        </p:txBody>
      </p:sp>
      <p:sp>
        <p:nvSpPr>
          <p:cNvPr id="12" name=""/>
          <p:cNvSpPr/>
          <p:nvPr/>
        </p:nvSpPr>
        <p:spPr>
          <a:xfrm>
            <a:off x="1447920" y="4648320"/>
            <a:ext cx="6553080" cy="119124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Since the beginning of 2001, CAISO has been in a Stage 1(or greater) emergency approximately 2/3 of the days.</a:t>
            </a:r>
            <a:endParaRPr b="0" lang="en-US" sz="2400" strike="noStrike" u="none">
              <a:solidFill>
                <a:srgbClr val="000000"/>
              </a:solidFill>
              <a:effectLst/>
              <a:uFillTx/>
              <a:latin typeface="Times New Roman"/>
            </a:endParaRPr>
          </a:p>
        </p:txBody>
      </p:sp>
      <p:sp>
        <p:nvSpPr>
          <p:cNvPr id="13" name=""/>
          <p:cNvSpPr/>
          <p:nvPr/>
        </p:nvSpPr>
        <p:spPr>
          <a:xfrm>
            <a:off x="1523880" y="2362320"/>
            <a:ext cx="62485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Declarations approximately equal no of days win which events have been declared.</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CAISO’s Definition of Alerts, Warnings, and Emergencies</a:t>
            </a:r>
            <a:endParaRPr b="0" lang="en-US" sz="3600" strike="noStrike" u="none">
              <a:solidFill>
                <a:srgbClr val="000000"/>
              </a:solidFill>
              <a:effectLst/>
              <a:uFillTx/>
              <a:latin typeface="Times New Roman"/>
            </a:endParaRPr>
          </a:p>
        </p:txBody>
      </p:sp>
      <p:sp>
        <p:nvSpPr>
          <p:cNvPr id="15" name="PlaceHolder 2"/>
          <p:cNvSpPr>
            <a:spLocks noGrp="1"/>
          </p:cNvSpPr>
          <p:nvPr>
            <p:ph/>
          </p:nvPr>
        </p:nvSpPr>
        <p:spPr>
          <a:xfrm>
            <a:off x="685440" y="1980720"/>
            <a:ext cx="8001000" cy="4496040"/>
          </a:xfrm>
          <a:prstGeom prst="rect">
            <a:avLst/>
          </a:prstGeom>
          <a:noFill/>
          <a:ln w="0">
            <a:noFill/>
          </a:ln>
        </p:spPr>
        <p:txBody>
          <a:bodyPr lIns="90000" rIns="90000" tIns="46800" bIns="46800" anchor="t">
            <a:normAutofit/>
          </a:bodyPr>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Alert</a:t>
            </a:r>
            <a:r>
              <a:rPr b="0" lang="en-US" sz="1800" strike="noStrike" u="none">
                <a:solidFill>
                  <a:srgbClr val="000000"/>
                </a:solidFill>
                <a:effectLst/>
                <a:uFillTx/>
                <a:latin typeface="Times New Roman"/>
              </a:rPr>
              <a:t>: Notice to all Market Participants advising of marginal conditions (usually relative to Operating Reserve) and requesting market response for resolution;</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Warning</a:t>
            </a:r>
            <a:r>
              <a:rPr b="0" lang="en-US" sz="1800" strike="noStrike" u="none">
                <a:solidFill>
                  <a:srgbClr val="000000"/>
                </a:solidFill>
                <a:effectLst/>
                <a:uFillTx/>
                <a:latin typeface="Times New Roman"/>
              </a:rPr>
              <a:t>: Notice to all Market Participants advising of marginal conditions (usually relative to Operating Reserve) and requesting market response for resolution, and additionally advising Market Participants that the ISO may seek resolution by acquisition of resources through non-competitive means.</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Emergency</a:t>
            </a:r>
            <a:r>
              <a:rPr b="0" lang="en-US" sz="1800" strike="noStrike" u="none">
                <a:solidFill>
                  <a:srgbClr val="000000"/>
                </a:solidFill>
                <a:effectLst/>
                <a:uFillTx/>
                <a:latin typeface="Times New Roman"/>
              </a:rPr>
              <a:t>: Notice to all Market Participants and/or to the public of conditions threatening electric system reliability (e.g., Operating Reserve and/or other system concerns) enabling out of market acquisition of resources and obligating response from all Market Participants as directed by the ISO. </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Stage 1: Actual or anticipated Operating Reserves are less than WSCC Minimum Operating Reserve Criteria;</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Stage 2: Actual or anticipated Operating Reserves are less than or equal to five percent (5%);</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Stage 3: Actual or anticipated Operating Reserves are less than or equal to one and one half percent (1.5%).</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2001-05-08T15:12:43Z</dcterms:created>
  <dc:creator>acomnes</dc:creator>
  <dc:description/>
  <dc:language>en-US</dc:language>
  <cp:lastModifiedBy>acomnes</cp:lastModifiedBy>
  <dcterms:modified xsi:type="dcterms:W3CDTF">2001-05-08T15:24:59Z</dcterms:modified>
  <cp:revision>6</cp:revision>
  <dc:subject/>
  <dc:title>CAISO-Declared Emergencies</dc:title>
</cp:coreProperties>
</file>