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_rels/slide5.xml.rels" ContentType="application/vnd.openxmlformats-package.relationships+xml"/>
  <Override PartName="/ppt/slides/_rels/slide21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2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CAD01AC-40D1-4825-B499-D25AEB5CC3F4}" type="slidenum">
              <a:t>&lt;#&gt;</a:t>
            </a:fld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E0F6665-29D3-4582-8F67-EF8CBE4D1661}" type="slidenum">
              <a:t>&lt;#&gt;</a:t>
            </a:fld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99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99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99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99"/>
              </a:spcBef>
              <a:buClr>
                <a:srgbClr val="ffffff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2" name="ENE_C_WHI" descr=""/>
          <p:cNvPicPr/>
          <p:nvPr/>
        </p:nvPicPr>
        <p:blipFill>
          <a:blip r:embed="rId2"/>
          <a:stretch/>
        </p:blipFill>
        <p:spPr>
          <a:xfrm>
            <a:off x="8299440" y="5987880"/>
            <a:ext cx="690480" cy="694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3"/>
          <p:cNvSpPr>
            <a:spLocks noGrp="1"/>
          </p:cNvSpPr>
          <p:nvPr>
            <p:ph type="ftr" idx="1"/>
          </p:nvPr>
        </p:nvSpPr>
        <p:spPr>
          <a:xfrm>
            <a:off x="64764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sldNum" idx="2"/>
          </p:nvPr>
        </p:nvSpPr>
        <p:spPr>
          <a:xfrm>
            <a:off x="4419360" y="6248520"/>
            <a:ext cx="3553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8248B8A-D0AD-4251-ABA8-09009EF3D40B}" type="slidenum"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.png"/><Relationship Id="rId3" Type="http://schemas.openxmlformats.org/officeDocument/2006/relationships/oleObject" Target="../embeddings/oleObject2.bin"/><Relationship Id="rId4" Type="http://schemas.openxmlformats.org/officeDocument/2006/relationships/image" Target="../media/image6.png"/><Relationship Id="rId5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7.png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8.png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60240" y="993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ffff00"/>
                </a:solidFill>
                <a:effectLst/>
                <a:uFillTx/>
                <a:latin typeface="Arial Rounded MT Bold"/>
              </a:rPr>
              <a:t>Spread Options</a:t>
            </a:r>
            <a:endParaRPr b="1" lang="en-US" sz="44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1397160" y="2425320"/>
            <a:ext cx="6718320" cy="3403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ccff99"/>
                </a:solidFill>
                <a:effectLst/>
                <a:uFillTx/>
                <a:latin typeface="Arial Rounded MT Bold"/>
              </a:rPr>
              <a:t>Presented by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 algn="ctr">
              <a:lnSpc>
                <a:spcPct val="10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1200"/>
            </a:br>
            <a:r>
              <a:rPr b="1" lang="en-US" sz="2800" strike="noStrike" u="none">
                <a:solidFill>
                  <a:srgbClr val="ccff99"/>
                </a:solidFill>
                <a:effectLst/>
                <a:uFillTx/>
                <a:latin typeface="Arial Rounded MT Bold"/>
              </a:rPr>
              <a:t>Vince Kaminski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 algn="ctr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400" strike="noStrike" u="none">
                <a:solidFill>
                  <a:srgbClr val="ccff99"/>
                </a:solidFill>
                <a:effectLst/>
                <a:uFillTx/>
                <a:latin typeface="Arial Rounded MT Bold"/>
              </a:rPr>
              <a:t>Enron Research Group</a:t>
            </a:r>
            <a:br>
              <a:rPr sz="2000"/>
            </a:br>
            <a:endParaRPr b="0" lang="en-US" sz="3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 algn="ctr">
              <a:lnSpc>
                <a:spcPct val="100000"/>
              </a:lnSpc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 algn="ctr">
              <a:lnSpc>
                <a:spcPct val="10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Houston, Texas</a:t>
            </a:r>
            <a:br>
              <a:rPr sz="2800"/>
            </a:b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 algn="ctr">
              <a:lnSpc>
                <a:spcPct val="10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9 October, 2000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"/>
          <p:cNvSpPr/>
          <p:nvPr/>
        </p:nvSpPr>
        <p:spPr>
          <a:xfrm>
            <a:off x="843840" y="423720"/>
            <a:ext cx="7456320" cy="1100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NYMEX Heating </a:t>
            </a:r>
            <a:r>
              <a:rPr b="1" lang="en-US" sz="3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Oil</a:t>
            </a: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Crack Spread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First Nearby Heating Oil Minus Crude Oil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4" name=""/>
          <p:cNvGraphicFramePr/>
          <p:nvPr/>
        </p:nvGraphicFramePr>
        <p:xfrm>
          <a:off x="1539720" y="1743120"/>
          <a:ext cx="6080400" cy="43149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39720" y="1743120"/>
                    <a:ext cx="6080400" cy="4314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6" name=""/>
          <p:cNvSpPr/>
          <p:nvPr/>
        </p:nvSpPr>
        <p:spPr>
          <a:xfrm rot="16200000">
            <a:off x="402480" y="3602520"/>
            <a:ext cx="15102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Dollars/Barrel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Spread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894DABD-7B4D-4054-A619-6DD72817AE83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"/>
          <p:cNvSpPr/>
          <p:nvPr/>
        </p:nvSpPr>
        <p:spPr>
          <a:xfrm>
            <a:off x="1015920" y="765000"/>
            <a:ext cx="70624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Historical Spread Deviations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1165320" y="2179800"/>
            <a:ext cx="6821280" cy="344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25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Extremely cold weather (e.g., December of ’89)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Persian Gulf crisis of 1990-1991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Attempted Soviet coup in August of 1991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Environmental acts regulating formulation of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gas and sulfur content of distillates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Spread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7055D29-CC89-4ED1-A41F-ED96591DFD81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"/>
          <p:cNvSpPr/>
          <p:nvPr/>
        </p:nvSpPr>
        <p:spPr>
          <a:xfrm>
            <a:off x="1477440" y="220680"/>
            <a:ext cx="622728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Correlation Between 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Natural Gas and Heating Oil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 rot="16200000">
            <a:off x="-1601640" y="3407760"/>
            <a:ext cx="42238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Historical correlation for trailing 6 months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1" name=""/>
          <p:cNvGraphicFramePr/>
          <p:nvPr/>
        </p:nvGraphicFramePr>
        <p:xfrm>
          <a:off x="830160" y="1657440"/>
          <a:ext cx="7729560" cy="42019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5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30160" y="1657440"/>
                    <a:ext cx="7729560" cy="4201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Spread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B1BF207-044B-4647-AD1C-AFD0D8510CA8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"/>
          <p:cNvSpPr/>
          <p:nvPr/>
        </p:nvSpPr>
        <p:spPr>
          <a:xfrm>
            <a:off x="1584360" y="754200"/>
            <a:ext cx="6028920" cy="61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Historical Spread Deviations</a:t>
            </a:r>
            <a:endParaRPr b="0" lang="en-US" sz="3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949320" y="2041560"/>
            <a:ext cx="7265880" cy="317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15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Extremely cold weather (e.g., December of ’89)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5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5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Persian Gulf crisis of 1990-1991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5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5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Attempted Soviet coup in August of 1991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5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5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Environmental acts regulating formulation of gas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and sulfur content of distillates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Spread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485E2E5-13F8-457B-9FCC-9C1BF3E52721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"/>
          <p:cNvSpPr/>
          <p:nvPr/>
        </p:nvSpPr>
        <p:spPr>
          <a:xfrm>
            <a:off x="2719440" y="593640"/>
            <a:ext cx="37350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Crack Spreads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3244320" y="1511280"/>
            <a:ext cx="2660040" cy="42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Most common are: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1806120" y="2565360"/>
            <a:ext cx="986400" cy="1769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Crude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5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3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2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1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3828240" y="2565360"/>
            <a:ext cx="1513080" cy="1769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00ff"/>
                </a:solidFill>
                <a:effectLst/>
                <a:uFillTx/>
                <a:latin typeface="Arial"/>
              </a:rPr>
              <a:t>Product A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00ff"/>
                </a:solidFill>
                <a:effectLst/>
                <a:uFillTx/>
                <a:latin typeface="Arial"/>
              </a:rPr>
              <a:t>3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00ff"/>
                </a:solidFill>
                <a:effectLst/>
                <a:uFillTx/>
                <a:latin typeface="Arial"/>
              </a:rPr>
              <a:t>2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00ff"/>
                </a:solidFill>
                <a:effectLst/>
                <a:uFillTx/>
                <a:latin typeface="Arial"/>
              </a:rPr>
              <a:t>1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00ff"/>
                </a:solidFill>
                <a:effectLst/>
                <a:uFillTx/>
                <a:latin typeface="Arial"/>
              </a:rPr>
              <a:t>1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6267960" y="2568600"/>
            <a:ext cx="1513080" cy="143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66ccff"/>
                </a:solidFill>
                <a:effectLst/>
                <a:uFillTx/>
                <a:latin typeface="Arial"/>
              </a:rPr>
              <a:t>Product B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66ccff"/>
                </a:solidFill>
                <a:effectLst/>
                <a:uFillTx/>
                <a:latin typeface="Arial"/>
              </a:rPr>
              <a:t>2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66ccff"/>
                </a:solidFill>
                <a:effectLst/>
                <a:uFillTx/>
                <a:latin typeface="Arial"/>
              </a:rPr>
              <a:t>1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66ccff"/>
                </a:solidFill>
                <a:effectLst/>
                <a:uFillTx/>
                <a:latin typeface="Arial"/>
              </a:rPr>
              <a:t>1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2971800" y="3111480"/>
            <a:ext cx="736560" cy="0"/>
          </a:xfrm>
          <a:prstGeom prst="line">
            <a:avLst/>
          </a:prstGeom>
          <a:ln w="12600">
            <a:solidFill>
              <a:srgbClr val="ff9966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2971800" y="3454560"/>
            <a:ext cx="736560" cy="0"/>
          </a:xfrm>
          <a:prstGeom prst="line">
            <a:avLst/>
          </a:prstGeom>
          <a:ln w="12600">
            <a:solidFill>
              <a:srgbClr val="ff9966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2971800" y="3797280"/>
            <a:ext cx="736560" cy="0"/>
          </a:xfrm>
          <a:prstGeom prst="line">
            <a:avLst/>
          </a:prstGeom>
          <a:ln w="12600">
            <a:solidFill>
              <a:srgbClr val="ff9966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2971800" y="4140360"/>
            <a:ext cx="736560" cy="0"/>
          </a:xfrm>
          <a:prstGeom prst="line">
            <a:avLst/>
          </a:prstGeom>
          <a:ln w="12600">
            <a:solidFill>
              <a:srgbClr val="ff9966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5460840" y="3111480"/>
            <a:ext cx="736920" cy="0"/>
          </a:xfrm>
          <a:prstGeom prst="line">
            <a:avLst/>
          </a:prstGeom>
          <a:ln w="12600">
            <a:solidFill>
              <a:srgbClr val="ff00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5460840" y="3454560"/>
            <a:ext cx="736920" cy="0"/>
          </a:xfrm>
          <a:prstGeom prst="line">
            <a:avLst/>
          </a:prstGeom>
          <a:ln w="12600">
            <a:solidFill>
              <a:srgbClr val="ff00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5460840" y="3797280"/>
            <a:ext cx="736920" cy="0"/>
          </a:xfrm>
          <a:prstGeom prst="line">
            <a:avLst/>
          </a:prstGeom>
          <a:ln w="12600">
            <a:solidFill>
              <a:srgbClr val="ff00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Spread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7EF22B3-14F0-4541-84BD-9DD50FFE2B07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"/>
          <p:cNvSpPr/>
          <p:nvPr/>
        </p:nvSpPr>
        <p:spPr>
          <a:xfrm>
            <a:off x="962280" y="730080"/>
            <a:ext cx="717444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NYMEX Spread Option Users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995760" y="1930320"/>
            <a:ext cx="7123680" cy="378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Refiners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Long cracks (long products/short crude)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Buy puts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Product traders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Short cracks (short products, use WTI to hedge)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Buy calls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Unbranded gasoline distributors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Short gasoline purchases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Buy OTM calls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Spread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EDDD6B0-ADE9-48C5-B78F-6D6894A14659}" type="slidenum">
              <a:t>15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9" name=""/>
          <p:cNvGraphicFramePr/>
          <p:nvPr/>
        </p:nvGraphicFramePr>
        <p:xfrm>
          <a:off x="3446640" y="5425920"/>
          <a:ext cx="274320" cy="7556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7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446640" y="5425920"/>
                    <a:ext cx="274320" cy="755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1" name=""/>
          <p:cNvSpPr/>
          <p:nvPr/>
        </p:nvSpPr>
        <p:spPr>
          <a:xfrm>
            <a:off x="2213280" y="301680"/>
            <a:ext cx="4720320" cy="116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Options on Spread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(General Properties)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700200" y="1549440"/>
            <a:ext cx="7599240" cy="3675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28600"/>
                <a:tab algn="l" pos="457200"/>
                <a:tab algn="l" pos="685800"/>
                <a:tab algn="l" pos="914400"/>
                <a:tab algn="l" pos="1143000"/>
                <a:tab algn="l" pos="1371600"/>
                <a:tab algn="l" pos="1600200"/>
                <a:tab algn="l" pos="1828800"/>
                <a:tab algn="l" pos="2057400"/>
                <a:tab algn="l" pos="2286000"/>
                <a:tab algn="l" pos="2514600"/>
                <a:tab algn="l" pos="2743200"/>
                <a:tab algn="l" pos="2971800"/>
                <a:tab algn="l" pos="3200400"/>
                <a:tab algn="l" pos="3429000"/>
                <a:tab algn="l" pos="3657600"/>
                <a:tab algn="l" pos="3886200"/>
                <a:tab algn="l" pos="4114800"/>
                <a:tab algn="l" pos="4343400"/>
                <a:tab algn="l" pos="45720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Exchange option:  a special case of spread option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(K=0)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28600"/>
                <a:tab algn="l" pos="457200"/>
                <a:tab algn="l" pos="685800"/>
                <a:tab algn="l" pos="914400"/>
                <a:tab algn="l" pos="1143000"/>
                <a:tab algn="l" pos="1371600"/>
                <a:tab algn="l" pos="1600200"/>
                <a:tab algn="l" pos="1828800"/>
                <a:tab algn="l" pos="2057400"/>
                <a:tab algn="l" pos="2286000"/>
                <a:tab algn="l" pos="2514600"/>
                <a:tab algn="l" pos="2743200"/>
                <a:tab algn="l" pos="2971800"/>
                <a:tab algn="l" pos="3200400"/>
                <a:tab algn="l" pos="3429000"/>
                <a:tab algn="l" pos="3657600"/>
                <a:tab algn="l" pos="3886200"/>
                <a:tab algn="l" pos="4114800"/>
                <a:tab algn="l" pos="4343400"/>
                <a:tab algn="l" pos="45720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28600"/>
                <a:tab algn="l" pos="457200"/>
                <a:tab algn="l" pos="685800"/>
                <a:tab algn="l" pos="914400"/>
                <a:tab algn="l" pos="1143000"/>
                <a:tab algn="l" pos="1371600"/>
                <a:tab algn="l" pos="1600200"/>
                <a:tab algn="l" pos="1828800"/>
                <a:tab algn="l" pos="2057400"/>
                <a:tab algn="l" pos="2286000"/>
                <a:tab algn="l" pos="2514600"/>
                <a:tab algn="l" pos="2743200"/>
                <a:tab algn="l" pos="2971800"/>
                <a:tab algn="l" pos="3200400"/>
                <a:tab algn="l" pos="3429000"/>
                <a:tab algn="l" pos="3657600"/>
                <a:tab algn="l" pos="3886200"/>
                <a:tab algn="l" pos="4114800"/>
                <a:tab algn="l" pos="4343400"/>
                <a:tab algn="l" pos="45720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Spread call (K) </a:t>
            </a:r>
            <a:r>
              <a:rPr b="1" i="1" lang="en-US" sz="2200" strike="noStrike" u="sng">
                <a:solidFill>
                  <a:srgbClr val="ffffff"/>
                </a:solidFill>
                <a:effectLst/>
                <a:uFillTx/>
                <a:latin typeface="Arial"/>
              </a:rPr>
              <a:t>&lt;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[call(K</a:t>
            </a:r>
            <a:r>
              <a:rPr b="1" lang="en-US" sz="2200" strike="noStrike" u="none" baseline="-25000">
                <a:solidFill>
                  <a:srgbClr val="ffffff"/>
                </a:solidFill>
                <a:effectLst/>
                <a:uFillTx/>
                <a:latin typeface="Arial"/>
              </a:rPr>
              <a:t>1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) + put (K</a:t>
            </a:r>
            <a:r>
              <a:rPr b="1" lang="en-US" sz="2200" strike="noStrike" u="none" baseline="-25000">
                <a:solidFill>
                  <a:srgbClr val="ffffff"/>
                </a:solidFill>
                <a:effectLst/>
                <a:uFillTx/>
                <a:latin typeface="Arial"/>
              </a:rPr>
              <a:t>2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)]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685800"/>
                <a:tab algn="l" pos="914400"/>
                <a:tab algn="l" pos="1143000"/>
                <a:tab algn="l" pos="1371600"/>
                <a:tab algn="l" pos="1600200"/>
                <a:tab algn="l" pos="1828800"/>
                <a:tab algn="l" pos="2057400"/>
                <a:tab algn="l" pos="2286000"/>
                <a:tab algn="l" pos="2514600"/>
                <a:tab algn="l" pos="2743200"/>
                <a:tab algn="l" pos="2971800"/>
                <a:tab algn="l" pos="3200400"/>
                <a:tab algn="l" pos="3429000"/>
                <a:tab algn="l" pos="3657600"/>
                <a:tab algn="l" pos="3886200"/>
                <a:tab algn="l" pos="4114800"/>
                <a:tab algn="l" pos="4343400"/>
                <a:tab algn="l" pos="4572000"/>
                <a:tab algn="l" pos="4800600"/>
                <a:tab algn="l" pos="50292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K = K</a:t>
            </a:r>
            <a:r>
              <a:rPr b="1" lang="en-US" sz="2200" strike="noStrike" u="none" baseline="-25000">
                <a:solidFill>
                  <a:srgbClr val="ffffff"/>
                </a:solidFill>
                <a:effectLst/>
                <a:uFillTx/>
                <a:latin typeface="Arial"/>
              </a:rPr>
              <a:t>1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- K</a:t>
            </a:r>
            <a:r>
              <a:rPr b="1" lang="en-US" sz="2200" strike="noStrike" u="none" baseline="-25000">
                <a:solidFill>
                  <a:srgbClr val="ffffff"/>
                </a:solidFill>
                <a:effectLst/>
                <a:uFillTx/>
                <a:latin typeface="Arial"/>
              </a:rPr>
              <a:t>2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685800"/>
                <a:tab algn="l" pos="914400"/>
                <a:tab algn="l" pos="1143000"/>
                <a:tab algn="l" pos="1371600"/>
                <a:tab algn="l" pos="1600200"/>
                <a:tab algn="l" pos="1828800"/>
                <a:tab algn="l" pos="2057400"/>
                <a:tab algn="l" pos="2286000"/>
                <a:tab algn="l" pos="2514600"/>
                <a:tab algn="l" pos="2743200"/>
                <a:tab algn="l" pos="2971800"/>
                <a:tab algn="l" pos="3200400"/>
                <a:tab algn="l" pos="3429000"/>
                <a:tab algn="l" pos="3657600"/>
                <a:tab algn="l" pos="3886200"/>
                <a:tab algn="l" pos="4114800"/>
                <a:tab algn="l" pos="4343400"/>
                <a:tab algn="l" pos="4572000"/>
                <a:tab algn="l" pos="4800600"/>
                <a:tab algn="l" pos="50292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Obvious:  separate options give more flexibility to the holder. Therefore, they cannot be worth less than the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spread option.  In other words:  the holder of a call and a put has an option to decouple them.  This option has to be worth something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228600"/>
                <a:tab algn="l" pos="457200"/>
                <a:tab algn="l" pos="685800"/>
                <a:tab algn="l" pos="914400"/>
                <a:tab algn="l" pos="1143000"/>
                <a:tab algn="l" pos="1371600"/>
                <a:tab algn="l" pos="1600200"/>
                <a:tab algn="l" pos="1828800"/>
                <a:tab algn="l" pos="2057400"/>
                <a:tab algn="l" pos="2286000"/>
                <a:tab algn="l" pos="2514600"/>
                <a:tab algn="l" pos="2743200"/>
                <a:tab algn="l" pos="2971800"/>
                <a:tab algn="l" pos="3200400"/>
                <a:tab algn="l" pos="3429000"/>
                <a:tab algn="l" pos="3657600"/>
                <a:tab algn="l" pos="3886200"/>
                <a:tab algn="l" pos="4114800"/>
                <a:tab algn="l" pos="4343400"/>
                <a:tab algn="l" pos="45720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3574800" y="5499000"/>
            <a:ext cx="2021040" cy="76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228600"/>
                <a:tab algn="l" pos="457200"/>
                <a:tab algn="l" pos="685800"/>
                <a:tab algn="l" pos="914400"/>
                <a:tab algn="l" pos="1143000"/>
                <a:tab algn="l" pos="1371600"/>
                <a:tab algn="l" pos="1600200"/>
                <a:tab algn="l" pos="1828800"/>
                <a:tab algn="l" pos="2057400"/>
                <a:tab algn="l" pos="2286000"/>
                <a:tab algn="l" pos="2514600"/>
                <a:tab algn="l" pos="2743200"/>
                <a:tab algn="l" pos="2971800"/>
                <a:tab algn="l" pos="3200400"/>
                <a:tab algn="l" pos="3429000"/>
                <a:tab algn="l" pos="3657600"/>
                <a:tab algn="l" pos="3886200"/>
                <a:tab algn="l" pos="4114800"/>
                <a:tab algn="l" pos="4343400"/>
                <a:tab algn="l" pos="45720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 variance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228600"/>
                <a:tab algn="l" pos="457200"/>
                <a:tab algn="l" pos="685800"/>
                <a:tab algn="l" pos="914400"/>
                <a:tab algn="l" pos="1143000"/>
                <a:tab algn="l" pos="1371600"/>
                <a:tab algn="l" pos="1600200"/>
                <a:tab algn="l" pos="1828800"/>
                <a:tab algn="l" pos="2057400"/>
                <a:tab algn="l" pos="2286000"/>
                <a:tab algn="l" pos="2514600"/>
                <a:tab algn="l" pos="2743200"/>
                <a:tab algn="l" pos="2971800"/>
                <a:tab algn="l" pos="3200400"/>
                <a:tab algn="l" pos="3429000"/>
                <a:tab algn="l" pos="3657600"/>
                <a:tab algn="l" pos="3886200"/>
                <a:tab algn="l" pos="4114800"/>
                <a:tab algn="l" pos="4343400"/>
                <a:tab algn="l" pos="45720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 correlation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3327480" y="5359320"/>
            <a:ext cx="533160" cy="216000"/>
          </a:xfrm>
          <a:prstGeom prst="rect">
            <a:avLst/>
          </a:prstGeom>
          <a:solidFill>
            <a:srgbClr val="3333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75" name=""/>
          <p:cNvGraphicFramePr/>
          <p:nvPr/>
        </p:nvGraphicFramePr>
        <p:xfrm>
          <a:off x="3030480" y="4968720"/>
          <a:ext cx="3116160" cy="47340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76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3030480" y="4968720"/>
                    <a:ext cx="3116160" cy="473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Spread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EA98C2B-505A-4F9A-ADD4-717EDC3BA891}" type="slidenum">
              <a:t>16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"/>
          <p:cNvSpPr/>
          <p:nvPr/>
        </p:nvSpPr>
        <p:spPr>
          <a:xfrm>
            <a:off x="1452240" y="720720"/>
            <a:ext cx="627264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Heating Oil Crack Spread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1044720" y="1841400"/>
            <a:ext cx="7705440" cy="378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Put and call on the 1:1 futures price differential between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NY Harbor heating oil and WTI crude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HO x 42 - CL = heat crack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Call option:  The right to hold a long position in the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underlying heating oil futures contract and a short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position in the underlying crude oil futures contract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(the same NYMEX trading month)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Short and long positions, respectively, for the put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Spread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F923E3C-667B-40B8-9B91-0CE52FF97CFE}" type="slidenum">
              <a:t>17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"/>
          <p:cNvSpPr/>
          <p:nvPr/>
        </p:nvSpPr>
        <p:spPr>
          <a:xfrm>
            <a:off x="815400" y="615960"/>
            <a:ext cx="75132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Gasoline Crack Spread Option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628560" y="2184480"/>
            <a:ext cx="7878960" cy="244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Put and call options on the 1:1 futures price differential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between NY Harbor unleaded gasoline and WTI crude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HU x 42 - CL = gasoline crack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Definition of the call and put options analogous to the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heat crack options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Spread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97DD9AB-B9E5-4781-8F56-5DD5B5E26352}" type="slidenum">
              <a:t>18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"/>
          <p:cNvSpPr/>
          <p:nvPr/>
        </p:nvSpPr>
        <p:spPr>
          <a:xfrm>
            <a:off x="675360" y="1536840"/>
            <a:ext cx="7122960" cy="46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Developed by D. Wilcox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13716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13716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13716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13716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=  forward spread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K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=  strike price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t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=  valuation time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T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=  expiration time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T-t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=  life of the option (years)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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=  volatility (absolute)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r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=  risk free interest rate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N(.)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=  cumulative normal distribution function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n(.)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=  standard normal density function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82" name=""/>
          <p:cNvGraphicFramePr/>
          <p:nvPr/>
        </p:nvGraphicFramePr>
        <p:xfrm>
          <a:off x="2246400" y="2120760"/>
          <a:ext cx="4640040" cy="8766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8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46400" y="2120760"/>
                    <a:ext cx="4640040" cy="876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4" name=""/>
          <p:cNvSpPr/>
          <p:nvPr/>
        </p:nvSpPr>
        <p:spPr>
          <a:xfrm>
            <a:off x="1665000" y="123840"/>
            <a:ext cx="5820480" cy="1312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Spread Options Pricing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Closed Form Formula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Spread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F313468-A972-48BA-8842-96624C36B949}" type="slidenum">
              <a:t>19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"/>
          <p:cNvSpPr/>
          <p:nvPr/>
        </p:nvSpPr>
        <p:spPr>
          <a:xfrm>
            <a:off x="2597760" y="558720"/>
            <a:ext cx="39592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Spread Options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1365120" y="1778040"/>
            <a:ext cx="6443640" cy="411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6440"/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Definitions and types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6440"/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6440"/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Futures spread options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6440"/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6440"/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NYMEX crack spread options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6440"/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6440"/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Pricing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6440"/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6440"/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Terms: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  <a:tab algn="l" pos="853452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Crack, heat, frac, spark, NOB, TED spreads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  <a:tab algn="l" pos="853452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Exchange option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  <a:tab algn="l" pos="853452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Eta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Spread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CCB0EB5-9423-4A9A-A17D-EFDDA2D39F79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"/>
          <p:cNvSpPr/>
          <p:nvPr/>
        </p:nvSpPr>
        <p:spPr>
          <a:xfrm>
            <a:off x="1677600" y="374760"/>
            <a:ext cx="5820480" cy="1312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Spread Options Pricing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Closed Form Formula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797040" y="1854360"/>
            <a:ext cx="7746840" cy="399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Assumption of normal distribution of the spread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Volatility expressed in absolute terms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Delta of the option expressed in terms of the “spread”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formula is inconsistent with the standard option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pricing assumptions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Better than Black-Scholes (by any standard) for the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spread options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Widely used by the practitioners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Spread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65798F9-0DE8-42A7-9BE0-4579D3D71C4F}" type="slidenum">
              <a:t>20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"/>
          <p:cNvSpPr/>
          <p:nvPr/>
        </p:nvSpPr>
        <p:spPr>
          <a:xfrm>
            <a:off x="1238400" y="631800"/>
            <a:ext cx="66942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Spread Options:  Valuation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1262520" y="1536840"/>
            <a:ext cx="6666120" cy="1465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 closed form formula for a general case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Pricing requires use of numerical methods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Starting point:  the formula for the price of a call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2414160" y="4189320"/>
            <a:ext cx="4706280" cy="222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X(Y)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=  price of commodity X(Y)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K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=  strike price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f(X,Y) =  probability density function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T - t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=  life of the option (years)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T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=  expiration time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t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=  valuation time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r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=  interest rate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90" name=""/>
          <p:cNvGraphicFramePr/>
          <p:nvPr/>
        </p:nvGraphicFramePr>
        <p:xfrm>
          <a:off x="1643040" y="3160800"/>
          <a:ext cx="5830920" cy="8539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9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643040" y="3160800"/>
                    <a:ext cx="5830920" cy="853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Spread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11970B5-0FEC-4D1F-8607-BFB7A5FE3F83}" type="slidenum">
              <a:t>21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"/>
          <p:cNvSpPr/>
          <p:nvPr/>
        </p:nvSpPr>
        <p:spPr>
          <a:xfrm>
            <a:off x="2596320" y="720720"/>
            <a:ext cx="39592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Spread Options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1134360" y="1765440"/>
            <a:ext cx="7030440" cy="378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An option on the difference of two prices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Payoff definition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Call: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max [X-Y-K,0]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Put: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max [K-(X-Y),0]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X(Y):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price of commodity x(y)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K: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strike price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Special case:  K=0: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Option to exchange one commodity for another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Very popular in the energy markets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Spread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F2934FB-E5C7-404C-9ED1-DB1BBA5C3744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"/>
          <p:cNvSpPr/>
          <p:nvPr/>
        </p:nvSpPr>
        <p:spPr>
          <a:xfrm>
            <a:off x="878040" y="1413000"/>
            <a:ext cx="7387920" cy="4486320"/>
          </a:xfrm>
          <a:prstGeom prst="rect">
            <a:avLst/>
          </a:prstGeom>
          <a:solidFill>
            <a:srgbClr val="cc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1550160" y="403200"/>
            <a:ext cx="607392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Payoff (Put on a Spread)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885960" y="2244600"/>
            <a:ext cx="8679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Spread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7070040" y="3718080"/>
            <a:ext cx="7441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Strike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7011720" y="4175280"/>
            <a:ext cx="83376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9900"/>
                </a:solidFill>
                <a:effectLst/>
                <a:uFillTx/>
                <a:latin typeface="Arial"/>
              </a:rPr>
              <a:t>Option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9900"/>
                </a:solidFill>
                <a:effectLst/>
                <a:uFillTx/>
                <a:latin typeface="Arial"/>
              </a:rPr>
              <a:t>Payoff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7190640" y="4962600"/>
            <a:ext cx="6537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1816200" y="2387520"/>
            <a:ext cx="5448240" cy="3073320"/>
          </a:xfrm>
          <a:custGeom>
            <a:avLst/>
            <a:gdLst/>
            <a:ahLst/>
            <a:rect l="l" t="t" r="r" b="b"/>
            <a:pathLst>
              <a:path w="3432" h="1936">
                <a:moveTo>
                  <a:pt x="0" y="0"/>
                </a:moveTo>
                <a:lnTo>
                  <a:pt x="96" y="48"/>
                </a:lnTo>
                <a:lnTo>
                  <a:pt x="160" y="48"/>
                </a:lnTo>
                <a:lnTo>
                  <a:pt x="176" y="104"/>
                </a:lnTo>
                <a:lnTo>
                  <a:pt x="256" y="120"/>
                </a:lnTo>
                <a:lnTo>
                  <a:pt x="328" y="120"/>
                </a:lnTo>
                <a:lnTo>
                  <a:pt x="408" y="88"/>
                </a:lnTo>
                <a:lnTo>
                  <a:pt x="544" y="160"/>
                </a:lnTo>
                <a:lnTo>
                  <a:pt x="752" y="256"/>
                </a:lnTo>
                <a:lnTo>
                  <a:pt x="864" y="248"/>
                </a:lnTo>
                <a:lnTo>
                  <a:pt x="1128" y="336"/>
                </a:lnTo>
                <a:lnTo>
                  <a:pt x="1416" y="424"/>
                </a:lnTo>
                <a:lnTo>
                  <a:pt x="1536" y="496"/>
                </a:lnTo>
                <a:lnTo>
                  <a:pt x="1680" y="576"/>
                </a:lnTo>
                <a:lnTo>
                  <a:pt x="1848" y="600"/>
                </a:lnTo>
                <a:lnTo>
                  <a:pt x="2016" y="624"/>
                </a:lnTo>
                <a:lnTo>
                  <a:pt x="2144" y="632"/>
                </a:lnTo>
                <a:lnTo>
                  <a:pt x="2248" y="672"/>
                </a:lnTo>
                <a:lnTo>
                  <a:pt x="2312" y="696"/>
                </a:lnTo>
                <a:lnTo>
                  <a:pt x="2360" y="800"/>
                </a:lnTo>
                <a:lnTo>
                  <a:pt x="2376" y="880"/>
                </a:lnTo>
                <a:lnTo>
                  <a:pt x="2424" y="992"/>
                </a:lnTo>
                <a:lnTo>
                  <a:pt x="2512" y="1056"/>
                </a:lnTo>
                <a:lnTo>
                  <a:pt x="2584" y="1160"/>
                </a:lnTo>
                <a:lnTo>
                  <a:pt x="2656" y="1176"/>
                </a:lnTo>
                <a:lnTo>
                  <a:pt x="2672" y="1232"/>
                </a:lnTo>
                <a:lnTo>
                  <a:pt x="2792" y="1320"/>
                </a:lnTo>
                <a:lnTo>
                  <a:pt x="2864" y="1400"/>
                </a:lnTo>
                <a:lnTo>
                  <a:pt x="2912" y="1568"/>
                </a:lnTo>
                <a:lnTo>
                  <a:pt x="2960" y="1648"/>
                </a:lnTo>
                <a:lnTo>
                  <a:pt x="3032" y="1720"/>
                </a:lnTo>
                <a:lnTo>
                  <a:pt x="3120" y="1784"/>
                </a:lnTo>
                <a:lnTo>
                  <a:pt x="3184" y="1784"/>
                </a:lnTo>
                <a:lnTo>
                  <a:pt x="3264" y="1792"/>
                </a:lnTo>
                <a:lnTo>
                  <a:pt x="3344" y="1848"/>
                </a:lnTo>
                <a:lnTo>
                  <a:pt x="3408" y="1880"/>
                </a:lnTo>
                <a:lnTo>
                  <a:pt x="3432" y="1936"/>
                </a:lnTo>
              </a:path>
            </a:pathLst>
          </a:custGeom>
          <a:noFill/>
          <a:ln w="28440">
            <a:solidFill>
              <a:srgbClr val="ff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1828800" y="4089240"/>
            <a:ext cx="5905440" cy="0"/>
          </a:xfrm>
          <a:prstGeom prst="line">
            <a:avLst/>
          </a:prstGeom>
          <a:ln w="2844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 flipV="1">
            <a:off x="1828800" y="1917720"/>
            <a:ext cx="0" cy="295920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1828800" y="4876920"/>
            <a:ext cx="6146640" cy="0"/>
          </a:xfrm>
          <a:prstGeom prst="line">
            <a:avLst/>
          </a:prstGeom>
          <a:ln w="255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6578640" y="4292640"/>
            <a:ext cx="431640" cy="20304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6540480" y="4089240"/>
            <a:ext cx="0" cy="927360"/>
          </a:xfrm>
          <a:prstGeom prst="line">
            <a:avLst/>
          </a:prstGeom>
          <a:ln w="28440">
            <a:solidFill>
              <a:srgbClr val="339966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Spread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258F302-9C9B-4027-BBD4-86056F5B3203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"/>
          <p:cNvSpPr/>
          <p:nvPr/>
        </p:nvSpPr>
        <p:spPr>
          <a:xfrm>
            <a:off x="1491840" y="615960"/>
            <a:ext cx="618696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Types of Spread Options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1718280" y="1638360"/>
            <a:ext cx="5721840" cy="435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Location spreads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Calendar spreads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Processing spreads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Crack gasoline spreads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Heat spreads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Spark spreads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Frac spreads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Quality spreads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Intermarket vs. Intramarket options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OTC vs. exchange-traded spread options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Spread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497BBAA-9948-419A-9EE2-E2F318908072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"/>
          <p:cNvSpPr/>
          <p:nvPr/>
        </p:nvSpPr>
        <p:spPr>
          <a:xfrm>
            <a:off x="2109600" y="565200"/>
            <a:ext cx="5031000" cy="1312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Spread Options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Economic Rationale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866880" y="2425680"/>
            <a:ext cx="7470720" cy="3110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Economic rationale for a spread option: a producer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is long spread with short-term marginal cost being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the strike price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Put spread options purchased by a producer: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protection of profit margins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Call spread options sold by a producer: generation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of cash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Spread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2C13392-15A2-483A-8E20-C8FF547F87F3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"/>
          <p:cNvSpPr/>
          <p:nvPr/>
        </p:nvSpPr>
        <p:spPr>
          <a:xfrm>
            <a:off x="406440" y="2235240"/>
            <a:ext cx="8343720" cy="2031840"/>
          </a:xfrm>
          <a:prstGeom prst="rect">
            <a:avLst/>
          </a:prstGeom>
          <a:gradFill rotWithShape="0">
            <a:gsLst>
              <a:gs pos="0">
                <a:srgbClr val="fff200"/>
              </a:gs>
              <a:gs pos="100000">
                <a:srgbClr val="4d0808"/>
              </a:gs>
            </a:gsLst>
            <a:lin ang="108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2171880" y="717480"/>
            <a:ext cx="480636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Intermarket Spread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577440" y="2386080"/>
            <a:ext cx="3000960" cy="146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purchase of a futures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contract and the sale of a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futures contract in a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different, but related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commodity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3967200" y="2386080"/>
            <a:ext cx="2974680" cy="1739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Used to hedge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incremental refining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output or the current and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projected inventory cost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as seasonal demand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shifts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7281720" y="2386080"/>
            <a:ext cx="1260720" cy="146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Refiners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Marketers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Traders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Spread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D6B5A6C-EE28-4086-8F8F-924FA71871C9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"/>
          <p:cNvSpPr/>
          <p:nvPr/>
        </p:nvSpPr>
        <p:spPr>
          <a:xfrm>
            <a:off x="406440" y="2235240"/>
            <a:ext cx="8343720" cy="2031840"/>
          </a:xfrm>
          <a:prstGeom prst="rect">
            <a:avLst/>
          </a:prstGeom>
          <a:gradFill rotWithShape="0">
            <a:gsLst>
              <a:gs pos="0">
                <a:srgbClr val="fff200"/>
              </a:gs>
              <a:gs pos="100000">
                <a:srgbClr val="4d0808"/>
              </a:gs>
            </a:gsLst>
            <a:lin ang="108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2800440" y="663480"/>
            <a:ext cx="345276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Crack Spread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679320" y="2500200"/>
            <a:ext cx="260676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 specialized form of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inter market spread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using crude oil and its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products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3852720" y="2500200"/>
            <a:ext cx="292428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To protect profit margins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for a current refining run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or future product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margins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7288200" y="2500200"/>
            <a:ext cx="109548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Refiners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Traders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Spread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A0FC1DE-EAA3-4C84-B187-02F4B87C6156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"/>
          <p:cNvSpPr/>
          <p:nvPr/>
        </p:nvSpPr>
        <p:spPr>
          <a:xfrm>
            <a:off x="401760" y="285840"/>
            <a:ext cx="8369280" cy="1130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NYMEX Gasoline Crack Spread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First Nearby Unleaded Gasoline Minus Crude Oil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0" name=""/>
          <p:cNvGraphicFramePr/>
          <p:nvPr/>
        </p:nvGraphicFramePr>
        <p:xfrm>
          <a:off x="1346040" y="1530360"/>
          <a:ext cx="6451920" cy="45784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346040" y="1530360"/>
                    <a:ext cx="6451920" cy="4578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2" name=""/>
          <p:cNvSpPr/>
          <p:nvPr/>
        </p:nvSpPr>
        <p:spPr>
          <a:xfrm rot="16200000">
            <a:off x="224640" y="3450600"/>
            <a:ext cx="15102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Dollars/Barrel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Spread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FE4A5E6-D7B1-401E-979E-1AEB311CF0DA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2000-09-05T15:55:43Z</dcterms:created>
  <dc:creator>Selena Khan</dc:creator>
  <dc:description/>
  <dc:language>en-US</dc:language>
  <cp:lastModifiedBy>P.V.Krishnarao</cp:lastModifiedBy>
  <dcterms:modified xsi:type="dcterms:W3CDTF">2000-10-09T13:20:01Z</dcterms:modified>
  <cp:revision>60</cp:revision>
  <dc:subject/>
  <dc:title>No Slide Title</dc:title>
</cp:coreProperties>
</file>