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jpeg" ContentType="image/jpeg"/>
  <Override PartName="/ppt/media/image2.png" ContentType="image/png"/>
  <Override PartName="/ppt/media/image3.wmf" ContentType="image/x-wmf"/>
  <Override PartName="/ppt/media/image4.wmf" ContentType="image/x-wmf"/>
  <Override PartName="/ppt/media/image5.jpeg" ContentType="image/jpeg"/>
  <Override PartName="/ppt/media/image6.jpeg" ContentType="image/jpe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19.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7.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_rels/notesSlide16.xml.rels" ContentType="application/vnd.openxmlformats-package.relationships+xml"/>
  <Override PartName="/ppt/notesSlides/_rels/notesSlide27.xml.rels" ContentType="application/vnd.openxmlformats-package.relationships+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5.xml.rels" ContentType="application/vnd.openxmlformats-package.relationships+xml"/>
  <Override PartName="/ppt/notesSlides/_rels/notesSlide1.xml.rels" ContentType="application/vnd.openxmlformats-package.relationships+xml"/>
  <Override PartName="/ppt/notesSlides/_rels/notesSlide14.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6.xml.rels" ContentType="application/vnd.openxmlformats-package.relationships+xml"/>
  <Override PartName="/ppt/notesSlides/_rels/notesSlide22.xml.rels" ContentType="application/vnd.openxmlformats-package.relationships+xml"/>
  <Override PartName="/ppt/notesSlides/_rels/notesSlide24.xml.rels" ContentType="application/vnd.openxmlformats-package.relationships+xml"/>
  <Override PartName="/ppt/notesSlides/_rels/notesSlide13.xml.rels" ContentType="application/vnd.openxmlformats-package.relationships+xml"/>
  <Override PartName="/ppt/notesSlides/_rels/notesSlide25.xml.rels" ContentType="application/vnd.openxmlformats-package.relationships+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32.xml.rels" ContentType="application/vnd.openxmlformats-package.relationships+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29.xml.rels" ContentType="application/vnd.openxmlformats-package.relationships+xml"/>
  <Override PartName="/ppt/notesSlides/_rels/notesSlide4.xml.rels" ContentType="application/vnd.openxmlformats-package.relationships+xml"/>
  <Override PartName="/ppt/notesSlides/_rels/notesSlide17.xml.rels" ContentType="application/vnd.openxmlformats-package.relationships+xml"/>
  <Override PartName="/ppt/notesSlides/_rels/notesSlide26.xml.rels" ContentType="application/vnd.openxmlformats-package.relationships+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notesSlides/notesSlide29.xml" ContentType="application/vnd.openxmlformats-officedocument.presentationml.notesSlide+xml"/>
  <Override PartName="/ppt/notesSlides/notesSlide1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1.xml" ContentType="application/vnd.openxmlformats-officedocument.presentationml.notesSlide+xml"/>
  <Override PartName="/ppt/notesSlides/notesSlide1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Lst>
  <p:sldSz cx="9144000" cy="6858000"/>
  <p:notesSz cx="7289800" cy="9601200"/>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7290000" cy="9601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9" name="PlaceHolder 1"/>
          <p:cNvSpPr>
            <a:spLocks noGrp="1"/>
          </p:cNvSpPr>
          <p:nvPr>
            <p:ph type="sldImg"/>
          </p:nvPr>
        </p:nvSpPr>
        <p:spPr>
          <a:xfrm>
            <a:off x="1254240" y="726840"/>
            <a:ext cx="4781520" cy="3585960"/>
          </a:xfrm>
          <a:prstGeom prst="rect">
            <a:avLst/>
          </a:prstGeom>
          <a:solidFill>
            <a:srgbClr val="ffffff"/>
          </a:solidFill>
          <a:ln w="12600">
            <a:solidFill>
              <a:srgbClr val="000000"/>
            </a:solidFill>
            <a:miter/>
          </a:ln>
        </p:spPr>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2.xml.rels><?xml version="1.0" encoding="UTF-8"?>
<Relationships xmlns="http://schemas.openxmlformats.org/package/2006/relationships"><Relationship Id="rId1" Type="http://schemas.openxmlformats.org/officeDocument/2006/relationships/slide" Target="../slides/slide3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sldImg"/>
          </p:nvPr>
        </p:nvSpPr>
        <p:spPr>
          <a:xfrm>
            <a:off x="1254240" y="727200"/>
            <a:ext cx="4781520" cy="3585960"/>
          </a:xfrm>
          <a:prstGeom prst="rect">
            <a:avLst/>
          </a:prstGeom>
          <a:ln w="0">
            <a:noFill/>
          </a:ln>
        </p:spPr>
      </p:sp>
      <p:sp>
        <p:nvSpPr>
          <p:cNvPr id="381"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Good afternoon.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Once again, I’m John Forrester with Buildscape and I’d like to express my appreciation for this opportunity to share some of our thoughts about Customer loyalty with you.</a:t>
            </a: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2" name="PlaceHolder 1"/>
          <p:cNvSpPr>
            <a:spLocks noGrp="1"/>
          </p:cNvSpPr>
          <p:nvPr>
            <p:ph type="sldImg"/>
          </p:nvPr>
        </p:nvSpPr>
        <p:spPr>
          <a:xfrm>
            <a:off x="1254240" y="727200"/>
            <a:ext cx="4781520" cy="3585960"/>
          </a:xfrm>
          <a:prstGeom prst="rect">
            <a:avLst/>
          </a:prstGeom>
          <a:ln w="0">
            <a:noFill/>
          </a:ln>
        </p:spPr>
      </p:sp>
      <p:sp>
        <p:nvSpPr>
          <p:cNvPr id="393"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What’s significant about our architecture?  </a:t>
            </a:r>
            <a:r>
              <a:rPr b="0" lang="en-US" sz="1200" strike="noStrike" u="sng">
                <a:solidFill>
                  <a:srgbClr val="000000"/>
                </a:solidFill>
                <a:effectLst/>
                <a:uFillTx/>
                <a:latin typeface="Times New Roman"/>
              </a:rPr>
              <a:t>The layering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can add functionality, take advantage of new technology independently of each other</a:t>
            </a: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4" name="PlaceHolder 1"/>
          <p:cNvSpPr>
            <a:spLocks noGrp="1"/>
          </p:cNvSpPr>
          <p:nvPr>
            <p:ph type="sldImg"/>
          </p:nvPr>
        </p:nvSpPr>
        <p:spPr>
          <a:xfrm>
            <a:off x="1254240" y="727200"/>
            <a:ext cx="4781520" cy="3585960"/>
          </a:xfrm>
          <a:prstGeom prst="rect">
            <a:avLst/>
          </a:prstGeom>
          <a:ln w="0">
            <a:noFill/>
          </a:ln>
        </p:spPr>
      </p:sp>
      <p:sp>
        <p:nvSpPr>
          <p:cNvPr id="395"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What’s significant about our architecture?  </a:t>
            </a:r>
            <a:r>
              <a:rPr b="0" lang="en-US" sz="1200" strike="noStrike" u="sng">
                <a:solidFill>
                  <a:srgbClr val="000000"/>
                </a:solidFill>
                <a:effectLst/>
                <a:uFillTx/>
                <a:latin typeface="Times New Roman"/>
              </a:rPr>
              <a:t>The layering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can add functionality, take advantage of new technology independently of each other</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6" name="PlaceHolder 1"/>
          <p:cNvSpPr>
            <a:spLocks noGrp="1"/>
          </p:cNvSpPr>
          <p:nvPr>
            <p:ph type="sldImg"/>
          </p:nvPr>
        </p:nvSpPr>
        <p:spPr>
          <a:xfrm>
            <a:off x="1254240" y="727200"/>
            <a:ext cx="4781520" cy="3585960"/>
          </a:xfrm>
          <a:prstGeom prst="rect">
            <a:avLst/>
          </a:prstGeom>
          <a:ln w="0">
            <a:noFill/>
          </a:ln>
        </p:spPr>
      </p:sp>
      <p:sp>
        <p:nvSpPr>
          <p:cNvPr id="397"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the center is the Buildscape catalog.  First we supplement Wickes local inventories with products we can make available online – products from other sources</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8" name="PlaceHolder 1"/>
          <p:cNvSpPr>
            <a:spLocks noGrp="1"/>
          </p:cNvSpPr>
          <p:nvPr>
            <p:ph type="sldImg"/>
          </p:nvPr>
        </p:nvSpPr>
        <p:spPr>
          <a:xfrm>
            <a:off x="1254240" y="727200"/>
            <a:ext cx="4781520" cy="3585960"/>
          </a:xfrm>
          <a:prstGeom prst="rect">
            <a:avLst/>
          </a:prstGeom>
          <a:ln w="0">
            <a:noFill/>
          </a:ln>
        </p:spPr>
      </p:sp>
      <p:sp>
        <p:nvSpPr>
          <p:cNvPr id="399"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0" name="PlaceHolder 1"/>
          <p:cNvSpPr>
            <a:spLocks noGrp="1"/>
          </p:cNvSpPr>
          <p:nvPr>
            <p:ph type="sldImg"/>
          </p:nvPr>
        </p:nvSpPr>
        <p:spPr>
          <a:xfrm>
            <a:off x="1254240" y="727200"/>
            <a:ext cx="4781520" cy="3585960"/>
          </a:xfrm>
          <a:prstGeom prst="rect">
            <a:avLst/>
          </a:prstGeom>
          <a:ln w="0">
            <a:noFill/>
          </a:ln>
        </p:spPr>
      </p:sp>
      <p:sp>
        <p:nvSpPr>
          <p:cNvPr id="401"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homebuilding marketplace hasn’t changed much in the past 25, or 50,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While there are many schools of thought on how to address supply chain inefficiencies, there is consensus about the need to make improvements and the opportunity to improve profitability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There is also a consensus about the opportunity to leverage the Internet and other technology to realize needed gains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What causes the problems? Consider that a new house may have more than 25,000 components sourced from multiple vendors- typically, no one vendor supplies more than 15% to 20 % of the items on a materials list - and installed by 15 to 20 different subcontractor teams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To put it in perspective, a recent B of A Securities report (March 2000) estimated that for every $30M spent on building materials, 20,000 man-hours are lost to administrative error and waste.  If we extrapolate, our $100B market loses 66M man-hours per year.  This staggering number underscores the need to improve efficiency, accuracy, etc.</a:t>
            </a: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2" name="PlaceHolder 1"/>
          <p:cNvSpPr>
            <a:spLocks noGrp="1"/>
          </p:cNvSpPr>
          <p:nvPr>
            <p:ph type="sldImg"/>
          </p:nvPr>
        </p:nvSpPr>
        <p:spPr>
          <a:xfrm>
            <a:off x="1254240" y="727200"/>
            <a:ext cx="4781520" cy="3585960"/>
          </a:xfrm>
          <a:prstGeom prst="rect">
            <a:avLst/>
          </a:prstGeom>
          <a:ln w="0">
            <a:noFill/>
          </a:ln>
        </p:spPr>
      </p:sp>
      <p:sp>
        <p:nvSpPr>
          <p:cNvPr id="403"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4" name="PlaceHolder 1"/>
          <p:cNvSpPr>
            <a:spLocks noGrp="1"/>
          </p:cNvSpPr>
          <p:nvPr>
            <p:ph type="sldImg"/>
          </p:nvPr>
        </p:nvSpPr>
        <p:spPr>
          <a:xfrm>
            <a:off x="1254240" y="727200"/>
            <a:ext cx="4781520" cy="3585960"/>
          </a:xfrm>
          <a:prstGeom prst="rect">
            <a:avLst/>
          </a:prstGeom>
          <a:ln w="0">
            <a:noFill/>
          </a:ln>
        </p:spPr>
      </p:sp>
      <p:sp>
        <p:nvSpPr>
          <p:cNvPr id="405"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PlaceHolder 1"/>
          <p:cNvSpPr>
            <a:spLocks noGrp="1"/>
          </p:cNvSpPr>
          <p:nvPr>
            <p:ph type="sldImg"/>
          </p:nvPr>
        </p:nvSpPr>
        <p:spPr>
          <a:xfrm>
            <a:off x="1254240" y="727200"/>
            <a:ext cx="4781520" cy="3585960"/>
          </a:xfrm>
          <a:prstGeom prst="rect">
            <a:avLst/>
          </a:prstGeom>
          <a:ln w="0">
            <a:noFill/>
          </a:ln>
        </p:spPr>
      </p:sp>
      <p:sp>
        <p:nvSpPr>
          <p:cNvPr id="407"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what I’d like to explore today.  First, customer satisfaction vs. customer loyalty.  What’s the difference.   Second, how can we build customer satisfaction.  Third, with customer satisfaction as a stepping stone, how do we create customer loyalty.  I’d then like to look at a couple of examples and conclude with some of our thoughts, at Buildscape, that are helping us maintain both focus and perspective.</a:t>
            </a: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8" name="PlaceHolder 1"/>
          <p:cNvSpPr>
            <a:spLocks noGrp="1"/>
          </p:cNvSpPr>
          <p:nvPr>
            <p:ph type="sldImg"/>
          </p:nvPr>
        </p:nvSpPr>
        <p:spPr>
          <a:xfrm>
            <a:off x="1254240" y="727200"/>
            <a:ext cx="4781520" cy="3585960"/>
          </a:xfrm>
          <a:prstGeom prst="rect">
            <a:avLst/>
          </a:prstGeom>
          <a:ln w="0">
            <a:noFill/>
          </a:ln>
        </p:spPr>
      </p:sp>
      <p:sp>
        <p:nvSpPr>
          <p:cNvPr id="409"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homebuilding marketplace hasn’t changed much in the past 25, or 50, years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While there are many schools of thought on how to address supply chain inefficiencies, there is consensus about the need to make improvements and the opportunity to improve profitability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There is also a consensus about the opportunity to leverage the Internet and other technology to realize needed gains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What causes the problems? Consider that a new house may have more than 25,000 components sourced from multiple vendors- typically, no one vendor supplies more than 15% to 20 % of the items on a materials list - and installed by 15 to 20 different subcontractor teams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To put it in perspective, a recent B of A Securities report (March 2000) estimated that for every $30M spent on building materials, 20,000 man-hours are lost to administrative error and waste.  If we extrapolate, our $100B market loses 66M man-hours per year.  This staggering number underscores the need to improve efficiency, accuracy, etc.</a:t>
            </a: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sldImg"/>
          </p:nvPr>
        </p:nvSpPr>
        <p:spPr>
          <a:xfrm>
            <a:off x="1254240" y="727200"/>
            <a:ext cx="4781520" cy="3585960"/>
          </a:xfrm>
          <a:prstGeom prst="rect">
            <a:avLst/>
          </a:prstGeom>
          <a:ln w="0">
            <a:noFill/>
          </a:ln>
        </p:spPr>
      </p:sp>
      <p:sp>
        <p:nvSpPr>
          <p:cNvPr id="411"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what I’d like to explore today.  First, customer satisfaction vs. customer loyalty.  What’s the difference.   Second, how can we build customer satisfaction.  Third, with customer satisfaction as a stepping stone, how do we create customer loyalty.  I’d then like to look at a couple of examples and conclude with some of our thoughts, at Buildscape, that are helping us maintain both focus and perspective.</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2" name="PlaceHolder 1"/>
          <p:cNvSpPr>
            <a:spLocks noGrp="1"/>
          </p:cNvSpPr>
          <p:nvPr>
            <p:ph type="sldImg"/>
          </p:nvPr>
        </p:nvSpPr>
        <p:spPr>
          <a:xfrm>
            <a:off x="1254240" y="727200"/>
            <a:ext cx="4781520" cy="3585960"/>
          </a:xfrm>
          <a:prstGeom prst="rect">
            <a:avLst/>
          </a:prstGeom>
          <a:ln w="0">
            <a:noFill/>
          </a:ln>
        </p:spPr>
      </p:sp>
      <p:sp>
        <p:nvSpPr>
          <p:cNvPr id="383"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what I’d like to explore today.  First, customer satisfaction vs. customer loyalty.  What’s the difference.   Second, how can we build customer satisfaction.  Third, with customer satisfaction as a stepping stone, how do we create customer loyalty.  I’d then like to look at a couple of examples and conclude with some of our thoughts, at Buildscape, that are helping us maintain both focus and perspective.</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2" name="PlaceHolder 1"/>
          <p:cNvSpPr>
            <a:spLocks noGrp="1"/>
          </p:cNvSpPr>
          <p:nvPr>
            <p:ph type="sldImg"/>
          </p:nvPr>
        </p:nvSpPr>
        <p:spPr>
          <a:xfrm>
            <a:off x="1254240" y="727200"/>
            <a:ext cx="4781520" cy="3585960"/>
          </a:xfrm>
          <a:prstGeom prst="rect">
            <a:avLst/>
          </a:prstGeom>
          <a:ln w="0">
            <a:noFill/>
          </a:ln>
        </p:spPr>
      </p:sp>
      <p:sp>
        <p:nvSpPr>
          <p:cNvPr id="413"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what I’d like to explore today.  First, customer satisfaction vs. customer loyalty.  What’s the difference.   Second, how can we build customer satisfaction.  Third, with customer satisfaction as a stepping stone, how do we create customer loyalty.  I’d then like to look at a couple of examples and conclude with some of our thoughts, at Buildscape, that are helping us maintain both focus and perspective.</a:t>
            </a: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4" name="PlaceHolder 1"/>
          <p:cNvSpPr>
            <a:spLocks noGrp="1"/>
          </p:cNvSpPr>
          <p:nvPr>
            <p:ph type="sldImg"/>
          </p:nvPr>
        </p:nvSpPr>
        <p:spPr>
          <a:xfrm>
            <a:off x="1254240" y="727200"/>
            <a:ext cx="4781520" cy="3585960"/>
          </a:xfrm>
          <a:prstGeom prst="rect">
            <a:avLst/>
          </a:prstGeom>
          <a:ln w="0">
            <a:noFill/>
          </a:ln>
        </p:spPr>
      </p:sp>
      <p:sp>
        <p:nvSpPr>
          <p:cNvPr id="415"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6" name="PlaceHolder 1"/>
          <p:cNvSpPr>
            <a:spLocks noGrp="1"/>
          </p:cNvSpPr>
          <p:nvPr>
            <p:ph type="sldImg"/>
          </p:nvPr>
        </p:nvSpPr>
        <p:spPr>
          <a:xfrm>
            <a:off x="1254240" y="727200"/>
            <a:ext cx="4781520" cy="3585960"/>
          </a:xfrm>
          <a:prstGeom prst="rect">
            <a:avLst/>
          </a:prstGeom>
          <a:ln w="0">
            <a:noFill/>
          </a:ln>
        </p:spPr>
      </p:sp>
      <p:sp>
        <p:nvSpPr>
          <p:cNvPr id="417"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8" name="PlaceHolder 1"/>
          <p:cNvSpPr>
            <a:spLocks noGrp="1"/>
          </p:cNvSpPr>
          <p:nvPr>
            <p:ph type="sldImg"/>
          </p:nvPr>
        </p:nvSpPr>
        <p:spPr>
          <a:xfrm>
            <a:off x="1254240" y="727200"/>
            <a:ext cx="4781520" cy="3585960"/>
          </a:xfrm>
          <a:prstGeom prst="rect">
            <a:avLst/>
          </a:prstGeom>
          <a:ln w="0">
            <a:noFill/>
          </a:ln>
        </p:spPr>
      </p:sp>
      <p:sp>
        <p:nvSpPr>
          <p:cNvPr id="419"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0" name="PlaceHolder 1"/>
          <p:cNvSpPr>
            <a:spLocks noGrp="1"/>
          </p:cNvSpPr>
          <p:nvPr>
            <p:ph type="sldImg"/>
          </p:nvPr>
        </p:nvSpPr>
        <p:spPr>
          <a:xfrm>
            <a:off x="1254240" y="727200"/>
            <a:ext cx="4781520" cy="3585960"/>
          </a:xfrm>
          <a:prstGeom prst="rect">
            <a:avLst/>
          </a:prstGeom>
          <a:ln w="0">
            <a:noFill/>
          </a:ln>
        </p:spPr>
      </p:sp>
      <p:sp>
        <p:nvSpPr>
          <p:cNvPr id="421"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2" name="PlaceHolder 1"/>
          <p:cNvSpPr>
            <a:spLocks noGrp="1"/>
          </p:cNvSpPr>
          <p:nvPr>
            <p:ph type="sldImg"/>
          </p:nvPr>
        </p:nvSpPr>
        <p:spPr>
          <a:xfrm>
            <a:off x="1254240" y="727200"/>
            <a:ext cx="4781520" cy="3585960"/>
          </a:xfrm>
          <a:prstGeom prst="rect">
            <a:avLst/>
          </a:prstGeom>
          <a:ln w="0">
            <a:noFill/>
          </a:ln>
        </p:spPr>
      </p:sp>
      <p:sp>
        <p:nvSpPr>
          <p:cNvPr id="423"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4" name="PlaceHolder 1"/>
          <p:cNvSpPr>
            <a:spLocks noGrp="1"/>
          </p:cNvSpPr>
          <p:nvPr>
            <p:ph type="sldImg"/>
          </p:nvPr>
        </p:nvSpPr>
        <p:spPr>
          <a:xfrm>
            <a:off x="1254240" y="727200"/>
            <a:ext cx="4781520" cy="3585960"/>
          </a:xfrm>
          <a:prstGeom prst="rect">
            <a:avLst/>
          </a:prstGeom>
          <a:ln w="0">
            <a:noFill/>
          </a:ln>
        </p:spPr>
      </p:sp>
      <p:sp>
        <p:nvSpPr>
          <p:cNvPr id="425"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6" name="PlaceHolder 1"/>
          <p:cNvSpPr>
            <a:spLocks noGrp="1"/>
          </p:cNvSpPr>
          <p:nvPr>
            <p:ph type="sldImg"/>
          </p:nvPr>
        </p:nvSpPr>
        <p:spPr>
          <a:xfrm>
            <a:off x="1254240" y="727200"/>
            <a:ext cx="4781520" cy="3585960"/>
          </a:xfrm>
          <a:prstGeom prst="rect">
            <a:avLst/>
          </a:prstGeom>
          <a:ln w="0">
            <a:noFill/>
          </a:ln>
        </p:spPr>
      </p:sp>
      <p:sp>
        <p:nvSpPr>
          <p:cNvPr id="427"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8" name="PlaceHolder 1"/>
          <p:cNvSpPr>
            <a:spLocks noGrp="1"/>
          </p:cNvSpPr>
          <p:nvPr>
            <p:ph type="sldImg"/>
          </p:nvPr>
        </p:nvSpPr>
        <p:spPr>
          <a:xfrm>
            <a:off x="1254240" y="727200"/>
            <a:ext cx="4781520" cy="3585960"/>
          </a:xfrm>
          <a:prstGeom prst="rect">
            <a:avLst/>
          </a:prstGeom>
          <a:ln w="0">
            <a:noFill/>
          </a:ln>
        </p:spPr>
      </p:sp>
      <p:sp>
        <p:nvSpPr>
          <p:cNvPr id="429"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PlaceHolder 1"/>
          <p:cNvSpPr>
            <a:spLocks noGrp="1"/>
          </p:cNvSpPr>
          <p:nvPr>
            <p:ph type="sldImg"/>
          </p:nvPr>
        </p:nvSpPr>
        <p:spPr>
          <a:xfrm>
            <a:off x="1254240" y="727200"/>
            <a:ext cx="4781520" cy="3585960"/>
          </a:xfrm>
          <a:prstGeom prst="rect">
            <a:avLst/>
          </a:prstGeom>
          <a:ln w="0">
            <a:noFill/>
          </a:ln>
        </p:spPr>
      </p:sp>
      <p:sp>
        <p:nvSpPr>
          <p:cNvPr id="385" name="PlaceHolder 2"/>
          <p:cNvSpPr>
            <a:spLocks noGrp="1"/>
          </p:cNvSpPr>
          <p:nvPr>
            <p:ph type="body"/>
          </p:nvPr>
        </p:nvSpPr>
        <p:spPr>
          <a:xfrm>
            <a:off x="971280" y="4560480"/>
            <a:ext cx="5344920" cy="431964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We focus on the home building professional</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utilize enabling technologies and pursue what pundits call m-commerce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offer what they need when they need it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help the builder build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fall we will enhance our offering and we will go further still</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 moment I’ll talk about our vision and future offering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6" name="PlaceHolder 1"/>
          <p:cNvSpPr>
            <a:spLocks noGrp="1"/>
          </p:cNvSpPr>
          <p:nvPr>
            <p:ph type="sldImg"/>
          </p:nvPr>
        </p:nvSpPr>
        <p:spPr>
          <a:xfrm>
            <a:off x="1254240" y="727200"/>
            <a:ext cx="4781520" cy="3585960"/>
          </a:xfrm>
          <a:prstGeom prst="rect">
            <a:avLst/>
          </a:prstGeom>
          <a:ln w="0">
            <a:noFill/>
          </a:ln>
        </p:spPr>
      </p:sp>
      <p:sp>
        <p:nvSpPr>
          <p:cNvPr id="387"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8" name="PlaceHolder 1"/>
          <p:cNvSpPr>
            <a:spLocks noGrp="1"/>
          </p:cNvSpPr>
          <p:nvPr>
            <p:ph type="sldImg"/>
          </p:nvPr>
        </p:nvSpPr>
        <p:spPr>
          <a:xfrm>
            <a:off x="1254240" y="727200"/>
            <a:ext cx="4781520" cy="3585960"/>
          </a:xfrm>
          <a:prstGeom prst="rect">
            <a:avLst/>
          </a:prstGeom>
          <a:ln w="0">
            <a:noFill/>
          </a:ln>
        </p:spPr>
      </p:sp>
      <p:sp>
        <p:nvSpPr>
          <p:cNvPr id="389"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 Satisfaction does not equal Customer Loyalty and this chart explains a few of the differences.  Customer satisfaction rightly results from the successful completion of purchase transactions, usually  under ordinary circumstances.  For example, the product or service was available, it arrived when promised in good condition and it met expectations.  Satisfied customers maintain a positive attitude about the product or service offered and will likely repurchase given no alternative offering greater convenience and/or greater value.  This possibility of repurchase, as opposed to a probability or likelihood of repurchase, has the effect of minimizing the expected economic benefit to the supplier/manufacturer.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contrast, the loyal customer, who has also benefitted from successful transactions, has received additional value.  Perhaps the result of good performance under </a:t>
            </a:r>
            <a:r>
              <a:rPr b="0" lang="en-US" sz="1200" strike="noStrike" u="sng">
                <a:solidFill>
                  <a:srgbClr val="000000"/>
                </a:solidFill>
                <a:effectLst/>
                <a:uFillTx/>
                <a:latin typeface="Times New Roman"/>
              </a:rPr>
              <a:t>extraordinary</a:t>
            </a:r>
            <a:r>
              <a:rPr b="0" lang="en-US" sz="1200" strike="noStrike" u="none">
                <a:solidFill>
                  <a:srgbClr val="000000"/>
                </a:solidFill>
                <a:effectLst/>
                <a:uFillTx/>
                <a:latin typeface="Times New Roman"/>
              </a:rPr>
              <a:t> circumstances or because there is incremental value, not necessarily product oriented,  provided. Performance under adversity, a testament to character, and/or the extra value gives rise to a broader based trust encompassing not only the product or service, but, more importantly, the company.  It is this trust that produces the preferential behavior.  Loyal customers do repurchase and, what’s more, they encourage others to purchase.  Consequently, the economic benefit is greater and it is compounded.  As an example: we’re currently building a booth for NAHB and we’ve been using a local company to design &amp; construct our booth.  Why?  Because they were convenient and past performance had been reasonable.  Now we have a problem, we need help and I’m going back to a firm in PA with whom have a relationship based on trust. </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0" name="PlaceHolder 1"/>
          <p:cNvSpPr>
            <a:spLocks noGrp="1"/>
          </p:cNvSpPr>
          <p:nvPr>
            <p:ph type="sldImg"/>
          </p:nvPr>
        </p:nvSpPr>
        <p:spPr>
          <a:xfrm>
            <a:off x="1254240" y="727200"/>
            <a:ext cx="4781520" cy="3585960"/>
          </a:xfrm>
          <a:prstGeom prst="rect">
            <a:avLst/>
          </a:prstGeom>
          <a:ln w="0">
            <a:noFill/>
          </a:ln>
        </p:spPr>
      </p:sp>
      <p:sp>
        <p:nvSpPr>
          <p:cNvPr id="391" name="PlaceHolder 2"/>
          <p:cNvSpPr>
            <a:spLocks noGrp="1"/>
          </p:cNvSpPr>
          <p:nvPr>
            <p:ph type="body"/>
          </p:nvPr>
        </p:nvSpPr>
        <p:spPr>
          <a:xfrm>
            <a:off x="971280" y="4560480"/>
            <a:ext cx="5344920" cy="4319640"/>
          </a:xfrm>
          <a:prstGeom prst="rect">
            <a:avLst/>
          </a:prstGeom>
          <a:noFill/>
          <a:ln w="0">
            <a:noFill/>
          </a:ln>
        </p:spPr>
        <p:txBody>
          <a:bodyPr lIns="95400" rIns="954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Talking points: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What’s happened since last year</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September, we’ll reach 100 employees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0" name="backgrou" descr=""/>
          <p:cNvPicPr/>
          <p:nvPr/>
        </p:nvPicPr>
        <p:blipFill>
          <a:blip r:embed="rId3"/>
          <a:stretch/>
        </p:blipFill>
        <p:spPr>
          <a:xfrm>
            <a:off x="401760" y="0"/>
            <a:ext cx="8742240" cy="6912000"/>
          </a:xfrm>
          <a:prstGeom prst="rect">
            <a:avLst/>
          </a:prstGeom>
          <a:noFill/>
          <a:ln w="0">
            <a:noFill/>
          </a:ln>
        </p:spPr>
      </p:pic>
      <p:sp>
        <p:nvSpPr>
          <p:cNvPr id="1" name="PlaceHolder 1"/>
          <p:cNvSpPr>
            <a:spLocks noGrp="1"/>
          </p:cNvSpPr>
          <p:nvPr>
            <p:ph type="body"/>
          </p:nvPr>
        </p:nvSpPr>
        <p:spPr>
          <a:xfrm>
            <a:off x="752400" y="2401920"/>
            <a:ext cx="7772400" cy="3789360"/>
          </a:xfrm>
          <a:prstGeom prst="rect">
            <a:avLst/>
          </a:prstGeom>
          <a:noFill/>
          <a:ln w="0">
            <a:noFill/>
          </a:ln>
        </p:spPr>
        <p:txBody>
          <a:bodyPr lIns="90360" rIns="90360" tIns="44280" bIns="44280" anchor="t">
            <a:normAutofit fontScale="92500" lnSpcReduction="1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0857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42884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177156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
          <p:cNvSpPr/>
          <p:nvPr/>
        </p:nvSpPr>
        <p:spPr>
          <a:xfrm>
            <a:off x="7315200" y="6267600"/>
            <a:ext cx="1558800" cy="404640"/>
          </a:xfrm>
          <a:custGeom>
            <a:avLst/>
            <a:gdLst>
              <a:gd name="textAreaLeft" fmla="*/ 25920 w 1558800"/>
              <a:gd name="textAreaRight" fmla="*/ 1532880 w 1558800"/>
              <a:gd name="textAreaTop" fmla="*/ 25920 h 404640"/>
              <a:gd name="textAreaBottom" fmla="*/ 378720 h 404640"/>
            </a:gdLst>
            <a:ahLst/>
            <a:cxnLst/>
            <a:rect l="textAreaLeft" t="textAreaTop" r="textAreaRight" b="textAreaBottom"/>
            <a:pathLst>
              <a:path w="83155" h="21600">
                <a:moveTo>
                  <a:pt x="0" y="0"/>
                </a:moveTo>
                <a:lnTo>
                  <a:pt x="83155" y="0"/>
                </a:lnTo>
                <a:lnTo>
                  <a:pt x="83155" y="21600"/>
                </a:lnTo>
                <a:lnTo>
                  <a:pt x="0" y="21600"/>
                </a:lnTo>
                <a:close/>
              </a:path>
              <a:path fill="lightenLess" w="83155" h="21600">
                <a:moveTo>
                  <a:pt x="0" y="0"/>
                </a:moveTo>
                <a:lnTo>
                  <a:pt x="83155" y="0"/>
                </a:lnTo>
                <a:lnTo>
                  <a:pt x="81755" y="1400"/>
                </a:lnTo>
                <a:lnTo>
                  <a:pt x="1400" y="1400"/>
                </a:lnTo>
                <a:close/>
              </a:path>
              <a:path fill="darken" w="83155" h="21600">
                <a:moveTo>
                  <a:pt x="83155" y="0"/>
                </a:moveTo>
                <a:lnTo>
                  <a:pt x="83155" y="21600"/>
                </a:lnTo>
                <a:lnTo>
                  <a:pt x="81755" y="20200"/>
                </a:lnTo>
                <a:lnTo>
                  <a:pt x="81755" y="1400"/>
                </a:lnTo>
                <a:close/>
              </a:path>
              <a:path fill="darkenLess" w="83155" h="21600">
                <a:moveTo>
                  <a:pt x="83155" y="21600"/>
                </a:moveTo>
                <a:lnTo>
                  <a:pt x="0" y="21600"/>
                </a:lnTo>
                <a:lnTo>
                  <a:pt x="1400" y="20200"/>
                </a:lnTo>
                <a:lnTo>
                  <a:pt x="81755" y="20200"/>
                </a:lnTo>
                <a:close/>
              </a:path>
              <a:path fill="lighten" w="83155" h="21600">
                <a:moveTo>
                  <a:pt x="0" y="21600"/>
                </a:moveTo>
                <a:lnTo>
                  <a:pt x="0" y="0"/>
                </a:lnTo>
                <a:lnTo>
                  <a:pt x="1400" y="1400"/>
                </a:lnTo>
                <a:lnTo>
                  <a:pt x="1400" y="20200"/>
                </a:lnTo>
                <a:close/>
              </a:path>
            </a:pathLst>
          </a:custGeom>
          <a:gradFill rotWithShape="0">
            <a:gsLst>
              <a:gs pos="0">
                <a:srgbClr val="fefefe"/>
              </a:gs>
              <a:gs pos="100000">
                <a:srgbClr val="808080"/>
              </a:gs>
            </a:gsLst>
            <a:lin ang="13500000"/>
          </a:gradFill>
          <a:ln w="0">
            <a:noFill/>
          </a:ln>
        </p:spPr>
        <p:style>
          <a:lnRef idx="0"/>
          <a:fillRef idx="0"/>
          <a:effectRef idx="0"/>
          <a:fontRef idx="minor"/>
        </p:style>
        <p:txBody>
          <a:bodyPr wrap="none"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buildscapePRO</a:t>
            </a:r>
            <a:r>
              <a:rPr b="1" lang="en-US" sz="1200" strike="noStrike" u="none">
                <a:solidFill>
                  <a:srgbClr val="000000"/>
                </a:solidFill>
                <a:effectLst/>
                <a:uFillTx/>
                <a:latin typeface="Times New Roman"/>
              </a:rPr>
              <a:t>.com</a:t>
            </a:r>
            <a:endParaRPr b="0" lang="en-US" sz="1200" strike="noStrike" u="none">
              <a:solidFill>
                <a:srgbClr val="000000"/>
              </a:solidFill>
              <a:effectLst/>
              <a:uFillTx/>
              <a:latin typeface="Times New Roman"/>
            </a:endParaRPr>
          </a:p>
        </p:txBody>
      </p:sp>
      <p:sp>
        <p:nvSpPr>
          <p:cNvPr id="3" name=""/>
          <p:cNvSpPr/>
          <p:nvPr/>
        </p:nvSpPr>
        <p:spPr>
          <a:xfrm>
            <a:off x="1803240" y="6419880"/>
            <a:ext cx="5830920" cy="398880"/>
          </a:xfrm>
          <a:prstGeom prst="rect">
            <a:avLst/>
          </a:prstGeom>
          <a:noFill/>
          <a:ln w="0">
            <a:noFill/>
          </a:ln>
        </p:spPr>
        <p:style>
          <a:lnRef idx="0"/>
          <a:fillRef idx="0"/>
          <a:effectRef idx="0"/>
          <a:fontRef idx="minor"/>
        </p:style>
        <p:txBody>
          <a:bodyPr lIns="90000" rIns="90000" tIns="46800" bIns="46800" anchor="t">
            <a:spAutoFit/>
          </a:bodyPr>
          <a:p>
            <a:pPr indent="0" algn="ctr">
              <a:lnSpc>
                <a:spcPct val="100000"/>
              </a:lnSpc>
              <a:spcBef>
                <a:spcPts val="12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9900"/>
                </a:solidFill>
                <a:effectLst/>
                <a:uFillTx/>
                <a:latin typeface="Gill Sans MT Condensed"/>
              </a:rPr>
              <a:t>others help you plan, we help you Build.</a:t>
            </a:r>
            <a:endParaRPr b="0" lang="en-US" sz="2000" strike="noStrike" u="none">
              <a:solidFill>
                <a:srgbClr val="000000"/>
              </a:solidFill>
              <a:effectLst/>
              <a:uFillTx/>
              <a:latin typeface="Times New Roman"/>
            </a:endParaRPr>
          </a:p>
        </p:txBody>
      </p:sp>
      <p:sp>
        <p:nvSpPr>
          <p:cNvPr id="4" name=""/>
          <p:cNvSpPr/>
          <p:nvPr/>
        </p:nvSpPr>
        <p:spPr>
          <a:xfrm>
            <a:off x="0" y="0"/>
            <a:ext cx="399960" cy="6858000"/>
          </a:xfrm>
          <a:prstGeom prst="rect">
            <a:avLst/>
          </a:prstGeom>
          <a:solidFill>
            <a:srgbClr val="000000"/>
          </a:solidFill>
          <a:ln w="12600">
            <a:solidFill>
              <a:srgbClr val="00000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5" name="backgrou" descr=""/>
          <p:cNvPicPr/>
          <p:nvPr/>
        </p:nvPicPr>
        <p:blipFill>
          <a:blip r:embed="rId4"/>
          <a:srcRect l="0" t="0" r="0" b="79310"/>
          <a:stretch/>
        </p:blipFill>
        <p:spPr>
          <a:xfrm>
            <a:off x="0" y="0"/>
            <a:ext cx="9144000" cy="1495440"/>
          </a:xfrm>
          <a:prstGeom prst="rect">
            <a:avLst/>
          </a:prstGeom>
          <a:noFill/>
          <a:ln w="0">
            <a:noFill/>
          </a:ln>
        </p:spPr>
      </p:pic>
      <p:sp>
        <p:nvSpPr>
          <p:cNvPr id="6"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 id="2147483650"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3.wmf"/><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6.jpeg"/><Relationship Id="rId3" Type="http://schemas.openxmlformats.org/officeDocument/2006/relationships/slideLayout" Target="../slideLayouts/slideLayout2.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7.xml"/>
</Relationships>
</file>

<file path=ppt/slides/_rels/slide2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5.jpeg"/><Relationship Id="rId3"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32.xml"/>
</Relationships>
</file>

<file path=ppt/slides/_rels/slide3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4.wmf"/><Relationship Id="rId4" Type="http://schemas.openxmlformats.org/officeDocument/2006/relationships/slideLayout" Target="../slideLayouts/slideLayout2.xml"/><Relationship Id="rId5"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5.jpeg"/><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1" name=""/>
          <p:cNvSpPr/>
          <p:nvPr/>
        </p:nvSpPr>
        <p:spPr>
          <a:xfrm>
            <a:off x="341280" y="1685520"/>
            <a:ext cx="4916520" cy="718560"/>
          </a:xfrm>
          <a:prstGeom prst="rect">
            <a:avLst/>
          </a:prstGeom>
          <a:noFill/>
          <a:ln w="0">
            <a:noFill/>
          </a:ln>
          <a:effectLst>
            <a:outerShdw dist="81185" dir="3078030" blurRad="0" rotWithShape="0">
              <a:srgbClr val="000000"/>
            </a:outerShdw>
          </a:effectLst>
        </p:spPr>
        <p:style>
          <a:lnRef idx="0"/>
          <a:fillRef idx="0"/>
          <a:effectRef idx="0"/>
          <a:fontRef idx="minor"/>
        </p:style>
        <p:txBody>
          <a:bodyPr lIns="90000" rIns="90000" tIns="46800" bIns="46800" anchor="ctr">
            <a:spAutoFit/>
          </a:bodyPr>
          <a:p>
            <a:pPr>
              <a:lnSpc>
                <a:spcPct val="100000"/>
              </a:lnSpc>
              <a:spcBef>
                <a:spcPts val="2563"/>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100" strike="noStrike" u="none">
                <a:solidFill>
                  <a:srgbClr val="ffcc00"/>
                </a:solidFill>
                <a:effectLst/>
                <a:uFillTx/>
                <a:latin typeface="Arial"/>
              </a:rPr>
              <a:t>Buildscape, Inc.</a:t>
            </a:r>
            <a:endParaRPr b="0" lang="en-US" sz="4100" strike="noStrike" u="none">
              <a:solidFill>
                <a:srgbClr val="000000"/>
              </a:solidFill>
              <a:effectLst/>
              <a:uFillTx/>
              <a:latin typeface="Times New Roman"/>
            </a:endParaRPr>
          </a:p>
        </p:txBody>
      </p:sp>
      <p:grpSp>
        <p:nvGrpSpPr>
          <p:cNvPr id="12" name=""/>
          <p:cNvGrpSpPr/>
          <p:nvPr/>
        </p:nvGrpSpPr>
        <p:grpSpPr>
          <a:xfrm>
            <a:off x="2741760" y="4471920"/>
            <a:ext cx="4408200" cy="1130400"/>
            <a:chOff x="2741760" y="4471920"/>
            <a:chExt cx="4408200" cy="1130400"/>
          </a:xfrm>
        </p:grpSpPr>
        <p:sp>
          <p:nvSpPr>
            <p:cNvPr id="13" name=""/>
            <p:cNvSpPr/>
            <p:nvPr/>
          </p:nvSpPr>
          <p:spPr>
            <a:xfrm>
              <a:off x="4919400" y="4471920"/>
              <a:ext cx="184680" cy="396720"/>
            </a:xfrm>
            <a:prstGeom prst="rect">
              <a:avLst/>
            </a:prstGeom>
            <a:no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
            <p:cNvSpPr/>
            <p:nvPr/>
          </p:nvSpPr>
          <p:spPr>
            <a:xfrm>
              <a:off x="2741760" y="5052960"/>
              <a:ext cx="4408200" cy="549360"/>
            </a:xfrm>
            <a:prstGeom prst="rect">
              <a:avLst/>
            </a:prstGeom>
            <a:noFill/>
            <a:ln w="0">
              <a:noFill/>
            </a:ln>
            <a:effectLst>
              <a:outerShdw dist="81185" dir="3078030" blurRad="0" rotWithShape="0">
                <a:srgbClr val="000000"/>
              </a:outerShdw>
            </a:effectLst>
          </p:spPr>
          <p:style>
            <a:lnRef idx="0"/>
            <a:fillRef idx="0"/>
            <a:effectRef idx="0"/>
            <a:fontRef idx="minor"/>
          </p:style>
          <p:txBody>
            <a:bodyPr lIns="90000" rIns="90000" tIns="46800" bIns="46800" anchor="ctr">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15" name=""/>
          <p:cNvSpPr/>
          <p:nvPr/>
        </p:nvSpPr>
        <p:spPr>
          <a:xfrm>
            <a:off x="371520" y="2787480"/>
            <a:ext cx="5789520" cy="126288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cc00"/>
                </a:solidFill>
                <a:effectLst/>
                <a:uFillTx/>
                <a:latin typeface="Arial Black"/>
              </a:rPr>
              <a:t>Meeting with:</a:t>
            </a:r>
            <a:r>
              <a:rPr b="0" lang="en-US" sz="2800" strike="noStrike" u="none">
                <a:solidFill>
                  <a:srgbClr val="ffcc00"/>
                </a:solidFill>
                <a:effectLst/>
                <a:uFillTx/>
                <a:latin typeface="Arial Black"/>
              </a:rPr>
              <a:t> </a:t>
            </a:r>
            <a:endParaRPr b="0" lang="en-US" sz="2800" strike="noStrike" u="none">
              <a:solidFill>
                <a:srgbClr val="000000"/>
              </a:solidFill>
              <a:effectLst/>
              <a:uFillTx/>
              <a:latin typeface="Times New Roman"/>
            </a:endParaRPr>
          </a:p>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cc00"/>
                </a:solidFill>
                <a:effectLst/>
                <a:uFillTx/>
                <a:latin typeface="Arial Black"/>
              </a:rPr>
              <a:t>Enron Corporation</a:t>
            </a:r>
            <a:endParaRPr b="0" lang="en-US" sz="3200" strike="noStrike" u="none">
              <a:solidFill>
                <a:srgbClr val="000000"/>
              </a:solidFill>
              <a:effectLst/>
              <a:uFillTx/>
              <a:latin typeface="Times New Roman"/>
            </a:endParaRPr>
          </a:p>
        </p:txBody>
      </p:sp>
      <p:sp>
        <p:nvSpPr>
          <p:cNvPr id="16" name=""/>
          <p:cNvSpPr/>
          <p:nvPr/>
        </p:nvSpPr>
        <p:spPr>
          <a:xfrm>
            <a:off x="1139040" y="4452840"/>
            <a:ext cx="3181320" cy="1170000"/>
          </a:xfrm>
          <a:prstGeom prst="rect">
            <a:avLst/>
          </a:prstGeom>
          <a:no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Gill Sans MT"/>
              </a:rPr>
              <a:t>February 6th, 2001</a:t>
            </a:r>
            <a:endParaRPr b="0" lang="en-US" sz="2800" strike="noStrike" u="none">
              <a:solidFill>
                <a:srgbClr val="000000"/>
              </a:solidFill>
              <a:effectLst/>
              <a:uFillTx/>
              <a:latin typeface="Times New Roman"/>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Gill Sans MT"/>
              </a:rPr>
              <a:t>Houston</a:t>
            </a:r>
            <a:endParaRPr b="0" lang="en-US" sz="2800" strike="noStrike" u="none">
              <a:solidFill>
                <a:srgbClr val="000000"/>
              </a:solidFill>
              <a:effectLst/>
              <a:uFillTx/>
              <a:latin typeface="Times New Roman"/>
            </a:endParaRPr>
          </a:p>
        </p:txBody>
      </p:sp>
      <p:sp>
        <p:nvSpPr>
          <p:cNvPr id="17" name=""/>
          <p:cNvSpPr/>
          <p:nvPr/>
        </p:nvSpPr>
        <p:spPr>
          <a:xfrm>
            <a:off x="1243080" y="6091560"/>
            <a:ext cx="5665680" cy="505800"/>
          </a:xfrm>
          <a:prstGeom prst="rect">
            <a:avLst/>
          </a:prstGeom>
          <a:noFill/>
          <a:ln w="0">
            <a:noFill/>
          </a:ln>
          <a:effectLst>
            <a:outerShdw dist="81185" dir="3078030" blurRad="0" rotWithShape="0">
              <a:srgbClr val="000000"/>
            </a:outerShdw>
          </a:effectLst>
        </p:spPr>
        <p:style>
          <a:lnRef idx="0"/>
          <a:fillRef idx="0"/>
          <a:effectRef idx="0"/>
          <a:fontRef idx="minor"/>
        </p:style>
        <p:txBody>
          <a:bodyPr lIns="90000" rIns="90000" tIns="46800" bIns="46800" anchor="ctr">
            <a:spAutoFit/>
          </a:bodyPr>
          <a:p>
            <a:pPr algn="ctr">
              <a:lnSpc>
                <a:spcPct val="100000"/>
              </a:lnSpc>
              <a:spcBef>
                <a:spcPts val="168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fff66"/>
                </a:solidFill>
                <a:effectLst/>
                <a:uFillTx/>
                <a:latin typeface="Arial"/>
              </a:rPr>
              <a:t>“Building A New Way”</a:t>
            </a:r>
            <a:endParaRPr b="0" lang="en-US" sz="2700" strike="noStrike" u="none">
              <a:solidFill>
                <a:srgbClr val="000000"/>
              </a:solidFill>
              <a:effectLst/>
              <a:uFillTx/>
              <a:latin typeface="Times New Roman"/>
            </a:endParaRPr>
          </a:p>
        </p:txBody>
      </p:sp>
      <p:pic>
        <p:nvPicPr>
          <p:cNvPr id="18" name="" descr=""/>
          <p:cNvPicPr/>
          <p:nvPr/>
        </p:nvPicPr>
        <p:blipFill>
          <a:blip r:embed="rId2"/>
          <a:stretch/>
        </p:blipFill>
        <p:spPr>
          <a:xfrm>
            <a:off x="6380280" y="2583000"/>
            <a:ext cx="2306520" cy="34606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86" name=""/>
          <p:cNvSpPr/>
          <p:nvPr/>
        </p:nvSpPr>
        <p:spPr>
          <a:xfrm>
            <a:off x="4518000" y="4197240"/>
            <a:ext cx="6480" cy="774720"/>
          </a:xfrm>
          <a:prstGeom prst="line">
            <a:avLst/>
          </a:prstGeom>
          <a:ln w="76320">
            <a:solidFill>
              <a:srgbClr val="ff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256760" y="5791680"/>
            <a:ext cx="12837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Products</a:t>
            </a:r>
            <a:endParaRPr b="0" lang="en-US" sz="2000" strike="noStrike" u="none">
              <a:solidFill>
                <a:srgbClr val="000000"/>
              </a:solidFill>
              <a:effectLst/>
              <a:uFillTx/>
              <a:latin typeface="Times New Roman"/>
            </a:endParaRPr>
          </a:p>
        </p:txBody>
      </p:sp>
      <p:sp>
        <p:nvSpPr>
          <p:cNvPr id="88" name=""/>
          <p:cNvSpPr/>
          <p:nvPr/>
        </p:nvSpPr>
        <p:spPr>
          <a:xfrm>
            <a:off x="947880" y="4289400"/>
            <a:ext cx="7576920" cy="58104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Presentation Layer: Support for multiple technologies</a:t>
            </a:r>
            <a:endParaRPr b="0" lang="en-US" sz="2400" strike="noStrike" u="none">
              <a:solidFill>
                <a:srgbClr val="000000"/>
              </a:solidFill>
              <a:effectLst/>
              <a:uFillTx/>
              <a:latin typeface="Times New Roman"/>
            </a:endParaRPr>
          </a:p>
        </p:txBody>
      </p:sp>
      <p:sp>
        <p:nvSpPr>
          <p:cNvPr id="89" name=""/>
          <p:cNvSpPr/>
          <p:nvPr/>
        </p:nvSpPr>
        <p:spPr>
          <a:xfrm>
            <a:off x="1496880" y="1531080"/>
            <a:ext cx="6073920" cy="100836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spAutoFit/>
          </a:bodyPr>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cc00"/>
                </a:solidFill>
                <a:effectLst/>
                <a:uFillTx/>
                <a:latin typeface="Arial Black"/>
              </a:rPr>
              <a:t>How We’re Designed: To Support</a:t>
            </a:r>
            <a:br>
              <a:rPr sz="2400"/>
            </a:br>
            <a:r>
              <a:rPr b="0" lang="en-US" sz="2400" strike="noStrike" u="none">
                <a:solidFill>
                  <a:srgbClr val="ffcc00"/>
                </a:solidFill>
                <a:effectLst/>
                <a:uFillTx/>
                <a:latin typeface="Arial Black"/>
              </a:rPr>
              <a:t>“Any Place, Any Method, Any Time”</a:t>
            </a:r>
            <a:endParaRPr b="0" lang="en-US" sz="2400" strike="noStrike" u="none">
              <a:solidFill>
                <a:srgbClr val="000000"/>
              </a:solidFill>
              <a:effectLst/>
              <a:uFillTx/>
              <a:latin typeface="Times New Roman"/>
            </a:endParaRPr>
          </a:p>
        </p:txBody>
      </p:sp>
      <p:sp>
        <p:nvSpPr>
          <p:cNvPr id="90" name=""/>
          <p:cNvSpPr/>
          <p:nvPr/>
        </p:nvSpPr>
        <p:spPr>
          <a:xfrm>
            <a:off x="957240" y="3641760"/>
            <a:ext cx="7577280" cy="58104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Personalization Layer: Customizable at any level</a:t>
            </a:r>
            <a:endParaRPr b="0" lang="en-US" sz="2400" strike="noStrike" u="none">
              <a:solidFill>
                <a:srgbClr val="000000"/>
              </a:solidFill>
              <a:effectLst/>
              <a:uFillTx/>
              <a:latin typeface="Times New Roman"/>
            </a:endParaRPr>
          </a:p>
        </p:txBody>
      </p:sp>
      <p:sp>
        <p:nvSpPr>
          <p:cNvPr id="91" name=""/>
          <p:cNvSpPr/>
          <p:nvPr/>
        </p:nvSpPr>
        <p:spPr>
          <a:xfrm>
            <a:off x="966960" y="4946760"/>
            <a:ext cx="7576920" cy="58104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Application Layer: Capabilities your business needs</a:t>
            </a:r>
            <a:endParaRPr b="0" lang="en-US" sz="2400" strike="noStrike" u="none">
              <a:solidFill>
                <a:srgbClr val="000000"/>
              </a:solidFill>
              <a:effectLst/>
              <a:uFillTx/>
              <a:latin typeface="Times New Roman"/>
            </a:endParaRPr>
          </a:p>
        </p:txBody>
      </p:sp>
      <p:sp>
        <p:nvSpPr>
          <p:cNvPr id="92" name=""/>
          <p:cNvSpPr/>
          <p:nvPr/>
        </p:nvSpPr>
        <p:spPr>
          <a:xfrm>
            <a:off x="5135760" y="5801040"/>
            <a:ext cx="12279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Services</a:t>
            </a:r>
            <a:endParaRPr b="0" lang="en-US" sz="2000" strike="noStrike" u="none">
              <a:solidFill>
                <a:srgbClr val="000000"/>
              </a:solidFill>
              <a:effectLst/>
              <a:uFillTx/>
              <a:latin typeface="Times New Roman"/>
            </a:endParaRPr>
          </a:p>
        </p:txBody>
      </p:sp>
      <p:sp>
        <p:nvSpPr>
          <p:cNvPr id="93" name=""/>
          <p:cNvSpPr/>
          <p:nvPr/>
        </p:nvSpPr>
        <p:spPr>
          <a:xfrm>
            <a:off x="6600240" y="5801040"/>
            <a:ext cx="158040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Information</a:t>
            </a:r>
            <a:endParaRPr b="0" lang="en-US" sz="2000" strike="noStrike" u="none">
              <a:solidFill>
                <a:srgbClr val="000000"/>
              </a:solidFill>
              <a:effectLst/>
              <a:uFillTx/>
              <a:latin typeface="Times New Roman"/>
            </a:endParaRPr>
          </a:p>
        </p:txBody>
      </p:sp>
      <p:sp>
        <p:nvSpPr>
          <p:cNvPr id="94" name=""/>
          <p:cNvSpPr/>
          <p:nvPr/>
        </p:nvSpPr>
        <p:spPr>
          <a:xfrm>
            <a:off x="2773080" y="5801040"/>
            <a:ext cx="210384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Communication</a:t>
            </a:r>
            <a:endParaRPr b="0" lang="en-US" sz="2000" strike="noStrike" u="none">
              <a:solidFill>
                <a:srgbClr val="000000"/>
              </a:solidFill>
              <a:effectLst/>
              <a:uFillTx/>
              <a:latin typeface="Times New Roman"/>
            </a:endParaRPr>
          </a:p>
        </p:txBody>
      </p:sp>
      <p:sp>
        <p:nvSpPr>
          <p:cNvPr id="95" name=""/>
          <p:cNvSpPr/>
          <p:nvPr/>
        </p:nvSpPr>
        <p:spPr>
          <a:xfrm flipV="1">
            <a:off x="5753160" y="552420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flipV="1">
            <a:off x="3848040" y="552420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flipV="1">
            <a:off x="7410600" y="552420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flipV="1">
            <a:off x="1914480" y="5514840"/>
            <a:ext cx="0" cy="27648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99" name=""/>
          <p:cNvSpPr/>
          <p:nvPr/>
        </p:nvSpPr>
        <p:spPr>
          <a:xfrm>
            <a:off x="4518000" y="4397400"/>
            <a:ext cx="6480" cy="774720"/>
          </a:xfrm>
          <a:prstGeom prst="line">
            <a:avLst/>
          </a:prstGeom>
          <a:ln w="76320">
            <a:solidFill>
              <a:srgbClr val="ffcc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2560680" y="3311640"/>
            <a:ext cx="330120" cy="1440"/>
          </a:xfrm>
          <a:prstGeom prst="line">
            <a:avLst/>
          </a:prstGeom>
          <a:ln w="19080">
            <a:solidFill>
              <a:srgbClr val="ffcc00"/>
            </a:solidFill>
            <a:miter/>
            <a:headEnd len="med" type="triangle" w="med"/>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01" name=""/>
          <p:cNvSpPr/>
          <p:nvPr/>
        </p:nvSpPr>
        <p:spPr>
          <a:xfrm>
            <a:off x="4792680" y="3330720"/>
            <a:ext cx="330120" cy="1440"/>
          </a:xfrm>
          <a:prstGeom prst="line">
            <a:avLst/>
          </a:prstGeom>
          <a:ln w="19080">
            <a:solidFill>
              <a:srgbClr val="ffcc00"/>
            </a:solidFill>
            <a:miter/>
            <a:headEnd len="med" type="triangle" w="med"/>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02" name=""/>
          <p:cNvSpPr/>
          <p:nvPr/>
        </p:nvSpPr>
        <p:spPr>
          <a:xfrm>
            <a:off x="6056280" y="3349800"/>
            <a:ext cx="330120" cy="1440"/>
          </a:xfrm>
          <a:prstGeom prst="line">
            <a:avLst/>
          </a:prstGeom>
          <a:ln w="19080">
            <a:solidFill>
              <a:srgbClr val="ffcc00"/>
            </a:solidFill>
            <a:miter/>
            <a:headEnd len="med" type="triangle" w="med"/>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03" name=""/>
          <p:cNvSpPr/>
          <p:nvPr/>
        </p:nvSpPr>
        <p:spPr>
          <a:xfrm>
            <a:off x="1256760" y="5991480"/>
            <a:ext cx="12837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Products</a:t>
            </a:r>
            <a:endParaRPr b="0" lang="en-US" sz="2000" strike="noStrike" u="none">
              <a:solidFill>
                <a:srgbClr val="000000"/>
              </a:solidFill>
              <a:effectLst/>
              <a:uFillTx/>
              <a:latin typeface="Times New Roman"/>
            </a:endParaRPr>
          </a:p>
        </p:txBody>
      </p:sp>
      <p:sp>
        <p:nvSpPr>
          <p:cNvPr id="104" name=""/>
          <p:cNvSpPr/>
          <p:nvPr/>
        </p:nvSpPr>
        <p:spPr>
          <a:xfrm>
            <a:off x="947880" y="4489560"/>
            <a:ext cx="7576920" cy="58104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Presentation Layer: Support for multiple technologies</a:t>
            </a:r>
            <a:endParaRPr b="0" lang="en-US" sz="2400" strike="noStrike" u="none">
              <a:solidFill>
                <a:srgbClr val="000000"/>
              </a:solidFill>
              <a:effectLst/>
              <a:uFillTx/>
              <a:latin typeface="Times New Roman"/>
            </a:endParaRPr>
          </a:p>
        </p:txBody>
      </p:sp>
      <p:sp>
        <p:nvSpPr>
          <p:cNvPr id="105" name=""/>
          <p:cNvSpPr/>
          <p:nvPr/>
        </p:nvSpPr>
        <p:spPr>
          <a:xfrm>
            <a:off x="762120" y="1307160"/>
            <a:ext cx="7945200" cy="154188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ctr">
            <a:spAutoFit/>
          </a:bodyPr>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cc00"/>
                </a:solidFill>
                <a:effectLst/>
                <a:uFillTx/>
                <a:latin typeface="Arial Black"/>
              </a:rPr>
              <a:t>Designed To Support</a:t>
            </a:r>
            <a:br>
              <a:rPr sz="2400"/>
            </a:br>
            <a:r>
              <a:rPr b="1" lang="en-US" sz="2400" strike="noStrike" u="none">
                <a:solidFill>
                  <a:srgbClr val="ffcc00"/>
                </a:solidFill>
                <a:effectLst/>
                <a:uFillTx/>
                <a:latin typeface="Arial Black"/>
              </a:rPr>
              <a:t>Any Place, Any Method, Any Time</a:t>
            </a:r>
            <a:endParaRPr b="0" lang="en-US" sz="2400" strike="noStrike" u="none">
              <a:solidFill>
                <a:srgbClr val="000000"/>
              </a:solidFill>
              <a:effectLst/>
              <a:uFillTx/>
              <a:latin typeface="Times New Roman"/>
            </a:endParaRPr>
          </a:p>
          <a:p>
            <a:pPr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Black"/>
              </a:rPr>
              <a:t>“Powered By Buildscape!”</a:t>
            </a:r>
            <a:endParaRPr b="0" lang="en-US" sz="2800" strike="noStrike" u="none">
              <a:solidFill>
                <a:srgbClr val="000000"/>
              </a:solidFill>
              <a:effectLst/>
              <a:uFillTx/>
              <a:latin typeface="Times New Roman"/>
            </a:endParaRPr>
          </a:p>
        </p:txBody>
      </p:sp>
      <p:sp>
        <p:nvSpPr>
          <p:cNvPr id="106" name=""/>
          <p:cNvSpPr/>
          <p:nvPr/>
        </p:nvSpPr>
        <p:spPr>
          <a:xfrm>
            <a:off x="957240" y="3841920"/>
            <a:ext cx="7577280" cy="58068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Personalization Layer: Customizable at any level</a:t>
            </a:r>
            <a:endParaRPr b="0" lang="en-US" sz="2400" strike="noStrike" u="none">
              <a:solidFill>
                <a:srgbClr val="000000"/>
              </a:solidFill>
              <a:effectLst/>
              <a:uFillTx/>
              <a:latin typeface="Times New Roman"/>
            </a:endParaRPr>
          </a:p>
        </p:txBody>
      </p:sp>
      <p:sp>
        <p:nvSpPr>
          <p:cNvPr id="107" name=""/>
          <p:cNvSpPr/>
          <p:nvPr/>
        </p:nvSpPr>
        <p:spPr>
          <a:xfrm>
            <a:off x="966960" y="5146560"/>
            <a:ext cx="7576920" cy="581040"/>
          </a:xfrm>
          <a:prstGeom prst="cube">
            <a:avLst>
              <a:gd name="adj" fmla="val 25000"/>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4d4d4d"/>
                </a:solidFill>
                <a:effectLst/>
                <a:uFillTx/>
                <a:latin typeface="Arial"/>
              </a:rPr>
              <a:t>Application Layer: Capabilities your business needs</a:t>
            </a:r>
            <a:endParaRPr b="0" lang="en-US" sz="2400" strike="noStrike" u="none">
              <a:solidFill>
                <a:srgbClr val="000000"/>
              </a:solidFill>
              <a:effectLst/>
              <a:uFillTx/>
              <a:latin typeface="Times New Roman"/>
            </a:endParaRPr>
          </a:p>
        </p:txBody>
      </p:sp>
      <p:sp>
        <p:nvSpPr>
          <p:cNvPr id="108" name=""/>
          <p:cNvSpPr/>
          <p:nvPr/>
        </p:nvSpPr>
        <p:spPr>
          <a:xfrm>
            <a:off x="5135760" y="6001200"/>
            <a:ext cx="12279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Services</a:t>
            </a:r>
            <a:endParaRPr b="0" lang="en-US" sz="2000" strike="noStrike" u="none">
              <a:solidFill>
                <a:srgbClr val="000000"/>
              </a:solidFill>
              <a:effectLst/>
              <a:uFillTx/>
              <a:latin typeface="Times New Roman"/>
            </a:endParaRPr>
          </a:p>
        </p:txBody>
      </p:sp>
      <p:sp>
        <p:nvSpPr>
          <p:cNvPr id="109" name=""/>
          <p:cNvSpPr/>
          <p:nvPr/>
        </p:nvSpPr>
        <p:spPr>
          <a:xfrm>
            <a:off x="6600240" y="6001200"/>
            <a:ext cx="158040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Information</a:t>
            </a:r>
            <a:endParaRPr b="0" lang="en-US" sz="2000" strike="noStrike" u="none">
              <a:solidFill>
                <a:srgbClr val="000000"/>
              </a:solidFill>
              <a:effectLst/>
              <a:uFillTx/>
              <a:latin typeface="Times New Roman"/>
            </a:endParaRPr>
          </a:p>
        </p:txBody>
      </p:sp>
      <p:sp>
        <p:nvSpPr>
          <p:cNvPr id="110" name=""/>
          <p:cNvSpPr/>
          <p:nvPr/>
        </p:nvSpPr>
        <p:spPr>
          <a:xfrm>
            <a:off x="2773080" y="6001200"/>
            <a:ext cx="210384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Communication</a:t>
            </a:r>
            <a:endParaRPr b="0" lang="en-US" sz="2000" strike="noStrike" u="none">
              <a:solidFill>
                <a:srgbClr val="000000"/>
              </a:solidFill>
              <a:effectLst/>
              <a:uFillTx/>
              <a:latin typeface="Times New Roman"/>
            </a:endParaRPr>
          </a:p>
        </p:txBody>
      </p:sp>
      <p:sp>
        <p:nvSpPr>
          <p:cNvPr id="111" name=""/>
          <p:cNvSpPr/>
          <p:nvPr/>
        </p:nvSpPr>
        <p:spPr>
          <a:xfrm flipV="1">
            <a:off x="5753160" y="5724360"/>
            <a:ext cx="0" cy="27648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flipV="1">
            <a:off x="3848040" y="5724360"/>
            <a:ext cx="0" cy="27648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flipV="1">
            <a:off x="7410600" y="5724360"/>
            <a:ext cx="0" cy="27648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flipV="1">
            <a:off x="1914480" y="571464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1310040" y="3124800"/>
            <a:ext cx="11991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Builders</a:t>
            </a:r>
            <a:endParaRPr b="0" lang="en-US" sz="2000" strike="noStrike" u="none">
              <a:solidFill>
                <a:srgbClr val="000000"/>
              </a:solidFill>
              <a:effectLst/>
              <a:uFillTx/>
              <a:latin typeface="Times New Roman"/>
            </a:endParaRPr>
          </a:p>
        </p:txBody>
      </p:sp>
      <p:sp>
        <p:nvSpPr>
          <p:cNvPr id="116" name=""/>
          <p:cNvSpPr/>
          <p:nvPr/>
        </p:nvSpPr>
        <p:spPr>
          <a:xfrm>
            <a:off x="5186520" y="3134160"/>
            <a:ext cx="80280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Subs</a:t>
            </a:r>
            <a:endParaRPr b="0" lang="en-US" sz="2000" strike="noStrike" u="none">
              <a:solidFill>
                <a:srgbClr val="000000"/>
              </a:solidFill>
              <a:effectLst/>
              <a:uFillTx/>
              <a:latin typeface="Times New Roman"/>
            </a:endParaRPr>
          </a:p>
        </p:txBody>
      </p:sp>
      <p:sp>
        <p:nvSpPr>
          <p:cNvPr id="117" name=""/>
          <p:cNvSpPr/>
          <p:nvPr/>
        </p:nvSpPr>
        <p:spPr>
          <a:xfrm>
            <a:off x="6419520" y="3143520"/>
            <a:ext cx="193428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Manufacturers</a:t>
            </a:r>
            <a:endParaRPr b="0" lang="en-US" sz="2000" strike="noStrike" u="none">
              <a:solidFill>
                <a:srgbClr val="000000"/>
              </a:solidFill>
              <a:effectLst/>
              <a:uFillTx/>
              <a:latin typeface="Times New Roman"/>
            </a:endParaRPr>
          </a:p>
        </p:txBody>
      </p:sp>
      <p:sp>
        <p:nvSpPr>
          <p:cNvPr id="118" name=""/>
          <p:cNvSpPr/>
          <p:nvPr/>
        </p:nvSpPr>
        <p:spPr>
          <a:xfrm>
            <a:off x="2940480" y="3124800"/>
            <a:ext cx="1793160" cy="398880"/>
          </a:xfrm>
          <a:prstGeom prst="rect">
            <a:avLst/>
          </a:prstGeom>
          <a:noFill/>
          <a:ln w="9360">
            <a:solidFill>
              <a:srgbClr val="ffcc00"/>
            </a:solidFill>
            <a:miter/>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cc00"/>
                </a:solidFill>
                <a:effectLst/>
                <a:uFillTx/>
                <a:latin typeface="Arial"/>
              </a:rPr>
              <a:t>Lumberyards</a:t>
            </a:r>
            <a:endParaRPr b="0" lang="en-US" sz="2000" strike="noStrike" u="none">
              <a:solidFill>
                <a:srgbClr val="000000"/>
              </a:solidFill>
              <a:effectLst/>
              <a:uFillTx/>
              <a:latin typeface="Times New Roman"/>
            </a:endParaRPr>
          </a:p>
        </p:txBody>
      </p:sp>
      <p:sp>
        <p:nvSpPr>
          <p:cNvPr id="119" name=""/>
          <p:cNvSpPr/>
          <p:nvPr/>
        </p:nvSpPr>
        <p:spPr>
          <a:xfrm>
            <a:off x="7410600" y="3562200"/>
            <a:ext cx="0" cy="27648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3848040" y="355284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1914480" y="355284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610240" y="3552840"/>
            <a:ext cx="0" cy="276120"/>
          </a:xfrm>
          <a:prstGeom prst="line">
            <a:avLst/>
          </a:prstGeom>
          <a:ln w="3816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blipFill rotWithShape="0">
          <a:blip r:embed="rId1"/>
          <a:stretch/>
        </a:blipFill>
      </p:bgPr>
    </p:bg>
    <p:spTree>
      <p:nvGrpSpPr>
        <p:cNvPr id="1" name=""/>
        <p:cNvGrpSpPr/>
        <p:nvPr/>
      </p:nvGrpSpPr>
      <p:grpSpPr>
        <a:xfrm>
          <a:off x="0" y="0"/>
          <a:ext cx="0" cy="0"/>
          <a:chOff x="0" y="0"/>
          <a:chExt cx="0" cy="0"/>
        </a:xfrm>
      </p:grpSpPr>
      <p:sp>
        <p:nvSpPr>
          <p:cNvPr id="123" name=""/>
          <p:cNvSpPr/>
          <p:nvPr/>
        </p:nvSpPr>
        <p:spPr>
          <a:xfrm>
            <a:off x="695160" y="2124000"/>
            <a:ext cx="1327320" cy="12600"/>
          </a:xfrm>
          <a:prstGeom prst="line">
            <a:avLst/>
          </a:prstGeom>
          <a:ln w="28440">
            <a:solidFill>
              <a:srgbClr val="c0c0c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124" name=""/>
          <p:cNvSpPr/>
          <p:nvPr/>
        </p:nvSpPr>
        <p:spPr>
          <a:xfrm>
            <a:off x="3946680" y="2124000"/>
            <a:ext cx="634680" cy="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559400" y="3587760"/>
            <a:ext cx="0" cy="32220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3619440" y="3909960"/>
            <a:ext cx="1830600" cy="1409760"/>
          </a:xfrm>
          <a:prstGeom prst="flowChartMagneticDisk">
            <a:avLst/>
          </a:prstGeom>
          <a:solidFill>
            <a:srgbClr val="00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1119240" y="5627520"/>
            <a:ext cx="1639800" cy="694080"/>
          </a:xfrm>
          <a:prstGeom prst="rect">
            <a:avLst/>
          </a:prstGeom>
          <a:solidFill>
            <a:srgbClr val="00cc99"/>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2838600" y="5627520"/>
            <a:ext cx="1630080" cy="694080"/>
          </a:xfrm>
          <a:prstGeom prst="rect">
            <a:avLst/>
          </a:prstGeom>
          <a:solidFill>
            <a:srgbClr val="cccc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616280" y="5634000"/>
            <a:ext cx="1640160" cy="693720"/>
          </a:xfrm>
          <a:prstGeom prst="rect">
            <a:avLst/>
          </a:prstGeom>
          <a:solidFill>
            <a:srgbClr val="ffcc00"/>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6421320" y="5637240"/>
            <a:ext cx="1658880" cy="693720"/>
          </a:xfrm>
          <a:prstGeom prst="rect">
            <a:avLst/>
          </a:prstGeom>
          <a:solidFill>
            <a:srgbClr val="c0c0c0"/>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3595680" y="4511160"/>
            <a:ext cx="1881360" cy="644040"/>
          </a:xfrm>
          <a:prstGeom prst="rect">
            <a:avLst/>
          </a:prstGeom>
          <a:noFill/>
          <a:ln w="0">
            <a:noFill/>
          </a:ln>
        </p:spPr>
        <p:style>
          <a:lnRef idx="0"/>
          <a:fillRef idx="0"/>
          <a:effectRef idx="0"/>
          <a:fontRef idx="minor"/>
        </p:style>
        <p:txBody>
          <a:bodyPr lIns="90000" rIns="90000" tIns="46800" bIns="46800" anchor="ctr">
            <a:spAutoFit/>
          </a:bodyPr>
          <a:p>
            <a:pPr algn="ctr">
              <a:lnSpc>
                <a:spcPct val="7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Buildscape</a:t>
            </a:r>
            <a:endParaRPr b="0" lang="en-US" sz="2400" strike="noStrike" u="none">
              <a:solidFill>
                <a:srgbClr val="000000"/>
              </a:solidFill>
              <a:effectLst/>
              <a:uFillTx/>
              <a:latin typeface="Times New Roman"/>
            </a:endParaRPr>
          </a:p>
          <a:p>
            <a:pPr algn="ctr">
              <a:lnSpc>
                <a:spcPct val="7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Catalog</a:t>
            </a:r>
            <a:endParaRPr b="0" lang="en-US" sz="2400" strike="noStrike" u="none">
              <a:solidFill>
                <a:srgbClr val="000000"/>
              </a:solidFill>
              <a:effectLst/>
              <a:uFillTx/>
              <a:latin typeface="Times New Roman"/>
            </a:endParaRPr>
          </a:p>
        </p:txBody>
      </p:sp>
      <p:sp>
        <p:nvSpPr>
          <p:cNvPr id="132" name=""/>
          <p:cNvSpPr/>
          <p:nvPr/>
        </p:nvSpPr>
        <p:spPr>
          <a:xfrm flipH="1">
            <a:off x="685800" y="6581880"/>
            <a:ext cx="6500880" cy="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1944720" y="6321600"/>
            <a:ext cx="0" cy="25056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3657600" y="6318360"/>
            <a:ext cx="0" cy="25056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5438880" y="6330960"/>
            <a:ext cx="0" cy="25092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7186680" y="6330960"/>
            <a:ext cx="0" cy="25092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1303560" y="5697360"/>
            <a:ext cx="1297800" cy="584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Manufac-</a:t>
            </a:r>
            <a:endParaRPr b="0" lang="en-US" sz="2000" strike="noStrike" u="none">
              <a:solidFill>
                <a:srgbClr val="000000"/>
              </a:solidFill>
              <a:effectLst/>
              <a:uFillTx/>
              <a:latin typeface="Times New Roman"/>
            </a:endParaRPr>
          </a:p>
          <a:p>
            <a:pPr algn="ctr">
              <a:lnSpc>
                <a:spcPct val="7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turers</a:t>
            </a:r>
            <a:endParaRPr b="0" lang="en-US" sz="2000" strike="noStrike" u="none">
              <a:solidFill>
                <a:srgbClr val="000000"/>
              </a:solidFill>
              <a:effectLst/>
              <a:uFillTx/>
              <a:latin typeface="Times New Roman"/>
            </a:endParaRPr>
          </a:p>
        </p:txBody>
      </p:sp>
      <p:sp>
        <p:nvSpPr>
          <p:cNvPr id="138" name=""/>
          <p:cNvSpPr/>
          <p:nvPr/>
        </p:nvSpPr>
        <p:spPr>
          <a:xfrm>
            <a:off x="2828880" y="5733000"/>
            <a:ext cx="162288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Distributors</a:t>
            </a:r>
            <a:endParaRPr b="0" lang="en-US" sz="2000" strike="noStrike" u="none">
              <a:solidFill>
                <a:srgbClr val="000000"/>
              </a:solidFill>
              <a:effectLst/>
              <a:uFillTx/>
              <a:latin typeface="Times New Roman"/>
            </a:endParaRPr>
          </a:p>
        </p:txBody>
      </p:sp>
      <p:sp>
        <p:nvSpPr>
          <p:cNvPr id="139" name=""/>
          <p:cNvSpPr/>
          <p:nvPr/>
        </p:nvSpPr>
        <p:spPr>
          <a:xfrm>
            <a:off x="4624560" y="5731560"/>
            <a:ext cx="1595520" cy="398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 Dealers</a:t>
            </a:r>
            <a:endParaRPr b="0" lang="en-US" sz="2000" strike="noStrike" u="none">
              <a:solidFill>
                <a:srgbClr val="000000"/>
              </a:solidFill>
              <a:effectLst/>
              <a:uFillTx/>
              <a:latin typeface="Times New Roman"/>
            </a:endParaRPr>
          </a:p>
        </p:txBody>
      </p:sp>
      <p:sp>
        <p:nvSpPr>
          <p:cNvPr id="140" name=""/>
          <p:cNvSpPr/>
          <p:nvPr/>
        </p:nvSpPr>
        <p:spPr>
          <a:xfrm>
            <a:off x="6492600" y="5734080"/>
            <a:ext cx="1510200" cy="536760"/>
          </a:xfrm>
          <a:prstGeom prst="rect">
            <a:avLst/>
          </a:prstGeom>
          <a:solidFill>
            <a:srgbClr val="dddddd"/>
          </a:solidFill>
          <a:ln w="0">
            <a:noFill/>
          </a:ln>
        </p:spPr>
        <p:style>
          <a:lnRef idx="0"/>
          <a:fillRef idx="0"/>
          <a:effectRef idx="0"/>
          <a:fontRef idx="minor"/>
        </p:style>
        <p:txBody>
          <a:bodyPr wrap="none" lIns="90000" rIns="90000" tIns="46800" bIns="46800" anchor="ctr">
            <a:spAutoFit/>
          </a:bodyPr>
          <a:p>
            <a:pPr algn="ctr">
              <a:lnSpc>
                <a:spcPct val="70000"/>
              </a:lnSpc>
              <a:spcBef>
                <a:spcPts val="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Installers/</a:t>
            </a:r>
            <a:endParaRPr b="0" lang="en-US" sz="2000" strike="noStrike" u="none">
              <a:solidFill>
                <a:srgbClr val="000000"/>
              </a:solidFill>
              <a:effectLst/>
              <a:uFillTx/>
              <a:latin typeface="Times New Roman"/>
            </a:endParaRPr>
          </a:p>
          <a:p>
            <a:pPr algn="ctr">
              <a:lnSpc>
                <a:spcPct val="70000"/>
              </a:lnSpc>
              <a:spcBef>
                <a:spcPts val="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Integrators</a:t>
            </a:r>
            <a:endParaRPr b="0" lang="en-US" sz="2000" strike="noStrike" u="none">
              <a:solidFill>
                <a:srgbClr val="000000"/>
              </a:solidFill>
              <a:effectLst/>
              <a:uFillTx/>
              <a:latin typeface="Times New Roman"/>
            </a:endParaRPr>
          </a:p>
        </p:txBody>
      </p:sp>
      <p:sp>
        <p:nvSpPr>
          <p:cNvPr id="141" name=""/>
          <p:cNvSpPr/>
          <p:nvPr/>
        </p:nvSpPr>
        <p:spPr>
          <a:xfrm flipH="1">
            <a:off x="1695600" y="5319720"/>
            <a:ext cx="2977920" cy="27936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flipH="1">
            <a:off x="3594240" y="5319720"/>
            <a:ext cx="1079280" cy="27936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4392720" y="5319720"/>
            <a:ext cx="1046160" cy="30492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673520" y="5319720"/>
            <a:ext cx="2513160" cy="30492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flipV="1">
            <a:off x="685800" y="2127240"/>
            <a:ext cx="0" cy="4454640"/>
          </a:xfrm>
          <a:prstGeom prst="line">
            <a:avLst/>
          </a:prstGeom>
          <a:ln w="28440">
            <a:solidFill>
              <a:srgbClr val="c0c0c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rot="16200000">
            <a:off x="-522000" y="3931560"/>
            <a:ext cx="195948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Product Flow</a:t>
            </a:r>
            <a:endParaRPr b="0" lang="en-US" sz="2400" strike="noStrike" u="none">
              <a:solidFill>
                <a:srgbClr val="000000"/>
              </a:solidFill>
              <a:effectLst/>
              <a:uFillTx/>
              <a:latin typeface="Times New Roman"/>
            </a:endParaRPr>
          </a:p>
        </p:txBody>
      </p:sp>
      <p:sp>
        <p:nvSpPr>
          <p:cNvPr id="147" name=""/>
          <p:cNvSpPr/>
          <p:nvPr/>
        </p:nvSpPr>
        <p:spPr>
          <a:xfrm>
            <a:off x="4592160" y="2107080"/>
            <a:ext cx="250128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Transaction Flow</a:t>
            </a:r>
            <a:endParaRPr b="0" lang="en-US" sz="2400" strike="noStrike" u="none">
              <a:solidFill>
                <a:srgbClr val="000000"/>
              </a:solidFill>
              <a:effectLst/>
              <a:uFillTx/>
              <a:latin typeface="Times New Roman"/>
            </a:endParaRPr>
          </a:p>
        </p:txBody>
      </p:sp>
      <p:sp>
        <p:nvSpPr>
          <p:cNvPr id="148" name=""/>
          <p:cNvSpPr/>
          <p:nvPr/>
        </p:nvSpPr>
        <p:spPr>
          <a:xfrm>
            <a:off x="4562640" y="2124000"/>
            <a:ext cx="0" cy="590760"/>
          </a:xfrm>
          <a:prstGeom prst="line">
            <a:avLst/>
          </a:prstGeom>
          <a:ln w="28440">
            <a:solidFill>
              <a:srgbClr val="c0c0c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4260960" y="1513080"/>
            <a:ext cx="4649760" cy="4597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cc00"/>
                </a:solidFill>
                <a:effectLst/>
                <a:uFillTx/>
                <a:latin typeface="Arial Black"/>
              </a:rPr>
              <a:t>Buildscape - How It Works</a:t>
            </a:r>
            <a:endParaRPr b="0" lang="en-US" sz="2400" strike="noStrike" u="none">
              <a:solidFill>
                <a:srgbClr val="000000"/>
              </a:solidFill>
              <a:effectLst/>
              <a:uFillTx/>
              <a:latin typeface="Times New Roman"/>
            </a:endParaRPr>
          </a:p>
        </p:txBody>
      </p:sp>
      <p:sp>
        <p:nvSpPr>
          <p:cNvPr id="150" name=""/>
          <p:cNvSpPr/>
          <p:nvPr/>
        </p:nvSpPr>
        <p:spPr>
          <a:xfrm>
            <a:off x="2027160" y="1686240"/>
            <a:ext cx="2156040" cy="8614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ctr">
            <a:spAutoFit/>
          </a:bodyPr>
          <a:p>
            <a:pPr algn="ctr">
              <a:lnSpc>
                <a:spcPct val="7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Phone, fax, PDA</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algn="ctr">
              <a:lnSpc>
                <a:spcPct val="7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or Internet</a:t>
            </a:r>
            <a:endParaRPr b="0" lang="en-US" sz="2000" strike="noStrike" u="none">
              <a:solidFill>
                <a:srgbClr val="000000"/>
              </a:solidFill>
              <a:effectLst/>
              <a:uFillTx/>
              <a:latin typeface="Times New Roman"/>
            </a:endParaRPr>
          </a:p>
        </p:txBody>
      </p:sp>
      <p:pic>
        <p:nvPicPr>
          <p:cNvPr id="151" name="" descr=""/>
          <p:cNvPicPr/>
          <p:nvPr/>
        </p:nvPicPr>
        <p:blipFill>
          <a:blip r:embed="rId2"/>
          <a:stretch/>
        </p:blipFill>
        <p:spPr>
          <a:xfrm>
            <a:off x="1522440" y="2711520"/>
            <a:ext cx="6110280" cy="1054080"/>
          </a:xfrm>
          <a:prstGeom prst="rect">
            <a:avLst/>
          </a:prstGeom>
          <a:noFill/>
          <a:ln w="0">
            <a:noFill/>
          </a:ln>
        </p:spPr>
      </p:pic>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52"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4"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5"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6"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57"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0"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2"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164"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165" name=""/>
          <p:cNvSpPr/>
          <p:nvPr/>
        </p:nvSpPr>
        <p:spPr>
          <a:xfrm>
            <a:off x="2189160" y="1562040"/>
            <a:ext cx="4589640" cy="66672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Business Philosophy</a:t>
            </a:r>
            <a:endParaRPr b="0" lang="en-US" sz="2800" strike="noStrike" u="none">
              <a:solidFill>
                <a:srgbClr val="000000"/>
              </a:solidFill>
              <a:effectLst/>
              <a:uFillTx/>
              <a:latin typeface="Times New Roman"/>
            </a:endParaRPr>
          </a:p>
        </p:txBody>
      </p:sp>
      <p:sp>
        <p:nvSpPr>
          <p:cNvPr id="166" name=""/>
          <p:cNvSpPr/>
          <p:nvPr/>
        </p:nvSpPr>
        <p:spPr>
          <a:xfrm>
            <a:off x="503280" y="2330280"/>
            <a:ext cx="8640720" cy="422928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Work within the existing supply chain to leverage existing business relationships, drive adoption &amp; gain efficiency</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Focus on procurement as the linchpin of automating the industry (create initial value and establish a valuable knowledge base)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Outsource - rely on third parties to provide market access and/or accelerate time to market</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Integrate with existing systems (plug &amp; play) to simplify adoption and preempt competition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67" name=""/>
          <p:cNvSpPr/>
          <p:nvPr/>
        </p:nvSpPr>
        <p:spPr>
          <a:xfrm>
            <a:off x="1460520" y="1684440"/>
            <a:ext cx="5667480" cy="94788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Saves </a:t>
            </a:r>
            <a:r>
              <a:rPr b="0" lang="en-US" sz="2800" strike="noStrike" u="sng">
                <a:solidFill>
                  <a:srgbClr val="ffcc00"/>
                </a:solidFill>
                <a:effectLst/>
                <a:uFillTx/>
                <a:latin typeface="Arial Black"/>
              </a:rPr>
              <a:t>Builders</a:t>
            </a:r>
            <a:r>
              <a:rPr b="0" lang="en-US" sz="2800" strike="noStrike" u="none">
                <a:solidFill>
                  <a:srgbClr val="ffcc00"/>
                </a:solidFill>
                <a:effectLst/>
                <a:uFillTx/>
                <a:latin typeface="Arial Black"/>
              </a:rPr>
              <a:t> Time and Money</a:t>
            </a:r>
            <a:endParaRPr b="0" lang="en-US" sz="2800" strike="noStrike" u="none">
              <a:solidFill>
                <a:srgbClr val="000000"/>
              </a:solidFill>
              <a:effectLst/>
              <a:uFillTx/>
              <a:latin typeface="Times New Roman"/>
            </a:endParaRPr>
          </a:p>
        </p:txBody>
      </p:sp>
      <p:sp>
        <p:nvSpPr>
          <p:cNvPr id="168" name=""/>
          <p:cNvSpPr/>
          <p:nvPr/>
        </p:nvSpPr>
        <p:spPr>
          <a:xfrm>
            <a:off x="711360" y="5702400"/>
            <a:ext cx="792288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Customizable to individual needs</a:t>
            </a:r>
            <a:endParaRPr b="0" lang="en-US" sz="2400" strike="noStrike" u="none">
              <a:solidFill>
                <a:srgbClr val="000000"/>
              </a:solidFill>
              <a:effectLst/>
              <a:uFillTx/>
              <a:latin typeface="Times New Roman"/>
            </a:endParaRPr>
          </a:p>
        </p:txBody>
      </p:sp>
      <p:sp>
        <p:nvSpPr>
          <p:cNvPr id="169" name=""/>
          <p:cNvSpPr/>
          <p:nvPr/>
        </p:nvSpPr>
        <p:spPr>
          <a:xfrm>
            <a:off x="730080" y="2859120"/>
            <a:ext cx="77947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24x7 access to stock and non-stock product features,</a:t>
            </a:r>
            <a:br>
              <a:rPr sz="2400"/>
            </a:br>
            <a:r>
              <a:rPr b="0" lang="en-US" sz="2400" strike="noStrike" u="none">
                <a:solidFill>
                  <a:srgbClr val="ffffff"/>
                </a:solidFill>
                <a:effectLst/>
                <a:uFillTx/>
                <a:latin typeface="Arial"/>
              </a:rPr>
              <a:t>     specifications, images &amp; third-party performance</a:t>
            </a:r>
            <a:br>
              <a:rPr sz="2400"/>
            </a:br>
            <a:r>
              <a:rPr b="0" lang="en-US" sz="2400" strike="noStrike" u="none">
                <a:solidFill>
                  <a:srgbClr val="ffffff"/>
                </a:solidFill>
                <a:effectLst/>
                <a:uFillTx/>
                <a:latin typeface="Arial"/>
              </a:rPr>
              <a:t>     reviews for more informed purchases</a:t>
            </a:r>
            <a:endParaRPr b="0" lang="en-US" sz="2400" strike="noStrike" u="none">
              <a:solidFill>
                <a:srgbClr val="000000"/>
              </a:solidFill>
              <a:effectLst/>
              <a:uFillTx/>
              <a:latin typeface="Times New Roman"/>
            </a:endParaRPr>
          </a:p>
        </p:txBody>
      </p:sp>
      <p:sp>
        <p:nvSpPr>
          <p:cNvPr id="170" name=""/>
          <p:cNvSpPr/>
          <p:nvPr/>
        </p:nvSpPr>
        <p:spPr>
          <a:xfrm>
            <a:off x="717840" y="3983040"/>
            <a:ext cx="5415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One-stop, round-the-clock shopping</a:t>
            </a:r>
            <a:endParaRPr b="0" lang="en-US" sz="2400" strike="noStrike" u="none">
              <a:solidFill>
                <a:srgbClr val="000000"/>
              </a:solidFill>
              <a:effectLst/>
              <a:uFillTx/>
              <a:latin typeface="Times New Roman"/>
            </a:endParaRPr>
          </a:p>
        </p:txBody>
      </p:sp>
      <p:sp>
        <p:nvSpPr>
          <p:cNvPr id="171" name=""/>
          <p:cNvSpPr/>
          <p:nvPr/>
        </p:nvSpPr>
        <p:spPr>
          <a:xfrm>
            <a:off x="715680" y="4859280"/>
            <a:ext cx="75999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Anytime access to account information (self service)</a:t>
            </a:r>
            <a:endParaRPr b="0" lang="en-US" sz="2400" strike="noStrike" u="none">
              <a:solidFill>
                <a:srgbClr val="000000"/>
              </a:solidFill>
              <a:effectLst/>
              <a:uFillTx/>
              <a:latin typeface="Times New Roman"/>
            </a:endParaRPr>
          </a:p>
        </p:txBody>
      </p:sp>
      <p:sp>
        <p:nvSpPr>
          <p:cNvPr id="172" name=""/>
          <p:cNvSpPr/>
          <p:nvPr/>
        </p:nvSpPr>
        <p:spPr>
          <a:xfrm>
            <a:off x="732600" y="4411800"/>
            <a:ext cx="76849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Process improvements/automation to simplify buying</a:t>
            </a:r>
            <a:endParaRPr b="0" lang="en-US" sz="2400" strike="noStrike" u="none">
              <a:solidFill>
                <a:srgbClr val="000000"/>
              </a:solidFill>
              <a:effectLst/>
              <a:uFillTx/>
              <a:latin typeface="Times New Roman"/>
            </a:endParaRPr>
          </a:p>
        </p:txBody>
      </p:sp>
      <p:sp>
        <p:nvSpPr>
          <p:cNvPr id="173" name=""/>
          <p:cNvSpPr/>
          <p:nvPr/>
        </p:nvSpPr>
        <p:spPr>
          <a:xfrm>
            <a:off x="721440" y="5297400"/>
            <a:ext cx="55339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Online news and reference materials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74"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5"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76"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77"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78"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79"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0"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1"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2"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3"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4"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186"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187"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8" name=""/>
          <p:cNvSpPr/>
          <p:nvPr/>
        </p:nvSpPr>
        <p:spPr>
          <a:xfrm>
            <a:off x="600120" y="1847880"/>
            <a:ext cx="8096040" cy="49356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An Experienced Management Team</a:t>
            </a:r>
            <a:endParaRPr b="0" lang="en-US" sz="2800" strike="noStrike" u="none">
              <a:solidFill>
                <a:srgbClr val="000000"/>
              </a:solidFill>
              <a:effectLst/>
              <a:uFillTx/>
              <a:latin typeface="Times New Roman"/>
            </a:endParaRPr>
          </a:p>
        </p:txBody>
      </p:sp>
      <p:sp>
        <p:nvSpPr>
          <p:cNvPr id="189" name=""/>
          <p:cNvSpPr/>
          <p:nvPr/>
        </p:nvSpPr>
        <p:spPr>
          <a:xfrm>
            <a:off x="446040" y="2700360"/>
            <a:ext cx="8487000" cy="338436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Proven functional skills and experience (average age 47)</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Building materials (lumberyard) distribution experience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Construction know-how</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Nationally recognized technology skills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Merchandising/marketing savvy </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Logistics experience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90"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1"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2"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3"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4"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5"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6"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98"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9"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0"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02"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03"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4" name=""/>
          <p:cNvSpPr/>
          <p:nvPr/>
        </p:nvSpPr>
        <p:spPr>
          <a:xfrm>
            <a:off x="2162160" y="1546200"/>
            <a:ext cx="4619520" cy="63828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Achievements</a:t>
            </a:r>
            <a:endParaRPr b="0" lang="en-US" sz="2800" strike="noStrike" u="none">
              <a:solidFill>
                <a:srgbClr val="000000"/>
              </a:solidFill>
              <a:effectLst/>
              <a:uFillTx/>
              <a:latin typeface="Times New Roman"/>
            </a:endParaRPr>
          </a:p>
        </p:txBody>
      </p:sp>
      <p:sp>
        <p:nvSpPr>
          <p:cNvPr id="205" name=""/>
          <p:cNvSpPr/>
          <p:nvPr/>
        </p:nvSpPr>
        <p:spPr>
          <a:xfrm>
            <a:off x="198360" y="2201760"/>
            <a:ext cx="8734680" cy="2944800"/>
          </a:xfrm>
          <a:prstGeom prst="rect">
            <a:avLst/>
          </a:prstGeom>
          <a:noFill/>
          <a:ln w="0">
            <a:noFill/>
          </a:ln>
        </p:spPr>
        <p:style>
          <a:lnRef idx="0"/>
          <a:fillRef idx="0"/>
          <a:effectRef idx="0"/>
          <a:fontRef idx="minor"/>
        </p:style>
        <p:txBody>
          <a:bodyPr lIns="90360" rIns="90360" tIns="44280" bIns="44280" anchor="t">
            <a:normAutofit fontScale="70000" lnSpcReduction="19999"/>
          </a:bodyPr>
          <a:p>
            <a:pPr marL="343080" indent="-343080">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Buildscape has achieved significant marketplace traction...</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Agreements with 4 national pro dealer chains representing $5 billion of ‘buy’ annually  (Wickes with &gt; $900 million sales will roll out to all of its nationwide store locations in 2001.)</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Agreements with independents in 10 major markets representing $1 billion annually</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250 + builders online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Approximately $4 million in transactions in 2000</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Buildscape is operational and transacting business today.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06" name=""/>
          <p:cNvSpPr/>
          <p:nvPr/>
        </p:nvSpPr>
        <p:spPr>
          <a:xfrm>
            <a:off x="452520" y="2173320"/>
            <a:ext cx="8443800" cy="100872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Black"/>
              </a:rPr>
              <a:t>“Buildscape is an indispensable tool for the modern builder. He can do more in less time, at a lower cost.”</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cc00"/>
                </a:solidFill>
                <a:effectLst/>
                <a:uFillTx/>
                <a:latin typeface="Arial Black"/>
              </a:rPr>
              <a:t>Leon Sekunda - Sea Breeze Construction</a:t>
            </a:r>
            <a:endParaRPr b="0" lang="en-US" sz="2000" strike="noStrike" u="none">
              <a:solidFill>
                <a:srgbClr val="000000"/>
              </a:solidFill>
              <a:effectLst/>
              <a:uFillTx/>
              <a:latin typeface="Times New Roman"/>
            </a:endParaRPr>
          </a:p>
        </p:txBody>
      </p:sp>
      <p:sp>
        <p:nvSpPr>
          <p:cNvPr id="207" name=""/>
          <p:cNvSpPr/>
          <p:nvPr/>
        </p:nvSpPr>
        <p:spPr>
          <a:xfrm>
            <a:off x="457200" y="1546200"/>
            <a:ext cx="8096400" cy="3618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What Builders are Saying</a:t>
            </a:r>
            <a:endParaRPr b="0" lang="en-US" sz="2800" strike="noStrike" u="none">
              <a:solidFill>
                <a:srgbClr val="000000"/>
              </a:solidFill>
              <a:effectLst/>
              <a:uFillTx/>
              <a:latin typeface="Times New Roman"/>
            </a:endParaRPr>
          </a:p>
        </p:txBody>
      </p:sp>
      <p:sp>
        <p:nvSpPr>
          <p:cNvPr id="208" name=""/>
          <p:cNvSpPr/>
          <p:nvPr/>
        </p:nvSpPr>
        <p:spPr>
          <a:xfrm>
            <a:off x="509760" y="3363840"/>
            <a:ext cx="7808760" cy="131364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Black"/>
              </a:rPr>
              <a:t>“Buildscape lets me do business when it’s convenient for me.  Buildscape put time back in my day.  I’m coaching my son’s soccer team again.”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cc00"/>
                </a:solidFill>
                <a:effectLst/>
                <a:uFillTx/>
                <a:latin typeface="Arial Black"/>
              </a:rPr>
              <a:t>Paul Weeks - Paul Weeks Construction</a:t>
            </a:r>
            <a:endParaRPr b="0" lang="en-US" sz="2000" strike="noStrike" u="none">
              <a:solidFill>
                <a:srgbClr val="000000"/>
              </a:solidFill>
              <a:effectLst/>
              <a:uFillTx/>
              <a:latin typeface="Times New Roman"/>
            </a:endParaRPr>
          </a:p>
        </p:txBody>
      </p:sp>
      <p:sp>
        <p:nvSpPr>
          <p:cNvPr id="209" name=""/>
          <p:cNvSpPr/>
          <p:nvPr/>
        </p:nvSpPr>
        <p:spPr>
          <a:xfrm>
            <a:off x="528480" y="4811760"/>
            <a:ext cx="7637760" cy="131364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Black"/>
              </a:rPr>
              <a:t>“Other programs have been smoke and mirrors, promises and hype.  In contrast, Buildscape has been 2x4s and nails, productivity and value.”</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cc00"/>
                </a:solidFill>
                <a:effectLst/>
                <a:uFillTx/>
                <a:latin typeface="Arial Black"/>
              </a:rPr>
              <a:t>Thaddeus Schwartz - Sherlock Homes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10" name=""/>
          <p:cNvSpPr/>
          <p:nvPr/>
        </p:nvSpPr>
        <p:spPr>
          <a:xfrm>
            <a:off x="853920" y="1728720"/>
            <a:ext cx="7788600" cy="94788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Gives Sales People More Product to Offer and More Time to Sell</a:t>
            </a:r>
            <a:endParaRPr b="0" lang="en-US" sz="2800" strike="noStrike" u="none">
              <a:solidFill>
                <a:srgbClr val="000000"/>
              </a:solidFill>
              <a:effectLst/>
              <a:uFillTx/>
              <a:latin typeface="Times New Roman"/>
            </a:endParaRPr>
          </a:p>
        </p:txBody>
      </p:sp>
      <p:sp>
        <p:nvSpPr>
          <p:cNvPr id="211" name=""/>
          <p:cNvSpPr/>
          <p:nvPr/>
        </p:nvSpPr>
        <p:spPr>
          <a:xfrm>
            <a:off x="673200" y="5702400"/>
            <a:ext cx="792324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Time in the field to solve real customer problems</a:t>
            </a:r>
            <a:endParaRPr b="0" lang="en-US" sz="2400" strike="noStrike" u="none">
              <a:solidFill>
                <a:srgbClr val="000000"/>
              </a:solidFill>
              <a:effectLst/>
              <a:uFillTx/>
              <a:latin typeface="Times New Roman"/>
            </a:endParaRPr>
          </a:p>
        </p:txBody>
      </p:sp>
      <p:sp>
        <p:nvSpPr>
          <p:cNvPr id="212" name=""/>
          <p:cNvSpPr/>
          <p:nvPr/>
        </p:nvSpPr>
        <p:spPr>
          <a:xfrm>
            <a:off x="667800" y="2916360"/>
            <a:ext cx="69904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Opportunities to sell more to existing customers</a:t>
            </a:r>
            <a:endParaRPr b="0" lang="en-US" sz="2400" strike="noStrike" u="none">
              <a:solidFill>
                <a:srgbClr val="000000"/>
              </a:solidFill>
              <a:effectLst/>
              <a:uFillTx/>
              <a:latin typeface="Times New Roman"/>
            </a:endParaRPr>
          </a:p>
        </p:txBody>
      </p:sp>
      <p:sp>
        <p:nvSpPr>
          <p:cNvPr id="213" name=""/>
          <p:cNvSpPr/>
          <p:nvPr/>
        </p:nvSpPr>
        <p:spPr>
          <a:xfrm>
            <a:off x="671760" y="3392640"/>
            <a:ext cx="741420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Enhanced services - including builder self service -</a:t>
            </a:r>
            <a:br>
              <a:rPr sz="2400"/>
            </a:br>
            <a:r>
              <a:rPr b="0" lang="en-US" sz="2400" strike="noStrike" u="none">
                <a:solidFill>
                  <a:srgbClr val="ffffff"/>
                </a:solidFill>
                <a:effectLst/>
                <a:uFillTx/>
                <a:latin typeface="Arial"/>
              </a:rPr>
              <a:t>     without increased overhead</a:t>
            </a:r>
            <a:endParaRPr b="0" lang="en-US" sz="2400" strike="noStrike" u="none">
              <a:solidFill>
                <a:srgbClr val="000000"/>
              </a:solidFill>
              <a:effectLst/>
              <a:uFillTx/>
              <a:latin typeface="Times New Roman"/>
            </a:endParaRPr>
          </a:p>
        </p:txBody>
      </p:sp>
      <p:sp>
        <p:nvSpPr>
          <p:cNvPr id="214" name=""/>
          <p:cNvSpPr/>
          <p:nvPr/>
        </p:nvSpPr>
        <p:spPr>
          <a:xfrm>
            <a:off x="676080" y="4745160"/>
            <a:ext cx="75837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Greater efficiency &amp; productivity through automation</a:t>
            </a:r>
            <a:endParaRPr b="0" lang="en-US" sz="2400" strike="noStrike" u="none">
              <a:solidFill>
                <a:srgbClr val="000000"/>
              </a:solidFill>
              <a:effectLst/>
              <a:uFillTx/>
              <a:latin typeface="Times New Roman"/>
            </a:endParaRPr>
          </a:p>
        </p:txBody>
      </p:sp>
      <p:sp>
        <p:nvSpPr>
          <p:cNvPr id="215" name=""/>
          <p:cNvSpPr/>
          <p:nvPr/>
        </p:nvSpPr>
        <p:spPr>
          <a:xfrm>
            <a:off x="681480" y="4230720"/>
            <a:ext cx="68727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An expanded offering to attract new customers</a:t>
            </a:r>
            <a:endParaRPr b="0" lang="en-US" sz="2400" strike="noStrike" u="none">
              <a:solidFill>
                <a:srgbClr val="000000"/>
              </a:solidFill>
              <a:effectLst/>
              <a:uFillTx/>
              <a:latin typeface="Times New Roman"/>
            </a:endParaRPr>
          </a:p>
        </p:txBody>
      </p:sp>
      <p:sp>
        <p:nvSpPr>
          <p:cNvPr id="216" name=""/>
          <p:cNvSpPr/>
          <p:nvPr/>
        </p:nvSpPr>
        <p:spPr>
          <a:xfrm>
            <a:off x="683280" y="5192640"/>
            <a:ext cx="50767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Enhanced customer relationships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17" name=""/>
          <p:cNvSpPr/>
          <p:nvPr/>
        </p:nvSpPr>
        <p:spPr>
          <a:xfrm>
            <a:off x="573120" y="2335320"/>
            <a:ext cx="7496280" cy="155700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Black"/>
              </a:rPr>
              <a:t>“Wickes powered by Buildscape gets me out of the office and into the field.  It gives me more time to sell.”</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cc00"/>
                </a:solidFill>
                <a:effectLst/>
                <a:uFillTx/>
                <a:latin typeface="Arial Black"/>
              </a:rPr>
              <a:t>Tony Barberi - Wickes, Pensacola, FL</a:t>
            </a:r>
            <a:endParaRPr b="0" lang="en-US" sz="2400" strike="noStrike" u="none">
              <a:solidFill>
                <a:srgbClr val="000000"/>
              </a:solidFill>
              <a:effectLst/>
              <a:uFillTx/>
              <a:latin typeface="Times New Roman"/>
            </a:endParaRPr>
          </a:p>
        </p:txBody>
      </p:sp>
      <p:sp>
        <p:nvSpPr>
          <p:cNvPr id="218" name=""/>
          <p:cNvSpPr/>
          <p:nvPr/>
        </p:nvSpPr>
        <p:spPr>
          <a:xfrm>
            <a:off x="566640" y="1360440"/>
            <a:ext cx="80964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What Sales Representatives are Saying</a:t>
            </a:r>
            <a:endParaRPr b="0" lang="en-US" sz="2800" strike="noStrike" u="none">
              <a:solidFill>
                <a:srgbClr val="000000"/>
              </a:solidFill>
              <a:effectLst/>
              <a:uFillTx/>
              <a:latin typeface="Times New Roman"/>
            </a:endParaRPr>
          </a:p>
        </p:txBody>
      </p:sp>
      <p:sp>
        <p:nvSpPr>
          <p:cNvPr id="219" name=""/>
          <p:cNvSpPr/>
          <p:nvPr/>
        </p:nvSpPr>
        <p:spPr>
          <a:xfrm>
            <a:off x="700200" y="4452840"/>
            <a:ext cx="7353360" cy="155700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Black"/>
              </a:rPr>
              <a:t>“In 2000, I had a dramatic increase in sales and I feel that Buildscape had a large part to play in that.”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cc00"/>
                </a:solidFill>
                <a:effectLst/>
                <a:uFillTx/>
                <a:latin typeface="Arial Black"/>
              </a:rPr>
              <a:t>Joe Connor - Wickes, Pensacola, FL</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19" name=""/>
          <p:cNvSpPr/>
          <p:nvPr/>
        </p:nvSpPr>
        <p:spPr>
          <a:xfrm>
            <a:off x="1120680" y="2070000"/>
            <a:ext cx="212256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Agenda</a:t>
            </a:r>
            <a:endParaRPr b="0" lang="en-US" sz="2800" strike="noStrike" u="none">
              <a:solidFill>
                <a:srgbClr val="000000"/>
              </a:solidFill>
              <a:effectLst/>
              <a:uFillTx/>
              <a:latin typeface="Times New Roman"/>
            </a:endParaRPr>
          </a:p>
        </p:txBody>
      </p:sp>
      <p:sp>
        <p:nvSpPr>
          <p:cNvPr id="20" name=""/>
          <p:cNvSpPr/>
          <p:nvPr/>
        </p:nvSpPr>
        <p:spPr>
          <a:xfrm>
            <a:off x="1120680" y="2836800"/>
            <a:ext cx="7396200" cy="2468160"/>
          </a:xfrm>
          <a:prstGeom prst="rect">
            <a:avLst/>
          </a:prstGeom>
          <a:noFill/>
          <a:ln w="0">
            <a:noFill/>
          </a:ln>
        </p:spPr>
        <p:style>
          <a:lnRef idx="0"/>
          <a:fillRef idx="0"/>
          <a:effectRef idx="0"/>
          <a:fontRef idx="minor"/>
        </p:style>
        <p:txBody>
          <a:bodyPr lIns="90000" rIns="90000" tIns="46800" bIns="46800" anchor="t">
            <a:spAutoFit/>
          </a:bodyPr>
          <a:p>
            <a:pPr marL="609480" indent="-609480">
              <a:lnSpc>
                <a:spcPct val="100000"/>
              </a:lnSpc>
              <a:spcBef>
                <a:spcPts val="1749"/>
              </a:spcBef>
              <a:buClr>
                <a:srgbClr val="ffffff"/>
              </a:buClr>
              <a:buFont typeface="Arial"/>
              <a:buAutoNum type="roman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The Opportunity</a:t>
            </a:r>
            <a:endParaRPr b="0" lang="en-US" sz="2800" strike="noStrike" u="none">
              <a:solidFill>
                <a:srgbClr val="000000"/>
              </a:solidFill>
              <a:effectLst/>
              <a:uFillTx/>
              <a:latin typeface="Times New Roman"/>
            </a:endParaRPr>
          </a:p>
          <a:p>
            <a:pPr marL="609480" indent="-609480">
              <a:lnSpc>
                <a:spcPct val="100000"/>
              </a:lnSpc>
              <a:spcBef>
                <a:spcPts val="1749"/>
              </a:spcBef>
              <a:buClr>
                <a:srgbClr val="ffffff"/>
              </a:buClr>
              <a:buFont typeface="Arial"/>
              <a:buAutoNum type="roman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About Buildscape</a:t>
            </a:r>
            <a:endParaRPr b="0" lang="en-US" sz="2800" strike="noStrike" u="none">
              <a:solidFill>
                <a:srgbClr val="000000"/>
              </a:solidFill>
              <a:effectLst/>
              <a:uFillTx/>
              <a:latin typeface="Times New Roman"/>
            </a:endParaRPr>
          </a:p>
          <a:p>
            <a:pPr marL="609480" indent="-609480">
              <a:lnSpc>
                <a:spcPct val="100000"/>
              </a:lnSpc>
              <a:spcBef>
                <a:spcPts val="1749"/>
              </a:spcBef>
              <a:buClr>
                <a:srgbClr val="ffffff"/>
              </a:buClr>
              <a:buFont typeface="Arial"/>
              <a:buAutoNum type="roman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The Investment Round</a:t>
            </a:r>
            <a:endParaRPr b="0" lang="en-US" sz="2800" strike="noStrike" u="none">
              <a:solidFill>
                <a:srgbClr val="000000"/>
              </a:solidFill>
              <a:effectLst/>
              <a:uFillTx/>
              <a:latin typeface="Times New Roman"/>
            </a:endParaRPr>
          </a:p>
          <a:p>
            <a:pPr marL="609480" indent="-609480">
              <a:lnSpc>
                <a:spcPct val="100000"/>
              </a:lnSpc>
              <a:spcBef>
                <a:spcPts val="1749"/>
              </a:spcBef>
              <a:buClr>
                <a:srgbClr val="ffffff"/>
              </a:buClr>
              <a:buFont typeface="Arial"/>
              <a:buAutoNum type="roman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Summary &amp; Next Steps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20" name=""/>
          <p:cNvSpPr/>
          <p:nvPr/>
        </p:nvSpPr>
        <p:spPr>
          <a:xfrm>
            <a:off x="700200" y="2868480"/>
            <a:ext cx="7762680" cy="2655720"/>
          </a:xfrm>
          <a:prstGeom prst="rect">
            <a:avLst/>
          </a:prstGeom>
          <a:noFill/>
          <a:ln w="0">
            <a:noFill/>
          </a:ln>
          <a:effectLst>
            <a:outerShdw dist="71785"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ffff"/>
                </a:solidFill>
                <a:effectLst/>
                <a:uFillTx/>
                <a:latin typeface="Arial Black"/>
              </a:rPr>
              <a:t>“Wickes powered by Buildscape helps us better serve our customers and increase store volumes.  Buildscape is a good partner; they listen.”</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Ken Tuggle - Wickes, Pensacola, FL</a:t>
            </a:r>
            <a:endParaRPr b="0" lang="en-US" sz="2800" strike="noStrike" u="none">
              <a:solidFill>
                <a:srgbClr val="000000"/>
              </a:solidFill>
              <a:effectLst/>
              <a:uFillTx/>
              <a:latin typeface="Times New Roman"/>
            </a:endParaRPr>
          </a:p>
        </p:txBody>
      </p:sp>
      <p:sp>
        <p:nvSpPr>
          <p:cNvPr id="221" name=""/>
          <p:cNvSpPr/>
          <p:nvPr/>
        </p:nvSpPr>
        <p:spPr>
          <a:xfrm>
            <a:off x="666720" y="1432080"/>
            <a:ext cx="80964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What Store Managers are Saying</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22"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3"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4"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5"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6"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7"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8"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9"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0"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1"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2"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34"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35"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6" name=""/>
          <p:cNvSpPr/>
          <p:nvPr/>
        </p:nvSpPr>
        <p:spPr>
          <a:xfrm>
            <a:off x="1941480" y="1701720"/>
            <a:ext cx="5138640" cy="83988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Current Projections</a:t>
            </a:r>
            <a:endParaRPr b="0" lang="en-US" sz="2800" strike="noStrike" u="none">
              <a:solidFill>
                <a:srgbClr val="000000"/>
              </a:solidFill>
              <a:effectLst/>
              <a:uFillTx/>
              <a:latin typeface="Times New Roman"/>
            </a:endParaRPr>
          </a:p>
        </p:txBody>
      </p:sp>
      <p:sp>
        <p:nvSpPr>
          <p:cNvPr id="237" name=""/>
          <p:cNvSpPr/>
          <p:nvPr/>
        </p:nvSpPr>
        <p:spPr>
          <a:xfrm>
            <a:off x="603360" y="2724120"/>
            <a:ext cx="8219880" cy="2944800"/>
          </a:xfrm>
          <a:prstGeom prst="rect">
            <a:avLst/>
          </a:prstGeom>
          <a:noFill/>
          <a:ln w="0">
            <a:noFill/>
          </a:ln>
        </p:spPr>
        <p:style>
          <a:lnRef idx="0"/>
          <a:fillRef idx="0"/>
          <a:effectRef idx="0"/>
          <a:fontRef idx="minor"/>
        </p:style>
        <p:txBody>
          <a:bodyPr lIns="90360" rIns="90360" tIns="44280" bIns="44280" anchor="t">
            <a:normAutofit fontScale="77500" lnSpcReduction="19999"/>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120 pro dealer locations online by May 2001</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An integration run rate of up to 8 locations per month</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$7 billion in transactions enabled by year-end</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Additional strategic investors by March/April 2001</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Additional partnerships to provide market access and</a:t>
            </a:r>
            <a:br>
              <a:rPr sz="2400"/>
            </a:br>
            <a:r>
              <a:rPr b="0" lang="en-US" sz="2400" strike="noStrike" u="none">
                <a:solidFill>
                  <a:srgbClr val="ffffff"/>
                </a:solidFill>
                <a:effectLst/>
                <a:uFillTx/>
                <a:latin typeface="Arial"/>
              </a:rPr>
              <a:t> technology</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 managed burn rate of $2-3 million per month</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38"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9"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40"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41"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42"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43"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4"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5"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6"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8"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50"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51"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2" name=""/>
          <p:cNvSpPr/>
          <p:nvPr/>
        </p:nvSpPr>
        <p:spPr>
          <a:xfrm>
            <a:off x="2130480" y="1803240"/>
            <a:ext cx="4863960" cy="7398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Revenue Model</a:t>
            </a:r>
            <a:endParaRPr b="0" lang="en-US" sz="2800" strike="noStrike" u="none">
              <a:solidFill>
                <a:srgbClr val="000000"/>
              </a:solidFill>
              <a:effectLst/>
              <a:uFillTx/>
              <a:latin typeface="Times New Roman"/>
            </a:endParaRPr>
          </a:p>
        </p:txBody>
      </p:sp>
      <p:sp>
        <p:nvSpPr>
          <p:cNvPr id="253" name=""/>
          <p:cNvSpPr/>
          <p:nvPr/>
        </p:nvSpPr>
        <p:spPr>
          <a:xfrm>
            <a:off x="863640" y="2827440"/>
            <a:ext cx="7772400" cy="2201760"/>
          </a:xfrm>
          <a:prstGeom prst="rect">
            <a:avLst/>
          </a:prstGeom>
          <a:noFill/>
          <a:ln w="0">
            <a:noFill/>
          </a:ln>
        </p:spPr>
        <p:style>
          <a:lnRef idx="0"/>
          <a:fillRef idx="0"/>
          <a:effectRef idx="0"/>
          <a:fontRef idx="minor"/>
        </p:style>
        <p:txBody>
          <a:bodyPr lIns="90360" rIns="90360" tIns="44280" bIns="44280" anchor="t">
            <a:normAutofit fontScale="55000" lnSpcReduction="19999"/>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Product Sales with 10% Margins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Transaction Fees @ 0.5%</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Builder ASP/Subscription Services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Dealer/Manufacturer Marketing Services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Operating/Support Fees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Downstream - Leveraging transaction data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54" name=""/>
          <p:cNvSpPr/>
          <p:nvPr/>
        </p:nvSpPr>
        <p:spPr>
          <a:xfrm>
            <a:off x="893880" y="1941480"/>
            <a:ext cx="693396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Investment Round</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55"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6"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57"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58"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59"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60"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1"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2"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63"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4"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65"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67"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68" name=""/>
          <p:cNvSpPr/>
          <p:nvPr/>
        </p:nvSpPr>
        <p:spPr>
          <a:xfrm>
            <a:off x="1465200" y="1833480"/>
            <a:ext cx="6248520" cy="71136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Investment Round</a:t>
            </a:r>
            <a:endParaRPr b="0" lang="en-US" sz="2800" strike="noStrike" u="none">
              <a:solidFill>
                <a:srgbClr val="000000"/>
              </a:solidFill>
              <a:effectLst/>
              <a:uFillTx/>
              <a:latin typeface="Times New Roman"/>
            </a:endParaRPr>
          </a:p>
        </p:txBody>
      </p:sp>
      <p:sp>
        <p:nvSpPr>
          <p:cNvPr id="269" name=""/>
          <p:cNvSpPr/>
          <p:nvPr/>
        </p:nvSpPr>
        <p:spPr>
          <a:xfrm>
            <a:off x="615960" y="2638440"/>
            <a:ext cx="8220240" cy="367812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Buildscape is seeking funds to continue its strategic growth in the US residential construction marketplace.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Buildscape seeks to diversify its investment partners (beyond Dow and Riverside) with strategic investors who can contribute to growth, market traction, funding and overall strategic credibility.  These include major manufacturers of building materials and major suppliers of products to the building industry.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70"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1"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72"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73"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74"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75"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6"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7"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8"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9"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80"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82"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83" name=""/>
          <p:cNvSpPr/>
          <p:nvPr/>
        </p:nvSpPr>
        <p:spPr>
          <a:xfrm>
            <a:off x="1465200" y="1693800"/>
            <a:ext cx="6248520" cy="71136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Investment Round</a:t>
            </a:r>
            <a:endParaRPr b="0" lang="en-US" sz="2800" strike="noStrike" u="none">
              <a:solidFill>
                <a:srgbClr val="000000"/>
              </a:solidFill>
              <a:effectLst/>
              <a:uFillTx/>
              <a:latin typeface="Times New Roman"/>
            </a:endParaRPr>
          </a:p>
        </p:txBody>
      </p:sp>
      <p:sp>
        <p:nvSpPr>
          <p:cNvPr id="284" name=""/>
          <p:cNvSpPr/>
          <p:nvPr/>
        </p:nvSpPr>
        <p:spPr>
          <a:xfrm>
            <a:off x="615960" y="2498760"/>
            <a:ext cx="8220240" cy="3678120"/>
          </a:xfrm>
          <a:prstGeom prst="rect">
            <a:avLst/>
          </a:prstGeom>
          <a:noFill/>
          <a:ln w="0">
            <a:noFill/>
          </a:ln>
        </p:spPr>
        <p:style>
          <a:lnRef idx="0"/>
          <a:fillRef idx="0"/>
          <a:effectRef idx="0"/>
          <a:fontRef idx="minor"/>
        </p:style>
        <p:txBody>
          <a:bodyPr lIns="90360" rIns="90360" tIns="44280" bIns="44280" anchor="t">
            <a:normAutofit lnSpcReduction="9999"/>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Capital</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Board structure and participation</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Industry expertise and, as appropriate, assistance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Access to other industry groups and market segments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 public endorsement (and validation)</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Promotion of the Buildscape System</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Participation in “Life Cycle of the Home” solutions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85"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6"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87"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88"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89"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90"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1"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2"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93"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4"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95"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97"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298"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9" name=""/>
          <p:cNvSpPr/>
          <p:nvPr/>
        </p:nvSpPr>
        <p:spPr>
          <a:xfrm>
            <a:off x="557280" y="1476360"/>
            <a:ext cx="8096040" cy="9414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What Buildscape Wants from Investor(s)</a:t>
            </a:r>
            <a:endParaRPr b="0" lang="en-US" sz="2800" strike="noStrike" u="none">
              <a:solidFill>
                <a:srgbClr val="000000"/>
              </a:solidFill>
              <a:effectLst/>
              <a:uFillTx/>
              <a:latin typeface="Times New Roman"/>
            </a:endParaRPr>
          </a:p>
        </p:txBody>
      </p:sp>
      <p:sp>
        <p:nvSpPr>
          <p:cNvPr id="300" name=""/>
          <p:cNvSpPr/>
          <p:nvPr/>
        </p:nvSpPr>
        <p:spPr>
          <a:xfrm>
            <a:off x="442800" y="2397240"/>
            <a:ext cx="8461440" cy="3544920"/>
          </a:xfrm>
          <a:prstGeom prst="rect">
            <a:avLst/>
          </a:prstGeom>
          <a:noFill/>
          <a:ln w="0">
            <a:noFill/>
          </a:ln>
        </p:spPr>
        <p:style>
          <a:lnRef idx="0"/>
          <a:fillRef idx="0"/>
          <a:effectRef idx="0"/>
          <a:fontRef idx="minor"/>
        </p:style>
        <p:txBody>
          <a:bodyPr lIns="90360" rIns="90360" tIns="44280" bIns="44280" anchor="t">
            <a:normAutofit fontScale="92500" lnSpcReduction="9999"/>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Total objective of this round is $35 - 40 million.</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1-3 major investors in this round.</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Accommodate smaller investor group participation </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Timing for close is 60 days. </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Opportunity to acquire share of leading web based building industry B2B player in the U.S. market –  with future opportunity to participate in growth in Commercial construction and International construction markets.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blipFill rotWithShape="0">
          <a:blip r:embed="rId1"/>
          <a:stretch/>
        </a:blipFill>
      </p:bgPr>
    </p:bg>
    <p:spTree>
      <p:nvGrpSpPr>
        <p:cNvPr id="1" name=""/>
        <p:cNvGrpSpPr/>
        <p:nvPr/>
      </p:nvGrpSpPr>
      <p:grpSpPr>
        <a:xfrm>
          <a:off x="0" y="0"/>
          <a:ext cx="0" cy="0"/>
          <a:chOff x="0" y="0"/>
          <a:chExt cx="0" cy="0"/>
        </a:xfrm>
      </p:grpSpPr>
      <p:sp>
        <p:nvSpPr>
          <p:cNvPr id="301"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03"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04"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05"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06"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7"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8"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09"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0"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11"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13"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14"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5" name=""/>
          <p:cNvSpPr/>
          <p:nvPr/>
        </p:nvSpPr>
        <p:spPr>
          <a:xfrm>
            <a:off x="485640" y="1847880"/>
            <a:ext cx="80964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6" name=""/>
          <p:cNvSpPr/>
          <p:nvPr/>
        </p:nvSpPr>
        <p:spPr>
          <a:xfrm>
            <a:off x="601560" y="2195640"/>
            <a:ext cx="7912080" cy="354492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Dow believes this is a good long term investment. </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Initial investment in May 2000 has since led to second round commitment in November 2000.  </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Buildscape strategic model has been validated by Dow and McKinsey. </a:t>
            </a:r>
            <a:endParaRPr b="0" lang="en-US" sz="2400" strike="noStrike" u="none">
              <a:solidFill>
                <a:srgbClr val="000000"/>
              </a:solidFill>
              <a:effectLst/>
              <a:uFillTx/>
              <a:latin typeface="Times New Roman"/>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17" name=""/>
          <p:cNvSpPr/>
          <p:nvPr/>
        </p:nvSpPr>
        <p:spPr>
          <a:xfrm>
            <a:off x="1298520" y="1577880"/>
            <a:ext cx="722016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Buildscape+Dow+New Investor(s)</a:t>
            </a:r>
            <a:endParaRPr b="0" lang="en-US" sz="2800" strike="noStrike" u="none">
              <a:solidFill>
                <a:srgbClr val="000000"/>
              </a:solidFill>
              <a:effectLst/>
              <a:uFillTx/>
              <a:latin typeface="Times New Roman"/>
            </a:endParaRPr>
          </a:p>
        </p:txBody>
      </p:sp>
      <p:sp>
        <p:nvSpPr>
          <p:cNvPr id="318" name=""/>
          <p:cNvSpPr/>
          <p:nvPr/>
        </p:nvSpPr>
        <p:spPr>
          <a:xfrm>
            <a:off x="5300640" y="4500720"/>
            <a:ext cx="3575160" cy="2225520"/>
          </a:xfrm>
          <a:custGeom>
            <a:avLst/>
            <a:gdLst/>
            <a:ahLst/>
            <a:rect l="l" t="t" r="r" b="b"/>
            <a:pathLst>
              <a:path w="2181" h="1506">
                <a:moveTo>
                  <a:pt x="0" y="1191"/>
                </a:moveTo>
                <a:lnTo>
                  <a:pt x="0" y="1506"/>
                </a:lnTo>
                <a:lnTo>
                  <a:pt x="2181" y="1506"/>
                </a:lnTo>
                <a:lnTo>
                  <a:pt x="2179" y="0"/>
                </a:lnTo>
                <a:lnTo>
                  <a:pt x="1985" y="0"/>
                </a:lnTo>
                <a:lnTo>
                  <a:pt x="1976" y="29"/>
                </a:lnTo>
                <a:lnTo>
                  <a:pt x="1976" y="50"/>
                </a:lnTo>
                <a:lnTo>
                  <a:pt x="1982" y="78"/>
                </a:lnTo>
                <a:lnTo>
                  <a:pt x="1993" y="109"/>
                </a:lnTo>
                <a:lnTo>
                  <a:pt x="2004" y="146"/>
                </a:lnTo>
                <a:lnTo>
                  <a:pt x="2010" y="175"/>
                </a:lnTo>
                <a:lnTo>
                  <a:pt x="2010" y="200"/>
                </a:lnTo>
                <a:lnTo>
                  <a:pt x="2006" y="229"/>
                </a:lnTo>
                <a:lnTo>
                  <a:pt x="1997" y="256"/>
                </a:lnTo>
                <a:lnTo>
                  <a:pt x="1976" y="282"/>
                </a:lnTo>
                <a:lnTo>
                  <a:pt x="1951" y="304"/>
                </a:lnTo>
                <a:lnTo>
                  <a:pt x="1925" y="325"/>
                </a:lnTo>
                <a:lnTo>
                  <a:pt x="1895" y="340"/>
                </a:lnTo>
                <a:lnTo>
                  <a:pt x="1859" y="351"/>
                </a:lnTo>
                <a:lnTo>
                  <a:pt x="1827" y="357"/>
                </a:lnTo>
                <a:lnTo>
                  <a:pt x="1782" y="359"/>
                </a:lnTo>
                <a:lnTo>
                  <a:pt x="1729" y="356"/>
                </a:lnTo>
                <a:lnTo>
                  <a:pt x="1695" y="351"/>
                </a:lnTo>
                <a:lnTo>
                  <a:pt x="1665" y="344"/>
                </a:lnTo>
                <a:lnTo>
                  <a:pt x="1637" y="330"/>
                </a:lnTo>
                <a:lnTo>
                  <a:pt x="1601" y="306"/>
                </a:lnTo>
                <a:lnTo>
                  <a:pt x="1579" y="284"/>
                </a:lnTo>
                <a:lnTo>
                  <a:pt x="1558" y="260"/>
                </a:lnTo>
                <a:lnTo>
                  <a:pt x="1547" y="234"/>
                </a:lnTo>
                <a:lnTo>
                  <a:pt x="1539" y="210"/>
                </a:lnTo>
                <a:lnTo>
                  <a:pt x="1539" y="183"/>
                </a:lnTo>
                <a:lnTo>
                  <a:pt x="1543" y="155"/>
                </a:lnTo>
                <a:lnTo>
                  <a:pt x="1550" y="130"/>
                </a:lnTo>
                <a:lnTo>
                  <a:pt x="1558" y="106"/>
                </a:lnTo>
                <a:lnTo>
                  <a:pt x="1567" y="80"/>
                </a:lnTo>
                <a:lnTo>
                  <a:pt x="1573" y="54"/>
                </a:lnTo>
                <a:lnTo>
                  <a:pt x="1573" y="32"/>
                </a:lnTo>
                <a:lnTo>
                  <a:pt x="1565" y="6"/>
                </a:lnTo>
                <a:lnTo>
                  <a:pt x="1200" y="6"/>
                </a:lnTo>
                <a:lnTo>
                  <a:pt x="1204" y="59"/>
                </a:lnTo>
                <a:lnTo>
                  <a:pt x="1200" y="96"/>
                </a:lnTo>
                <a:lnTo>
                  <a:pt x="1198" y="127"/>
                </a:lnTo>
                <a:lnTo>
                  <a:pt x="1198" y="154"/>
                </a:lnTo>
                <a:lnTo>
                  <a:pt x="1194" y="183"/>
                </a:lnTo>
                <a:lnTo>
                  <a:pt x="1187" y="211"/>
                </a:lnTo>
                <a:lnTo>
                  <a:pt x="1177" y="231"/>
                </a:lnTo>
                <a:lnTo>
                  <a:pt x="1164" y="248"/>
                </a:lnTo>
                <a:lnTo>
                  <a:pt x="1145" y="263"/>
                </a:lnTo>
                <a:lnTo>
                  <a:pt x="1125" y="274"/>
                </a:lnTo>
                <a:lnTo>
                  <a:pt x="1100" y="280"/>
                </a:lnTo>
                <a:lnTo>
                  <a:pt x="1074" y="284"/>
                </a:lnTo>
                <a:lnTo>
                  <a:pt x="1049" y="285"/>
                </a:lnTo>
                <a:lnTo>
                  <a:pt x="1017" y="285"/>
                </a:lnTo>
                <a:lnTo>
                  <a:pt x="987" y="282"/>
                </a:lnTo>
                <a:lnTo>
                  <a:pt x="963" y="280"/>
                </a:lnTo>
                <a:lnTo>
                  <a:pt x="931" y="279"/>
                </a:lnTo>
                <a:lnTo>
                  <a:pt x="897" y="276"/>
                </a:lnTo>
                <a:lnTo>
                  <a:pt x="859" y="276"/>
                </a:lnTo>
                <a:lnTo>
                  <a:pt x="827" y="279"/>
                </a:lnTo>
                <a:lnTo>
                  <a:pt x="795" y="282"/>
                </a:lnTo>
                <a:lnTo>
                  <a:pt x="761" y="290"/>
                </a:lnTo>
                <a:lnTo>
                  <a:pt x="737" y="301"/>
                </a:lnTo>
                <a:lnTo>
                  <a:pt x="710" y="316"/>
                </a:lnTo>
                <a:lnTo>
                  <a:pt x="694" y="335"/>
                </a:lnTo>
                <a:lnTo>
                  <a:pt x="677" y="356"/>
                </a:lnTo>
                <a:lnTo>
                  <a:pt x="669" y="377"/>
                </a:lnTo>
                <a:lnTo>
                  <a:pt x="665" y="401"/>
                </a:lnTo>
                <a:lnTo>
                  <a:pt x="669" y="425"/>
                </a:lnTo>
                <a:lnTo>
                  <a:pt x="671" y="450"/>
                </a:lnTo>
                <a:lnTo>
                  <a:pt x="669" y="477"/>
                </a:lnTo>
                <a:lnTo>
                  <a:pt x="663" y="498"/>
                </a:lnTo>
                <a:lnTo>
                  <a:pt x="656" y="521"/>
                </a:lnTo>
                <a:lnTo>
                  <a:pt x="645" y="542"/>
                </a:lnTo>
                <a:lnTo>
                  <a:pt x="629" y="556"/>
                </a:lnTo>
                <a:lnTo>
                  <a:pt x="605" y="570"/>
                </a:lnTo>
                <a:lnTo>
                  <a:pt x="575" y="580"/>
                </a:lnTo>
                <a:lnTo>
                  <a:pt x="545" y="588"/>
                </a:lnTo>
                <a:lnTo>
                  <a:pt x="516" y="594"/>
                </a:lnTo>
                <a:lnTo>
                  <a:pt x="486" y="601"/>
                </a:lnTo>
                <a:lnTo>
                  <a:pt x="447" y="607"/>
                </a:lnTo>
                <a:lnTo>
                  <a:pt x="417" y="612"/>
                </a:lnTo>
                <a:lnTo>
                  <a:pt x="385" y="620"/>
                </a:lnTo>
                <a:lnTo>
                  <a:pt x="358" y="628"/>
                </a:lnTo>
                <a:lnTo>
                  <a:pt x="332" y="638"/>
                </a:lnTo>
                <a:lnTo>
                  <a:pt x="311" y="651"/>
                </a:lnTo>
                <a:lnTo>
                  <a:pt x="292" y="663"/>
                </a:lnTo>
                <a:lnTo>
                  <a:pt x="272" y="684"/>
                </a:lnTo>
                <a:lnTo>
                  <a:pt x="258" y="703"/>
                </a:lnTo>
                <a:lnTo>
                  <a:pt x="247" y="726"/>
                </a:lnTo>
                <a:lnTo>
                  <a:pt x="242" y="753"/>
                </a:lnTo>
                <a:lnTo>
                  <a:pt x="245" y="779"/>
                </a:lnTo>
                <a:lnTo>
                  <a:pt x="249" y="804"/>
                </a:lnTo>
                <a:lnTo>
                  <a:pt x="258" y="835"/>
                </a:lnTo>
                <a:lnTo>
                  <a:pt x="268" y="869"/>
                </a:lnTo>
                <a:lnTo>
                  <a:pt x="275" y="899"/>
                </a:lnTo>
                <a:lnTo>
                  <a:pt x="279" y="923"/>
                </a:lnTo>
                <a:lnTo>
                  <a:pt x="279" y="945"/>
                </a:lnTo>
                <a:lnTo>
                  <a:pt x="275" y="976"/>
                </a:lnTo>
                <a:lnTo>
                  <a:pt x="266" y="1002"/>
                </a:lnTo>
                <a:lnTo>
                  <a:pt x="258" y="1024"/>
                </a:lnTo>
                <a:lnTo>
                  <a:pt x="247" y="1045"/>
                </a:lnTo>
                <a:lnTo>
                  <a:pt x="232" y="1072"/>
                </a:lnTo>
                <a:lnTo>
                  <a:pt x="211" y="1102"/>
                </a:lnTo>
                <a:lnTo>
                  <a:pt x="189" y="1125"/>
                </a:lnTo>
                <a:lnTo>
                  <a:pt x="166" y="1143"/>
                </a:lnTo>
                <a:lnTo>
                  <a:pt x="145" y="1159"/>
                </a:lnTo>
                <a:lnTo>
                  <a:pt x="123" y="1171"/>
                </a:lnTo>
                <a:lnTo>
                  <a:pt x="100" y="1179"/>
                </a:lnTo>
                <a:lnTo>
                  <a:pt x="68" y="1186"/>
                </a:lnTo>
                <a:lnTo>
                  <a:pt x="33" y="1191"/>
                </a:lnTo>
                <a:lnTo>
                  <a:pt x="0" y="1191"/>
                </a:lnTo>
                <a:close/>
              </a:path>
            </a:pathLst>
          </a:custGeom>
          <a:solidFill>
            <a:srgbClr val="ff0000"/>
          </a:solidFill>
          <a:ln w="237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5316480" y="2332080"/>
            <a:ext cx="3559320" cy="2655720"/>
          </a:xfrm>
          <a:custGeom>
            <a:avLst/>
            <a:gdLst/>
            <a:ahLst/>
            <a:rect l="l" t="t" r="r" b="b"/>
            <a:pathLst>
              <a:path w="2171" h="1798">
                <a:moveTo>
                  <a:pt x="0" y="375"/>
                </a:moveTo>
                <a:lnTo>
                  <a:pt x="0" y="0"/>
                </a:lnTo>
                <a:lnTo>
                  <a:pt x="2169" y="0"/>
                </a:lnTo>
                <a:lnTo>
                  <a:pt x="2171" y="1436"/>
                </a:lnTo>
                <a:lnTo>
                  <a:pt x="1983" y="1436"/>
                </a:lnTo>
                <a:lnTo>
                  <a:pt x="1975" y="1448"/>
                </a:lnTo>
                <a:lnTo>
                  <a:pt x="1970" y="1466"/>
                </a:lnTo>
                <a:lnTo>
                  <a:pt x="1970" y="1480"/>
                </a:lnTo>
                <a:lnTo>
                  <a:pt x="1972" y="1498"/>
                </a:lnTo>
                <a:lnTo>
                  <a:pt x="1979" y="1520"/>
                </a:lnTo>
                <a:lnTo>
                  <a:pt x="1987" y="1549"/>
                </a:lnTo>
                <a:lnTo>
                  <a:pt x="1994" y="1569"/>
                </a:lnTo>
                <a:lnTo>
                  <a:pt x="2000" y="1593"/>
                </a:lnTo>
                <a:lnTo>
                  <a:pt x="2004" y="1615"/>
                </a:lnTo>
                <a:lnTo>
                  <a:pt x="2004" y="1637"/>
                </a:lnTo>
                <a:lnTo>
                  <a:pt x="2000" y="1658"/>
                </a:lnTo>
                <a:lnTo>
                  <a:pt x="1994" y="1681"/>
                </a:lnTo>
                <a:lnTo>
                  <a:pt x="1985" y="1702"/>
                </a:lnTo>
                <a:lnTo>
                  <a:pt x="1970" y="1718"/>
                </a:lnTo>
                <a:lnTo>
                  <a:pt x="1949" y="1737"/>
                </a:lnTo>
                <a:lnTo>
                  <a:pt x="1928" y="1751"/>
                </a:lnTo>
                <a:lnTo>
                  <a:pt x="1909" y="1766"/>
                </a:lnTo>
                <a:lnTo>
                  <a:pt x="1887" y="1777"/>
                </a:lnTo>
                <a:lnTo>
                  <a:pt x="1860" y="1785"/>
                </a:lnTo>
                <a:lnTo>
                  <a:pt x="1828" y="1793"/>
                </a:lnTo>
                <a:lnTo>
                  <a:pt x="1798" y="1796"/>
                </a:lnTo>
                <a:lnTo>
                  <a:pt x="1772" y="1798"/>
                </a:lnTo>
                <a:lnTo>
                  <a:pt x="1744" y="1798"/>
                </a:lnTo>
                <a:lnTo>
                  <a:pt x="1717" y="1796"/>
                </a:lnTo>
                <a:lnTo>
                  <a:pt x="1697" y="1793"/>
                </a:lnTo>
                <a:lnTo>
                  <a:pt x="1672" y="1786"/>
                </a:lnTo>
                <a:lnTo>
                  <a:pt x="1648" y="1780"/>
                </a:lnTo>
                <a:lnTo>
                  <a:pt x="1629" y="1770"/>
                </a:lnTo>
                <a:lnTo>
                  <a:pt x="1608" y="1758"/>
                </a:lnTo>
                <a:lnTo>
                  <a:pt x="1589" y="1742"/>
                </a:lnTo>
                <a:lnTo>
                  <a:pt x="1570" y="1724"/>
                </a:lnTo>
                <a:lnTo>
                  <a:pt x="1554" y="1706"/>
                </a:lnTo>
                <a:lnTo>
                  <a:pt x="1540" y="1687"/>
                </a:lnTo>
                <a:lnTo>
                  <a:pt x="1531" y="1663"/>
                </a:lnTo>
                <a:lnTo>
                  <a:pt x="1523" y="1636"/>
                </a:lnTo>
                <a:lnTo>
                  <a:pt x="1523" y="1610"/>
                </a:lnTo>
                <a:lnTo>
                  <a:pt x="1531" y="1585"/>
                </a:lnTo>
                <a:lnTo>
                  <a:pt x="1538" y="1559"/>
                </a:lnTo>
                <a:lnTo>
                  <a:pt x="1546" y="1533"/>
                </a:lnTo>
                <a:lnTo>
                  <a:pt x="1555" y="1504"/>
                </a:lnTo>
                <a:lnTo>
                  <a:pt x="1559" y="1482"/>
                </a:lnTo>
                <a:lnTo>
                  <a:pt x="1559" y="1469"/>
                </a:lnTo>
                <a:lnTo>
                  <a:pt x="1557" y="1458"/>
                </a:lnTo>
                <a:lnTo>
                  <a:pt x="1552" y="1445"/>
                </a:lnTo>
                <a:lnTo>
                  <a:pt x="1190" y="1445"/>
                </a:lnTo>
                <a:lnTo>
                  <a:pt x="1196" y="1391"/>
                </a:lnTo>
                <a:lnTo>
                  <a:pt x="1194" y="1360"/>
                </a:lnTo>
                <a:lnTo>
                  <a:pt x="1190" y="1331"/>
                </a:lnTo>
                <a:lnTo>
                  <a:pt x="1186" y="1304"/>
                </a:lnTo>
                <a:lnTo>
                  <a:pt x="1181" y="1286"/>
                </a:lnTo>
                <a:lnTo>
                  <a:pt x="1171" y="1270"/>
                </a:lnTo>
                <a:lnTo>
                  <a:pt x="1160" y="1256"/>
                </a:lnTo>
                <a:lnTo>
                  <a:pt x="1141" y="1243"/>
                </a:lnTo>
                <a:lnTo>
                  <a:pt x="1120" y="1232"/>
                </a:lnTo>
                <a:lnTo>
                  <a:pt x="1100" y="1226"/>
                </a:lnTo>
                <a:lnTo>
                  <a:pt x="1081" y="1222"/>
                </a:lnTo>
                <a:lnTo>
                  <a:pt x="1049" y="1221"/>
                </a:lnTo>
                <a:lnTo>
                  <a:pt x="1011" y="1221"/>
                </a:lnTo>
                <a:lnTo>
                  <a:pt x="975" y="1224"/>
                </a:lnTo>
                <a:lnTo>
                  <a:pt x="936" y="1226"/>
                </a:lnTo>
                <a:lnTo>
                  <a:pt x="906" y="1229"/>
                </a:lnTo>
                <a:lnTo>
                  <a:pt x="866" y="1230"/>
                </a:lnTo>
                <a:lnTo>
                  <a:pt x="834" y="1229"/>
                </a:lnTo>
                <a:lnTo>
                  <a:pt x="806" y="1226"/>
                </a:lnTo>
                <a:lnTo>
                  <a:pt x="763" y="1218"/>
                </a:lnTo>
                <a:lnTo>
                  <a:pt x="734" y="1206"/>
                </a:lnTo>
                <a:lnTo>
                  <a:pt x="708" y="1190"/>
                </a:lnTo>
                <a:lnTo>
                  <a:pt x="691" y="1173"/>
                </a:lnTo>
                <a:lnTo>
                  <a:pt x="676" y="1153"/>
                </a:lnTo>
                <a:lnTo>
                  <a:pt x="665" y="1129"/>
                </a:lnTo>
                <a:lnTo>
                  <a:pt x="663" y="1104"/>
                </a:lnTo>
                <a:lnTo>
                  <a:pt x="663" y="1072"/>
                </a:lnTo>
                <a:lnTo>
                  <a:pt x="665" y="1048"/>
                </a:lnTo>
                <a:lnTo>
                  <a:pt x="663" y="1024"/>
                </a:lnTo>
                <a:lnTo>
                  <a:pt x="655" y="996"/>
                </a:lnTo>
                <a:lnTo>
                  <a:pt x="650" y="980"/>
                </a:lnTo>
                <a:lnTo>
                  <a:pt x="640" y="964"/>
                </a:lnTo>
                <a:lnTo>
                  <a:pt x="629" y="953"/>
                </a:lnTo>
                <a:lnTo>
                  <a:pt x="618" y="944"/>
                </a:lnTo>
                <a:lnTo>
                  <a:pt x="593" y="934"/>
                </a:lnTo>
                <a:lnTo>
                  <a:pt x="565" y="923"/>
                </a:lnTo>
                <a:lnTo>
                  <a:pt x="533" y="915"/>
                </a:lnTo>
                <a:lnTo>
                  <a:pt x="495" y="907"/>
                </a:lnTo>
                <a:lnTo>
                  <a:pt x="458" y="900"/>
                </a:lnTo>
                <a:lnTo>
                  <a:pt x="418" y="895"/>
                </a:lnTo>
                <a:lnTo>
                  <a:pt x="390" y="887"/>
                </a:lnTo>
                <a:lnTo>
                  <a:pt x="360" y="879"/>
                </a:lnTo>
                <a:lnTo>
                  <a:pt x="329" y="870"/>
                </a:lnTo>
                <a:lnTo>
                  <a:pt x="309" y="855"/>
                </a:lnTo>
                <a:lnTo>
                  <a:pt x="284" y="838"/>
                </a:lnTo>
                <a:lnTo>
                  <a:pt x="267" y="822"/>
                </a:lnTo>
                <a:lnTo>
                  <a:pt x="252" y="803"/>
                </a:lnTo>
                <a:lnTo>
                  <a:pt x="241" y="780"/>
                </a:lnTo>
                <a:lnTo>
                  <a:pt x="237" y="756"/>
                </a:lnTo>
                <a:lnTo>
                  <a:pt x="237" y="734"/>
                </a:lnTo>
                <a:lnTo>
                  <a:pt x="243" y="713"/>
                </a:lnTo>
                <a:lnTo>
                  <a:pt x="252" y="682"/>
                </a:lnTo>
                <a:lnTo>
                  <a:pt x="262" y="652"/>
                </a:lnTo>
                <a:lnTo>
                  <a:pt x="265" y="625"/>
                </a:lnTo>
                <a:lnTo>
                  <a:pt x="273" y="597"/>
                </a:lnTo>
                <a:lnTo>
                  <a:pt x="277" y="570"/>
                </a:lnTo>
                <a:lnTo>
                  <a:pt x="273" y="541"/>
                </a:lnTo>
                <a:lnTo>
                  <a:pt x="265" y="516"/>
                </a:lnTo>
                <a:lnTo>
                  <a:pt x="254" y="490"/>
                </a:lnTo>
                <a:lnTo>
                  <a:pt x="239" y="466"/>
                </a:lnTo>
                <a:lnTo>
                  <a:pt x="222" y="447"/>
                </a:lnTo>
                <a:lnTo>
                  <a:pt x="213" y="436"/>
                </a:lnTo>
                <a:lnTo>
                  <a:pt x="196" y="421"/>
                </a:lnTo>
                <a:lnTo>
                  <a:pt x="179" y="408"/>
                </a:lnTo>
                <a:lnTo>
                  <a:pt x="162" y="399"/>
                </a:lnTo>
                <a:lnTo>
                  <a:pt x="139" y="389"/>
                </a:lnTo>
                <a:lnTo>
                  <a:pt x="117" y="383"/>
                </a:lnTo>
                <a:lnTo>
                  <a:pt x="88" y="376"/>
                </a:lnTo>
                <a:lnTo>
                  <a:pt x="56" y="375"/>
                </a:lnTo>
                <a:lnTo>
                  <a:pt x="28" y="375"/>
                </a:lnTo>
                <a:lnTo>
                  <a:pt x="0" y="375"/>
                </a:lnTo>
                <a:close/>
              </a:path>
            </a:pathLst>
          </a:custGeom>
          <a:solidFill>
            <a:srgbClr val="0099ff"/>
          </a:solidFill>
          <a:ln w="237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230040" y="4032360"/>
            <a:ext cx="3754440" cy="2655720"/>
          </a:xfrm>
          <a:custGeom>
            <a:avLst/>
            <a:gdLst/>
            <a:ahLst/>
            <a:rect l="l" t="t" r="r" b="b"/>
            <a:pathLst>
              <a:path w="2171" h="1798">
                <a:moveTo>
                  <a:pt x="2171" y="1481"/>
                </a:moveTo>
                <a:lnTo>
                  <a:pt x="2171" y="1798"/>
                </a:lnTo>
                <a:lnTo>
                  <a:pt x="2" y="1798"/>
                </a:lnTo>
                <a:lnTo>
                  <a:pt x="0" y="362"/>
                </a:lnTo>
                <a:lnTo>
                  <a:pt x="189" y="362"/>
                </a:lnTo>
                <a:lnTo>
                  <a:pt x="196" y="350"/>
                </a:lnTo>
                <a:lnTo>
                  <a:pt x="202" y="332"/>
                </a:lnTo>
                <a:lnTo>
                  <a:pt x="202" y="318"/>
                </a:lnTo>
                <a:lnTo>
                  <a:pt x="200" y="300"/>
                </a:lnTo>
                <a:lnTo>
                  <a:pt x="192" y="278"/>
                </a:lnTo>
                <a:lnTo>
                  <a:pt x="185" y="249"/>
                </a:lnTo>
                <a:lnTo>
                  <a:pt x="177" y="229"/>
                </a:lnTo>
                <a:lnTo>
                  <a:pt x="170" y="205"/>
                </a:lnTo>
                <a:lnTo>
                  <a:pt x="168" y="183"/>
                </a:lnTo>
                <a:lnTo>
                  <a:pt x="168" y="161"/>
                </a:lnTo>
                <a:lnTo>
                  <a:pt x="170" y="140"/>
                </a:lnTo>
                <a:lnTo>
                  <a:pt x="177" y="117"/>
                </a:lnTo>
                <a:lnTo>
                  <a:pt x="187" y="96"/>
                </a:lnTo>
                <a:lnTo>
                  <a:pt x="202" y="80"/>
                </a:lnTo>
                <a:lnTo>
                  <a:pt x="222" y="61"/>
                </a:lnTo>
                <a:lnTo>
                  <a:pt x="241" y="47"/>
                </a:lnTo>
                <a:lnTo>
                  <a:pt x="262" y="32"/>
                </a:lnTo>
                <a:lnTo>
                  <a:pt x="285" y="21"/>
                </a:lnTo>
                <a:lnTo>
                  <a:pt x="311" y="11"/>
                </a:lnTo>
                <a:lnTo>
                  <a:pt x="341" y="5"/>
                </a:lnTo>
                <a:lnTo>
                  <a:pt x="373" y="2"/>
                </a:lnTo>
                <a:lnTo>
                  <a:pt x="399" y="0"/>
                </a:lnTo>
                <a:lnTo>
                  <a:pt x="428" y="0"/>
                </a:lnTo>
                <a:lnTo>
                  <a:pt x="454" y="2"/>
                </a:lnTo>
                <a:lnTo>
                  <a:pt x="475" y="5"/>
                </a:lnTo>
                <a:lnTo>
                  <a:pt x="499" y="11"/>
                </a:lnTo>
                <a:lnTo>
                  <a:pt x="524" y="18"/>
                </a:lnTo>
                <a:lnTo>
                  <a:pt x="543" y="28"/>
                </a:lnTo>
                <a:lnTo>
                  <a:pt x="563" y="40"/>
                </a:lnTo>
                <a:lnTo>
                  <a:pt x="582" y="56"/>
                </a:lnTo>
                <a:lnTo>
                  <a:pt x="601" y="74"/>
                </a:lnTo>
                <a:lnTo>
                  <a:pt x="618" y="92"/>
                </a:lnTo>
                <a:lnTo>
                  <a:pt x="631" y="111"/>
                </a:lnTo>
                <a:lnTo>
                  <a:pt x="640" y="135"/>
                </a:lnTo>
                <a:lnTo>
                  <a:pt x="648" y="162"/>
                </a:lnTo>
                <a:lnTo>
                  <a:pt x="648" y="188"/>
                </a:lnTo>
                <a:lnTo>
                  <a:pt x="640" y="213"/>
                </a:lnTo>
                <a:lnTo>
                  <a:pt x="633" y="239"/>
                </a:lnTo>
                <a:lnTo>
                  <a:pt x="625" y="265"/>
                </a:lnTo>
                <a:lnTo>
                  <a:pt x="616" y="294"/>
                </a:lnTo>
                <a:lnTo>
                  <a:pt x="610" y="316"/>
                </a:lnTo>
                <a:lnTo>
                  <a:pt x="610" y="329"/>
                </a:lnTo>
                <a:lnTo>
                  <a:pt x="614" y="340"/>
                </a:lnTo>
                <a:lnTo>
                  <a:pt x="620" y="353"/>
                </a:lnTo>
                <a:lnTo>
                  <a:pt x="979" y="353"/>
                </a:lnTo>
                <a:lnTo>
                  <a:pt x="972" y="412"/>
                </a:lnTo>
                <a:lnTo>
                  <a:pt x="970" y="447"/>
                </a:lnTo>
                <a:lnTo>
                  <a:pt x="972" y="476"/>
                </a:lnTo>
                <a:lnTo>
                  <a:pt x="974" y="503"/>
                </a:lnTo>
                <a:lnTo>
                  <a:pt x="978" y="532"/>
                </a:lnTo>
                <a:lnTo>
                  <a:pt x="983" y="561"/>
                </a:lnTo>
                <a:lnTo>
                  <a:pt x="995" y="580"/>
                </a:lnTo>
                <a:lnTo>
                  <a:pt x="1008" y="596"/>
                </a:lnTo>
                <a:lnTo>
                  <a:pt x="1025" y="611"/>
                </a:lnTo>
                <a:lnTo>
                  <a:pt x="1047" y="622"/>
                </a:lnTo>
                <a:lnTo>
                  <a:pt x="1072" y="630"/>
                </a:lnTo>
                <a:lnTo>
                  <a:pt x="1096" y="633"/>
                </a:lnTo>
                <a:lnTo>
                  <a:pt x="1123" y="635"/>
                </a:lnTo>
                <a:lnTo>
                  <a:pt x="1153" y="635"/>
                </a:lnTo>
                <a:lnTo>
                  <a:pt x="1185" y="632"/>
                </a:lnTo>
                <a:lnTo>
                  <a:pt x="1207" y="630"/>
                </a:lnTo>
                <a:lnTo>
                  <a:pt x="1241" y="627"/>
                </a:lnTo>
                <a:lnTo>
                  <a:pt x="1275" y="624"/>
                </a:lnTo>
                <a:lnTo>
                  <a:pt x="1313" y="624"/>
                </a:lnTo>
                <a:lnTo>
                  <a:pt x="1345" y="627"/>
                </a:lnTo>
                <a:lnTo>
                  <a:pt x="1377" y="632"/>
                </a:lnTo>
                <a:lnTo>
                  <a:pt x="1409" y="641"/>
                </a:lnTo>
                <a:lnTo>
                  <a:pt x="1435" y="651"/>
                </a:lnTo>
                <a:lnTo>
                  <a:pt x="1462" y="667"/>
                </a:lnTo>
                <a:lnTo>
                  <a:pt x="1478" y="685"/>
                </a:lnTo>
                <a:lnTo>
                  <a:pt x="1494" y="705"/>
                </a:lnTo>
                <a:lnTo>
                  <a:pt x="1503" y="728"/>
                </a:lnTo>
                <a:lnTo>
                  <a:pt x="1507" y="750"/>
                </a:lnTo>
                <a:lnTo>
                  <a:pt x="1503" y="776"/>
                </a:lnTo>
                <a:lnTo>
                  <a:pt x="1501" y="802"/>
                </a:lnTo>
                <a:lnTo>
                  <a:pt x="1503" y="827"/>
                </a:lnTo>
                <a:lnTo>
                  <a:pt x="1507" y="850"/>
                </a:lnTo>
                <a:lnTo>
                  <a:pt x="1516" y="870"/>
                </a:lnTo>
                <a:lnTo>
                  <a:pt x="1527" y="891"/>
                </a:lnTo>
                <a:lnTo>
                  <a:pt x="1543" y="906"/>
                </a:lnTo>
                <a:lnTo>
                  <a:pt x="1565" y="920"/>
                </a:lnTo>
                <a:lnTo>
                  <a:pt x="1595" y="930"/>
                </a:lnTo>
                <a:lnTo>
                  <a:pt x="1627" y="938"/>
                </a:lnTo>
                <a:lnTo>
                  <a:pt x="1654" y="944"/>
                </a:lnTo>
                <a:lnTo>
                  <a:pt x="1686" y="951"/>
                </a:lnTo>
                <a:lnTo>
                  <a:pt x="1723" y="957"/>
                </a:lnTo>
                <a:lnTo>
                  <a:pt x="1755" y="962"/>
                </a:lnTo>
                <a:lnTo>
                  <a:pt x="1787" y="970"/>
                </a:lnTo>
                <a:lnTo>
                  <a:pt x="1814" y="978"/>
                </a:lnTo>
                <a:lnTo>
                  <a:pt x="1840" y="987"/>
                </a:lnTo>
                <a:lnTo>
                  <a:pt x="1861" y="1000"/>
                </a:lnTo>
                <a:lnTo>
                  <a:pt x="1878" y="1013"/>
                </a:lnTo>
                <a:lnTo>
                  <a:pt x="1900" y="1034"/>
                </a:lnTo>
                <a:lnTo>
                  <a:pt x="1913" y="1053"/>
                </a:lnTo>
                <a:lnTo>
                  <a:pt x="1925" y="1074"/>
                </a:lnTo>
                <a:lnTo>
                  <a:pt x="1930" y="1103"/>
                </a:lnTo>
                <a:lnTo>
                  <a:pt x="1927" y="1130"/>
                </a:lnTo>
                <a:lnTo>
                  <a:pt x="1921" y="1154"/>
                </a:lnTo>
                <a:lnTo>
                  <a:pt x="1913" y="1185"/>
                </a:lnTo>
                <a:lnTo>
                  <a:pt x="1904" y="1218"/>
                </a:lnTo>
                <a:lnTo>
                  <a:pt x="1895" y="1249"/>
                </a:lnTo>
                <a:lnTo>
                  <a:pt x="1891" y="1274"/>
                </a:lnTo>
                <a:lnTo>
                  <a:pt x="1891" y="1295"/>
                </a:lnTo>
                <a:lnTo>
                  <a:pt x="1897" y="1326"/>
                </a:lnTo>
                <a:lnTo>
                  <a:pt x="1904" y="1351"/>
                </a:lnTo>
                <a:lnTo>
                  <a:pt x="1915" y="1370"/>
                </a:lnTo>
                <a:lnTo>
                  <a:pt x="1929" y="1390"/>
                </a:lnTo>
                <a:lnTo>
                  <a:pt x="1947" y="1411"/>
                </a:lnTo>
                <a:lnTo>
                  <a:pt x="1968" y="1431"/>
                </a:lnTo>
                <a:lnTo>
                  <a:pt x="1993" y="1449"/>
                </a:lnTo>
                <a:lnTo>
                  <a:pt x="2021" y="1463"/>
                </a:lnTo>
                <a:lnTo>
                  <a:pt x="2047" y="1471"/>
                </a:lnTo>
                <a:lnTo>
                  <a:pt x="2075" y="1478"/>
                </a:lnTo>
                <a:lnTo>
                  <a:pt x="2104" y="1481"/>
                </a:lnTo>
                <a:lnTo>
                  <a:pt x="2138" y="1483"/>
                </a:lnTo>
                <a:lnTo>
                  <a:pt x="2171" y="1481"/>
                </a:lnTo>
                <a:close/>
              </a:path>
            </a:pathLst>
          </a:custGeom>
          <a:solidFill>
            <a:srgbClr val="00cc99"/>
          </a:solidFill>
          <a:ln w="237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1" name=""/>
          <p:cNvSpPr/>
          <p:nvPr/>
        </p:nvSpPr>
        <p:spPr>
          <a:xfrm>
            <a:off x="228600" y="2313000"/>
            <a:ext cx="3773520" cy="2225520"/>
          </a:xfrm>
          <a:custGeom>
            <a:avLst/>
            <a:gdLst/>
            <a:ahLst/>
            <a:rect l="l" t="t" r="r" b="b"/>
            <a:pathLst>
              <a:path w="2181" h="1506">
                <a:moveTo>
                  <a:pt x="2181" y="375"/>
                </a:moveTo>
                <a:lnTo>
                  <a:pt x="2181" y="0"/>
                </a:lnTo>
                <a:lnTo>
                  <a:pt x="0" y="0"/>
                </a:lnTo>
                <a:lnTo>
                  <a:pt x="2" y="1506"/>
                </a:lnTo>
                <a:lnTo>
                  <a:pt x="196" y="1506"/>
                </a:lnTo>
                <a:lnTo>
                  <a:pt x="205" y="1477"/>
                </a:lnTo>
                <a:lnTo>
                  <a:pt x="205" y="1456"/>
                </a:lnTo>
                <a:lnTo>
                  <a:pt x="200" y="1428"/>
                </a:lnTo>
                <a:lnTo>
                  <a:pt x="189" y="1397"/>
                </a:lnTo>
                <a:lnTo>
                  <a:pt x="177" y="1360"/>
                </a:lnTo>
                <a:lnTo>
                  <a:pt x="172" y="1331"/>
                </a:lnTo>
                <a:lnTo>
                  <a:pt x="170" y="1306"/>
                </a:lnTo>
                <a:lnTo>
                  <a:pt x="175" y="1277"/>
                </a:lnTo>
                <a:lnTo>
                  <a:pt x="185" y="1250"/>
                </a:lnTo>
                <a:lnTo>
                  <a:pt x="205" y="1222"/>
                </a:lnTo>
                <a:lnTo>
                  <a:pt x="230" y="1202"/>
                </a:lnTo>
                <a:lnTo>
                  <a:pt x="256" y="1181"/>
                </a:lnTo>
                <a:lnTo>
                  <a:pt x="286" y="1166"/>
                </a:lnTo>
                <a:lnTo>
                  <a:pt x="322" y="1153"/>
                </a:lnTo>
                <a:lnTo>
                  <a:pt x="354" y="1149"/>
                </a:lnTo>
                <a:lnTo>
                  <a:pt x="399" y="1147"/>
                </a:lnTo>
                <a:lnTo>
                  <a:pt x="452" y="1150"/>
                </a:lnTo>
                <a:lnTo>
                  <a:pt x="486" y="1153"/>
                </a:lnTo>
                <a:lnTo>
                  <a:pt x="516" y="1161"/>
                </a:lnTo>
                <a:lnTo>
                  <a:pt x="544" y="1176"/>
                </a:lnTo>
                <a:lnTo>
                  <a:pt x="580" y="1200"/>
                </a:lnTo>
                <a:lnTo>
                  <a:pt x="603" y="1222"/>
                </a:lnTo>
                <a:lnTo>
                  <a:pt x="624" y="1246"/>
                </a:lnTo>
                <a:lnTo>
                  <a:pt x="635" y="1272"/>
                </a:lnTo>
                <a:lnTo>
                  <a:pt x="642" y="1296"/>
                </a:lnTo>
                <a:lnTo>
                  <a:pt x="642" y="1323"/>
                </a:lnTo>
                <a:lnTo>
                  <a:pt x="639" y="1351"/>
                </a:lnTo>
                <a:lnTo>
                  <a:pt x="631" y="1376"/>
                </a:lnTo>
                <a:lnTo>
                  <a:pt x="624" y="1400"/>
                </a:lnTo>
                <a:lnTo>
                  <a:pt x="614" y="1426"/>
                </a:lnTo>
                <a:lnTo>
                  <a:pt x="608" y="1452"/>
                </a:lnTo>
                <a:lnTo>
                  <a:pt x="608" y="1474"/>
                </a:lnTo>
                <a:lnTo>
                  <a:pt x="616" y="1500"/>
                </a:lnTo>
                <a:lnTo>
                  <a:pt x="981" y="1500"/>
                </a:lnTo>
                <a:lnTo>
                  <a:pt x="978" y="1447"/>
                </a:lnTo>
                <a:lnTo>
                  <a:pt x="981" y="1408"/>
                </a:lnTo>
                <a:lnTo>
                  <a:pt x="981" y="1379"/>
                </a:lnTo>
                <a:lnTo>
                  <a:pt x="983" y="1352"/>
                </a:lnTo>
                <a:lnTo>
                  <a:pt x="987" y="1323"/>
                </a:lnTo>
                <a:lnTo>
                  <a:pt x="995" y="1295"/>
                </a:lnTo>
                <a:lnTo>
                  <a:pt x="1004" y="1275"/>
                </a:lnTo>
                <a:lnTo>
                  <a:pt x="1017" y="1258"/>
                </a:lnTo>
                <a:lnTo>
                  <a:pt x="1036" y="1243"/>
                </a:lnTo>
                <a:lnTo>
                  <a:pt x="1057" y="1232"/>
                </a:lnTo>
                <a:lnTo>
                  <a:pt x="1081" y="1226"/>
                </a:lnTo>
                <a:lnTo>
                  <a:pt x="1107" y="1222"/>
                </a:lnTo>
                <a:lnTo>
                  <a:pt x="1132" y="1221"/>
                </a:lnTo>
                <a:lnTo>
                  <a:pt x="1164" y="1221"/>
                </a:lnTo>
                <a:lnTo>
                  <a:pt x="1194" y="1222"/>
                </a:lnTo>
                <a:lnTo>
                  <a:pt x="1219" y="1226"/>
                </a:lnTo>
                <a:lnTo>
                  <a:pt x="1251" y="1227"/>
                </a:lnTo>
                <a:lnTo>
                  <a:pt x="1285" y="1230"/>
                </a:lnTo>
                <a:lnTo>
                  <a:pt x="1322" y="1230"/>
                </a:lnTo>
                <a:lnTo>
                  <a:pt x="1354" y="1227"/>
                </a:lnTo>
                <a:lnTo>
                  <a:pt x="1386" y="1222"/>
                </a:lnTo>
                <a:lnTo>
                  <a:pt x="1420" y="1216"/>
                </a:lnTo>
                <a:lnTo>
                  <a:pt x="1445" y="1205"/>
                </a:lnTo>
                <a:lnTo>
                  <a:pt x="1471" y="1190"/>
                </a:lnTo>
                <a:lnTo>
                  <a:pt x="1488" y="1171"/>
                </a:lnTo>
                <a:lnTo>
                  <a:pt x="1505" y="1150"/>
                </a:lnTo>
                <a:lnTo>
                  <a:pt x="1512" y="1129"/>
                </a:lnTo>
                <a:lnTo>
                  <a:pt x="1516" y="1105"/>
                </a:lnTo>
                <a:lnTo>
                  <a:pt x="1512" y="1081"/>
                </a:lnTo>
                <a:lnTo>
                  <a:pt x="1510" y="1056"/>
                </a:lnTo>
                <a:lnTo>
                  <a:pt x="1512" y="1028"/>
                </a:lnTo>
                <a:lnTo>
                  <a:pt x="1518" y="1008"/>
                </a:lnTo>
                <a:lnTo>
                  <a:pt x="1526" y="985"/>
                </a:lnTo>
                <a:lnTo>
                  <a:pt x="1537" y="964"/>
                </a:lnTo>
                <a:lnTo>
                  <a:pt x="1552" y="950"/>
                </a:lnTo>
                <a:lnTo>
                  <a:pt x="1576" y="936"/>
                </a:lnTo>
                <a:lnTo>
                  <a:pt x="1607" y="926"/>
                </a:lnTo>
                <a:lnTo>
                  <a:pt x="1637" y="918"/>
                </a:lnTo>
                <a:lnTo>
                  <a:pt x="1665" y="911"/>
                </a:lnTo>
                <a:lnTo>
                  <a:pt x="1695" y="905"/>
                </a:lnTo>
                <a:lnTo>
                  <a:pt x="1735" y="899"/>
                </a:lnTo>
                <a:lnTo>
                  <a:pt x="1765" y="894"/>
                </a:lnTo>
                <a:lnTo>
                  <a:pt x="1797" y="886"/>
                </a:lnTo>
                <a:lnTo>
                  <a:pt x="1823" y="878"/>
                </a:lnTo>
                <a:lnTo>
                  <a:pt x="1849" y="868"/>
                </a:lnTo>
                <a:lnTo>
                  <a:pt x="1870" y="855"/>
                </a:lnTo>
                <a:lnTo>
                  <a:pt x="1889" y="843"/>
                </a:lnTo>
                <a:lnTo>
                  <a:pt x="1910" y="822"/>
                </a:lnTo>
                <a:lnTo>
                  <a:pt x="1923" y="803"/>
                </a:lnTo>
                <a:lnTo>
                  <a:pt x="1934" y="780"/>
                </a:lnTo>
                <a:lnTo>
                  <a:pt x="1940" y="751"/>
                </a:lnTo>
                <a:lnTo>
                  <a:pt x="1936" y="727"/>
                </a:lnTo>
                <a:lnTo>
                  <a:pt x="1932" y="702"/>
                </a:lnTo>
                <a:lnTo>
                  <a:pt x="1923" y="671"/>
                </a:lnTo>
                <a:lnTo>
                  <a:pt x="1913" y="637"/>
                </a:lnTo>
                <a:lnTo>
                  <a:pt x="1904" y="607"/>
                </a:lnTo>
                <a:lnTo>
                  <a:pt x="1902" y="583"/>
                </a:lnTo>
                <a:lnTo>
                  <a:pt x="1902" y="561"/>
                </a:lnTo>
                <a:lnTo>
                  <a:pt x="1906" y="530"/>
                </a:lnTo>
                <a:lnTo>
                  <a:pt x="1915" y="504"/>
                </a:lnTo>
                <a:lnTo>
                  <a:pt x="1925" y="485"/>
                </a:lnTo>
                <a:lnTo>
                  <a:pt x="1938" y="466"/>
                </a:lnTo>
                <a:lnTo>
                  <a:pt x="1957" y="445"/>
                </a:lnTo>
                <a:lnTo>
                  <a:pt x="1978" y="424"/>
                </a:lnTo>
                <a:lnTo>
                  <a:pt x="2004" y="407"/>
                </a:lnTo>
                <a:lnTo>
                  <a:pt x="2032" y="392"/>
                </a:lnTo>
                <a:lnTo>
                  <a:pt x="2059" y="384"/>
                </a:lnTo>
                <a:lnTo>
                  <a:pt x="2085" y="378"/>
                </a:lnTo>
                <a:lnTo>
                  <a:pt x="2113" y="375"/>
                </a:lnTo>
                <a:lnTo>
                  <a:pt x="2147" y="375"/>
                </a:lnTo>
                <a:lnTo>
                  <a:pt x="2181" y="375"/>
                </a:lnTo>
                <a:close/>
              </a:path>
            </a:pathLst>
          </a:custGeom>
          <a:solidFill>
            <a:srgbClr val="0000ff"/>
          </a:solidFill>
          <a:ln w="237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2" name=""/>
          <p:cNvSpPr/>
          <p:nvPr/>
        </p:nvSpPr>
        <p:spPr>
          <a:xfrm>
            <a:off x="272880" y="2449440"/>
            <a:ext cx="3784680" cy="1401120"/>
          </a:xfrm>
          <a:prstGeom prst="rect">
            <a:avLst/>
          </a:prstGeom>
          <a:noFill/>
          <a:ln w="0">
            <a:noFill/>
          </a:ln>
        </p:spPr>
        <p:style>
          <a:lnRef idx="0"/>
          <a:fillRef idx="0"/>
          <a:effectRef idx="0"/>
          <a:fontRef idx="minor"/>
        </p:style>
        <p:txBody>
          <a:bodyPr lIns="0" rIns="0" tIns="0" bIns="0" anchor="t">
            <a:spAutoFit/>
          </a:bodyPr>
          <a:p>
            <a:pPr lvl="1" marL="169920" indent="-168480">
              <a:lnSpc>
                <a:spcPct val="9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Market-validated value proposition</a:t>
            </a:r>
            <a:endParaRPr b="0" lang="en-US" sz="1600" strike="noStrike" u="none">
              <a:solidFill>
                <a:srgbClr val="000000"/>
              </a:solidFill>
              <a:effectLst/>
              <a:uFillTx/>
              <a:latin typeface="Times New Roman"/>
            </a:endParaRPr>
          </a:p>
          <a:p>
            <a:pPr lvl="1" marL="169920" indent="-168480">
              <a:lnSpc>
                <a:spcPct val="9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Technology that works</a:t>
            </a:r>
            <a:endParaRPr b="0" lang="en-US" sz="1600" strike="noStrike" u="none">
              <a:solidFill>
                <a:srgbClr val="000000"/>
              </a:solidFill>
              <a:effectLst/>
              <a:uFillTx/>
              <a:latin typeface="Times New Roman"/>
            </a:endParaRPr>
          </a:p>
          <a:p>
            <a:pPr lvl="1" marL="169920" indent="-168480">
              <a:lnSpc>
                <a:spcPct val="9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Management</a:t>
            </a:r>
            <a:br>
              <a:rPr sz="1600"/>
            </a:br>
            <a:r>
              <a:rPr b="1" lang="en-US" sz="1600" strike="noStrike" u="none">
                <a:solidFill>
                  <a:srgbClr val="ffffff"/>
                </a:solidFill>
                <a:effectLst/>
                <a:uFillTx/>
                <a:latin typeface="Times New Roman"/>
              </a:rPr>
              <a:t>team</a:t>
            </a:r>
            <a:endParaRPr b="0" lang="en-US" sz="1600" strike="noStrike" u="none">
              <a:solidFill>
                <a:srgbClr val="000000"/>
              </a:solidFill>
              <a:effectLst/>
              <a:uFillTx/>
              <a:latin typeface="Times New Roman"/>
            </a:endParaRPr>
          </a:p>
          <a:p>
            <a:pPr lvl="1" marL="169920" indent="-168480">
              <a:lnSpc>
                <a:spcPct val="9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Access to critical assets:</a:t>
            </a:r>
            <a:endParaRPr b="0" lang="en-US" sz="1600" strike="noStrike" u="none">
              <a:solidFill>
                <a:srgbClr val="000000"/>
              </a:solidFill>
              <a:effectLst/>
              <a:uFillTx/>
              <a:latin typeface="Times New Roman"/>
            </a:endParaRPr>
          </a:p>
        </p:txBody>
      </p:sp>
      <p:sp>
        <p:nvSpPr>
          <p:cNvPr id="323" name=""/>
          <p:cNvSpPr/>
          <p:nvPr/>
        </p:nvSpPr>
        <p:spPr>
          <a:xfrm>
            <a:off x="2682720" y="2855880"/>
            <a:ext cx="3838680" cy="3332160"/>
          </a:xfrm>
          <a:custGeom>
            <a:avLst/>
            <a:gdLst/>
            <a:ahLst/>
            <a:rect l="l" t="t" r="r" b="b"/>
            <a:pathLst>
              <a:path w="2418" h="2255">
                <a:moveTo>
                  <a:pt x="921" y="472"/>
                </a:moveTo>
                <a:lnTo>
                  <a:pt x="946" y="446"/>
                </a:lnTo>
                <a:lnTo>
                  <a:pt x="963" y="422"/>
                </a:lnTo>
                <a:lnTo>
                  <a:pt x="972" y="395"/>
                </a:lnTo>
                <a:lnTo>
                  <a:pt x="972" y="359"/>
                </a:lnTo>
                <a:lnTo>
                  <a:pt x="961" y="319"/>
                </a:lnTo>
                <a:lnTo>
                  <a:pt x="951" y="286"/>
                </a:lnTo>
                <a:lnTo>
                  <a:pt x="938" y="244"/>
                </a:lnTo>
                <a:lnTo>
                  <a:pt x="933" y="199"/>
                </a:lnTo>
                <a:lnTo>
                  <a:pt x="938" y="172"/>
                </a:lnTo>
                <a:lnTo>
                  <a:pt x="948" y="138"/>
                </a:lnTo>
                <a:lnTo>
                  <a:pt x="967" y="103"/>
                </a:lnTo>
                <a:lnTo>
                  <a:pt x="993" y="69"/>
                </a:lnTo>
                <a:lnTo>
                  <a:pt x="1027" y="42"/>
                </a:lnTo>
                <a:lnTo>
                  <a:pt x="1057" y="21"/>
                </a:lnTo>
                <a:lnTo>
                  <a:pt x="1098" y="8"/>
                </a:lnTo>
                <a:lnTo>
                  <a:pt x="1147" y="2"/>
                </a:lnTo>
                <a:lnTo>
                  <a:pt x="1200" y="0"/>
                </a:lnTo>
                <a:lnTo>
                  <a:pt x="1272" y="0"/>
                </a:lnTo>
                <a:lnTo>
                  <a:pt x="1328" y="5"/>
                </a:lnTo>
                <a:lnTo>
                  <a:pt x="1360" y="15"/>
                </a:lnTo>
                <a:lnTo>
                  <a:pt x="1385" y="28"/>
                </a:lnTo>
                <a:lnTo>
                  <a:pt x="1411" y="42"/>
                </a:lnTo>
                <a:lnTo>
                  <a:pt x="1437" y="65"/>
                </a:lnTo>
                <a:lnTo>
                  <a:pt x="1462" y="93"/>
                </a:lnTo>
                <a:lnTo>
                  <a:pt x="1481" y="119"/>
                </a:lnTo>
                <a:lnTo>
                  <a:pt x="1490" y="141"/>
                </a:lnTo>
                <a:lnTo>
                  <a:pt x="1498" y="180"/>
                </a:lnTo>
                <a:lnTo>
                  <a:pt x="1498" y="214"/>
                </a:lnTo>
                <a:lnTo>
                  <a:pt x="1492" y="247"/>
                </a:lnTo>
                <a:lnTo>
                  <a:pt x="1484" y="273"/>
                </a:lnTo>
                <a:lnTo>
                  <a:pt x="1475" y="315"/>
                </a:lnTo>
                <a:lnTo>
                  <a:pt x="1462" y="358"/>
                </a:lnTo>
                <a:lnTo>
                  <a:pt x="1456" y="385"/>
                </a:lnTo>
                <a:lnTo>
                  <a:pt x="1466" y="412"/>
                </a:lnTo>
                <a:lnTo>
                  <a:pt x="1477" y="432"/>
                </a:lnTo>
                <a:lnTo>
                  <a:pt x="1498" y="457"/>
                </a:lnTo>
                <a:lnTo>
                  <a:pt x="1528" y="478"/>
                </a:lnTo>
                <a:lnTo>
                  <a:pt x="1556" y="496"/>
                </a:lnTo>
                <a:lnTo>
                  <a:pt x="1597" y="510"/>
                </a:lnTo>
                <a:lnTo>
                  <a:pt x="1639" y="520"/>
                </a:lnTo>
                <a:lnTo>
                  <a:pt x="1678" y="528"/>
                </a:lnTo>
                <a:lnTo>
                  <a:pt x="1720" y="532"/>
                </a:lnTo>
                <a:lnTo>
                  <a:pt x="1763" y="542"/>
                </a:lnTo>
                <a:lnTo>
                  <a:pt x="1797" y="552"/>
                </a:lnTo>
                <a:lnTo>
                  <a:pt x="1823" y="563"/>
                </a:lnTo>
                <a:lnTo>
                  <a:pt x="1844" y="576"/>
                </a:lnTo>
                <a:lnTo>
                  <a:pt x="1859" y="590"/>
                </a:lnTo>
                <a:lnTo>
                  <a:pt x="1870" y="608"/>
                </a:lnTo>
                <a:lnTo>
                  <a:pt x="1880" y="629"/>
                </a:lnTo>
                <a:lnTo>
                  <a:pt x="1884" y="648"/>
                </a:lnTo>
                <a:lnTo>
                  <a:pt x="1887" y="665"/>
                </a:lnTo>
                <a:lnTo>
                  <a:pt x="1887" y="690"/>
                </a:lnTo>
                <a:lnTo>
                  <a:pt x="1884" y="717"/>
                </a:lnTo>
                <a:lnTo>
                  <a:pt x="1884" y="738"/>
                </a:lnTo>
                <a:lnTo>
                  <a:pt x="1889" y="763"/>
                </a:lnTo>
                <a:lnTo>
                  <a:pt x="1903" y="786"/>
                </a:lnTo>
                <a:lnTo>
                  <a:pt x="1918" y="805"/>
                </a:lnTo>
                <a:lnTo>
                  <a:pt x="1936" y="819"/>
                </a:lnTo>
                <a:lnTo>
                  <a:pt x="1961" y="835"/>
                </a:lnTo>
                <a:lnTo>
                  <a:pt x="1985" y="845"/>
                </a:lnTo>
                <a:lnTo>
                  <a:pt x="2023" y="851"/>
                </a:lnTo>
                <a:lnTo>
                  <a:pt x="2055" y="855"/>
                </a:lnTo>
                <a:lnTo>
                  <a:pt x="2085" y="856"/>
                </a:lnTo>
                <a:lnTo>
                  <a:pt x="2119" y="855"/>
                </a:lnTo>
                <a:lnTo>
                  <a:pt x="2161" y="851"/>
                </a:lnTo>
                <a:lnTo>
                  <a:pt x="2193" y="850"/>
                </a:lnTo>
                <a:lnTo>
                  <a:pt x="2225" y="847"/>
                </a:lnTo>
                <a:lnTo>
                  <a:pt x="2255" y="845"/>
                </a:lnTo>
                <a:lnTo>
                  <a:pt x="2290" y="847"/>
                </a:lnTo>
                <a:lnTo>
                  <a:pt x="2309" y="850"/>
                </a:lnTo>
                <a:lnTo>
                  <a:pt x="2332" y="855"/>
                </a:lnTo>
                <a:lnTo>
                  <a:pt x="2353" y="864"/>
                </a:lnTo>
                <a:lnTo>
                  <a:pt x="2375" y="879"/>
                </a:lnTo>
                <a:lnTo>
                  <a:pt x="2392" y="895"/>
                </a:lnTo>
                <a:lnTo>
                  <a:pt x="2405" y="919"/>
                </a:lnTo>
                <a:lnTo>
                  <a:pt x="2411" y="940"/>
                </a:lnTo>
                <a:lnTo>
                  <a:pt x="2415" y="965"/>
                </a:lnTo>
                <a:lnTo>
                  <a:pt x="2418" y="1012"/>
                </a:lnTo>
                <a:lnTo>
                  <a:pt x="2417" y="1066"/>
                </a:lnTo>
                <a:lnTo>
                  <a:pt x="2418" y="1124"/>
                </a:lnTo>
                <a:lnTo>
                  <a:pt x="2413" y="1191"/>
                </a:lnTo>
                <a:lnTo>
                  <a:pt x="2407" y="1238"/>
                </a:lnTo>
                <a:lnTo>
                  <a:pt x="2402" y="1274"/>
                </a:lnTo>
                <a:lnTo>
                  <a:pt x="2392" y="1295"/>
                </a:lnTo>
                <a:lnTo>
                  <a:pt x="2377" y="1315"/>
                </a:lnTo>
                <a:lnTo>
                  <a:pt x="2360" y="1327"/>
                </a:lnTo>
                <a:lnTo>
                  <a:pt x="2338" y="1339"/>
                </a:lnTo>
                <a:lnTo>
                  <a:pt x="2311" y="1345"/>
                </a:lnTo>
                <a:lnTo>
                  <a:pt x="2289" y="1350"/>
                </a:lnTo>
                <a:lnTo>
                  <a:pt x="2241" y="1351"/>
                </a:lnTo>
                <a:lnTo>
                  <a:pt x="2200" y="1350"/>
                </a:lnTo>
                <a:lnTo>
                  <a:pt x="2166" y="1345"/>
                </a:lnTo>
                <a:lnTo>
                  <a:pt x="2136" y="1343"/>
                </a:lnTo>
                <a:lnTo>
                  <a:pt x="2102" y="1342"/>
                </a:lnTo>
                <a:lnTo>
                  <a:pt x="2072" y="1342"/>
                </a:lnTo>
                <a:lnTo>
                  <a:pt x="2046" y="1343"/>
                </a:lnTo>
                <a:lnTo>
                  <a:pt x="2017" y="1345"/>
                </a:lnTo>
                <a:lnTo>
                  <a:pt x="1983" y="1353"/>
                </a:lnTo>
                <a:lnTo>
                  <a:pt x="1965" y="1359"/>
                </a:lnTo>
                <a:lnTo>
                  <a:pt x="1948" y="1366"/>
                </a:lnTo>
                <a:lnTo>
                  <a:pt x="1925" y="1379"/>
                </a:lnTo>
                <a:lnTo>
                  <a:pt x="1910" y="1395"/>
                </a:lnTo>
                <a:lnTo>
                  <a:pt x="1899" y="1409"/>
                </a:lnTo>
                <a:lnTo>
                  <a:pt x="1887" y="1427"/>
                </a:lnTo>
                <a:lnTo>
                  <a:pt x="1882" y="1444"/>
                </a:lnTo>
                <a:lnTo>
                  <a:pt x="1880" y="1464"/>
                </a:lnTo>
                <a:lnTo>
                  <a:pt x="1882" y="1484"/>
                </a:lnTo>
                <a:lnTo>
                  <a:pt x="1882" y="1520"/>
                </a:lnTo>
                <a:lnTo>
                  <a:pt x="1880" y="1557"/>
                </a:lnTo>
                <a:lnTo>
                  <a:pt x="1869" y="1584"/>
                </a:lnTo>
                <a:lnTo>
                  <a:pt x="1857" y="1606"/>
                </a:lnTo>
                <a:lnTo>
                  <a:pt x="1840" y="1622"/>
                </a:lnTo>
                <a:lnTo>
                  <a:pt x="1816" y="1635"/>
                </a:lnTo>
                <a:lnTo>
                  <a:pt x="1791" y="1646"/>
                </a:lnTo>
                <a:lnTo>
                  <a:pt x="1763" y="1653"/>
                </a:lnTo>
                <a:lnTo>
                  <a:pt x="1727" y="1659"/>
                </a:lnTo>
                <a:lnTo>
                  <a:pt x="1697" y="1667"/>
                </a:lnTo>
                <a:lnTo>
                  <a:pt x="1661" y="1672"/>
                </a:lnTo>
                <a:lnTo>
                  <a:pt x="1631" y="1677"/>
                </a:lnTo>
                <a:lnTo>
                  <a:pt x="1597" y="1683"/>
                </a:lnTo>
                <a:lnTo>
                  <a:pt x="1571" y="1694"/>
                </a:lnTo>
                <a:lnTo>
                  <a:pt x="1541" y="1706"/>
                </a:lnTo>
                <a:lnTo>
                  <a:pt x="1513" y="1720"/>
                </a:lnTo>
                <a:lnTo>
                  <a:pt x="1492" y="1739"/>
                </a:lnTo>
                <a:lnTo>
                  <a:pt x="1473" y="1762"/>
                </a:lnTo>
                <a:lnTo>
                  <a:pt x="1458" y="1789"/>
                </a:lnTo>
                <a:lnTo>
                  <a:pt x="1454" y="1813"/>
                </a:lnTo>
                <a:lnTo>
                  <a:pt x="1456" y="1840"/>
                </a:lnTo>
                <a:lnTo>
                  <a:pt x="1462" y="1866"/>
                </a:lnTo>
                <a:lnTo>
                  <a:pt x="1471" y="1893"/>
                </a:lnTo>
                <a:lnTo>
                  <a:pt x="1479" y="1924"/>
                </a:lnTo>
                <a:lnTo>
                  <a:pt x="1484" y="1951"/>
                </a:lnTo>
                <a:lnTo>
                  <a:pt x="1492" y="1986"/>
                </a:lnTo>
                <a:lnTo>
                  <a:pt x="1492" y="2021"/>
                </a:lnTo>
                <a:lnTo>
                  <a:pt x="1483" y="2057"/>
                </a:lnTo>
                <a:lnTo>
                  <a:pt x="1473" y="2084"/>
                </a:lnTo>
                <a:lnTo>
                  <a:pt x="1462" y="2111"/>
                </a:lnTo>
                <a:lnTo>
                  <a:pt x="1447" y="2137"/>
                </a:lnTo>
                <a:lnTo>
                  <a:pt x="1426" y="2169"/>
                </a:lnTo>
                <a:lnTo>
                  <a:pt x="1403" y="2190"/>
                </a:lnTo>
                <a:lnTo>
                  <a:pt x="1385" y="2204"/>
                </a:lnTo>
                <a:lnTo>
                  <a:pt x="1360" y="2222"/>
                </a:lnTo>
                <a:lnTo>
                  <a:pt x="1334" y="2238"/>
                </a:lnTo>
                <a:lnTo>
                  <a:pt x="1309" y="2246"/>
                </a:lnTo>
                <a:lnTo>
                  <a:pt x="1287" y="2250"/>
                </a:lnTo>
                <a:lnTo>
                  <a:pt x="1249" y="2254"/>
                </a:lnTo>
                <a:lnTo>
                  <a:pt x="1206" y="2255"/>
                </a:lnTo>
                <a:lnTo>
                  <a:pt x="1153" y="2254"/>
                </a:lnTo>
                <a:lnTo>
                  <a:pt x="1129" y="2254"/>
                </a:lnTo>
                <a:lnTo>
                  <a:pt x="1097" y="2249"/>
                </a:lnTo>
                <a:lnTo>
                  <a:pt x="1063" y="2241"/>
                </a:lnTo>
                <a:lnTo>
                  <a:pt x="1032" y="2226"/>
                </a:lnTo>
                <a:lnTo>
                  <a:pt x="1014" y="2214"/>
                </a:lnTo>
                <a:lnTo>
                  <a:pt x="993" y="2196"/>
                </a:lnTo>
                <a:lnTo>
                  <a:pt x="976" y="2180"/>
                </a:lnTo>
                <a:lnTo>
                  <a:pt x="959" y="2159"/>
                </a:lnTo>
                <a:lnTo>
                  <a:pt x="946" y="2138"/>
                </a:lnTo>
                <a:lnTo>
                  <a:pt x="935" y="2113"/>
                </a:lnTo>
                <a:lnTo>
                  <a:pt x="929" y="2085"/>
                </a:lnTo>
                <a:lnTo>
                  <a:pt x="927" y="2065"/>
                </a:lnTo>
                <a:lnTo>
                  <a:pt x="927" y="2036"/>
                </a:lnTo>
                <a:lnTo>
                  <a:pt x="929" y="2012"/>
                </a:lnTo>
                <a:lnTo>
                  <a:pt x="938" y="1986"/>
                </a:lnTo>
                <a:lnTo>
                  <a:pt x="946" y="1956"/>
                </a:lnTo>
                <a:lnTo>
                  <a:pt x="955" y="1927"/>
                </a:lnTo>
                <a:lnTo>
                  <a:pt x="961" y="1901"/>
                </a:lnTo>
                <a:lnTo>
                  <a:pt x="963" y="1877"/>
                </a:lnTo>
                <a:lnTo>
                  <a:pt x="961" y="1858"/>
                </a:lnTo>
                <a:lnTo>
                  <a:pt x="955" y="1839"/>
                </a:lnTo>
                <a:lnTo>
                  <a:pt x="940" y="1815"/>
                </a:lnTo>
                <a:lnTo>
                  <a:pt x="925" y="1799"/>
                </a:lnTo>
                <a:lnTo>
                  <a:pt x="906" y="1781"/>
                </a:lnTo>
                <a:lnTo>
                  <a:pt x="886" y="1768"/>
                </a:lnTo>
                <a:lnTo>
                  <a:pt x="865" y="1755"/>
                </a:lnTo>
                <a:lnTo>
                  <a:pt x="835" y="1746"/>
                </a:lnTo>
                <a:lnTo>
                  <a:pt x="808" y="1739"/>
                </a:lnTo>
                <a:lnTo>
                  <a:pt x="774" y="1733"/>
                </a:lnTo>
                <a:lnTo>
                  <a:pt x="744" y="1730"/>
                </a:lnTo>
                <a:lnTo>
                  <a:pt x="716" y="1723"/>
                </a:lnTo>
                <a:lnTo>
                  <a:pt x="682" y="1717"/>
                </a:lnTo>
                <a:lnTo>
                  <a:pt x="654" y="1707"/>
                </a:lnTo>
                <a:lnTo>
                  <a:pt x="620" y="1699"/>
                </a:lnTo>
                <a:lnTo>
                  <a:pt x="594" y="1690"/>
                </a:lnTo>
                <a:lnTo>
                  <a:pt x="573" y="1675"/>
                </a:lnTo>
                <a:lnTo>
                  <a:pt x="556" y="1656"/>
                </a:lnTo>
                <a:lnTo>
                  <a:pt x="545" y="1632"/>
                </a:lnTo>
                <a:lnTo>
                  <a:pt x="535" y="1600"/>
                </a:lnTo>
                <a:lnTo>
                  <a:pt x="533" y="1574"/>
                </a:lnTo>
                <a:lnTo>
                  <a:pt x="535" y="1545"/>
                </a:lnTo>
                <a:lnTo>
                  <a:pt x="539" y="1523"/>
                </a:lnTo>
                <a:lnTo>
                  <a:pt x="535" y="1496"/>
                </a:lnTo>
                <a:lnTo>
                  <a:pt x="526" y="1475"/>
                </a:lnTo>
                <a:lnTo>
                  <a:pt x="509" y="1452"/>
                </a:lnTo>
                <a:lnTo>
                  <a:pt x="492" y="1438"/>
                </a:lnTo>
                <a:lnTo>
                  <a:pt x="471" y="1424"/>
                </a:lnTo>
                <a:lnTo>
                  <a:pt x="443" y="1414"/>
                </a:lnTo>
                <a:lnTo>
                  <a:pt x="411" y="1404"/>
                </a:lnTo>
                <a:lnTo>
                  <a:pt x="377" y="1401"/>
                </a:lnTo>
                <a:lnTo>
                  <a:pt x="349" y="1398"/>
                </a:lnTo>
                <a:lnTo>
                  <a:pt x="317" y="1398"/>
                </a:lnTo>
                <a:lnTo>
                  <a:pt x="289" y="1401"/>
                </a:lnTo>
                <a:lnTo>
                  <a:pt x="260" y="1403"/>
                </a:lnTo>
                <a:lnTo>
                  <a:pt x="232" y="1406"/>
                </a:lnTo>
                <a:lnTo>
                  <a:pt x="204" y="1409"/>
                </a:lnTo>
                <a:lnTo>
                  <a:pt x="157" y="1409"/>
                </a:lnTo>
                <a:lnTo>
                  <a:pt x="127" y="1407"/>
                </a:lnTo>
                <a:lnTo>
                  <a:pt x="95" y="1401"/>
                </a:lnTo>
                <a:lnTo>
                  <a:pt x="72" y="1391"/>
                </a:lnTo>
                <a:lnTo>
                  <a:pt x="48" y="1375"/>
                </a:lnTo>
                <a:lnTo>
                  <a:pt x="31" y="1358"/>
                </a:lnTo>
                <a:lnTo>
                  <a:pt x="19" y="1339"/>
                </a:lnTo>
                <a:lnTo>
                  <a:pt x="6" y="1302"/>
                </a:lnTo>
                <a:lnTo>
                  <a:pt x="4" y="1263"/>
                </a:lnTo>
                <a:lnTo>
                  <a:pt x="2" y="1225"/>
                </a:lnTo>
                <a:lnTo>
                  <a:pt x="0" y="1177"/>
                </a:lnTo>
                <a:lnTo>
                  <a:pt x="4" y="1135"/>
                </a:lnTo>
                <a:lnTo>
                  <a:pt x="6" y="1090"/>
                </a:lnTo>
                <a:lnTo>
                  <a:pt x="8" y="1050"/>
                </a:lnTo>
                <a:lnTo>
                  <a:pt x="12" y="1008"/>
                </a:lnTo>
                <a:lnTo>
                  <a:pt x="17" y="976"/>
                </a:lnTo>
                <a:lnTo>
                  <a:pt x="23" y="941"/>
                </a:lnTo>
                <a:lnTo>
                  <a:pt x="31" y="914"/>
                </a:lnTo>
                <a:lnTo>
                  <a:pt x="42" y="896"/>
                </a:lnTo>
                <a:lnTo>
                  <a:pt x="59" y="879"/>
                </a:lnTo>
                <a:lnTo>
                  <a:pt x="76" y="867"/>
                </a:lnTo>
                <a:lnTo>
                  <a:pt x="98" y="855"/>
                </a:lnTo>
                <a:lnTo>
                  <a:pt x="119" y="851"/>
                </a:lnTo>
                <a:lnTo>
                  <a:pt x="145" y="847"/>
                </a:lnTo>
                <a:lnTo>
                  <a:pt x="179" y="845"/>
                </a:lnTo>
                <a:lnTo>
                  <a:pt x="210" y="847"/>
                </a:lnTo>
                <a:lnTo>
                  <a:pt x="251" y="851"/>
                </a:lnTo>
                <a:lnTo>
                  <a:pt x="287" y="853"/>
                </a:lnTo>
                <a:lnTo>
                  <a:pt x="317" y="855"/>
                </a:lnTo>
                <a:lnTo>
                  <a:pt x="358" y="856"/>
                </a:lnTo>
                <a:lnTo>
                  <a:pt x="402" y="851"/>
                </a:lnTo>
                <a:lnTo>
                  <a:pt x="437" y="845"/>
                </a:lnTo>
                <a:lnTo>
                  <a:pt x="471" y="834"/>
                </a:lnTo>
                <a:lnTo>
                  <a:pt x="494" y="823"/>
                </a:lnTo>
                <a:lnTo>
                  <a:pt x="516" y="805"/>
                </a:lnTo>
                <a:lnTo>
                  <a:pt x="533" y="782"/>
                </a:lnTo>
                <a:lnTo>
                  <a:pt x="545" y="760"/>
                </a:lnTo>
                <a:lnTo>
                  <a:pt x="548" y="736"/>
                </a:lnTo>
                <a:lnTo>
                  <a:pt x="547" y="718"/>
                </a:lnTo>
                <a:lnTo>
                  <a:pt x="545" y="685"/>
                </a:lnTo>
                <a:lnTo>
                  <a:pt x="547" y="651"/>
                </a:lnTo>
                <a:lnTo>
                  <a:pt x="554" y="625"/>
                </a:lnTo>
                <a:lnTo>
                  <a:pt x="564" y="601"/>
                </a:lnTo>
                <a:lnTo>
                  <a:pt x="577" y="584"/>
                </a:lnTo>
                <a:lnTo>
                  <a:pt x="603" y="566"/>
                </a:lnTo>
                <a:lnTo>
                  <a:pt x="631" y="553"/>
                </a:lnTo>
                <a:lnTo>
                  <a:pt x="667" y="544"/>
                </a:lnTo>
                <a:lnTo>
                  <a:pt x="703" y="536"/>
                </a:lnTo>
                <a:lnTo>
                  <a:pt x="733" y="529"/>
                </a:lnTo>
                <a:lnTo>
                  <a:pt x="771" y="524"/>
                </a:lnTo>
                <a:lnTo>
                  <a:pt x="806" y="518"/>
                </a:lnTo>
                <a:lnTo>
                  <a:pt x="848" y="508"/>
                </a:lnTo>
                <a:lnTo>
                  <a:pt x="887" y="494"/>
                </a:lnTo>
                <a:lnTo>
                  <a:pt x="921" y="472"/>
                </a:lnTo>
                <a:close/>
              </a:path>
            </a:pathLst>
          </a:custGeom>
          <a:solidFill>
            <a:srgbClr val="ff9900"/>
          </a:solidFill>
          <a:ln w="237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3349800" y="3697200"/>
            <a:ext cx="2857320" cy="1650600"/>
          </a:xfrm>
          <a:prstGeom prst="rect">
            <a:avLst/>
          </a:prstGeom>
          <a:noFill/>
          <a:ln w="0">
            <a:noFill/>
          </a:ln>
        </p:spPr>
        <p:style>
          <a:lnRef idx="0"/>
          <a:fillRef idx="0"/>
          <a:effectRef idx="0"/>
          <a:fontRef idx="minor"/>
        </p:style>
        <p:txBody>
          <a:bodyPr lIns="90000" rIns="90000" tIns="46800" bIns="46800" anchor="t">
            <a:spAutoFit/>
          </a:bodyPr>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Common vision</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Synergistic purpose</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Interest in partnering</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Trust</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Commitment</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Global capability</a:t>
            </a:r>
            <a:endParaRPr b="0" lang="en-US" sz="1600" strike="noStrike" u="none">
              <a:solidFill>
                <a:srgbClr val="000000"/>
              </a:solidFill>
              <a:effectLst/>
              <a:uFillTx/>
              <a:latin typeface="Times New Roman"/>
            </a:endParaRPr>
          </a:p>
          <a:p>
            <a:pPr lvl="1" marL="343080" indent="-114480">
              <a:lnSpc>
                <a:spcPct val="60000"/>
              </a:lnSpc>
              <a:spcBef>
                <a:spcPts val="400"/>
              </a:spcBef>
              <a:spcAft>
                <a:spcPts val="3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Domain expertise</a:t>
            </a:r>
            <a:endParaRPr b="0" lang="en-US" sz="1600" strike="noStrike" u="none">
              <a:solidFill>
                <a:srgbClr val="000000"/>
              </a:solidFill>
              <a:effectLst/>
              <a:uFillTx/>
              <a:latin typeface="Times New Roman"/>
            </a:endParaRPr>
          </a:p>
        </p:txBody>
      </p:sp>
      <p:pic>
        <p:nvPicPr>
          <p:cNvPr id="325" name="" descr=""/>
          <p:cNvPicPr/>
          <p:nvPr/>
        </p:nvPicPr>
        <p:blipFill>
          <a:blip r:embed="rId2"/>
          <a:srcRect l="0" t="-12" r="0" b="6089"/>
          <a:stretch/>
        </p:blipFill>
        <p:spPr>
          <a:xfrm>
            <a:off x="1903320" y="3003480"/>
            <a:ext cx="1351080" cy="585720"/>
          </a:xfrm>
          <a:prstGeom prst="rect">
            <a:avLst/>
          </a:prstGeom>
          <a:noFill/>
          <a:ln w="0">
            <a:noFill/>
          </a:ln>
        </p:spPr>
      </p:pic>
      <p:sp>
        <p:nvSpPr>
          <p:cNvPr id="326" name=""/>
          <p:cNvSpPr/>
          <p:nvPr/>
        </p:nvSpPr>
        <p:spPr>
          <a:xfrm>
            <a:off x="456840" y="5610240"/>
            <a:ext cx="26139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New Strategic Investor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Capabilities &amp; Resources</a:t>
            </a:r>
            <a:endParaRPr b="0" lang="en-US" sz="1600" strike="noStrike" u="none">
              <a:solidFill>
                <a:srgbClr val="000000"/>
              </a:solidFill>
              <a:effectLst/>
              <a:uFillTx/>
              <a:latin typeface="Times New Roman"/>
            </a:endParaRPr>
          </a:p>
        </p:txBody>
      </p:sp>
      <p:sp>
        <p:nvSpPr>
          <p:cNvPr id="327" name=""/>
          <p:cNvSpPr/>
          <p:nvPr/>
        </p:nvSpPr>
        <p:spPr>
          <a:xfrm>
            <a:off x="6082920" y="5635800"/>
            <a:ext cx="26139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New Strategic Investor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Capabilities &amp; Resources</a:t>
            </a:r>
            <a:endParaRPr b="0" lang="en-US" sz="1600" strike="noStrike" u="none">
              <a:solidFill>
                <a:srgbClr val="000000"/>
              </a:solidFill>
              <a:effectLst/>
              <a:uFillTx/>
              <a:latin typeface="Times New Roman"/>
            </a:endParaRPr>
          </a:p>
        </p:txBody>
      </p:sp>
      <p:sp>
        <p:nvSpPr>
          <p:cNvPr id="328" name=""/>
          <p:cNvSpPr/>
          <p:nvPr/>
        </p:nvSpPr>
        <p:spPr>
          <a:xfrm>
            <a:off x="5581800" y="2335320"/>
            <a:ext cx="3162240" cy="2115000"/>
          </a:xfrm>
          <a:prstGeom prst="rect">
            <a:avLst/>
          </a:prstGeom>
          <a:noFill/>
          <a:ln w="0">
            <a:noFill/>
          </a:ln>
        </p:spPr>
        <p:style>
          <a:lnRef idx="0"/>
          <a:fillRef idx="0"/>
          <a:effectRef idx="0"/>
          <a:fontRef idx="minor"/>
        </p:style>
        <p:txBody>
          <a:bodyPr lIns="0" rIns="0" tIns="0" bIns="0" anchor="t">
            <a:spAutoFit/>
          </a:bodyPr>
          <a:p>
            <a:pPr lvl="1" marL="343080" indent="-114480" algn="r">
              <a:lnSpc>
                <a:spcPct val="11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Product portfolio &amp;  pipeline</a:t>
            </a:r>
            <a:endParaRPr b="0" lang="en-US" sz="1600" strike="noStrike" u="none">
              <a:solidFill>
                <a:srgbClr val="000000"/>
              </a:solidFill>
              <a:effectLst/>
              <a:uFillTx/>
              <a:latin typeface="Times New Roman"/>
            </a:endParaRPr>
          </a:p>
          <a:p>
            <a:pPr lvl="1" marL="343080" indent="-114480" algn="r">
              <a:lnSpc>
                <a:spcPct val="11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Brand-name/credibility</a:t>
            </a:r>
            <a:endParaRPr b="0" lang="en-US" sz="1600" strike="noStrike" u="none">
              <a:solidFill>
                <a:srgbClr val="000000"/>
              </a:solidFill>
              <a:effectLst/>
              <a:uFillTx/>
              <a:latin typeface="Times New Roman"/>
            </a:endParaRPr>
          </a:p>
          <a:p>
            <a:pPr lvl="1" marL="343080" indent="-114480" algn="r">
              <a:lnSpc>
                <a:spcPct val="110000"/>
              </a:lnSpc>
              <a:spcBef>
                <a:spcPts val="400"/>
              </a:spcBef>
              <a:spcAft>
                <a:spcPts val="400"/>
              </a:spcAft>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 Critical relationships</a:t>
            </a:r>
            <a:endParaRPr b="0" lang="en-US" sz="1600" strike="noStrike" u="none">
              <a:solidFill>
                <a:srgbClr val="000000"/>
              </a:solidFill>
              <a:effectLst/>
              <a:uFillTx/>
              <a:latin typeface="Times New Roman"/>
            </a:endParaRPr>
          </a:p>
          <a:p>
            <a:pPr lvl="2" marL="1143000" indent="-228600" algn="r">
              <a:lnSpc>
                <a:spcPct val="110000"/>
              </a:lnSpc>
              <a:spcBef>
                <a:spcPts val="400"/>
              </a:spcBef>
              <a:spcAft>
                <a:spcPts val="400"/>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Resources</a:t>
            </a:r>
            <a:endParaRPr b="0" lang="en-US" sz="1600" strike="noStrike" u="none">
              <a:solidFill>
                <a:srgbClr val="000000"/>
              </a:solidFill>
              <a:effectLst/>
              <a:uFillTx/>
              <a:latin typeface="Times New Roman"/>
            </a:endParaRPr>
          </a:p>
          <a:p>
            <a:pPr lvl="2" marL="1143000" indent="-228600" algn="r">
              <a:lnSpc>
                <a:spcPct val="110000"/>
              </a:lnSpc>
              <a:spcBef>
                <a:spcPts val="400"/>
              </a:spcBef>
              <a:spcAft>
                <a:spcPts val="400"/>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International presence</a:t>
            </a:r>
            <a:endParaRPr b="0" lang="en-US" sz="1600" strike="noStrike" u="none">
              <a:solidFill>
                <a:srgbClr val="000000"/>
              </a:solidFill>
              <a:effectLst/>
              <a:uFillTx/>
              <a:latin typeface="Times New Roman"/>
            </a:endParaRPr>
          </a:p>
          <a:p>
            <a:pPr lvl="2" marL="1143000" indent="-228600" algn="r">
              <a:lnSpc>
                <a:spcPct val="110000"/>
              </a:lnSpc>
              <a:spcBef>
                <a:spcPts val="400"/>
              </a:spcBef>
              <a:spcAft>
                <a:spcPts val="400"/>
              </a:spcAft>
              <a:buClr>
                <a:srgbClr val="ffff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grpSp>
        <p:nvGrpSpPr>
          <p:cNvPr id="329" name=""/>
          <p:cNvGrpSpPr/>
          <p:nvPr/>
        </p:nvGrpSpPr>
        <p:grpSpPr>
          <a:xfrm>
            <a:off x="5965920" y="3332160"/>
            <a:ext cx="1522440" cy="476280"/>
            <a:chOff x="5965920" y="3332160"/>
            <a:chExt cx="1522440" cy="476280"/>
          </a:xfrm>
        </p:grpSpPr>
        <p:sp>
          <p:nvSpPr>
            <p:cNvPr id="330" name=""/>
            <p:cNvSpPr/>
            <p:nvPr/>
          </p:nvSpPr>
          <p:spPr>
            <a:xfrm>
              <a:off x="5965920" y="3332160"/>
              <a:ext cx="1522440" cy="476280"/>
            </a:xfrm>
            <a:custGeom>
              <a:avLst/>
              <a:gdLst/>
              <a:ahLst/>
              <a:rect l="l" t="t" r="r" b="b"/>
              <a:pathLst>
                <a:path w="3285" h="1076">
                  <a:moveTo>
                    <a:pt x="1636" y="0"/>
                  </a:moveTo>
                  <a:lnTo>
                    <a:pt x="0" y="532"/>
                  </a:lnTo>
                  <a:lnTo>
                    <a:pt x="1625" y="1075"/>
                  </a:lnTo>
                  <a:lnTo>
                    <a:pt x="3284" y="532"/>
                  </a:lnTo>
                  <a:lnTo>
                    <a:pt x="1648" y="0"/>
                  </a:lnTo>
                  <a:lnTo>
                    <a:pt x="1636" y="0"/>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6342120" y="3470400"/>
              <a:ext cx="244440" cy="199800"/>
            </a:xfrm>
            <a:custGeom>
              <a:avLst/>
              <a:gdLst/>
              <a:ahLst/>
              <a:rect l="l" t="t" r="r" b="b"/>
              <a:pathLst>
                <a:path w="527" h="452">
                  <a:moveTo>
                    <a:pt x="0" y="0"/>
                  </a:moveTo>
                  <a:lnTo>
                    <a:pt x="0" y="0"/>
                  </a:lnTo>
                  <a:lnTo>
                    <a:pt x="305" y="0"/>
                  </a:lnTo>
                  <a:lnTo>
                    <a:pt x="315" y="0"/>
                  </a:lnTo>
                  <a:lnTo>
                    <a:pt x="323" y="0"/>
                  </a:lnTo>
                  <a:lnTo>
                    <a:pt x="333" y="3"/>
                  </a:lnTo>
                  <a:lnTo>
                    <a:pt x="343" y="5"/>
                  </a:lnTo>
                  <a:lnTo>
                    <a:pt x="353" y="8"/>
                  </a:lnTo>
                  <a:lnTo>
                    <a:pt x="361" y="10"/>
                  </a:lnTo>
                  <a:lnTo>
                    <a:pt x="371" y="13"/>
                  </a:lnTo>
                  <a:lnTo>
                    <a:pt x="381" y="15"/>
                  </a:lnTo>
                  <a:lnTo>
                    <a:pt x="391" y="21"/>
                  </a:lnTo>
                  <a:lnTo>
                    <a:pt x="399" y="26"/>
                  </a:lnTo>
                  <a:lnTo>
                    <a:pt x="409" y="31"/>
                  </a:lnTo>
                  <a:lnTo>
                    <a:pt x="417" y="36"/>
                  </a:lnTo>
                  <a:lnTo>
                    <a:pt x="427" y="41"/>
                  </a:lnTo>
                  <a:lnTo>
                    <a:pt x="435" y="49"/>
                  </a:lnTo>
                  <a:lnTo>
                    <a:pt x="445" y="56"/>
                  </a:lnTo>
                  <a:lnTo>
                    <a:pt x="452" y="62"/>
                  </a:lnTo>
                  <a:lnTo>
                    <a:pt x="460" y="69"/>
                  </a:lnTo>
                  <a:lnTo>
                    <a:pt x="468" y="77"/>
                  </a:lnTo>
                  <a:lnTo>
                    <a:pt x="475" y="87"/>
                  </a:lnTo>
                  <a:lnTo>
                    <a:pt x="483" y="95"/>
                  </a:lnTo>
                  <a:lnTo>
                    <a:pt x="485" y="100"/>
                  </a:lnTo>
                  <a:lnTo>
                    <a:pt x="488" y="105"/>
                  </a:lnTo>
                  <a:lnTo>
                    <a:pt x="496" y="113"/>
                  </a:lnTo>
                  <a:lnTo>
                    <a:pt x="501" y="123"/>
                  </a:lnTo>
                  <a:lnTo>
                    <a:pt x="506" y="133"/>
                  </a:lnTo>
                  <a:lnTo>
                    <a:pt x="511" y="144"/>
                  </a:lnTo>
                  <a:lnTo>
                    <a:pt x="513" y="154"/>
                  </a:lnTo>
                  <a:lnTo>
                    <a:pt x="516" y="159"/>
                  </a:lnTo>
                  <a:lnTo>
                    <a:pt x="518" y="167"/>
                  </a:lnTo>
                  <a:lnTo>
                    <a:pt x="521" y="177"/>
                  </a:lnTo>
                  <a:lnTo>
                    <a:pt x="523" y="187"/>
                  </a:lnTo>
                  <a:lnTo>
                    <a:pt x="523" y="200"/>
                  </a:lnTo>
                  <a:lnTo>
                    <a:pt x="526" y="213"/>
                  </a:lnTo>
                  <a:lnTo>
                    <a:pt x="526" y="226"/>
                  </a:lnTo>
                  <a:lnTo>
                    <a:pt x="526" y="231"/>
                  </a:lnTo>
                  <a:lnTo>
                    <a:pt x="526" y="238"/>
                  </a:lnTo>
                  <a:lnTo>
                    <a:pt x="526" y="243"/>
                  </a:lnTo>
                  <a:lnTo>
                    <a:pt x="523" y="251"/>
                  </a:lnTo>
                  <a:lnTo>
                    <a:pt x="523" y="256"/>
                  </a:lnTo>
                  <a:lnTo>
                    <a:pt x="523" y="261"/>
                  </a:lnTo>
                  <a:lnTo>
                    <a:pt x="521" y="269"/>
                  </a:lnTo>
                  <a:lnTo>
                    <a:pt x="521" y="274"/>
                  </a:lnTo>
                  <a:lnTo>
                    <a:pt x="518" y="282"/>
                  </a:lnTo>
                  <a:lnTo>
                    <a:pt x="518" y="287"/>
                  </a:lnTo>
                  <a:lnTo>
                    <a:pt x="516" y="292"/>
                  </a:lnTo>
                  <a:lnTo>
                    <a:pt x="513" y="297"/>
                  </a:lnTo>
                  <a:lnTo>
                    <a:pt x="513" y="302"/>
                  </a:lnTo>
                  <a:lnTo>
                    <a:pt x="511" y="310"/>
                  </a:lnTo>
                  <a:lnTo>
                    <a:pt x="508" y="315"/>
                  </a:lnTo>
                  <a:lnTo>
                    <a:pt x="506" y="320"/>
                  </a:lnTo>
                  <a:lnTo>
                    <a:pt x="503" y="325"/>
                  </a:lnTo>
                  <a:lnTo>
                    <a:pt x="501" y="331"/>
                  </a:lnTo>
                  <a:lnTo>
                    <a:pt x="498" y="336"/>
                  </a:lnTo>
                  <a:lnTo>
                    <a:pt x="496" y="341"/>
                  </a:lnTo>
                  <a:lnTo>
                    <a:pt x="488" y="349"/>
                  </a:lnTo>
                  <a:lnTo>
                    <a:pt x="485" y="354"/>
                  </a:lnTo>
                  <a:lnTo>
                    <a:pt x="483" y="359"/>
                  </a:lnTo>
                  <a:lnTo>
                    <a:pt x="478" y="364"/>
                  </a:lnTo>
                  <a:lnTo>
                    <a:pt x="475" y="366"/>
                  </a:lnTo>
                  <a:lnTo>
                    <a:pt x="473" y="372"/>
                  </a:lnTo>
                  <a:lnTo>
                    <a:pt x="468" y="377"/>
                  </a:lnTo>
                  <a:lnTo>
                    <a:pt x="465" y="379"/>
                  </a:lnTo>
                  <a:lnTo>
                    <a:pt x="460" y="384"/>
                  </a:lnTo>
                  <a:lnTo>
                    <a:pt x="457" y="387"/>
                  </a:lnTo>
                  <a:lnTo>
                    <a:pt x="452" y="392"/>
                  </a:lnTo>
                  <a:lnTo>
                    <a:pt x="445" y="397"/>
                  </a:lnTo>
                  <a:lnTo>
                    <a:pt x="440" y="402"/>
                  </a:lnTo>
                  <a:lnTo>
                    <a:pt x="437" y="405"/>
                  </a:lnTo>
                  <a:lnTo>
                    <a:pt x="432" y="407"/>
                  </a:lnTo>
                  <a:lnTo>
                    <a:pt x="427" y="410"/>
                  </a:lnTo>
                  <a:lnTo>
                    <a:pt x="419" y="418"/>
                  </a:lnTo>
                  <a:lnTo>
                    <a:pt x="414" y="420"/>
                  </a:lnTo>
                  <a:lnTo>
                    <a:pt x="409" y="423"/>
                  </a:lnTo>
                  <a:lnTo>
                    <a:pt x="404" y="425"/>
                  </a:lnTo>
                  <a:lnTo>
                    <a:pt x="399" y="428"/>
                  </a:lnTo>
                  <a:lnTo>
                    <a:pt x="396" y="431"/>
                  </a:lnTo>
                  <a:lnTo>
                    <a:pt x="391" y="431"/>
                  </a:lnTo>
                  <a:lnTo>
                    <a:pt x="386" y="433"/>
                  </a:lnTo>
                  <a:lnTo>
                    <a:pt x="381" y="436"/>
                  </a:lnTo>
                  <a:lnTo>
                    <a:pt x="376" y="438"/>
                  </a:lnTo>
                  <a:lnTo>
                    <a:pt x="371" y="438"/>
                  </a:lnTo>
                  <a:lnTo>
                    <a:pt x="363" y="443"/>
                  </a:lnTo>
                  <a:lnTo>
                    <a:pt x="353" y="446"/>
                  </a:lnTo>
                  <a:lnTo>
                    <a:pt x="343" y="446"/>
                  </a:lnTo>
                  <a:lnTo>
                    <a:pt x="333" y="448"/>
                  </a:lnTo>
                  <a:lnTo>
                    <a:pt x="325" y="451"/>
                  </a:lnTo>
                  <a:lnTo>
                    <a:pt x="320" y="451"/>
                  </a:lnTo>
                  <a:lnTo>
                    <a:pt x="315" y="451"/>
                  </a:lnTo>
                  <a:lnTo>
                    <a:pt x="310" y="451"/>
                  </a:lnTo>
                  <a:lnTo>
                    <a:pt x="305" y="451"/>
                  </a:lnTo>
                  <a:lnTo>
                    <a:pt x="0" y="451"/>
                  </a:lnTo>
                  <a:lnTo>
                    <a:pt x="0" y="425"/>
                  </a:lnTo>
                  <a:lnTo>
                    <a:pt x="13" y="425"/>
                  </a:lnTo>
                  <a:lnTo>
                    <a:pt x="15" y="425"/>
                  </a:lnTo>
                  <a:lnTo>
                    <a:pt x="18" y="423"/>
                  </a:lnTo>
                  <a:lnTo>
                    <a:pt x="20" y="423"/>
                  </a:lnTo>
                  <a:lnTo>
                    <a:pt x="25" y="423"/>
                  </a:lnTo>
                  <a:lnTo>
                    <a:pt x="28" y="420"/>
                  </a:lnTo>
                  <a:lnTo>
                    <a:pt x="30" y="420"/>
                  </a:lnTo>
                  <a:lnTo>
                    <a:pt x="30" y="418"/>
                  </a:lnTo>
                  <a:lnTo>
                    <a:pt x="33" y="418"/>
                  </a:lnTo>
                  <a:lnTo>
                    <a:pt x="33" y="415"/>
                  </a:lnTo>
                  <a:lnTo>
                    <a:pt x="36" y="415"/>
                  </a:lnTo>
                  <a:lnTo>
                    <a:pt x="38" y="413"/>
                  </a:lnTo>
                  <a:lnTo>
                    <a:pt x="38" y="410"/>
                  </a:lnTo>
                  <a:lnTo>
                    <a:pt x="41" y="407"/>
                  </a:lnTo>
                  <a:lnTo>
                    <a:pt x="43" y="405"/>
                  </a:lnTo>
                  <a:lnTo>
                    <a:pt x="43" y="402"/>
                  </a:lnTo>
                  <a:lnTo>
                    <a:pt x="46" y="397"/>
                  </a:lnTo>
                  <a:lnTo>
                    <a:pt x="46" y="395"/>
                  </a:lnTo>
                  <a:lnTo>
                    <a:pt x="46" y="392"/>
                  </a:lnTo>
                  <a:lnTo>
                    <a:pt x="46" y="56"/>
                  </a:lnTo>
                  <a:lnTo>
                    <a:pt x="46" y="54"/>
                  </a:lnTo>
                  <a:lnTo>
                    <a:pt x="43" y="51"/>
                  </a:lnTo>
                  <a:lnTo>
                    <a:pt x="43" y="49"/>
                  </a:lnTo>
                  <a:lnTo>
                    <a:pt x="43" y="46"/>
                  </a:lnTo>
                  <a:lnTo>
                    <a:pt x="41" y="44"/>
                  </a:lnTo>
                  <a:lnTo>
                    <a:pt x="41" y="41"/>
                  </a:lnTo>
                  <a:lnTo>
                    <a:pt x="38" y="38"/>
                  </a:lnTo>
                  <a:lnTo>
                    <a:pt x="36" y="36"/>
                  </a:lnTo>
                  <a:lnTo>
                    <a:pt x="33" y="36"/>
                  </a:lnTo>
                  <a:lnTo>
                    <a:pt x="30" y="33"/>
                  </a:lnTo>
                  <a:lnTo>
                    <a:pt x="28" y="31"/>
                  </a:lnTo>
                  <a:lnTo>
                    <a:pt x="25" y="31"/>
                  </a:lnTo>
                  <a:lnTo>
                    <a:pt x="23" y="28"/>
                  </a:lnTo>
                  <a:lnTo>
                    <a:pt x="20" y="28"/>
                  </a:lnTo>
                  <a:lnTo>
                    <a:pt x="18" y="28"/>
                  </a:lnTo>
                  <a:lnTo>
                    <a:pt x="13" y="28"/>
                  </a:lnTo>
                  <a:lnTo>
                    <a:pt x="0" y="28"/>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 name=""/>
            <p:cNvSpPr/>
            <p:nvPr/>
          </p:nvSpPr>
          <p:spPr>
            <a:xfrm>
              <a:off x="6413400" y="3514680"/>
              <a:ext cx="120600" cy="114480"/>
            </a:xfrm>
            <a:custGeom>
              <a:avLst/>
              <a:gdLst/>
              <a:ahLst/>
              <a:rect l="l" t="t" r="r" b="b"/>
              <a:pathLst>
                <a:path w="261" h="259">
                  <a:moveTo>
                    <a:pt x="0" y="0"/>
                  </a:moveTo>
                  <a:lnTo>
                    <a:pt x="0" y="0"/>
                  </a:lnTo>
                  <a:lnTo>
                    <a:pt x="144" y="0"/>
                  </a:lnTo>
                  <a:lnTo>
                    <a:pt x="149" y="0"/>
                  </a:lnTo>
                  <a:lnTo>
                    <a:pt x="151" y="0"/>
                  </a:lnTo>
                  <a:lnTo>
                    <a:pt x="157" y="0"/>
                  </a:lnTo>
                  <a:lnTo>
                    <a:pt x="164" y="0"/>
                  </a:lnTo>
                  <a:lnTo>
                    <a:pt x="167" y="0"/>
                  </a:lnTo>
                  <a:lnTo>
                    <a:pt x="169" y="3"/>
                  </a:lnTo>
                  <a:lnTo>
                    <a:pt x="177" y="3"/>
                  </a:lnTo>
                  <a:lnTo>
                    <a:pt x="179" y="5"/>
                  </a:lnTo>
                  <a:lnTo>
                    <a:pt x="182" y="5"/>
                  </a:lnTo>
                  <a:lnTo>
                    <a:pt x="187" y="8"/>
                  </a:lnTo>
                  <a:lnTo>
                    <a:pt x="189" y="8"/>
                  </a:lnTo>
                  <a:lnTo>
                    <a:pt x="192" y="10"/>
                  </a:lnTo>
                  <a:lnTo>
                    <a:pt x="197" y="13"/>
                  </a:lnTo>
                  <a:lnTo>
                    <a:pt x="202" y="15"/>
                  </a:lnTo>
                  <a:lnTo>
                    <a:pt x="207" y="18"/>
                  </a:lnTo>
                  <a:lnTo>
                    <a:pt x="212" y="21"/>
                  </a:lnTo>
                  <a:lnTo>
                    <a:pt x="217" y="26"/>
                  </a:lnTo>
                  <a:lnTo>
                    <a:pt x="220" y="28"/>
                  </a:lnTo>
                  <a:lnTo>
                    <a:pt x="222" y="31"/>
                  </a:lnTo>
                  <a:lnTo>
                    <a:pt x="225" y="34"/>
                  </a:lnTo>
                  <a:lnTo>
                    <a:pt x="230" y="39"/>
                  </a:lnTo>
                  <a:lnTo>
                    <a:pt x="232" y="41"/>
                  </a:lnTo>
                  <a:lnTo>
                    <a:pt x="235" y="46"/>
                  </a:lnTo>
                  <a:lnTo>
                    <a:pt x="240" y="52"/>
                  </a:lnTo>
                  <a:lnTo>
                    <a:pt x="242" y="57"/>
                  </a:lnTo>
                  <a:lnTo>
                    <a:pt x="245" y="62"/>
                  </a:lnTo>
                  <a:lnTo>
                    <a:pt x="247" y="67"/>
                  </a:lnTo>
                  <a:lnTo>
                    <a:pt x="247" y="70"/>
                  </a:lnTo>
                  <a:lnTo>
                    <a:pt x="250" y="72"/>
                  </a:lnTo>
                  <a:lnTo>
                    <a:pt x="250" y="75"/>
                  </a:lnTo>
                  <a:lnTo>
                    <a:pt x="252" y="77"/>
                  </a:lnTo>
                  <a:lnTo>
                    <a:pt x="252" y="80"/>
                  </a:lnTo>
                  <a:lnTo>
                    <a:pt x="255" y="85"/>
                  </a:lnTo>
                  <a:lnTo>
                    <a:pt x="255" y="88"/>
                  </a:lnTo>
                  <a:lnTo>
                    <a:pt x="255" y="90"/>
                  </a:lnTo>
                  <a:lnTo>
                    <a:pt x="257" y="93"/>
                  </a:lnTo>
                  <a:lnTo>
                    <a:pt x="257" y="95"/>
                  </a:lnTo>
                  <a:lnTo>
                    <a:pt x="257" y="103"/>
                  </a:lnTo>
                  <a:lnTo>
                    <a:pt x="260" y="108"/>
                  </a:lnTo>
                  <a:lnTo>
                    <a:pt x="260" y="114"/>
                  </a:lnTo>
                  <a:lnTo>
                    <a:pt x="260" y="121"/>
                  </a:lnTo>
                  <a:lnTo>
                    <a:pt x="260" y="126"/>
                  </a:lnTo>
                  <a:lnTo>
                    <a:pt x="260" y="134"/>
                  </a:lnTo>
                  <a:lnTo>
                    <a:pt x="260" y="139"/>
                  </a:lnTo>
                  <a:lnTo>
                    <a:pt x="260" y="147"/>
                  </a:lnTo>
                  <a:lnTo>
                    <a:pt x="257" y="152"/>
                  </a:lnTo>
                  <a:lnTo>
                    <a:pt x="257" y="157"/>
                  </a:lnTo>
                  <a:lnTo>
                    <a:pt x="255" y="165"/>
                  </a:lnTo>
                  <a:lnTo>
                    <a:pt x="255" y="170"/>
                  </a:lnTo>
                  <a:lnTo>
                    <a:pt x="252" y="175"/>
                  </a:lnTo>
                  <a:lnTo>
                    <a:pt x="250" y="183"/>
                  </a:lnTo>
                  <a:lnTo>
                    <a:pt x="247" y="188"/>
                  </a:lnTo>
                  <a:lnTo>
                    <a:pt x="245" y="194"/>
                  </a:lnTo>
                  <a:lnTo>
                    <a:pt x="242" y="199"/>
                  </a:lnTo>
                  <a:lnTo>
                    <a:pt x="240" y="204"/>
                  </a:lnTo>
                  <a:lnTo>
                    <a:pt x="237" y="209"/>
                  </a:lnTo>
                  <a:lnTo>
                    <a:pt x="232" y="214"/>
                  </a:lnTo>
                  <a:lnTo>
                    <a:pt x="232" y="217"/>
                  </a:lnTo>
                  <a:lnTo>
                    <a:pt x="230" y="219"/>
                  </a:lnTo>
                  <a:lnTo>
                    <a:pt x="225" y="222"/>
                  </a:lnTo>
                  <a:lnTo>
                    <a:pt x="222" y="227"/>
                  </a:lnTo>
                  <a:lnTo>
                    <a:pt x="217" y="230"/>
                  </a:lnTo>
                  <a:lnTo>
                    <a:pt x="215" y="232"/>
                  </a:lnTo>
                  <a:lnTo>
                    <a:pt x="212" y="235"/>
                  </a:lnTo>
                  <a:lnTo>
                    <a:pt x="210" y="237"/>
                  </a:lnTo>
                  <a:lnTo>
                    <a:pt x="204" y="243"/>
                  </a:lnTo>
                  <a:lnTo>
                    <a:pt x="199" y="245"/>
                  </a:lnTo>
                  <a:lnTo>
                    <a:pt x="194" y="248"/>
                  </a:lnTo>
                  <a:lnTo>
                    <a:pt x="189" y="248"/>
                  </a:lnTo>
                  <a:lnTo>
                    <a:pt x="187" y="250"/>
                  </a:lnTo>
                  <a:lnTo>
                    <a:pt x="182" y="253"/>
                  </a:lnTo>
                  <a:lnTo>
                    <a:pt x="179" y="253"/>
                  </a:lnTo>
                  <a:lnTo>
                    <a:pt x="177" y="253"/>
                  </a:lnTo>
                  <a:lnTo>
                    <a:pt x="172" y="255"/>
                  </a:lnTo>
                  <a:lnTo>
                    <a:pt x="167" y="255"/>
                  </a:lnTo>
                  <a:lnTo>
                    <a:pt x="164" y="255"/>
                  </a:lnTo>
                  <a:lnTo>
                    <a:pt x="162" y="255"/>
                  </a:lnTo>
                  <a:lnTo>
                    <a:pt x="159" y="258"/>
                  </a:lnTo>
                  <a:lnTo>
                    <a:pt x="154" y="258"/>
                  </a:lnTo>
                  <a:lnTo>
                    <a:pt x="151" y="258"/>
                  </a:lnTo>
                  <a:lnTo>
                    <a:pt x="149" y="258"/>
                  </a:lnTo>
                  <a:lnTo>
                    <a:pt x="144" y="258"/>
                  </a:lnTo>
                  <a:lnTo>
                    <a:pt x="0" y="258"/>
                  </a:lnTo>
                  <a:lnTo>
                    <a:pt x="0" y="0"/>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6831000" y="3508200"/>
              <a:ext cx="338040" cy="162000"/>
            </a:xfrm>
            <a:custGeom>
              <a:avLst/>
              <a:gdLst/>
              <a:ahLst/>
              <a:rect l="l" t="t" r="r" b="b"/>
              <a:pathLst>
                <a:path w="729" h="365">
                  <a:moveTo>
                    <a:pt x="0" y="0"/>
                  </a:moveTo>
                  <a:lnTo>
                    <a:pt x="0" y="0"/>
                  </a:lnTo>
                  <a:lnTo>
                    <a:pt x="200" y="0"/>
                  </a:lnTo>
                  <a:lnTo>
                    <a:pt x="200" y="28"/>
                  </a:lnTo>
                  <a:lnTo>
                    <a:pt x="190" y="28"/>
                  </a:lnTo>
                  <a:lnTo>
                    <a:pt x="186" y="28"/>
                  </a:lnTo>
                  <a:lnTo>
                    <a:pt x="184" y="30"/>
                  </a:lnTo>
                  <a:lnTo>
                    <a:pt x="179" y="30"/>
                  </a:lnTo>
                  <a:lnTo>
                    <a:pt x="175" y="32"/>
                  </a:lnTo>
                  <a:lnTo>
                    <a:pt x="173" y="32"/>
                  </a:lnTo>
                  <a:lnTo>
                    <a:pt x="171" y="36"/>
                  </a:lnTo>
                  <a:lnTo>
                    <a:pt x="171" y="39"/>
                  </a:lnTo>
                  <a:lnTo>
                    <a:pt x="167" y="39"/>
                  </a:lnTo>
                  <a:lnTo>
                    <a:pt x="167" y="41"/>
                  </a:lnTo>
                  <a:lnTo>
                    <a:pt x="167" y="45"/>
                  </a:lnTo>
                  <a:lnTo>
                    <a:pt x="165" y="49"/>
                  </a:lnTo>
                  <a:lnTo>
                    <a:pt x="165" y="51"/>
                  </a:lnTo>
                  <a:lnTo>
                    <a:pt x="165" y="54"/>
                  </a:lnTo>
                  <a:lnTo>
                    <a:pt x="165" y="58"/>
                  </a:lnTo>
                  <a:lnTo>
                    <a:pt x="165" y="62"/>
                  </a:lnTo>
                  <a:lnTo>
                    <a:pt x="167" y="64"/>
                  </a:lnTo>
                  <a:lnTo>
                    <a:pt x="167" y="66"/>
                  </a:lnTo>
                  <a:lnTo>
                    <a:pt x="227" y="218"/>
                  </a:lnTo>
                  <a:lnTo>
                    <a:pt x="311" y="2"/>
                  </a:lnTo>
                  <a:lnTo>
                    <a:pt x="419" y="2"/>
                  </a:lnTo>
                  <a:lnTo>
                    <a:pt x="503" y="216"/>
                  </a:lnTo>
                  <a:lnTo>
                    <a:pt x="567" y="64"/>
                  </a:lnTo>
                  <a:lnTo>
                    <a:pt x="567" y="58"/>
                  </a:lnTo>
                  <a:lnTo>
                    <a:pt x="567" y="56"/>
                  </a:lnTo>
                  <a:lnTo>
                    <a:pt x="567" y="54"/>
                  </a:lnTo>
                  <a:lnTo>
                    <a:pt x="565" y="49"/>
                  </a:lnTo>
                  <a:lnTo>
                    <a:pt x="565" y="45"/>
                  </a:lnTo>
                  <a:lnTo>
                    <a:pt x="563" y="43"/>
                  </a:lnTo>
                  <a:lnTo>
                    <a:pt x="561" y="41"/>
                  </a:lnTo>
                  <a:lnTo>
                    <a:pt x="557" y="39"/>
                  </a:lnTo>
                  <a:lnTo>
                    <a:pt x="555" y="36"/>
                  </a:lnTo>
                  <a:lnTo>
                    <a:pt x="553" y="32"/>
                  </a:lnTo>
                  <a:lnTo>
                    <a:pt x="551" y="32"/>
                  </a:lnTo>
                  <a:lnTo>
                    <a:pt x="549" y="30"/>
                  </a:lnTo>
                  <a:lnTo>
                    <a:pt x="542" y="30"/>
                  </a:lnTo>
                  <a:lnTo>
                    <a:pt x="530" y="30"/>
                  </a:lnTo>
                  <a:lnTo>
                    <a:pt x="530" y="4"/>
                  </a:lnTo>
                  <a:lnTo>
                    <a:pt x="728" y="4"/>
                  </a:lnTo>
                  <a:lnTo>
                    <a:pt x="728" y="32"/>
                  </a:lnTo>
                  <a:lnTo>
                    <a:pt x="713" y="32"/>
                  </a:lnTo>
                  <a:lnTo>
                    <a:pt x="711" y="32"/>
                  </a:lnTo>
                  <a:lnTo>
                    <a:pt x="705" y="32"/>
                  </a:lnTo>
                  <a:lnTo>
                    <a:pt x="703" y="32"/>
                  </a:lnTo>
                  <a:lnTo>
                    <a:pt x="699" y="36"/>
                  </a:lnTo>
                  <a:lnTo>
                    <a:pt x="693" y="39"/>
                  </a:lnTo>
                  <a:lnTo>
                    <a:pt x="688" y="41"/>
                  </a:lnTo>
                  <a:lnTo>
                    <a:pt x="686" y="41"/>
                  </a:lnTo>
                  <a:lnTo>
                    <a:pt x="680" y="43"/>
                  </a:lnTo>
                  <a:lnTo>
                    <a:pt x="678" y="45"/>
                  </a:lnTo>
                  <a:lnTo>
                    <a:pt x="676" y="51"/>
                  </a:lnTo>
                  <a:lnTo>
                    <a:pt x="674" y="54"/>
                  </a:lnTo>
                  <a:lnTo>
                    <a:pt x="674" y="56"/>
                  </a:lnTo>
                  <a:lnTo>
                    <a:pt x="670" y="58"/>
                  </a:lnTo>
                  <a:lnTo>
                    <a:pt x="665" y="66"/>
                  </a:lnTo>
                  <a:lnTo>
                    <a:pt x="569" y="306"/>
                  </a:lnTo>
                  <a:lnTo>
                    <a:pt x="567" y="308"/>
                  </a:lnTo>
                  <a:lnTo>
                    <a:pt x="567" y="310"/>
                  </a:lnTo>
                  <a:lnTo>
                    <a:pt x="565" y="319"/>
                  </a:lnTo>
                  <a:lnTo>
                    <a:pt x="567" y="321"/>
                  </a:lnTo>
                  <a:lnTo>
                    <a:pt x="567" y="323"/>
                  </a:lnTo>
                  <a:lnTo>
                    <a:pt x="567" y="325"/>
                  </a:lnTo>
                  <a:lnTo>
                    <a:pt x="569" y="328"/>
                  </a:lnTo>
                  <a:lnTo>
                    <a:pt x="569" y="332"/>
                  </a:lnTo>
                  <a:lnTo>
                    <a:pt x="574" y="334"/>
                  </a:lnTo>
                  <a:lnTo>
                    <a:pt x="576" y="336"/>
                  </a:lnTo>
                  <a:lnTo>
                    <a:pt x="578" y="336"/>
                  </a:lnTo>
                  <a:lnTo>
                    <a:pt x="580" y="338"/>
                  </a:lnTo>
                  <a:lnTo>
                    <a:pt x="586" y="338"/>
                  </a:lnTo>
                  <a:lnTo>
                    <a:pt x="588" y="338"/>
                  </a:lnTo>
                  <a:lnTo>
                    <a:pt x="603" y="338"/>
                  </a:lnTo>
                  <a:lnTo>
                    <a:pt x="603" y="364"/>
                  </a:lnTo>
                  <a:lnTo>
                    <a:pt x="407" y="364"/>
                  </a:lnTo>
                  <a:lnTo>
                    <a:pt x="407" y="338"/>
                  </a:lnTo>
                  <a:lnTo>
                    <a:pt x="419" y="338"/>
                  </a:lnTo>
                  <a:lnTo>
                    <a:pt x="423" y="336"/>
                  </a:lnTo>
                  <a:lnTo>
                    <a:pt x="428" y="336"/>
                  </a:lnTo>
                  <a:lnTo>
                    <a:pt x="430" y="334"/>
                  </a:lnTo>
                  <a:lnTo>
                    <a:pt x="430" y="332"/>
                  </a:lnTo>
                  <a:lnTo>
                    <a:pt x="432" y="332"/>
                  </a:lnTo>
                  <a:lnTo>
                    <a:pt x="432" y="328"/>
                  </a:lnTo>
                  <a:lnTo>
                    <a:pt x="436" y="325"/>
                  </a:lnTo>
                  <a:lnTo>
                    <a:pt x="436" y="323"/>
                  </a:lnTo>
                  <a:lnTo>
                    <a:pt x="436" y="321"/>
                  </a:lnTo>
                  <a:lnTo>
                    <a:pt x="436" y="319"/>
                  </a:lnTo>
                  <a:lnTo>
                    <a:pt x="436" y="313"/>
                  </a:lnTo>
                  <a:lnTo>
                    <a:pt x="432" y="308"/>
                  </a:lnTo>
                  <a:lnTo>
                    <a:pt x="363" y="137"/>
                  </a:lnTo>
                  <a:lnTo>
                    <a:pt x="292" y="306"/>
                  </a:lnTo>
                  <a:lnTo>
                    <a:pt x="290" y="308"/>
                  </a:lnTo>
                  <a:lnTo>
                    <a:pt x="290" y="310"/>
                  </a:lnTo>
                  <a:lnTo>
                    <a:pt x="290" y="315"/>
                  </a:lnTo>
                  <a:lnTo>
                    <a:pt x="288" y="319"/>
                  </a:lnTo>
                  <a:lnTo>
                    <a:pt x="288" y="321"/>
                  </a:lnTo>
                  <a:lnTo>
                    <a:pt x="288" y="323"/>
                  </a:lnTo>
                  <a:lnTo>
                    <a:pt x="290" y="325"/>
                  </a:lnTo>
                  <a:lnTo>
                    <a:pt x="290" y="328"/>
                  </a:lnTo>
                  <a:lnTo>
                    <a:pt x="292" y="332"/>
                  </a:lnTo>
                  <a:lnTo>
                    <a:pt x="292" y="334"/>
                  </a:lnTo>
                  <a:lnTo>
                    <a:pt x="296" y="334"/>
                  </a:lnTo>
                  <a:lnTo>
                    <a:pt x="296" y="336"/>
                  </a:lnTo>
                  <a:lnTo>
                    <a:pt x="298" y="336"/>
                  </a:lnTo>
                  <a:lnTo>
                    <a:pt x="300" y="336"/>
                  </a:lnTo>
                  <a:lnTo>
                    <a:pt x="305" y="338"/>
                  </a:lnTo>
                  <a:lnTo>
                    <a:pt x="313" y="338"/>
                  </a:lnTo>
                  <a:lnTo>
                    <a:pt x="313" y="364"/>
                  </a:lnTo>
                  <a:lnTo>
                    <a:pt x="121" y="364"/>
                  </a:lnTo>
                  <a:lnTo>
                    <a:pt x="121" y="338"/>
                  </a:lnTo>
                  <a:lnTo>
                    <a:pt x="129" y="338"/>
                  </a:lnTo>
                  <a:lnTo>
                    <a:pt x="136" y="338"/>
                  </a:lnTo>
                  <a:lnTo>
                    <a:pt x="138" y="338"/>
                  </a:lnTo>
                  <a:lnTo>
                    <a:pt x="140" y="336"/>
                  </a:lnTo>
                  <a:lnTo>
                    <a:pt x="142" y="336"/>
                  </a:lnTo>
                  <a:lnTo>
                    <a:pt x="146" y="334"/>
                  </a:lnTo>
                  <a:lnTo>
                    <a:pt x="148" y="334"/>
                  </a:lnTo>
                  <a:lnTo>
                    <a:pt x="148" y="332"/>
                  </a:lnTo>
                  <a:lnTo>
                    <a:pt x="150" y="328"/>
                  </a:lnTo>
                  <a:lnTo>
                    <a:pt x="150" y="325"/>
                  </a:lnTo>
                  <a:lnTo>
                    <a:pt x="150" y="323"/>
                  </a:lnTo>
                  <a:lnTo>
                    <a:pt x="152" y="321"/>
                  </a:lnTo>
                  <a:lnTo>
                    <a:pt x="152" y="319"/>
                  </a:lnTo>
                  <a:lnTo>
                    <a:pt x="150" y="313"/>
                  </a:lnTo>
                  <a:lnTo>
                    <a:pt x="150" y="310"/>
                  </a:lnTo>
                  <a:lnTo>
                    <a:pt x="150" y="308"/>
                  </a:lnTo>
                  <a:lnTo>
                    <a:pt x="148" y="306"/>
                  </a:lnTo>
                  <a:lnTo>
                    <a:pt x="50" y="56"/>
                  </a:lnTo>
                  <a:lnTo>
                    <a:pt x="48" y="51"/>
                  </a:lnTo>
                  <a:lnTo>
                    <a:pt x="46" y="49"/>
                  </a:lnTo>
                  <a:lnTo>
                    <a:pt x="46" y="45"/>
                  </a:lnTo>
                  <a:lnTo>
                    <a:pt x="42" y="43"/>
                  </a:lnTo>
                  <a:lnTo>
                    <a:pt x="42" y="41"/>
                  </a:lnTo>
                  <a:lnTo>
                    <a:pt x="40" y="41"/>
                  </a:lnTo>
                  <a:lnTo>
                    <a:pt x="38" y="39"/>
                  </a:lnTo>
                  <a:lnTo>
                    <a:pt x="35" y="36"/>
                  </a:lnTo>
                  <a:lnTo>
                    <a:pt x="33" y="32"/>
                  </a:lnTo>
                  <a:lnTo>
                    <a:pt x="29" y="30"/>
                  </a:lnTo>
                  <a:lnTo>
                    <a:pt x="27" y="30"/>
                  </a:lnTo>
                  <a:lnTo>
                    <a:pt x="25" y="28"/>
                  </a:lnTo>
                  <a:lnTo>
                    <a:pt x="23" y="28"/>
                  </a:lnTo>
                  <a:lnTo>
                    <a:pt x="17" y="28"/>
                  </a:lnTo>
                  <a:lnTo>
                    <a:pt x="13" y="26"/>
                  </a:lnTo>
                  <a:lnTo>
                    <a:pt x="0" y="26"/>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6618240" y="3495600"/>
              <a:ext cx="216000" cy="177840"/>
            </a:xfrm>
            <a:custGeom>
              <a:avLst/>
              <a:gdLst/>
              <a:ahLst/>
              <a:rect l="l" t="t" r="r" b="b"/>
              <a:pathLst>
                <a:path w="466" h="403">
                  <a:moveTo>
                    <a:pt x="0" y="204"/>
                  </a:moveTo>
                  <a:lnTo>
                    <a:pt x="0" y="204"/>
                  </a:lnTo>
                  <a:lnTo>
                    <a:pt x="0" y="198"/>
                  </a:lnTo>
                  <a:lnTo>
                    <a:pt x="0" y="193"/>
                  </a:lnTo>
                  <a:lnTo>
                    <a:pt x="0" y="188"/>
                  </a:lnTo>
                  <a:lnTo>
                    <a:pt x="0" y="181"/>
                  </a:lnTo>
                  <a:lnTo>
                    <a:pt x="2" y="176"/>
                  </a:lnTo>
                  <a:lnTo>
                    <a:pt x="2" y="170"/>
                  </a:lnTo>
                  <a:lnTo>
                    <a:pt x="2" y="165"/>
                  </a:lnTo>
                  <a:lnTo>
                    <a:pt x="5" y="160"/>
                  </a:lnTo>
                  <a:lnTo>
                    <a:pt x="5" y="155"/>
                  </a:lnTo>
                  <a:lnTo>
                    <a:pt x="7" y="150"/>
                  </a:lnTo>
                  <a:lnTo>
                    <a:pt x="7" y="145"/>
                  </a:lnTo>
                  <a:lnTo>
                    <a:pt x="10" y="140"/>
                  </a:lnTo>
                  <a:lnTo>
                    <a:pt x="12" y="135"/>
                  </a:lnTo>
                  <a:lnTo>
                    <a:pt x="12" y="130"/>
                  </a:lnTo>
                  <a:lnTo>
                    <a:pt x="15" y="125"/>
                  </a:lnTo>
                  <a:lnTo>
                    <a:pt x="17" y="120"/>
                  </a:lnTo>
                  <a:lnTo>
                    <a:pt x="20" y="117"/>
                  </a:lnTo>
                  <a:lnTo>
                    <a:pt x="22" y="112"/>
                  </a:lnTo>
                  <a:lnTo>
                    <a:pt x="25" y="107"/>
                  </a:lnTo>
                  <a:lnTo>
                    <a:pt x="27" y="102"/>
                  </a:lnTo>
                  <a:lnTo>
                    <a:pt x="30" y="99"/>
                  </a:lnTo>
                  <a:lnTo>
                    <a:pt x="32" y="94"/>
                  </a:lnTo>
                  <a:lnTo>
                    <a:pt x="35" y="89"/>
                  </a:lnTo>
                  <a:lnTo>
                    <a:pt x="40" y="87"/>
                  </a:lnTo>
                  <a:lnTo>
                    <a:pt x="42" y="81"/>
                  </a:lnTo>
                  <a:lnTo>
                    <a:pt x="45" y="79"/>
                  </a:lnTo>
                  <a:lnTo>
                    <a:pt x="49" y="74"/>
                  </a:lnTo>
                  <a:lnTo>
                    <a:pt x="52" y="71"/>
                  </a:lnTo>
                  <a:lnTo>
                    <a:pt x="54" y="66"/>
                  </a:lnTo>
                  <a:lnTo>
                    <a:pt x="59" y="64"/>
                  </a:lnTo>
                  <a:lnTo>
                    <a:pt x="62" y="59"/>
                  </a:lnTo>
                  <a:lnTo>
                    <a:pt x="67" y="56"/>
                  </a:lnTo>
                  <a:lnTo>
                    <a:pt x="74" y="51"/>
                  </a:lnTo>
                  <a:lnTo>
                    <a:pt x="84" y="43"/>
                  </a:lnTo>
                  <a:lnTo>
                    <a:pt x="87" y="41"/>
                  </a:lnTo>
                  <a:lnTo>
                    <a:pt x="92" y="38"/>
                  </a:lnTo>
                  <a:lnTo>
                    <a:pt x="101" y="33"/>
                  </a:lnTo>
                  <a:lnTo>
                    <a:pt x="106" y="31"/>
                  </a:lnTo>
                  <a:lnTo>
                    <a:pt x="111" y="28"/>
                  </a:lnTo>
                  <a:lnTo>
                    <a:pt x="121" y="23"/>
                  </a:lnTo>
                  <a:lnTo>
                    <a:pt x="126" y="20"/>
                  </a:lnTo>
                  <a:lnTo>
                    <a:pt x="131" y="18"/>
                  </a:lnTo>
                  <a:lnTo>
                    <a:pt x="136" y="18"/>
                  </a:lnTo>
                  <a:lnTo>
                    <a:pt x="141" y="15"/>
                  </a:lnTo>
                  <a:lnTo>
                    <a:pt x="146" y="13"/>
                  </a:lnTo>
                  <a:lnTo>
                    <a:pt x="151" y="13"/>
                  </a:lnTo>
                  <a:lnTo>
                    <a:pt x="163" y="8"/>
                  </a:lnTo>
                  <a:lnTo>
                    <a:pt x="168" y="8"/>
                  </a:lnTo>
                  <a:lnTo>
                    <a:pt x="173" y="5"/>
                  </a:lnTo>
                  <a:lnTo>
                    <a:pt x="178" y="5"/>
                  </a:lnTo>
                  <a:lnTo>
                    <a:pt x="186" y="5"/>
                  </a:lnTo>
                  <a:lnTo>
                    <a:pt x="190" y="3"/>
                  </a:lnTo>
                  <a:lnTo>
                    <a:pt x="198" y="3"/>
                  </a:lnTo>
                  <a:lnTo>
                    <a:pt x="203" y="3"/>
                  </a:lnTo>
                  <a:lnTo>
                    <a:pt x="208" y="3"/>
                  </a:lnTo>
                  <a:lnTo>
                    <a:pt x="215" y="0"/>
                  </a:lnTo>
                  <a:lnTo>
                    <a:pt x="220" y="0"/>
                  </a:lnTo>
                  <a:lnTo>
                    <a:pt x="228" y="0"/>
                  </a:lnTo>
                  <a:lnTo>
                    <a:pt x="233" y="0"/>
                  </a:lnTo>
                  <a:lnTo>
                    <a:pt x="245" y="0"/>
                  </a:lnTo>
                  <a:lnTo>
                    <a:pt x="252" y="3"/>
                  </a:lnTo>
                  <a:lnTo>
                    <a:pt x="257" y="3"/>
                  </a:lnTo>
                  <a:lnTo>
                    <a:pt x="270" y="3"/>
                  </a:lnTo>
                  <a:lnTo>
                    <a:pt x="279" y="5"/>
                  </a:lnTo>
                  <a:lnTo>
                    <a:pt x="287" y="5"/>
                  </a:lnTo>
                  <a:lnTo>
                    <a:pt x="292" y="8"/>
                  </a:lnTo>
                  <a:lnTo>
                    <a:pt x="297" y="8"/>
                  </a:lnTo>
                  <a:lnTo>
                    <a:pt x="304" y="10"/>
                  </a:lnTo>
                  <a:lnTo>
                    <a:pt x="309" y="10"/>
                  </a:lnTo>
                  <a:lnTo>
                    <a:pt x="314" y="13"/>
                  </a:lnTo>
                  <a:lnTo>
                    <a:pt x="319" y="13"/>
                  </a:lnTo>
                  <a:lnTo>
                    <a:pt x="324" y="15"/>
                  </a:lnTo>
                  <a:lnTo>
                    <a:pt x="329" y="18"/>
                  </a:lnTo>
                  <a:lnTo>
                    <a:pt x="336" y="20"/>
                  </a:lnTo>
                  <a:lnTo>
                    <a:pt x="341" y="20"/>
                  </a:lnTo>
                  <a:lnTo>
                    <a:pt x="346" y="23"/>
                  </a:lnTo>
                  <a:lnTo>
                    <a:pt x="351" y="25"/>
                  </a:lnTo>
                  <a:lnTo>
                    <a:pt x="356" y="28"/>
                  </a:lnTo>
                  <a:lnTo>
                    <a:pt x="359" y="31"/>
                  </a:lnTo>
                  <a:lnTo>
                    <a:pt x="364" y="33"/>
                  </a:lnTo>
                  <a:lnTo>
                    <a:pt x="369" y="36"/>
                  </a:lnTo>
                  <a:lnTo>
                    <a:pt x="373" y="38"/>
                  </a:lnTo>
                  <a:lnTo>
                    <a:pt x="378" y="41"/>
                  </a:lnTo>
                  <a:lnTo>
                    <a:pt x="383" y="43"/>
                  </a:lnTo>
                  <a:lnTo>
                    <a:pt x="391" y="51"/>
                  </a:lnTo>
                  <a:lnTo>
                    <a:pt x="396" y="53"/>
                  </a:lnTo>
                  <a:lnTo>
                    <a:pt x="398" y="56"/>
                  </a:lnTo>
                  <a:lnTo>
                    <a:pt x="403" y="61"/>
                  </a:lnTo>
                  <a:lnTo>
                    <a:pt x="406" y="64"/>
                  </a:lnTo>
                  <a:lnTo>
                    <a:pt x="411" y="66"/>
                  </a:lnTo>
                  <a:lnTo>
                    <a:pt x="413" y="71"/>
                  </a:lnTo>
                  <a:lnTo>
                    <a:pt x="420" y="79"/>
                  </a:lnTo>
                  <a:lnTo>
                    <a:pt x="423" y="81"/>
                  </a:lnTo>
                  <a:lnTo>
                    <a:pt x="428" y="87"/>
                  </a:lnTo>
                  <a:lnTo>
                    <a:pt x="430" y="92"/>
                  </a:lnTo>
                  <a:lnTo>
                    <a:pt x="433" y="94"/>
                  </a:lnTo>
                  <a:lnTo>
                    <a:pt x="435" y="99"/>
                  </a:lnTo>
                  <a:lnTo>
                    <a:pt x="438" y="102"/>
                  </a:lnTo>
                  <a:lnTo>
                    <a:pt x="440" y="107"/>
                  </a:lnTo>
                  <a:lnTo>
                    <a:pt x="443" y="112"/>
                  </a:lnTo>
                  <a:lnTo>
                    <a:pt x="445" y="117"/>
                  </a:lnTo>
                  <a:lnTo>
                    <a:pt x="448" y="122"/>
                  </a:lnTo>
                  <a:lnTo>
                    <a:pt x="450" y="125"/>
                  </a:lnTo>
                  <a:lnTo>
                    <a:pt x="453" y="130"/>
                  </a:lnTo>
                  <a:lnTo>
                    <a:pt x="455" y="135"/>
                  </a:lnTo>
                  <a:lnTo>
                    <a:pt x="455" y="140"/>
                  </a:lnTo>
                  <a:lnTo>
                    <a:pt x="458" y="145"/>
                  </a:lnTo>
                  <a:lnTo>
                    <a:pt x="460" y="150"/>
                  </a:lnTo>
                  <a:lnTo>
                    <a:pt x="460" y="155"/>
                  </a:lnTo>
                  <a:lnTo>
                    <a:pt x="463" y="160"/>
                  </a:lnTo>
                  <a:lnTo>
                    <a:pt x="463" y="165"/>
                  </a:lnTo>
                  <a:lnTo>
                    <a:pt x="463" y="170"/>
                  </a:lnTo>
                  <a:lnTo>
                    <a:pt x="465" y="176"/>
                  </a:lnTo>
                  <a:lnTo>
                    <a:pt x="465" y="181"/>
                  </a:lnTo>
                  <a:lnTo>
                    <a:pt x="465" y="188"/>
                  </a:lnTo>
                  <a:lnTo>
                    <a:pt x="465" y="193"/>
                  </a:lnTo>
                  <a:lnTo>
                    <a:pt x="465" y="198"/>
                  </a:lnTo>
                  <a:lnTo>
                    <a:pt x="465" y="204"/>
                  </a:lnTo>
                  <a:lnTo>
                    <a:pt x="465" y="209"/>
                  </a:lnTo>
                  <a:lnTo>
                    <a:pt x="465" y="216"/>
                  </a:lnTo>
                  <a:lnTo>
                    <a:pt x="465" y="221"/>
                  </a:lnTo>
                  <a:lnTo>
                    <a:pt x="465" y="226"/>
                  </a:lnTo>
                  <a:lnTo>
                    <a:pt x="463" y="232"/>
                  </a:lnTo>
                  <a:lnTo>
                    <a:pt x="463" y="237"/>
                  </a:lnTo>
                  <a:lnTo>
                    <a:pt x="463" y="244"/>
                  </a:lnTo>
                  <a:lnTo>
                    <a:pt x="460" y="249"/>
                  </a:lnTo>
                  <a:lnTo>
                    <a:pt x="460" y="254"/>
                  </a:lnTo>
                  <a:lnTo>
                    <a:pt x="458" y="260"/>
                  </a:lnTo>
                  <a:lnTo>
                    <a:pt x="455" y="265"/>
                  </a:lnTo>
                  <a:lnTo>
                    <a:pt x="455" y="270"/>
                  </a:lnTo>
                  <a:lnTo>
                    <a:pt x="453" y="275"/>
                  </a:lnTo>
                  <a:lnTo>
                    <a:pt x="450" y="277"/>
                  </a:lnTo>
                  <a:lnTo>
                    <a:pt x="448" y="282"/>
                  </a:lnTo>
                  <a:lnTo>
                    <a:pt x="445" y="288"/>
                  </a:lnTo>
                  <a:lnTo>
                    <a:pt x="445" y="293"/>
                  </a:lnTo>
                  <a:lnTo>
                    <a:pt x="443" y="298"/>
                  </a:lnTo>
                  <a:lnTo>
                    <a:pt x="440" y="300"/>
                  </a:lnTo>
                  <a:lnTo>
                    <a:pt x="435" y="305"/>
                  </a:lnTo>
                  <a:lnTo>
                    <a:pt x="433" y="310"/>
                  </a:lnTo>
                  <a:lnTo>
                    <a:pt x="430" y="313"/>
                  </a:lnTo>
                  <a:lnTo>
                    <a:pt x="428" y="318"/>
                  </a:lnTo>
                  <a:lnTo>
                    <a:pt x="425" y="321"/>
                  </a:lnTo>
                  <a:lnTo>
                    <a:pt x="420" y="326"/>
                  </a:lnTo>
                  <a:lnTo>
                    <a:pt x="418" y="328"/>
                  </a:lnTo>
                  <a:lnTo>
                    <a:pt x="416" y="333"/>
                  </a:lnTo>
                  <a:lnTo>
                    <a:pt x="411" y="336"/>
                  </a:lnTo>
                  <a:lnTo>
                    <a:pt x="408" y="341"/>
                  </a:lnTo>
                  <a:lnTo>
                    <a:pt x="403" y="343"/>
                  </a:lnTo>
                  <a:lnTo>
                    <a:pt x="401" y="346"/>
                  </a:lnTo>
                  <a:lnTo>
                    <a:pt x="396" y="351"/>
                  </a:lnTo>
                  <a:lnTo>
                    <a:pt x="393" y="354"/>
                  </a:lnTo>
                  <a:lnTo>
                    <a:pt x="388" y="356"/>
                  </a:lnTo>
                  <a:lnTo>
                    <a:pt x="378" y="361"/>
                  </a:lnTo>
                  <a:lnTo>
                    <a:pt x="371" y="366"/>
                  </a:lnTo>
                  <a:lnTo>
                    <a:pt x="366" y="369"/>
                  </a:lnTo>
                  <a:lnTo>
                    <a:pt x="361" y="371"/>
                  </a:lnTo>
                  <a:lnTo>
                    <a:pt x="356" y="374"/>
                  </a:lnTo>
                  <a:lnTo>
                    <a:pt x="351" y="377"/>
                  </a:lnTo>
                  <a:lnTo>
                    <a:pt x="346" y="379"/>
                  </a:lnTo>
                  <a:lnTo>
                    <a:pt x="341" y="382"/>
                  </a:lnTo>
                  <a:lnTo>
                    <a:pt x="331" y="384"/>
                  </a:lnTo>
                  <a:lnTo>
                    <a:pt x="322" y="389"/>
                  </a:lnTo>
                  <a:lnTo>
                    <a:pt x="317" y="389"/>
                  </a:lnTo>
                  <a:lnTo>
                    <a:pt x="312" y="392"/>
                  </a:lnTo>
                  <a:lnTo>
                    <a:pt x="302" y="394"/>
                  </a:lnTo>
                  <a:lnTo>
                    <a:pt x="289" y="397"/>
                  </a:lnTo>
                  <a:lnTo>
                    <a:pt x="284" y="397"/>
                  </a:lnTo>
                  <a:lnTo>
                    <a:pt x="279" y="399"/>
                  </a:lnTo>
                  <a:lnTo>
                    <a:pt x="267" y="399"/>
                  </a:lnTo>
                  <a:lnTo>
                    <a:pt x="255" y="402"/>
                  </a:lnTo>
                  <a:lnTo>
                    <a:pt x="245" y="402"/>
                  </a:lnTo>
                  <a:lnTo>
                    <a:pt x="237" y="402"/>
                  </a:lnTo>
                  <a:lnTo>
                    <a:pt x="233" y="402"/>
                  </a:lnTo>
                  <a:lnTo>
                    <a:pt x="225" y="402"/>
                  </a:lnTo>
                  <a:lnTo>
                    <a:pt x="220" y="402"/>
                  </a:lnTo>
                  <a:lnTo>
                    <a:pt x="208" y="402"/>
                  </a:lnTo>
                  <a:lnTo>
                    <a:pt x="203" y="402"/>
                  </a:lnTo>
                  <a:lnTo>
                    <a:pt x="195" y="399"/>
                  </a:lnTo>
                  <a:lnTo>
                    <a:pt x="190" y="399"/>
                  </a:lnTo>
                  <a:lnTo>
                    <a:pt x="186" y="399"/>
                  </a:lnTo>
                  <a:lnTo>
                    <a:pt x="173" y="397"/>
                  </a:lnTo>
                  <a:lnTo>
                    <a:pt x="163" y="394"/>
                  </a:lnTo>
                  <a:lnTo>
                    <a:pt x="158" y="394"/>
                  </a:lnTo>
                  <a:lnTo>
                    <a:pt x="151" y="392"/>
                  </a:lnTo>
                  <a:lnTo>
                    <a:pt x="146" y="392"/>
                  </a:lnTo>
                  <a:lnTo>
                    <a:pt x="141" y="389"/>
                  </a:lnTo>
                  <a:lnTo>
                    <a:pt x="136" y="387"/>
                  </a:lnTo>
                  <a:lnTo>
                    <a:pt x="131" y="387"/>
                  </a:lnTo>
                  <a:lnTo>
                    <a:pt x="126" y="384"/>
                  </a:lnTo>
                  <a:lnTo>
                    <a:pt x="121" y="382"/>
                  </a:lnTo>
                  <a:lnTo>
                    <a:pt x="116" y="379"/>
                  </a:lnTo>
                  <a:lnTo>
                    <a:pt x="111" y="377"/>
                  </a:lnTo>
                  <a:lnTo>
                    <a:pt x="106" y="374"/>
                  </a:lnTo>
                  <a:lnTo>
                    <a:pt x="101" y="374"/>
                  </a:lnTo>
                  <a:lnTo>
                    <a:pt x="99" y="371"/>
                  </a:lnTo>
                  <a:lnTo>
                    <a:pt x="94" y="369"/>
                  </a:lnTo>
                  <a:lnTo>
                    <a:pt x="84" y="361"/>
                  </a:lnTo>
                  <a:lnTo>
                    <a:pt x="79" y="359"/>
                  </a:lnTo>
                  <a:lnTo>
                    <a:pt x="77" y="356"/>
                  </a:lnTo>
                  <a:lnTo>
                    <a:pt x="72" y="354"/>
                  </a:lnTo>
                  <a:lnTo>
                    <a:pt x="67" y="351"/>
                  </a:lnTo>
                  <a:lnTo>
                    <a:pt x="64" y="346"/>
                  </a:lnTo>
                  <a:lnTo>
                    <a:pt x="59" y="343"/>
                  </a:lnTo>
                  <a:lnTo>
                    <a:pt x="57" y="341"/>
                  </a:lnTo>
                  <a:lnTo>
                    <a:pt x="52" y="336"/>
                  </a:lnTo>
                  <a:lnTo>
                    <a:pt x="49" y="333"/>
                  </a:lnTo>
                  <a:lnTo>
                    <a:pt x="47" y="331"/>
                  </a:lnTo>
                  <a:lnTo>
                    <a:pt x="42" y="326"/>
                  </a:lnTo>
                  <a:lnTo>
                    <a:pt x="40" y="323"/>
                  </a:lnTo>
                  <a:lnTo>
                    <a:pt x="37" y="318"/>
                  </a:lnTo>
                  <a:lnTo>
                    <a:pt x="35" y="313"/>
                  </a:lnTo>
                  <a:lnTo>
                    <a:pt x="30" y="310"/>
                  </a:lnTo>
                  <a:lnTo>
                    <a:pt x="27" y="305"/>
                  </a:lnTo>
                  <a:lnTo>
                    <a:pt x="25" y="300"/>
                  </a:lnTo>
                  <a:lnTo>
                    <a:pt x="22" y="298"/>
                  </a:lnTo>
                  <a:lnTo>
                    <a:pt x="20" y="293"/>
                  </a:lnTo>
                  <a:lnTo>
                    <a:pt x="17" y="288"/>
                  </a:lnTo>
                  <a:lnTo>
                    <a:pt x="17" y="282"/>
                  </a:lnTo>
                  <a:lnTo>
                    <a:pt x="15" y="280"/>
                  </a:lnTo>
                  <a:lnTo>
                    <a:pt x="12" y="275"/>
                  </a:lnTo>
                  <a:lnTo>
                    <a:pt x="10" y="270"/>
                  </a:lnTo>
                  <a:lnTo>
                    <a:pt x="10" y="265"/>
                  </a:lnTo>
                  <a:lnTo>
                    <a:pt x="7" y="260"/>
                  </a:lnTo>
                  <a:lnTo>
                    <a:pt x="5" y="254"/>
                  </a:lnTo>
                  <a:lnTo>
                    <a:pt x="5" y="249"/>
                  </a:lnTo>
                  <a:lnTo>
                    <a:pt x="2" y="244"/>
                  </a:lnTo>
                  <a:lnTo>
                    <a:pt x="2" y="237"/>
                  </a:lnTo>
                  <a:lnTo>
                    <a:pt x="2" y="232"/>
                  </a:lnTo>
                  <a:lnTo>
                    <a:pt x="0" y="226"/>
                  </a:lnTo>
                  <a:lnTo>
                    <a:pt x="0" y="221"/>
                  </a:lnTo>
                  <a:lnTo>
                    <a:pt x="0" y="216"/>
                  </a:lnTo>
                  <a:lnTo>
                    <a:pt x="0" y="209"/>
                  </a:lnTo>
                  <a:lnTo>
                    <a:pt x="0" y="20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6669000" y="3540240"/>
              <a:ext cx="114480" cy="88920"/>
            </a:xfrm>
            <a:custGeom>
              <a:avLst/>
              <a:gdLst/>
              <a:ahLst/>
              <a:rect l="l" t="t" r="r" b="b"/>
              <a:pathLst>
                <a:path w="249" h="201">
                  <a:moveTo>
                    <a:pt x="0" y="103"/>
                  </a:moveTo>
                  <a:lnTo>
                    <a:pt x="0" y="103"/>
                  </a:lnTo>
                  <a:lnTo>
                    <a:pt x="0" y="95"/>
                  </a:lnTo>
                  <a:lnTo>
                    <a:pt x="0" y="90"/>
                  </a:lnTo>
                  <a:lnTo>
                    <a:pt x="0" y="85"/>
                  </a:lnTo>
                  <a:lnTo>
                    <a:pt x="2" y="79"/>
                  </a:lnTo>
                  <a:lnTo>
                    <a:pt x="2" y="74"/>
                  </a:lnTo>
                  <a:lnTo>
                    <a:pt x="5" y="69"/>
                  </a:lnTo>
                  <a:lnTo>
                    <a:pt x="7" y="64"/>
                  </a:lnTo>
                  <a:lnTo>
                    <a:pt x="10" y="62"/>
                  </a:lnTo>
                  <a:lnTo>
                    <a:pt x="12" y="56"/>
                  </a:lnTo>
                  <a:lnTo>
                    <a:pt x="15" y="51"/>
                  </a:lnTo>
                  <a:lnTo>
                    <a:pt x="17" y="49"/>
                  </a:lnTo>
                  <a:lnTo>
                    <a:pt x="20" y="44"/>
                  </a:lnTo>
                  <a:lnTo>
                    <a:pt x="25" y="38"/>
                  </a:lnTo>
                  <a:lnTo>
                    <a:pt x="27" y="36"/>
                  </a:lnTo>
                  <a:lnTo>
                    <a:pt x="32" y="33"/>
                  </a:lnTo>
                  <a:lnTo>
                    <a:pt x="32" y="31"/>
                  </a:lnTo>
                  <a:lnTo>
                    <a:pt x="35" y="28"/>
                  </a:lnTo>
                  <a:lnTo>
                    <a:pt x="40" y="26"/>
                  </a:lnTo>
                  <a:lnTo>
                    <a:pt x="45" y="23"/>
                  </a:lnTo>
                  <a:lnTo>
                    <a:pt x="50" y="21"/>
                  </a:lnTo>
                  <a:lnTo>
                    <a:pt x="52" y="18"/>
                  </a:lnTo>
                  <a:lnTo>
                    <a:pt x="55" y="18"/>
                  </a:lnTo>
                  <a:lnTo>
                    <a:pt x="60" y="15"/>
                  </a:lnTo>
                  <a:lnTo>
                    <a:pt x="64" y="13"/>
                  </a:lnTo>
                  <a:lnTo>
                    <a:pt x="69" y="10"/>
                  </a:lnTo>
                  <a:lnTo>
                    <a:pt x="74" y="8"/>
                  </a:lnTo>
                  <a:lnTo>
                    <a:pt x="79" y="8"/>
                  </a:lnTo>
                  <a:lnTo>
                    <a:pt x="87" y="5"/>
                  </a:lnTo>
                  <a:lnTo>
                    <a:pt x="92" y="5"/>
                  </a:lnTo>
                  <a:lnTo>
                    <a:pt x="99" y="3"/>
                  </a:lnTo>
                  <a:lnTo>
                    <a:pt x="104" y="3"/>
                  </a:lnTo>
                  <a:lnTo>
                    <a:pt x="112" y="3"/>
                  </a:lnTo>
                  <a:lnTo>
                    <a:pt x="117" y="0"/>
                  </a:lnTo>
                  <a:lnTo>
                    <a:pt x="124" y="0"/>
                  </a:lnTo>
                  <a:lnTo>
                    <a:pt x="131" y="0"/>
                  </a:lnTo>
                  <a:lnTo>
                    <a:pt x="136" y="3"/>
                  </a:lnTo>
                  <a:lnTo>
                    <a:pt x="144" y="3"/>
                  </a:lnTo>
                  <a:lnTo>
                    <a:pt x="149" y="3"/>
                  </a:lnTo>
                  <a:lnTo>
                    <a:pt x="156" y="5"/>
                  </a:lnTo>
                  <a:lnTo>
                    <a:pt x="161" y="5"/>
                  </a:lnTo>
                  <a:lnTo>
                    <a:pt x="166" y="8"/>
                  </a:lnTo>
                  <a:lnTo>
                    <a:pt x="174" y="8"/>
                  </a:lnTo>
                  <a:lnTo>
                    <a:pt x="176" y="10"/>
                  </a:lnTo>
                  <a:lnTo>
                    <a:pt x="179" y="10"/>
                  </a:lnTo>
                  <a:lnTo>
                    <a:pt x="184" y="13"/>
                  </a:lnTo>
                  <a:lnTo>
                    <a:pt x="188" y="15"/>
                  </a:lnTo>
                  <a:lnTo>
                    <a:pt x="193" y="18"/>
                  </a:lnTo>
                  <a:lnTo>
                    <a:pt x="198" y="21"/>
                  </a:lnTo>
                  <a:lnTo>
                    <a:pt x="201" y="21"/>
                  </a:lnTo>
                  <a:lnTo>
                    <a:pt x="203" y="23"/>
                  </a:lnTo>
                  <a:lnTo>
                    <a:pt x="208" y="26"/>
                  </a:lnTo>
                  <a:lnTo>
                    <a:pt x="213" y="28"/>
                  </a:lnTo>
                  <a:lnTo>
                    <a:pt x="216" y="33"/>
                  </a:lnTo>
                  <a:lnTo>
                    <a:pt x="218" y="33"/>
                  </a:lnTo>
                  <a:lnTo>
                    <a:pt x="221" y="36"/>
                  </a:lnTo>
                  <a:lnTo>
                    <a:pt x="223" y="38"/>
                  </a:lnTo>
                  <a:lnTo>
                    <a:pt x="228" y="44"/>
                  </a:lnTo>
                  <a:lnTo>
                    <a:pt x="228" y="46"/>
                  </a:lnTo>
                  <a:lnTo>
                    <a:pt x="231" y="49"/>
                  </a:lnTo>
                  <a:lnTo>
                    <a:pt x="233" y="51"/>
                  </a:lnTo>
                  <a:lnTo>
                    <a:pt x="236" y="56"/>
                  </a:lnTo>
                  <a:lnTo>
                    <a:pt x="238" y="59"/>
                  </a:lnTo>
                  <a:lnTo>
                    <a:pt x="238" y="62"/>
                  </a:lnTo>
                  <a:lnTo>
                    <a:pt x="241" y="64"/>
                  </a:lnTo>
                  <a:lnTo>
                    <a:pt x="243" y="69"/>
                  </a:lnTo>
                  <a:lnTo>
                    <a:pt x="243" y="72"/>
                  </a:lnTo>
                  <a:lnTo>
                    <a:pt x="246" y="74"/>
                  </a:lnTo>
                  <a:lnTo>
                    <a:pt x="246" y="79"/>
                  </a:lnTo>
                  <a:lnTo>
                    <a:pt x="246" y="82"/>
                  </a:lnTo>
                  <a:lnTo>
                    <a:pt x="246" y="85"/>
                  </a:lnTo>
                  <a:lnTo>
                    <a:pt x="248" y="90"/>
                  </a:lnTo>
                  <a:lnTo>
                    <a:pt x="248" y="95"/>
                  </a:lnTo>
                  <a:lnTo>
                    <a:pt x="248" y="97"/>
                  </a:lnTo>
                  <a:lnTo>
                    <a:pt x="248" y="103"/>
                  </a:lnTo>
                  <a:lnTo>
                    <a:pt x="248" y="108"/>
                  </a:lnTo>
                  <a:lnTo>
                    <a:pt x="248" y="110"/>
                  </a:lnTo>
                  <a:lnTo>
                    <a:pt x="248" y="113"/>
                  </a:lnTo>
                  <a:lnTo>
                    <a:pt x="246" y="115"/>
                  </a:lnTo>
                  <a:lnTo>
                    <a:pt x="246" y="118"/>
                  </a:lnTo>
                  <a:lnTo>
                    <a:pt x="246" y="123"/>
                  </a:lnTo>
                  <a:lnTo>
                    <a:pt x="243" y="128"/>
                  </a:lnTo>
                  <a:lnTo>
                    <a:pt x="243" y="131"/>
                  </a:lnTo>
                  <a:lnTo>
                    <a:pt x="241" y="133"/>
                  </a:lnTo>
                  <a:lnTo>
                    <a:pt x="241" y="138"/>
                  </a:lnTo>
                  <a:lnTo>
                    <a:pt x="238" y="144"/>
                  </a:lnTo>
                  <a:lnTo>
                    <a:pt x="236" y="146"/>
                  </a:lnTo>
                  <a:lnTo>
                    <a:pt x="236" y="149"/>
                  </a:lnTo>
                  <a:lnTo>
                    <a:pt x="233" y="151"/>
                  </a:lnTo>
                  <a:lnTo>
                    <a:pt x="231" y="154"/>
                  </a:lnTo>
                  <a:lnTo>
                    <a:pt x="228" y="156"/>
                  </a:lnTo>
                  <a:lnTo>
                    <a:pt x="226" y="159"/>
                  </a:lnTo>
                  <a:lnTo>
                    <a:pt x="223" y="162"/>
                  </a:lnTo>
                  <a:lnTo>
                    <a:pt x="223" y="164"/>
                  </a:lnTo>
                  <a:lnTo>
                    <a:pt x="218" y="167"/>
                  </a:lnTo>
                  <a:lnTo>
                    <a:pt x="216" y="172"/>
                  </a:lnTo>
                  <a:lnTo>
                    <a:pt x="211" y="174"/>
                  </a:lnTo>
                  <a:lnTo>
                    <a:pt x="206" y="177"/>
                  </a:lnTo>
                  <a:lnTo>
                    <a:pt x="201" y="179"/>
                  </a:lnTo>
                  <a:lnTo>
                    <a:pt x="198" y="182"/>
                  </a:lnTo>
                  <a:lnTo>
                    <a:pt x="193" y="185"/>
                  </a:lnTo>
                  <a:lnTo>
                    <a:pt x="188" y="187"/>
                  </a:lnTo>
                  <a:lnTo>
                    <a:pt x="181" y="190"/>
                  </a:lnTo>
                  <a:lnTo>
                    <a:pt x="176" y="192"/>
                  </a:lnTo>
                  <a:lnTo>
                    <a:pt x="174" y="192"/>
                  </a:lnTo>
                  <a:lnTo>
                    <a:pt x="171" y="192"/>
                  </a:lnTo>
                  <a:lnTo>
                    <a:pt x="166" y="195"/>
                  </a:lnTo>
                  <a:lnTo>
                    <a:pt x="161" y="195"/>
                  </a:lnTo>
                  <a:lnTo>
                    <a:pt x="154" y="197"/>
                  </a:lnTo>
                  <a:lnTo>
                    <a:pt x="149" y="197"/>
                  </a:lnTo>
                  <a:lnTo>
                    <a:pt x="141" y="200"/>
                  </a:lnTo>
                  <a:lnTo>
                    <a:pt x="139" y="200"/>
                  </a:lnTo>
                  <a:lnTo>
                    <a:pt x="136" y="200"/>
                  </a:lnTo>
                  <a:lnTo>
                    <a:pt x="129" y="200"/>
                  </a:lnTo>
                  <a:lnTo>
                    <a:pt x="124" y="200"/>
                  </a:lnTo>
                  <a:lnTo>
                    <a:pt x="117" y="200"/>
                  </a:lnTo>
                  <a:lnTo>
                    <a:pt x="112" y="200"/>
                  </a:lnTo>
                  <a:lnTo>
                    <a:pt x="104" y="200"/>
                  </a:lnTo>
                  <a:lnTo>
                    <a:pt x="99" y="197"/>
                  </a:lnTo>
                  <a:lnTo>
                    <a:pt x="92" y="197"/>
                  </a:lnTo>
                  <a:lnTo>
                    <a:pt x="87" y="197"/>
                  </a:lnTo>
                  <a:lnTo>
                    <a:pt x="82" y="195"/>
                  </a:lnTo>
                  <a:lnTo>
                    <a:pt x="74" y="192"/>
                  </a:lnTo>
                  <a:lnTo>
                    <a:pt x="69" y="192"/>
                  </a:lnTo>
                  <a:lnTo>
                    <a:pt x="64" y="190"/>
                  </a:lnTo>
                  <a:lnTo>
                    <a:pt x="60" y="187"/>
                  </a:lnTo>
                  <a:lnTo>
                    <a:pt x="55" y="185"/>
                  </a:lnTo>
                  <a:lnTo>
                    <a:pt x="50" y="182"/>
                  </a:lnTo>
                  <a:lnTo>
                    <a:pt x="45" y="179"/>
                  </a:lnTo>
                  <a:lnTo>
                    <a:pt x="40" y="177"/>
                  </a:lnTo>
                  <a:lnTo>
                    <a:pt x="35" y="174"/>
                  </a:lnTo>
                  <a:lnTo>
                    <a:pt x="32" y="172"/>
                  </a:lnTo>
                  <a:lnTo>
                    <a:pt x="27" y="167"/>
                  </a:lnTo>
                  <a:lnTo>
                    <a:pt x="25" y="164"/>
                  </a:lnTo>
                  <a:lnTo>
                    <a:pt x="20" y="162"/>
                  </a:lnTo>
                  <a:lnTo>
                    <a:pt x="17" y="156"/>
                  </a:lnTo>
                  <a:lnTo>
                    <a:pt x="15" y="151"/>
                  </a:lnTo>
                  <a:lnTo>
                    <a:pt x="12" y="149"/>
                  </a:lnTo>
                  <a:lnTo>
                    <a:pt x="10" y="144"/>
                  </a:lnTo>
                  <a:lnTo>
                    <a:pt x="7" y="141"/>
                  </a:lnTo>
                  <a:lnTo>
                    <a:pt x="7" y="138"/>
                  </a:lnTo>
                  <a:lnTo>
                    <a:pt x="5" y="133"/>
                  </a:lnTo>
                  <a:lnTo>
                    <a:pt x="5" y="131"/>
                  </a:lnTo>
                  <a:lnTo>
                    <a:pt x="5" y="128"/>
                  </a:lnTo>
                  <a:lnTo>
                    <a:pt x="2" y="123"/>
                  </a:lnTo>
                  <a:lnTo>
                    <a:pt x="2" y="118"/>
                  </a:lnTo>
                  <a:lnTo>
                    <a:pt x="0" y="113"/>
                  </a:lnTo>
                  <a:lnTo>
                    <a:pt x="0" y="108"/>
                  </a:lnTo>
                  <a:lnTo>
                    <a:pt x="0" y="103"/>
                  </a:lnTo>
                </a:path>
              </a:pathLst>
            </a:custGeom>
            <a:solidFill>
              <a:srgbClr val="ff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36"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7"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38"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39"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40"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41"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2"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3"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4"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5"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6"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7"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48"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49"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0" name=""/>
          <p:cNvSpPr/>
          <p:nvPr/>
        </p:nvSpPr>
        <p:spPr>
          <a:xfrm>
            <a:off x="1481040" y="1587600"/>
            <a:ext cx="57438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Why Buildscape Represents  </a:t>
            </a:r>
            <a:br>
              <a:rPr sz="2800"/>
            </a:br>
            <a:r>
              <a:rPr b="0" lang="en-US" sz="2800" strike="noStrike" u="none">
                <a:solidFill>
                  <a:srgbClr val="ffcc00"/>
                </a:solidFill>
                <a:effectLst/>
                <a:uFillTx/>
                <a:latin typeface="Arial Black"/>
              </a:rPr>
              <a:t>A Sound Investment</a:t>
            </a:r>
            <a:endParaRPr b="0" lang="en-US" sz="2800" strike="noStrike" u="none">
              <a:solidFill>
                <a:srgbClr val="000000"/>
              </a:solidFill>
              <a:effectLst/>
              <a:uFillTx/>
              <a:latin typeface="Times New Roman"/>
            </a:endParaRPr>
          </a:p>
        </p:txBody>
      </p:sp>
      <p:sp>
        <p:nvSpPr>
          <p:cNvPr id="351" name=""/>
          <p:cNvSpPr/>
          <p:nvPr/>
        </p:nvSpPr>
        <p:spPr>
          <a:xfrm>
            <a:off x="446040" y="2671920"/>
            <a:ext cx="8435880" cy="3506760"/>
          </a:xfrm>
          <a:prstGeom prst="rect">
            <a:avLst/>
          </a:prstGeom>
          <a:noFill/>
          <a:ln w="0">
            <a:noFill/>
          </a:ln>
        </p:spPr>
        <p:style>
          <a:lnRef idx="0"/>
          <a:fillRef idx="0"/>
          <a:effectRef idx="0"/>
          <a:fontRef idx="minor"/>
        </p:style>
        <p:txBody>
          <a:bodyPr lIns="90360" rIns="90360" tIns="44280" bIns="44280" anchor="t">
            <a:normAutofit fontScale="85000" lnSpcReduction="9999"/>
          </a:bodyPr>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Seasoned Management Team with relevant industry experience</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Non-disruptive / neutral approach accelerates adoption</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Buildscape leads the industry in online procurement, the</a:t>
            </a:r>
            <a:br>
              <a:rPr sz="2400"/>
            </a:br>
            <a:r>
              <a:rPr b="0" lang="en-US" sz="2400" strike="noStrike" u="none">
                <a:solidFill>
                  <a:srgbClr val="ffffff"/>
                </a:solidFill>
                <a:effectLst/>
                <a:uFillTx/>
                <a:latin typeface="Arial"/>
              </a:rPr>
              <a:t> cornerstone of any effort to automate the industry</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Integration capabilities support all players/incumbents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Dealer agreements represent preemptive strikes</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Buildscape is operational and builders &amp; dealers like it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1" name=""/>
          <p:cNvSpPr/>
          <p:nvPr/>
        </p:nvSpPr>
        <p:spPr>
          <a:xfrm>
            <a:off x="893880" y="2008080"/>
            <a:ext cx="6933960" cy="58176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The Op</a:t>
            </a:r>
            <a:r>
              <a:rPr b="0" lang="en-US" sz="3200" strike="noStrike" u="none">
                <a:solidFill>
                  <a:srgbClr val="ffcc00"/>
                </a:solidFill>
                <a:effectLst/>
                <a:uFillTx/>
                <a:latin typeface="Arial Black"/>
              </a:rPr>
              <a:t>portunit</a:t>
            </a:r>
            <a:r>
              <a:rPr b="0" lang="en-US" sz="2800" strike="noStrike" u="none">
                <a:solidFill>
                  <a:srgbClr val="ffcc00"/>
                </a:solidFill>
                <a:effectLst/>
                <a:uFillTx/>
                <a:latin typeface="Arial Black"/>
              </a:rPr>
              <a:t>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52" name=""/>
          <p:cNvSpPr/>
          <p:nvPr/>
        </p:nvSpPr>
        <p:spPr>
          <a:xfrm>
            <a:off x="893880" y="1941480"/>
            <a:ext cx="693396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Summary &amp; Next Steps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53" name=""/>
          <p:cNvSpPr/>
          <p:nvPr/>
        </p:nvSpPr>
        <p:spPr>
          <a:xfrm>
            <a:off x="326880" y="1636560"/>
            <a:ext cx="864576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The Right Business Solution</a:t>
            </a:r>
            <a:endParaRPr b="0" lang="en-US" sz="2800" strike="noStrike" u="none">
              <a:solidFill>
                <a:srgbClr val="000000"/>
              </a:solidFill>
              <a:effectLst/>
              <a:uFillTx/>
              <a:latin typeface="Times New Roman"/>
            </a:endParaRPr>
          </a:p>
        </p:txBody>
      </p:sp>
      <p:sp>
        <p:nvSpPr>
          <p:cNvPr id="354" name=""/>
          <p:cNvSpPr/>
          <p:nvPr/>
        </p:nvSpPr>
        <p:spPr>
          <a:xfrm>
            <a:off x="609480" y="4444920"/>
            <a:ext cx="792324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It strengthens existing business relationships</a:t>
            </a:r>
            <a:endParaRPr b="0" lang="en-US" sz="2400" strike="noStrike" u="none">
              <a:solidFill>
                <a:srgbClr val="000000"/>
              </a:solidFill>
              <a:effectLst/>
              <a:uFillTx/>
              <a:latin typeface="Times New Roman"/>
            </a:endParaRPr>
          </a:p>
        </p:txBody>
      </p:sp>
      <p:sp>
        <p:nvSpPr>
          <p:cNvPr id="355" name=""/>
          <p:cNvSpPr/>
          <p:nvPr/>
        </p:nvSpPr>
        <p:spPr>
          <a:xfrm>
            <a:off x="628560" y="3949560"/>
            <a:ext cx="791388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It’s compatible with current practices/ programs</a:t>
            </a:r>
            <a:endParaRPr b="0" lang="en-US" sz="2400" strike="noStrike" u="none">
              <a:solidFill>
                <a:srgbClr val="000000"/>
              </a:solidFill>
              <a:effectLst/>
              <a:uFillTx/>
              <a:latin typeface="Times New Roman"/>
            </a:endParaRPr>
          </a:p>
        </p:txBody>
      </p:sp>
      <p:sp>
        <p:nvSpPr>
          <p:cNvPr id="356" name=""/>
          <p:cNvSpPr/>
          <p:nvPr/>
        </p:nvSpPr>
        <p:spPr>
          <a:xfrm>
            <a:off x="628560" y="3435480"/>
            <a:ext cx="792324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It’s simple, easy to adopt and easy to participate</a:t>
            </a:r>
            <a:endParaRPr b="0" lang="en-US" sz="2400" strike="noStrike" u="none">
              <a:solidFill>
                <a:srgbClr val="000000"/>
              </a:solidFill>
              <a:effectLst/>
              <a:uFillTx/>
              <a:latin typeface="Times New Roman"/>
            </a:endParaRPr>
          </a:p>
        </p:txBody>
      </p:sp>
      <p:sp>
        <p:nvSpPr>
          <p:cNvPr id="357" name=""/>
          <p:cNvSpPr/>
          <p:nvPr/>
        </p:nvSpPr>
        <p:spPr>
          <a:xfrm>
            <a:off x="619200" y="2590920"/>
            <a:ext cx="7923240" cy="82548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Buildscape is real, happening today and both builders and sales reps like it</a:t>
            </a:r>
            <a:endParaRPr b="0" lang="en-US" sz="2400" strike="noStrike" u="none">
              <a:solidFill>
                <a:srgbClr val="000000"/>
              </a:solidFill>
              <a:effectLst/>
              <a:uFillTx/>
              <a:latin typeface="Times New Roman"/>
            </a:endParaRPr>
          </a:p>
        </p:txBody>
      </p:sp>
      <p:sp>
        <p:nvSpPr>
          <p:cNvPr id="358" name=""/>
          <p:cNvSpPr/>
          <p:nvPr/>
        </p:nvSpPr>
        <p:spPr>
          <a:xfrm>
            <a:off x="619200" y="5483160"/>
            <a:ext cx="7923240" cy="82548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Buildscape - built for builders, by builders, not software engineers</a:t>
            </a:r>
            <a:endParaRPr b="0" lang="en-US" sz="2400" strike="noStrike" u="none">
              <a:solidFill>
                <a:srgbClr val="000000"/>
              </a:solidFill>
              <a:effectLst/>
              <a:uFillTx/>
              <a:latin typeface="Times New Roman"/>
            </a:endParaRPr>
          </a:p>
        </p:txBody>
      </p:sp>
      <p:sp>
        <p:nvSpPr>
          <p:cNvPr id="359" name=""/>
          <p:cNvSpPr/>
          <p:nvPr/>
        </p:nvSpPr>
        <p:spPr>
          <a:xfrm>
            <a:off x="619200" y="4987800"/>
            <a:ext cx="7923240" cy="459720"/>
          </a:xfrm>
          <a:prstGeom prst="rect">
            <a:avLst/>
          </a:prstGeom>
          <a:noFill/>
          <a:ln w="0">
            <a:noFill/>
          </a:ln>
        </p:spPr>
        <p:style>
          <a:lnRef idx="0"/>
          <a:fillRef idx="0"/>
          <a:effectRef idx="0"/>
          <a:fontRef idx="minor"/>
        </p:style>
        <p:txBody>
          <a:bodyPr lIns="90000" rIns="90000" tIns="46800" bIns="46800" anchor="t">
            <a:spAutoFit/>
          </a:bodyPr>
          <a:p>
            <a:pPr marL="458640" indent="-458640">
              <a:lnSpc>
                <a:spcPct val="100000"/>
              </a:lnSpc>
              <a:spcBef>
                <a:spcPts val="1049"/>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It eliminates customer service headaches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60"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1"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62"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63"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64"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65"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6"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7"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8"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9"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0"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72"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73" name=""/>
          <p:cNvSpPr/>
          <p:nvPr/>
        </p:nvSpPr>
        <p:spPr>
          <a:xfrm>
            <a:off x="485640" y="1203480"/>
            <a:ext cx="80964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Next Steps:</a:t>
            </a:r>
            <a:endParaRPr b="0" lang="en-US" sz="2800" strike="noStrike" u="none">
              <a:solidFill>
                <a:srgbClr val="000000"/>
              </a:solidFill>
              <a:effectLst/>
              <a:uFillTx/>
              <a:latin typeface="Times New Roman"/>
            </a:endParaRPr>
          </a:p>
        </p:txBody>
      </p:sp>
      <p:sp>
        <p:nvSpPr>
          <p:cNvPr id="374" name=""/>
          <p:cNvSpPr/>
          <p:nvPr/>
        </p:nvSpPr>
        <p:spPr>
          <a:xfrm>
            <a:off x="773280" y="2089080"/>
            <a:ext cx="7772400" cy="1042920"/>
          </a:xfrm>
          <a:prstGeom prst="rect">
            <a:avLst/>
          </a:prstGeom>
          <a:noFill/>
          <a:ln w="0">
            <a:noFill/>
          </a:ln>
        </p:spPr>
        <p:style>
          <a:lnRef idx="0"/>
          <a:fillRef idx="0"/>
          <a:effectRef idx="0"/>
          <a:fontRef idx="minor"/>
        </p:style>
        <p:txBody>
          <a:bodyPr lIns="90360" rIns="90360" tIns="44280" bIns="44280" anchor="t">
            <a:normAutofit/>
          </a:bodyPr>
          <a:p>
            <a:pPr marL="343080" indent="-343080">
              <a:lnSpc>
                <a:spcPct val="100000"/>
              </a:lnSpc>
              <a:spcBef>
                <a:spcPts val="1500"/>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Business Summary provided</a:t>
            </a:r>
            <a:endParaRPr b="0" lang="en-US" sz="2400" strike="noStrike" u="none">
              <a:solidFill>
                <a:srgbClr val="000000"/>
              </a:solidFill>
              <a:effectLst/>
              <a:uFillTx/>
              <a:latin typeface="Times New Roman"/>
            </a:endParaRPr>
          </a:p>
          <a:p>
            <a:pPr marL="343080" indent="-343080">
              <a:lnSpc>
                <a:spcPct val="100000"/>
              </a:lnSpc>
              <a:spcBef>
                <a:spcPts val="1500"/>
              </a:spcBef>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Meet (February 6th) to discuss Buildscape model</a:t>
            </a:r>
            <a:endParaRPr b="0" lang="en-US" sz="2400" strike="noStrike" u="none">
              <a:solidFill>
                <a:srgbClr val="000000"/>
              </a:solidFill>
              <a:effectLst/>
              <a:uFillTx/>
              <a:latin typeface="Times New Roman"/>
            </a:endParaRPr>
          </a:p>
        </p:txBody>
      </p:sp>
      <p:sp>
        <p:nvSpPr>
          <p:cNvPr id="375" name=""/>
          <p:cNvSpPr/>
          <p:nvPr/>
        </p:nvSpPr>
        <p:spPr>
          <a:xfrm>
            <a:off x="657360" y="3265560"/>
            <a:ext cx="7940520" cy="155700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Due diligence opportunity available to validated, interested strategic investors</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Enter into discussion / negotiation for investment</a:t>
            </a:r>
            <a:endParaRPr b="0" lang="en-US" sz="2400" strike="noStrike" u="none">
              <a:solidFill>
                <a:srgbClr val="000000"/>
              </a:solidFill>
              <a:effectLst/>
              <a:uFillTx/>
              <a:latin typeface="Times New Roman"/>
            </a:endParaRPr>
          </a:p>
        </p:txBody>
      </p:sp>
      <p:sp>
        <p:nvSpPr>
          <p:cNvPr id="376" name=""/>
          <p:cNvSpPr/>
          <p:nvPr/>
        </p:nvSpPr>
        <p:spPr>
          <a:xfrm>
            <a:off x="668160" y="4938840"/>
            <a:ext cx="7955280" cy="119124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Endorse and work with Buildscape to complement  current channel to market</a:t>
            </a:r>
            <a:endParaRPr b="0" lang="en-US" sz="2400" strike="noStrike" u="none">
              <a:solidFill>
                <a:srgbClr val="000000"/>
              </a:solidFill>
              <a:effectLst/>
              <a:uFillTx/>
              <a:latin typeface="Times New Roman"/>
            </a:endParaRPr>
          </a:p>
          <a:p>
            <a:pPr>
              <a:lnSpc>
                <a:spcPct val="100000"/>
              </a:lnSpc>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377" name=""/>
          <p:cNvSpPr/>
          <p:nvPr/>
        </p:nvSpPr>
        <p:spPr>
          <a:xfrm>
            <a:off x="722160" y="2283840"/>
            <a:ext cx="8221680" cy="703440"/>
          </a:xfrm>
          <a:prstGeom prst="rect">
            <a:avLst/>
          </a:prstGeom>
          <a:noFill/>
          <a:ln w="0">
            <a:noFill/>
          </a:ln>
          <a:effectLst>
            <a:outerShdw dist="81185" dir="3078030" blurRad="0" rotWithShape="0">
              <a:srgbClr val="000000"/>
            </a:outerShdw>
          </a:effectLst>
        </p:spPr>
        <p:style>
          <a:lnRef idx="0"/>
          <a:fillRef idx="0"/>
          <a:effectRef idx="0"/>
          <a:fontRef idx="minor"/>
        </p:style>
        <p:txBody>
          <a:bodyPr lIns="90000" rIns="90000" tIns="46800" bIns="46800" anchor="ctr">
            <a:spAutoFit/>
          </a:bodyPr>
          <a:p>
            <a:pPr>
              <a:lnSpc>
                <a:spcPct val="10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cc00"/>
                </a:solidFill>
                <a:effectLst/>
                <a:uFillTx/>
                <a:latin typeface="Arial"/>
              </a:rPr>
              <a:t>Buildscape</a:t>
            </a:r>
            <a:endParaRPr b="0" lang="en-US" sz="4000" strike="noStrike" u="none">
              <a:solidFill>
                <a:srgbClr val="000000"/>
              </a:solidFill>
              <a:effectLst/>
              <a:uFillTx/>
              <a:latin typeface="Times New Roman"/>
            </a:endParaRPr>
          </a:p>
        </p:txBody>
      </p:sp>
      <p:sp>
        <p:nvSpPr>
          <p:cNvPr id="378" name=""/>
          <p:cNvSpPr/>
          <p:nvPr/>
        </p:nvSpPr>
        <p:spPr>
          <a:xfrm>
            <a:off x="1568160" y="3707640"/>
            <a:ext cx="5904000" cy="70344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cc00"/>
                </a:solidFill>
                <a:effectLst/>
                <a:uFillTx/>
                <a:latin typeface="Arial"/>
              </a:rPr>
              <a:t>The Opportunity Is Now</a:t>
            </a:r>
            <a:endParaRPr b="0" lang="en-US" sz="4000" strike="noStrike" u="none">
              <a:solidFill>
                <a:srgbClr val="000000"/>
              </a:solidFill>
              <a:effectLst/>
              <a:uFillTx/>
              <a:latin typeface="Times New Roman"/>
            </a:endParaRPr>
          </a:p>
        </p:txBody>
      </p:sp>
      <p:sp>
        <p:nvSpPr>
          <p:cNvPr id="379" name=""/>
          <p:cNvSpPr/>
          <p:nvPr/>
        </p:nvSpPr>
        <p:spPr>
          <a:xfrm>
            <a:off x="1428840" y="6077520"/>
            <a:ext cx="5665680" cy="505800"/>
          </a:xfrm>
          <a:prstGeom prst="rect">
            <a:avLst/>
          </a:prstGeom>
          <a:noFill/>
          <a:ln w="0">
            <a:noFill/>
          </a:ln>
          <a:effectLst>
            <a:outerShdw dist="81185" dir="3078030" blurRad="0" rotWithShape="0">
              <a:srgbClr val="000000"/>
            </a:outerShdw>
          </a:effectLst>
        </p:spPr>
        <p:style>
          <a:lnRef idx="0"/>
          <a:fillRef idx="0"/>
          <a:effectRef idx="0"/>
          <a:fontRef idx="minor"/>
        </p:style>
        <p:txBody>
          <a:bodyPr lIns="90000" rIns="90000" tIns="46800" bIns="46800" anchor="ctr">
            <a:spAutoFit/>
          </a:bodyPr>
          <a:p>
            <a:pPr algn="ctr">
              <a:lnSpc>
                <a:spcPct val="100000"/>
              </a:lnSpc>
              <a:spcBef>
                <a:spcPts val="168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fff66"/>
                </a:solidFill>
                <a:effectLst/>
                <a:uFillTx/>
                <a:latin typeface="Arial"/>
              </a:rPr>
              <a:t>“Building A New Way”</a:t>
            </a:r>
            <a:endParaRPr b="0" lang="en-US" sz="27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2" name=""/>
          <p:cNvSpPr/>
          <p:nvPr/>
        </p:nvSpPr>
        <p:spPr>
          <a:xfrm>
            <a:off x="1639800" y="1747800"/>
            <a:ext cx="524520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Buildscape - What We Do</a:t>
            </a:r>
            <a:endParaRPr b="0" lang="en-US" sz="2800" strike="noStrike" u="none">
              <a:solidFill>
                <a:srgbClr val="000000"/>
              </a:solidFill>
              <a:effectLst/>
              <a:uFillTx/>
              <a:latin typeface="Times New Roman"/>
            </a:endParaRPr>
          </a:p>
        </p:txBody>
      </p:sp>
      <p:sp>
        <p:nvSpPr>
          <p:cNvPr id="23" name=""/>
          <p:cNvSpPr/>
          <p:nvPr/>
        </p:nvSpPr>
        <p:spPr>
          <a:xfrm>
            <a:off x="844560" y="2629080"/>
            <a:ext cx="7765920" cy="28832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300"/>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Create value for everyone involved in the home construction process, through the innovative use of Web (Internet) and wireless based technologies by:</a:t>
            </a:r>
            <a:endParaRPr b="0" lang="en-US" sz="2400" strike="noStrike" u="none">
              <a:solidFill>
                <a:srgbClr val="000000"/>
              </a:solidFill>
              <a:effectLst/>
              <a:uFillTx/>
              <a:latin typeface="Times New Roman"/>
            </a:endParaRPr>
          </a:p>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utilizing existing resources/relationships</a:t>
            </a:r>
            <a:endParaRPr b="0" lang="en-US" sz="2400" strike="noStrike" u="none">
              <a:solidFill>
                <a:srgbClr val="000000"/>
              </a:solidFill>
              <a:effectLst/>
              <a:uFillTx/>
              <a:latin typeface="Times New Roman"/>
            </a:endParaRPr>
          </a:p>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offering real savings of both time and money</a:t>
            </a:r>
            <a:endParaRPr b="0" lang="en-US" sz="2400" strike="noStrike" u="none">
              <a:solidFill>
                <a:srgbClr val="000000"/>
              </a:solidFill>
              <a:effectLst/>
              <a:uFillTx/>
              <a:latin typeface="Times New Roman"/>
            </a:endParaRPr>
          </a:p>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making it easier to conduct business</a:t>
            </a:r>
            <a:endParaRPr b="0" lang="en-US" sz="2400" strike="noStrike" u="none">
              <a:solidFill>
                <a:srgbClr val="000000"/>
              </a:solidFill>
              <a:effectLst/>
              <a:uFillTx/>
              <a:latin typeface="Times New Roman"/>
            </a:endParaRPr>
          </a:p>
          <a:p>
            <a:pPr>
              <a:lnSpc>
                <a:spcPct val="100000"/>
              </a:lnSpc>
              <a:spcBef>
                <a:spcPts val="30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providing a platform for new business models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24" name=""/>
          <p:cNvSpPr/>
          <p:nvPr/>
        </p:nvSpPr>
        <p:spPr>
          <a:xfrm>
            <a:off x="1320840" y="5059440"/>
            <a:ext cx="6759360" cy="144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 name=""/>
          <p:cNvSpPr/>
          <p:nvPr/>
        </p:nvSpPr>
        <p:spPr>
          <a:xfrm>
            <a:off x="132084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6" name=""/>
          <p:cNvSpPr/>
          <p:nvPr/>
        </p:nvSpPr>
        <p:spPr>
          <a:xfrm>
            <a:off x="3192480" y="5059440"/>
            <a:ext cx="144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7" name=""/>
          <p:cNvSpPr/>
          <p:nvPr/>
        </p:nvSpPr>
        <p:spPr>
          <a:xfrm>
            <a:off x="507672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8" name=""/>
          <p:cNvSpPr/>
          <p:nvPr/>
        </p:nvSpPr>
        <p:spPr>
          <a:xfrm>
            <a:off x="6948360" y="5059440"/>
            <a:ext cx="1800" cy="3168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9" name=""/>
          <p:cNvSpPr/>
          <p:nvPr/>
        </p:nvSpPr>
        <p:spPr>
          <a:xfrm>
            <a:off x="1270080" y="50594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 name=""/>
          <p:cNvSpPr/>
          <p:nvPr/>
        </p:nvSpPr>
        <p:spPr>
          <a:xfrm>
            <a:off x="1270080" y="456408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 name=""/>
          <p:cNvSpPr/>
          <p:nvPr/>
        </p:nvSpPr>
        <p:spPr>
          <a:xfrm>
            <a:off x="1270080" y="406872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2"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798360" y="53308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6" name=""/>
          <p:cNvSpPr/>
          <p:nvPr/>
        </p:nvSpPr>
        <p:spPr>
          <a:xfrm>
            <a:off x="6560640" y="5551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37"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485640" y="1695600"/>
            <a:ext cx="8096400" cy="114300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The Opportunity: A Supply Chain Solution</a:t>
            </a:r>
            <a:endParaRPr b="0" lang="en-US" sz="2800" strike="noStrike" u="none">
              <a:solidFill>
                <a:srgbClr val="000000"/>
              </a:solidFill>
              <a:effectLst/>
              <a:uFillTx/>
              <a:latin typeface="Times New Roman"/>
            </a:endParaRPr>
          </a:p>
        </p:txBody>
      </p:sp>
      <p:sp>
        <p:nvSpPr>
          <p:cNvPr id="39" name=""/>
          <p:cNvSpPr/>
          <p:nvPr/>
        </p:nvSpPr>
        <p:spPr>
          <a:xfrm>
            <a:off x="574560" y="2671920"/>
            <a:ext cx="7772400" cy="3582720"/>
          </a:xfrm>
          <a:prstGeom prst="rect">
            <a:avLst/>
          </a:prstGeom>
          <a:noFill/>
          <a:ln w="0">
            <a:noFill/>
          </a:ln>
        </p:spPr>
        <p:style>
          <a:lnRef idx="0"/>
          <a:fillRef idx="0"/>
          <a:effectRef idx="0"/>
          <a:fontRef idx="minor"/>
        </p:style>
        <p:txBody>
          <a:bodyPr lIns="90360" rIns="90360" tIns="44280" bIns="44280" anchor="t">
            <a:normAutofit lnSpcReduction="9999"/>
          </a:bodyPr>
          <a:p>
            <a:pPr marL="343080" indent="-343080">
              <a:lnSpc>
                <a:spcPct val="100000"/>
              </a:lnSpc>
              <a:spcBef>
                <a:spcPts val="125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The residential home construction industry operates much as it did 50 years ago </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At an industry level, there are demonstrable economic benefits</a:t>
            </a:r>
            <a:br>
              <a:rPr sz="2000"/>
            </a:br>
            <a:r>
              <a:rPr b="0" lang="en-US" sz="2000" strike="noStrike" u="none">
                <a:solidFill>
                  <a:srgbClr val="ffffff"/>
                </a:solidFill>
                <a:effectLst/>
                <a:uFillTx/>
                <a:latin typeface="Arial"/>
              </a:rPr>
              <a:t> to automating the distribution and sale of building materials (e.g., better inventory/pipeline management)</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At a local level, there are very real benefits to automating the</a:t>
            </a:r>
            <a:br>
              <a:rPr sz="2000"/>
            </a:br>
            <a:r>
              <a:rPr b="0" lang="en-US" sz="2000" strike="noStrike" u="none">
                <a:solidFill>
                  <a:srgbClr val="ffffff"/>
                </a:solidFill>
                <a:effectLst/>
                <a:uFillTx/>
                <a:latin typeface="Arial"/>
              </a:rPr>
              <a:t> selection and procurement of building materials (e.g., the</a:t>
            </a:r>
            <a:br>
              <a:rPr sz="2000"/>
            </a:br>
            <a:r>
              <a:rPr b="0" lang="en-US" sz="2000" strike="noStrike" u="none">
                <a:solidFill>
                  <a:srgbClr val="ffffff"/>
                </a:solidFill>
                <a:effectLst/>
                <a:uFillTx/>
                <a:latin typeface="Arial"/>
              </a:rPr>
              <a:t> elimination of labor intensive, error prone ordering procedures)</a:t>
            </a:r>
            <a:endParaRPr b="0" lang="en-US" sz="2000" strike="noStrike" u="none">
              <a:solidFill>
                <a:srgbClr val="000000"/>
              </a:solidFill>
              <a:effectLst/>
              <a:uFillTx/>
              <a:latin typeface="Times New Roman"/>
            </a:endParaRPr>
          </a:p>
          <a:p>
            <a:pPr marL="343080" indent="-343080">
              <a:lnSpc>
                <a:spcPct val="100000"/>
              </a:lnSpc>
              <a:spcBef>
                <a:spcPts val="1250"/>
              </a:spcBef>
              <a:buClr>
                <a:srgbClr val="ffffff"/>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Current technology can enable process improvements and the</a:t>
            </a:r>
            <a:br>
              <a:rPr sz="2000"/>
            </a:br>
            <a:r>
              <a:rPr b="0" lang="en-US" sz="2000" strike="noStrike" u="none">
                <a:solidFill>
                  <a:srgbClr val="ffffff"/>
                </a:solidFill>
                <a:effectLst/>
                <a:uFillTx/>
                <a:latin typeface="Arial"/>
              </a:rPr>
              <a:t> elimination of errors and waste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40" name=""/>
          <p:cNvSpPr/>
          <p:nvPr/>
        </p:nvSpPr>
        <p:spPr>
          <a:xfrm>
            <a:off x="1320840" y="5468760"/>
            <a:ext cx="6759360" cy="180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1" name=""/>
          <p:cNvSpPr/>
          <p:nvPr/>
        </p:nvSpPr>
        <p:spPr>
          <a:xfrm>
            <a:off x="1320840" y="546876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2" name=""/>
          <p:cNvSpPr/>
          <p:nvPr/>
        </p:nvSpPr>
        <p:spPr>
          <a:xfrm>
            <a:off x="3192480" y="546876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3" name=""/>
          <p:cNvSpPr/>
          <p:nvPr/>
        </p:nvSpPr>
        <p:spPr>
          <a:xfrm>
            <a:off x="5076720" y="5468760"/>
            <a:ext cx="180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4" name=""/>
          <p:cNvSpPr/>
          <p:nvPr/>
        </p:nvSpPr>
        <p:spPr>
          <a:xfrm>
            <a:off x="6948360" y="5468760"/>
            <a:ext cx="180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5" name=""/>
          <p:cNvSpPr/>
          <p:nvPr/>
        </p:nvSpPr>
        <p:spPr>
          <a:xfrm>
            <a:off x="1270080" y="546876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 name=""/>
          <p:cNvSpPr/>
          <p:nvPr/>
        </p:nvSpPr>
        <p:spPr>
          <a:xfrm>
            <a:off x="1270080" y="497376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 name=""/>
          <p:cNvSpPr/>
          <p:nvPr/>
        </p:nvSpPr>
        <p:spPr>
          <a:xfrm>
            <a:off x="1270080" y="447840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8" name=""/>
          <p:cNvSpPr/>
          <p:nvPr/>
        </p:nvSpPr>
        <p:spPr>
          <a:xfrm>
            <a:off x="1270080" y="3579840"/>
            <a:ext cx="5076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 name=""/>
          <p:cNvSpPr/>
          <p:nvPr/>
        </p:nvSpPr>
        <p:spPr>
          <a:xfrm>
            <a:off x="1270080" y="3084480"/>
            <a:ext cx="5076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 name=""/>
          <p:cNvSpPr/>
          <p:nvPr/>
        </p:nvSpPr>
        <p:spPr>
          <a:xfrm>
            <a:off x="-1123920" y="297752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3798360" y="57405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52" name=""/>
          <p:cNvSpPr/>
          <p:nvPr/>
        </p:nvSpPr>
        <p:spPr>
          <a:xfrm>
            <a:off x="6560640" y="596124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53" name=""/>
          <p:cNvSpPr/>
          <p:nvPr/>
        </p:nvSpPr>
        <p:spPr>
          <a:xfrm>
            <a:off x="1114560" y="2106720"/>
            <a:ext cx="795312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a:off x="485640" y="1847880"/>
            <a:ext cx="8096400" cy="1676520"/>
          </a:xfrm>
          <a:prstGeom prst="rect">
            <a:avLst/>
          </a:prstGeom>
          <a:noFill/>
          <a:ln w="0">
            <a:noFill/>
          </a:ln>
          <a:effectLst>
            <a:outerShdw dist="71785"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“Nearly one-third of every dollar spent</a:t>
            </a:r>
            <a:br>
              <a:rPr sz="2800"/>
            </a:br>
            <a:r>
              <a:rPr b="0" lang="en-US" sz="2800" strike="noStrike" u="none">
                <a:solidFill>
                  <a:srgbClr val="ffcc00"/>
                </a:solidFill>
                <a:effectLst/>
                <a:uFillTx/>
                <a:latin typeface="Arial Black"/>
              </a:rPr>
              <a:t>in the residential construction industry</a:t>
            </a:r>
            <a:br>
              <a:rPr sz="2800"/>
            </a:br>
            <a:r>
              <a:rPr b="0" lang="en-US" sz="2800" strike="noStrike" u="none">
                <a:solidFill>
                  <a:srgbClr val="ffcc00"/>
                </a:solidFill>
                <a:effectLst/>
                <a:uFillTx/>
                <a:latin typeface="Arial Black"/>
              </a:rPr>
              <a:t>is the result of scheduling errors, backlog</a:t>
            </a:r>
            <a:br>
              <a:rPr sz="2800"/>
            </a:br>
            <a:r>
              <a:rPr b="0" lang="en-US" sz="2800" strike="noStrike" u="none">
                <a:solidFill>
                  <a:srgbClr val="ffcc00"/>
                </a:solidFill>
                <a:effectLst/>
                <a:uFillTx/>
                <a:latin typeface="Arial Black"/>
              </a:rPr>
              <a:t>problems and related construction delays.”</a:t>
            </a:r>
            <a:endParaRPr b="0" lang="en-US" sz="2800" strike="noStrike" u="none">
              <a:solidFill>
                <a:srgbClr val="000000"/>
              </a:solidFill>
              <a:effectLst/>
              <a:uFillTx/>
              <a:latin typeface="Times New Roman"/>
            </a:endParaRPr>
          </a:p>
        </p:txBody>
      </p:sp>
      <p:graphicFrame>
        <p:nvGraphicFramePr>
          <p:cNvPr id="55" name=""/>
          <p:cNvGraphicFramePr/>
          <p:nvPr/>
        </p:nvGraphicFramePr>
        <p:xfrm>
          <a:off x="1523880" y="3800520"/>
          <a:ext cx="6096240" cy="2943360"/>
        </p:xfrm>
        <a:graphic>
          <a:graphicData uri="http://schemas.openxmlformats.org/presentationml/2006/ole">
            <p:oleObj r:id="rId2" spid="">
              <p:embed/>
              <p:pic>
                <p:nvPicPr>
                  <p:cNvPr id="56" name="" descr=""/>
                  <p:cNvPicPr/>
                  <p:nvPr/>
                </p:nvPicPr>
                <p:blipFill>
                  <a:blip r:embed="rId3"/>
                  <a:stretch/>
                </p:blipFill>
                <p:spPr>
                  <a:xfrm>
                    <a:off x="1523880" y="3800520"/>
                    <a:ext cx="6096240" cy="2943360"/>
                  </a:xfrm>
                  <a:prstGeom prst="rect">
                    <a:avLst/>
                  </a:prstGeom>
                  <a:noFill/>
                  <a:ln w="0">
                    <a:noFill/>
                  </a:ln>
                </p:spPr>
              </p:pic>
            </p:oleObj>
          </a:graphicData>
        </a:graphic>
      </p:graphicFrame>
      <p:sp>
        <p:nvSpPr>
          <p:cNvPr id="57" name=""/>
          <p:cNvSpPr/>
          <p:nvPr/>
        </p:nvSpPr>
        <p:spPr>
          <a:xfrm>
            <a:off x="364680" y="6084720"/>
            <a:ext cx="28357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Effective Spending: 67%</a:t>
            </a:r>
            <a:endParaRPr b="0" lang="en-US" sz="1800" strike="noStrike" u="none">
              <a:solidFill>
                <a:srgbClr val="000000"/>
              </a:solidFill>
              <a:effectLst/>
              <a:uFillTx/>
              <a:latin typeface="Times New Roman"/>
            </a:endParaRPr>
          </a:p>
        </p:txBody>
      </p:sp>
      <p:sp>
        <p:nvSpPr>
          <p:cNvPr id="58" name=""/>
          <p:cNvSpPr/>
          <p:nvPr/>
        </p:nvSpPr>
        <p:spPr>
          <a:xfrm>
            <a:off x="5715000" y="4037040"/>
            <a:ext cx="28353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Wasteful Spending: 33%</a:t>
            </a:r>
            <a:endParaRPr b="0" lang="en-US" sz="1800" strike="noStrike" u="none">
              <a:solidFill>
                <a:srgbClr val="000000"/>
              </a:solidFill>
              <a:effectLst/>
              <a:uFillTx/>
              <a:latin typeface="Times New Roman"/>
            </a:endParaRPr>
          </a:p>
        </p:txBody>
      </p:sp>
      <p:sp>
        <p:nvSpPr>
          <p:cNvPr id="59" name=""/>
          <p:cNvSpPr/>
          <p:nvPr/>
        </p:nvSpPr>
        <p:spPr>
          <a:xfrm>
            <a:off x="6028920" y="6383160"/>
            <a:ext cx="2985480" cy="30744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Source: Bank of America Securities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60" name=""/>
          <p:cNvSpPr/>
          <p:nvPr/>
        </p:nvSpPr>
        <p:spPr>
          <a:xfrm>
            <a:off x="674640" y="1960560"/>
            <a:ext cx="6934320" cy="58176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cc00"/>
                </a:solidFill>
                <a:effectLst/>
                <a:uFillTx/>
                <a:latin typeface="Arial Black"/>
              </a:rPr>
              <a:t>About Buildscape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61" name=""/>
          <p:cNvSpPr/>
          <p:nvPr/>
        </p:nvSpPr>
        <p:spPr>
          <a:xfrm>
            <a:off x="1397160" y="4856040"/>
            <a:ext cx="6759360" cy="1800"/>
          </a:xfrm>
          <a:custGeom>
            <a:avLst/>
            <a:gdLst/>
            <a:ahLst/>
            <a:rect l="l" t="t" r="r" b="b"/>
            <a:pathLst>
              <a:path w="4258" h="0">
                <a:moveTo>
                  <a:pt x="0" y="0"/>
                </a:moveTo>
                <a:lnTo>
                  <a:pt x="4258" y="0"/>
                </a:lnTo>
                <a:lnTo>
                  <a:pt x="0"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2" name=""/>
          <p:cNvSpPr/>
          <p:nvPr/>
        </p:nvSpPr>
        <p:spPr>
          <a:xfrm>
            <a:off x="1397160" y="485604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63" name=""/>
          <p:cNvSpPr/>
          <p:nvPr/>
        </p:nvSpPr>
        <p:spPr>
          <a:xfrm>
            <a:off x="3268800" y="485604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64" name=""/>
          <p:cNvSpPr/>
          <p:nvPr/>
        </p:nvSpPr>
        <p:spPr>
          <a:xfrm>
            <a:off x="5153040" y="485604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65" name=""/>
          <p:cNvSpPr/>
          <p:nvPr/>
        </p:nvSpPr>
        <p:spPr>
          <a:xfrm>
            <a:off x="7024680" y="4856040"/>
            <a:ext cx="1440" cy="32040"/>
          </a:xfrm>
          <a:custGeom>
            <a:avLst/>
            <a:gdLst/>
            <a:ahLst/>
            <a:rect l="l" t="t" r="r" b="b"/>
            <a:pathLst>
              <a:path w="0" h="20">
                <a:moveTo>
                  <a:pt x="0" y="0"/>
                </a:moveTo>
                <a:lnTo>
                  <a:pt x="0" y="20"/>
                </a:lnTo>
                <a:lnTo>
                  <a:pt x="0" y="0"/>
                </a:lnTo>
                <a:close/>
              </a:path>
            </a:pathLst>
          </a:custGeom>
          <a:solidFill>
            <a:srgbClr val="000000"/>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66" name=""/>
          <p:cNvSpPr/>
          <p:nvPr/>
        </p:nvSpPr>
        <p:spPr>
          <a:xfrm>
            <a:off x="1346040" y="4856040"/>
            <a:ext cx="5112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 name=""/>
          <p:cNvSpPr/>
          <p:nvPr/>
        </p:nvSpPr>
        <p:spPr>
          <a:xfrm>
            <a:off x="1346040" y="4361040"/>
            <a:ext cx="5112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 name=""/>
          <p:cNvSpPr/>
          <p:nvPr/>
        </p:nvSpPr>
        <p:spPr>
          <a:xfrm>
            <a:off x="1346040" y="3865680"/>
            <a:ext cx="5112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9" name=""/>
          <p:cNvSpPr/>
          <p:nvPr/>
        </p:nvSpPr>
        <p:spPr>
          <a:xfrm>
            <a:off x="1346040" y="3376440"/>
            <a:ext cx="51120" cy="180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0" name=""/>
          <p:cNvSpPr/>
          <p:nvPr/>
        </p:nvSpPr>
        <p:spPr>
          <a:xfrm>
            <a:off x="1346040" y="2881440"/>
            <a:ext cx="51120" cy="1440"/>
          </a:xfrm>
          <a:custGeom>
            <a:avLst/>
            <a:gdLst/>
            <a:ahLst/>
            <a:rect l="l" t="t" r="r" b="b"/>
            <a:pathLst>
              <a:path w="32" h="0">
                <a:moveTo>
                  <a:pt x="32" y="0"/>
                </a:moveTo>
                <a:lnTo>
                  <a:pt x="0" y="0"/>
                </a:lnTo>
                <a:lnTo>
                  <a:pt x="32" y="0"/>
                </a:lnTo>
                <a:close/>
              </a:path>
            </a:pathLst>
          </a:cu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1" name=""/>
          <p:cNvSpPr/>
          <p:nvPr/>
        </p:nvSpPr>
        <p:spPr>
          <a:xfrm>
            <a:off x="-1047600" y="29571840"/>
            <a:ext cx="34939080" cy="98424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3874680" y="512748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73" name=""/>
          <p:cNvSpPr/>
          <p:nvPr/>
        </p:nvSpPr>
        <p:spPr>
          <a:xfrm>
            <a:off x="6636960" y="5348160"/>
            <a:ext cx="82080" cy="350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a:rPr>
              <a:t> </a:t>
            </a:r>
            <a:endParaRPr b="0" lang="en-US" sz="2300" strike="noStrike" u="none">
              <a:solidFill>
                <a:srgbClr val="000000"/>
              </a:solidFill>
              <a:effectLst/>
              <a:uFillTx/>
              <a:latin typeface="Times New Roman"/>
            </a:endParaRPr>
          </a:p>
        </p:txBody>
      </p:sp>
      <p:sp>
        <p:nvSpPr>
          <p:cNvPr id="74" name=""/>
          <p:cNvSpPr/>
          <p:nvPr/>
        </p:nvSpPr>
        <p:spPr>
          <a:xfrm>
            <a:off x="1190520" y="1903320"/>
            <a:ext cx="7953480" cy="51912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5" name=""/>
          <p:cNvSpPr/>
          <p:nvPr/>
        </p:nvSpPr>
        <p:spPr>
          <a:xfrm>
            <a:off x="874800" y="2103480"/>
            <a:ext cx="7813440" cy="4265640"/>
          </a:xfrm>
          <a:prstGeom prst="rect">
            <a:avLst/>
          </a:prstGeom>
          <a:noFill/>
          <a:ln w="0">
            <a:noFill/>
          </a:ln>
        </p:spPr>
        <p:style>
          <a:lnRef idx="0"/>
          <a:fillRef idx="0"/>
          <a:effectRef idx="0"/>
          <a:fontRef idx="minor"/>
        </p:style>
        <p:txBody>
          <a:bodyPr lIns="0" rIns="0" tIns="0" bIns="0" anchor="t">
            <a:spAutoFit/>
          </a:bodyPr>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1/99   Buildscape founded</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2/00   Buildscape launches first pilots with Wickes</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4/00   Wall St. Journal article</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5/00   Dow-Buildscape alliance</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7/00   Forbes.com picks Buildscape </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7/00   Builders First Source, Hines Lumber,</a:t>
            </a:r>
            <a:br>
              <a:rPr sz="2400"/>
            </a:br>
            <a:r>
              <a:rPr b="1" lang="en-US" sz="2400" strike="noStrike" u="none">
                <a:solidFill>
                  <a:srgbClr val="ffffff"/>
                </a:solidFill>
                <a:effectLst/>
                <a:uFillTx/>
                <a:latin typeface="Arial"/>
              </a:rPr>
              <a:t>          Payless Cashways &amp; White Cap sign</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10/00 Wickes pilot concludes &amp; roll out begins</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11/00 WMA Standard of Excellence Award</a:t>
            </a:r>
            <a:endParaRPr b="0" lang="en-US" sz="2400" strike="noStrike" u="none">
              <a:solidFill>
                <a:srgbClr val="000000"/>
              </a:solidFill>
              <a:effectLst/>
              <a:uFillTx/>
              <a:latin typeface="Times New Roman"/>
            </a:endParaRPr>
          </a:p>
          <a:p>
            <a:pPr lvl="1" marL="274680" indent="-273240">
              <a:lnSpc>
                <a:spcPct val="100000"/>
              </a:lnSpc>
              <a:spcBef>
                <a:spcPts val="238"/>
              </a:spcBef>
              <a:buClr>
                <a:srgbClr val="ffffff"/>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2400" strike="noStrike" u="none">
                <a:solidFill>
                  <a:srgbClr val="ffffff"/>
                </a:solidFill>
                <a:effectLst/>
                <a:uFillTx/>
                <a:latin typeface="Arial"/>
              </a:rPr>
              <a:t>12/00 Year closes with 19 stores online, $3.5M in</a:t>
            </a:r>
            <a:br>
              <a:rPr sz="2400"/>
            </a:br>
            <a:r>
              <a:rPr b="1" lang="en-US" sz="2400" strike="noStrike" u="none">
                <a:solidFill>
                  <a:srgbClr val="ffffff"/>
                </a:solidFill>
                <a:effectLst/>
                <a:uFillTx/>
                <a:latin typeface="Arial"/>
              </a:rPr>
              <a:t>          sales, and 10 chains/independents in process</a:t>
            </a:r>
            <a:endParaRPr b="0" lang="en-US" sz="2400" strike="noStrike" u="none">
              <a:solidFill>
                <a:srgbClr val="000000"/>
              </a:solidFill>
              <a:effectLst/>
              <a:uFillTx/>
              <a:latin typeface="Times New Roman"/>
            </a:endParaRPr>
          </a:p>
        </p:txBody>
      </p:sp>
      <p:sp>
        <p:nvSpPr>
          <p:cNvPr id="76" name=""/>
          <p:cNvSpPr/>
          <p:nvPr/>
        </p:nvSpPr>
        <p:spPr>
          <a:xfrm>
            <a:off x="352440" y="1301760"/>
            <a:ext cx="7772400" cy="1143000"/>
          </a:xfrm>
          <a:prstGeom prst="rect">
            <a:avLst/>
          </a:prstGeom>
          <a:noFill/>
          <a:ln w="0">
            <a:noFill/>
          </a:ln>
          <a:effectLst>
            <a:outerShdw dist="53966" dir="2700000" blurRad="0" rotWithShape="0">
              <a:srgbClr val="00000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A Two-Year History: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blipFill rotWithShape="0">
          <a:blip r:embed="rId1"/>
          <a:stretch/>
        </a:blipFill>
      </p:bgPr>
    </p:bg>
    <p:spTree>
      <p:nvGrpSpPr>
        <p:cNvPr id="1" name=""/>
        <p:cNvGrpSpPr/>
        <p:nvPr/>
      </p:nvGrpSpPr>
      <p:grpSpPr>
        <a:xfrm>
          <a:off x="0" y="0"/>
          <a:ext cx="0" cy="0"/>
          <a:chOff x="0" y="0"/>
          <a:chExt cx="0" cy="0"/>
        </a:xfrm>
      </p:grpSpPr>
      <p:sp>
        <p:nvSpPr>
          <p:cNvPr id="77" name=""/>
          <p:cNvSpPr/>
          <p:nvPr/>
        </p:nvSpPr>
        <p:spPr>
          <a:xfrm>
            <a:off x="2305080" y="1816200"/>
            <a:ext cx="4619520" cy="52092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cc00"/>
                </a:solidFill>
                <a:effectLst/>
                <a:uFillTx/>
                <a:latin typeface="Arial Black"/>
              </a:rPr>
              <a:t>The Value Proposition</a:t>
            </a:r>
            <a:endParaRPr b="0" lang="en-US" sz="2800" strike="noStrike" u="none">
              <a:solidFill>
                <a:srgbClr val="000000"/>
              </a:solidFill>
              <a:effectLst/>
              <a:uFillTx/>
              <a:latin typeface="Times New Roman"/>
            </a:endParaRPr>
          </a:p>
        </p:txBody>
      </p:sp>
      <p:grpSp>
        <p:nvGrpSpPr>
          <p:cNvPr id="78" name=""/>
          <p:cNvGrpSpPr/>
          <p:nvPr/>
        </p:nvGrpSpPr>
        <p:grpSpPr>
          <a:xfrm>
            <a:off x="141120" y="2078280"/>
            <a:ext cx="8780400" cy="3927240"/>
            <a:chOff x="141120" y="2078280"/>
            <a:chExt cx="8780400" cy="3927240"/>
          </a:xfrm>
        </p:grpSpPr>
        <p:sp>
          <p:nvSpPr>
            <p:cNvPr id="79" name=""/>
            <p:cNvSpPr/>
            <p:nvPr/>
          </p:nvSpPr>
          <p:spPr>
            <a:xfrm rot="104400">
              <a:off x="3939840" y="3070080"/>
              <a:ext cx="1276560" cy="1229040"/>
            </a:xfrm>
            <a:prstGeom prst="triangle">
              <a:avLst>
                <a:gd name="adj" fmla="val 50000"/>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rot="19418400">
              <a:off x="878760" y="3070080"/>
              <a:ext cx="3724560" cy="1154160"/>
            </a:xfrm>
            <a:prstGeom prst="rtTriangl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flipH="1" rot="2181600">
              <a:off x="4621680" y="3088800"/>
              <a:ext cx="3724200" cy="1154160"/>
            </a:xfrm>
            <a:prstGeom prst="rtTriangl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3039840" y="4444920"/>
              <a:ext cx="2778120" cy="1557360"/>
            </a:xfrm>
            <a:prstGeom prst="rect">
              <a:avLst/>
            </a:prstGeom>
            <a:gradFill rotWithShape="0">
              <a:gsLst>
                <a:gs pos="0">
                  <a:srgbClr val="ffffff"/>
                </a:gs>
                <a:gs pos="100000">
                  <a:srgbClr val="fefefe"/>
                </a:gs>
              </a:gsLst>
              <a:lin ang="5400000"/>
            </a:grad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Value to Suppliers</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Increased Wallet Share</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Increased Market Share</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Lower Transaction Costs</a:t>
              </a:r>
              <a:endParaRPr b="0" lang="en-US" sz="1800" strike="noStrike" u="none">
                <a:solidFill>
                  <a:srgbClr val="000000"/>
                </a:solidFill>
                <a:effectLst/>
                <a:uFillTx/>
                <a:latin typeface="Times New Roman"/>
              </a:endParaRPr>
            </a:p>
          </p:txBody>
        </p:sp>
        <p:sp>
          <p:nvSpPr>
            <p:cNvPr id="83" name=""/>
            <p:cNvSpPr/>
            <p:nvPr/>
          </p:nvSpPr>
          <p:spPr>
            <a:xfrm>
              <a:off x="6049800" y="4425840"/>
              <a:ext cx="2871720" cy="1576440"/>
            </a:xfrm>
            <a:prstGeom prst="rect">
              <a:avLst/>
            </a:prstGeom>
            <a:gradFill rotWithShape="0">
              <a:gsLst>
                <a:gs pos="0">
                  <a:srgbClr val="ffffff"/>
                </a:gs>
                <a:gs pos="100000">
                  <a:srgbClr val="fefefe"/>
                </a:gs>
              </a:gsLst>
              <a:lin ang="5400000"/>
            </a:grad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Value to Builders</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Better access to materials</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Access to information</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Easier to do business</a:t>
              </a:r>
              <a:endParaRPr b="0" lang="en-US" sz="1800" strike="noStrike" u="none">
                <a:solidFill>
                  <a:srgbClr val="000000"/>
                </a:solidFill>
                <a:effectLst/>
                <a:uFillTx/>
                <a:latin typeface="Times New Roman"/>
              </a:endParaRPr>
            </a:p>
          </p:txBody>
        </p:sp>
        <p:sp>
          <p:nvSpPr>
            <p:cNvPr id="84" name=""/>
            <p:cNvSpPr/>
            <p:nvPr/>
          </p:nvSpPr>
          <p:spPr>
            <a:xfrm>
              <a:off x="141120" y="4438800"/>
              <a:ext cx="2663640" cy="1566720"/>
            </a:xfrm>
            <a:prstGeom prst="rect">
              <a:avLst/>
            </a:prstGeom>
            <a:gradFill rotWithShape="0">
              <a:gsLst>
                <a:gs pos="0">
                  <a:srgbClr val="ffffff"/>
                </a:gs>
                <a:gs pos="100000">
                  <a:srgbClr val="fefefe"/>
                </a:gs>
              </a:gsLst>
              <a:lin ang="5400000"/>
            </a:grad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Value to Manufacturers</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Direct Marketing</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Better Information</a:t>
              </a:r>
              <a:endParaRPr b="0" lang="en-US" sz="1800" strike="noStrike" u="none">
                <a:solidFill>
                  <a:srgbClr val="000000"/>
                </a:solidFill>
                <a:effectLst/>
                <a:uFillTx/>
                <a:latin typeface="Times New Roman"/>
              </a:endParaRPr>
            </a:p>
            <a:p>
              <a:pPr>
                <a:lnSpc>
                  <a:spcPct val="90000"/>
                </a:lnSpc>
                <a:spcBef>
                  <a:spcPts val="1349"/>
                </a:spcBef>
                <a:buClr>
                  <a:srgbClr val="0000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Better Product Mix</a:t>
              </a:r>
              <a:endParaRPr b="0" lang="en-US" sz="1800" strike="noStrike" u="none">
                <a:solidFill>
                  <a:srgbClr val="000000"/>
                </a:solidFill>
                <a:effectLst/>
                <a:uFillTx/>
                <a:latin typeface="Times New Roman"/>
              </a:endParaRPr>
            </a:p>
          </p:txBody>
        </p:sp>
        <p:pic>
          <p:nvPicPr>
            <p:cNvPr id="85" name="" descr=""/>
            <p:cNvPicPr/>
            <p:nvPr/>
          </p:nvPicPr>
          <p:blipFill>
            <a:blip r:embed="rId2"/>
            <a:srcRect l="0" t="18897" r="0" b="18897"/>
            <a:stretch/>
          </p:blipFill>
          <p:spPr>
            <a:xfrm>
              <a:off x="3497040" y="2631960"/>
              <a:ext cx="2201760" cy="603360"/>
            </a:xfrm>
            <a:prstGeom prst="rect">
              <a:avLst/>
            </a:prstGeom>
            <a:noFill/>
            <a:ln w="0">
              <a:noFill/>
            </a:ln>
          </p:spPr>
        </p:pic>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18719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Carlo Guarino</cp:lastModifiedBy>
  <cp:lastPrinted>2001-01-11T20:06:04Z</cp:lastPrinted>
  <dcterms:modified xsi:type="dcterms:W3CDTF">2001-02-05T22:55:27Z</dcterms:modified>
  <cp:revision>367</cp:revision>
  <dc:subject/>
  <dc:title>No Slide Title</dc:title>
</cp:coreProperties>
</file>