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95DA97D-6AAD-4EC5-8603-3E2EF5914D8E}"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A7594E9-912B-48C0-B08E-1A01CD6DA489}"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0AB3487-CFDB-4067-AD27-663D21789E7A}"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39ABC5E-A71C-4B59-B13F-AD7B0F03A25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McK Confidential"/>
          <p:cNvSpPr/>
          <p:nvPr/>
        </p:nvSpPr>
        <p:spPr>
          <a:xfrm>
            <a:off x="1906560" y="1055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9" name="McK Disclaimer"/>
          <p:cNvSpPr/>
          <p:nvPr/>
        </p:nvSpPr>
        <p:spPr>
          <a:xfrm>
            <a:off x="1906560" y="5824440"/>
            <a:ext cx="494676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Arial"/>
              </a:rPr>
              <a:t>This report is solely for the use of the Information Resources Working Group at Enron Public Affairs.  No part of it may be circulated, quoted, or reproduced for distribution outside the organization without prior written approval from the group. This material was used by the Information Resources Working Group during an oral presentation; it is not a complete record of the discussion.</a:t>
            </a:r>
            <a:endParaRPr b="0" lang="en-US" sz="900" strike="noStrike" u="none">
              <a:solidFill>
                <a:srgbClr val="000000"/>
              </a:solidFill>
              <a:effectLst/>
              <a:uFillTx/>
              <a:latin typeface="Times New Roman"/>
            </a:endParaRPr>
          </a:p>
        </p:txBody>
      </p:sp>
      <p:sp>
        <p:nvSpPr>
          <p:cNvPr id="10" name="McK Document"/>
          <p:cNvSpPr/>
          <p:nvPr/>
        </p:nvSpPr>
        <p:spPr>
          <a:xfrm>
            <a:off x="1906560" y="446400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1400" strike="noStrike" u="none">
                <a:solidFill>
                  <a:srgbClr val="000000"/>
                </a:solidFill>
                <a:effectLst/>
                <a:uFillTx/>
                <a:latin typeface="Arial"/>
              </a:rPr>
              <a:t>For discussion</a:t>
            </a:r>
            <a:endParaRPr b="0" lang="en-US" sz="1400" strike="noStrike" u="none">
              <a:solidFill>
                <a:srgbClr val="000000"/>
              </a:solidFill>
              <a:effectLst/>
              <a:uFillTx/>
              <a:latin typeface="Times New Roman"/>
            </a:endParaRPr>
          </a:p>
        </p:txBody>
      </p:sp>
      <p:sp>
        <p:nvSpPr>
          <p:cNvPr id="11" name="McK Date"/>
          <p:cNvSpPr/>
          <p:nvPr/>
        </p:nvSpPr>
        <p:spPr>
          <a:xfrm>
            <a:off x="1906560" y="473724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March 29, 2000</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information resources working group</a:t>
            </a:r>
            <a:endParaRPr b="0" lang="en-US" sz="1400" strike="noStrike" u="none">
              <a:solidFill>
                <a:srgbClr val="000000"/>
              </a:solidFill>
              <a:effectLst/>
              <a:uFillTx/>
              <a:latin typeface="Times New Roman"/>
            </a:endParaRPr>
          </a:p>
        </p:txBody>
      </p:sp>
      <p:sp>
        <p:nvSpPr>
          <p:cNvPr id="12" name=""/>
          <p:cNvSpPr/>
          <p:nvPr/>
        </p:nvSpPr>
        <p:spPr>
          <a:xfrm>
            <a:off x="1893960" y="1477800"/>
            <a:ext cx="5776920" cy="36540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Knowledge and Information Management </a:t>
            </a:r>
            <a:endParaRPr b="0" lang="en-US" sz="3600" strike="noStrike" u="none">
              <a:solidFill>
                <a:srgbClr val="000000"/>
              </a:solidFill>
              <a:effectLst/>
              <a:uFillTx/>
              <a:latin typeface="Times New Roman"/>
            </a:endParaRPr>
          </a:p>
        </p:txBody>
      </p:sp>
      <p:sp>
        <p:nvSpPr>
          <p:cNvPr id="13" name=""/>
          <p:cNvSpPr/>
          <p:nvPr/>
        </p:nvSpPr>
        <p:spPr>
          <a:xfrm>
            <a:off x="1906560" y="2603520"/>
            <a:ext cx="5027760" cy="212760"/>
          </a:xfrm>
          <a:prstGeom prst="rect">
            <a:avLst/>
          </a:prstGeom>
          <a:noFill/>
          <a:ln w="0">
            <a:noFill/>
          </a:ln>
        </p:spPr>
        <p:style>
          <a:lnRef idx="0"/>
          <a:fillRef idx="0"/>
          <a:effectRef idx="0"/>
          <a:fontRef idx="minor"/>
        </p:style>
        <p:txBody>
          <a:bodyPr lIns="0" rIns="0" tIns="0" bIns="0" anchor="t">
            <a:normAutofit fontScale="77500" lnSpcReduction="19999"/>
          </a:bodyPr>
          <a:p>
            <a:pPr marL="343080" indent="-343080">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Building a Knowledge-Creating Organization</a:t>
            </a:r>
            <a:endParaRPr b="0" lang="en-US" sz="1600" strike="noStrike" u="none">
              <a:solidFill>
                <a:srgbClr val="000000"/>
              </a:solidFill>
              <a:effectLst/>
              <a:uFillTx/>
              <a:latin typeface="Times New Roman"/>
            </a:endParaRPr>
          </a:p>
        </p:txBody>
      </p:sp>
      <p:graphicFrame>
        <p:nvGraphicFramePr>
          <p:cNvPr id="14" name=""/>
          <p:cNvGraphicFramePr/>
          <p:nvPr/>
        </p:nvGraphicFramePr>
        <p:xfrm>
          <a:off x="1898640" y="3100320"/>
          <a:ext cx="1141560" cy="1141560"/>
        </p:xfrm>
        <a:graphic>
          <a:graphicData uri="http://schemas.openxmlformats.org/presentationml/2006/ole">
            <p:oleObj r:id="rId1" spid="">
              <p:embed/>
              <p:pic>
                <p:nvPicPr>
                  <p:cNvPr id="15" name="" descr=""/>
                  <p:cNvPicPr/>
                  <p:nvPr/>
                </p:nvPicPr>
                <p:blipFill>
                  <a:blip r:embed="rId2"/>
                  <a:stretch/>
                </p:blipFill>
                <p:spPr>
                  <a:xfrm>
                    <a:off x="1898640" y="3100320"/>
                    <a:ext cx="1141560" cy="11415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
          <p:cNvSpPr/>
          <p:nvPr/>
        </p:nvSpPr>
        <p:spPr>
          <a:xfrm>
            <a:off x="773280" y="922320"/>
            <a:ext cx="14781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MANAGEMENT</a:t>
            </a:r>
            <a:endParaRPr b="0" lang="en-US" sz="1400" strike="noStrike" u="none">
              <a:solidFill>
                <a:srgbClr val="000000"/>
              </a:solidFill>
              <a:effectLst/>
              <a:uFillTx/>
              <a:latin typeface="Times New Roman"/>
            </a:endParaRPr>
          </a:p>
        </p:txBody>
      </p:sp>
      <p:sp>
        <p:nvSpPr>
          <p:cNvPr id="87" name=""/>
          <p:cNvSpPr/>
          <p:nvPr/>
        </p:nvSpPr>
        <p:spPr>
          <a:xfrm>
            <a:off x="824040" y="1405080"/>
            <a:ext cx="926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Five Skills</a:t>
            </a:r>
            <a:endParaRPr b="0" lang="en-US" sz="1200" strike="noStrike" u="none">
              <a:solidFill>
                <a:srgbClr val="000000"/>
              </a:solidFill>
              <a:effectLst/>
              <a:uFillTx/>
              <a:latin typeface="Times New Roman"/>
            </a:endParaRPr>
          </a:p>
        </p:txBody>
      </p:sp>
      <p:sp>
        <p:nvSpPr>
          <p:cNvPr id="88" name=""/>
          <p:cNvSpPr/>
          <p:nvPr/>
        </p:nvSpPr>
        <p:spPr>
          <a:xfrm>
            <a:off x="822240" y="1862280"/>
            <a:ext cx="778824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Systematic problem solving</a:t>
            </a:r>
            <a:r>
              <a:rPr b="0" lang="en-US" sz="1200" strike="noStrike" u="none">
                <a:solidFill>
                  <a:srgbClr val="000000"/>
                </a:solidFill>
                <a:effectLst/>
                <a:uFillTx/>
                <a:latin typeface="Arial"/>
              </a:rPr>
              <a:t>.  This activity relies scientific methods for diagnosing problems (hypothesis generating and testing techniques).  It is essential to insist on data rather than assumptions for decision making; and the use of simple statistical tools must be  adopted to organize data and draw inferences.</a:t>
            </a:r>
            <a:endParaRPr b="0" lang="en-US" sz="1200" strike="noStrike" u="none">
              <a:solidFill>
                <a:srgbClr val="000000"/>
              </a:solidFill>
              <a:effectLst/>
              <a:uFillTx/>
              <a:latin typeface="Times New Roman"/>
            </a:endParaRPr>
          </a:p>
        </p:txBody>
      </p:sp>
      <p:sp>
        <p:nvSpPr>
          <p:cNvPr id="89" name=""/>
          <p:cNvSpPr/>
          <p:nvPr/>
        </p:nvSpPr>
        <p:spPr>
          <a:xfrm>
            <a:off x="822240" y="2484360"/>
            <a:ext cx="7788240" cy="3934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 </a:t>
            </a:r>
            <a:r>
              <a:rPr b="0" lang="en-US" sz="1200" strike="noStrike" u="sng">
                <a:solidFill>
                  <a:srgbClr val="000000"/>
                </a:solidFill>
                <a:effectLst/>
                <a:uFillTx/>
                <a:latin typeface="Arial"/>
              </a:rPr>
              <a:t>Experimentation</a:t>
            </a:r>
            <a:r>
              <a:rPr b="0" lang="en-US" sz="1200" strike="noStrike" u="none">
                <a:solidFill>
                  <a:srgbClr val="000000"/>
                </a:solidFill>
                <a:effectLst/>
                <a:uFillTx/>
                <a:latin typeface="Arial"/>
              </a:rPr>
              <a:t>.  The use of the scientific method is essential and unlike systematic problem solving it is aimed at expanding horizons rather than solving current difficulties.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It can be done through </a:t>
            </a:r>
            <a:r>
              <a:rPr b="0" i="1" lang="en-US" sz="1200" strike="noStrike" u="none">
                <a:solidFill>
                  <a:srgbClr val="000000"/>
                </a:solidFill>
                <a:effectLst/>
                <a:uFillTx/>
                <a:latin typeface="Arial"/>
              </a:rPr>
              <a:t>ongoing programs, </a:t>
            </a:r>
            <a:r>
              <a:rPr b="0" lang="en-US" sz="1200" strike="noStrike" u="none">
                <a:solidFill>
                  <a:srgbClr val="000000"/>
                </a:solidFill>
                <a:effectLst/>
                <a:uFillTx/>
                <a:latin typeface="Arial"/>
              </a:rPr>
              <a:t>which normally involve a series of small experiments, designed to produce incremental gains</a:t>
            </a:r>
            <a:r>
              <a:rPr b="0" i="1" lang="en-US" sz="1200" strike="noStrike" u="none">
                <a:solidFill>
                  <a:srgbClr val="000000"/>
                </a:solidFill>
                <a:effectLst/>
                <a:uFillTx/>
                <a:latin typeface="Arial"/>
              </a:rPr>
              <a:t> </a:t>
            </a:r>
            <a:r>
              <a:rPr b="0" lang="en-US" sz="1200" strike="noStrike" u="none">
                <a:solidFill>
                  <a:srgbClr val="000000"/>
                </a:solidFill>
                <a:effectLst/>
                <a:uFillTx/>
                <a:latin typeface="Arial"/>
              </a:rPr>
              <a:t>in knowledge.  A team can develop an understanding of new work practices and technologies and transfer what they have learned into the company’s daily operations.  Incentives to risk taking must be favored and at the same time managers must maintain control and accountability over experiments without stifling creativity.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second alternative is to develop </a:t>
            </a:r>
            <a:r>
              <a:rPr b="0" i="1" lang="en-US" sz="1200" strike="noStrike" u="none">
                <a:solidFill>
                  <a:srgbClr val="000000"/>
                </a:solidFill>
                <a:effectLst/>
                <a:uFillTx/>
                <a:latin typeface="Arial"/>
              </a:rPr>
              <a:t>demonstration projects</a:t>
            </a:r>
            <a:r>
              <a:rPr b="0" lang="en-US" sz="1200" strike="noStrike" u="none">
                <a:solidFill>
                  <a:srgbClr val="000000"/>
                </a:solidFill>
                <a:effectLst/>
                <a:uFillTx/>
                <a:latin typeface="Arial"/>
              </a:rPr>
              <a:t> which are usually larger and more complex than ongoing experiments.  They are established with the purpose of  becoming an example for system wide changes and enhancing organizational capabilities.  These projects share several common characteristics: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They are usually the first projects to embody principles and approaches that the organization hopes to adopt later at a larger scale.</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They implicitly establish policy guidelines and decision rules for later projects.  They set precedents for the establishment of new norms.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They often encounter severe tests of commitment from employees who wish to see whether the rules have, in fact, changed</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9C44CEEC-0855-463A-A8C1-58C2599FCD58}" type="slidenum">
              <a:t>10</a:t>
            </a:fld>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
          <p:cNvSpPr/>
          <p:nvPr/>
        </p:nvSpPr>
        <p:spPr>
          <a:xfrm>
            <a:off x="825120" y="507960"/>
            <a:ext cx="19929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Five Skills…(continued1)</a:t>
            </a:r>
            <a:endParaRPr b="0" lang="en-US" sz="1200" strike="noStrike" u="none">
              <a:solidFill>
                <a:srgbClr val="000000"/>
              </a:solidFill>
              <a:effectLst/>
              <a:uFillTx/>
              <a:latin typeface="Times New Roman"/>
            </a:endParaRPr>
          </a:p>
        </p:txBody>
      </p:sp>
      <p:sp>
        <p:nvSpPr>
          <p:cNvPr id="91" name=""/>
          <p:cNvSpPr/>
          <p:nvPr/>
        </p:nvSpPr>
        <p:spPr>
          <a:xfrm>
            <a:off x="822240" y="973080"/>
            <a:ext cx="6797880" cy="521460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They are normally developed by strong multifunctional teams reporting directly to senior management.</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They tend to have only limited impact on the rest of the organization if they are not accompanied by explicit strategies for transferring learning.</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Learning from past experience</a:t>
            </a:r>
            <a:r>
              <a:rPr b="0" lang="en-US" sz="1200" strike="noStrike" u="none">
                <a:solidFill>
                  <a:srgbClr val="000000"/>
                </a:solidFill>
                <a:effectLst/>
                <a:uFillTx/>
                <a:latin typeface="Arial"/>
              </a:rPr>
              <a:t>.  Companies must review their successes and failures, asses them systematically, and record the lessons in a form that employees find open and accessible. “Those who cannot remember the past are condemned to repeat it”.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productive failure is one that leads to insight, understanding, and thus in an addition to knowledge.  An unproductive success occurs when something goes well, but nobody knows how or why.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Case studies and project reviews can be performed at no cost other than manager’s time.  Companies can also enlist faculty and students at local universities; they bring fresh perspectives and view internships and case studies as opportunities to gain experience and increase their own learning.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Learning from others</a:t>
            </a:r>
            <a:r>
              <a:rPr b="0" lang="en-US" sz="1200" strike="noStrike" u="none">
                <a:solidFill>
                  <a:srgbClr val="000000"/>
                </a:solidFill>
                <a:effectLst/>
                <a:uFillTx/>
                <a:latin typeface="Arial"/>
              </a:rPr>
              <a:t>. Sometimes the most powerful insights come from looking outside of one’s immediate environment to gain a new perspective.  The broader term for this is benchmarking.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Benchmarking is an ongoing investigation and learning experience that ensures that the best industry practices are uncovered, analyzed, adopted and implemented.  It is a disciplined process that begins with a thorough search to identify best-practice organizations, continues with the study of one’s own practices and performance, progresses through systematic site visits and interviews, and concludes with an analysis of results, development of recommendations, and implementation.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
          <p:cNvSpPr/>
          <p:nvPr/>
        </p:nvSpPr>
        <p:spPr>
          <a:xfrm>
            <a:off x="825120" y="507960"/>
            <a:ext cx="19929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Five Skills…(continued2)</a:t>
            </a:r>
            <a:endParaRPr b="0" lang="en-US" sz="1200" strike="noStrike" u="none">
              <a:solidFill>
                <a:srgbClr val="000000"/>
              </a:solidFill>
              <a:effectLst/>
              <a:uFillTx/>
              <a:latin typeface="Times New Roman"/>
            </a:endParaRPr>
          </a:p>
        </p:txBody>
      </p:sp>
      <p:sp>
        <p:nvSpPr>
          <p:cNvPr id="93" name=""/>
          <p:cNvSpPr/>
          <p:nvPr/>
        </p:nvSpPr>
        <p:spPr>
          <a:xfrm>
            <a:off x="898560" y="1252440"/>
            <a:ext cx="778824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 </a:t>
            </a:r>
            <a:r>
              <a:rPr b="0" lang="en-US" sz="1200" strike="noStrike" u="sng">
                <a:solidFill>
                  <a:srgbClr val="000000"/>
                </a:solidFill>
                <a:effectLst/>
                <a:uFillTx/>
                <a:latin typeface="Arial"/>
              </a:rPr>
              <a:t>Transferring knowledge</a:t>
            </a:r>
            <a:r>
              <a:rPr b="0" lang="en-US" sz="1200" strike="noStrike" u="none">
                <a:solidFill>
                  <a:srgbClr val="000000"/>
                </a:solidFill>
                <a:effectLst/>
                <a:uFillTx/>
                <a:latin typeface="Arial"/>
              </a:rPr>
              <a:t>.  For learning to be more than a local affair, knowledge must be spread quickly and efficiently throughout the organization.  Ideas carry maximum impact when they are shared broadly rather than held in a few hands.  A variety of mechanisms spur this process, including written, oral and visual reports, site visits and tours, personnel rotation programs,education and training programs, and standardization programs.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Knowledge is more likely to be transferred effectively when the right incentives are in place.  If employees know that their plans will be evaluated and implemented, progress is more likely.  At most companies the status quo is entrenched; only if managers and employees see new ideas as being in their own best interest wil they accept them gracefully.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Public recognition for knowledge creation and transfer as well as for improvement over last event are useful incentives and promoters of change.</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9D5FFFE-2957-41B5-96C1-59300D423782}"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
          <p:cNvSpPr/>
          <p:nvPr/>
        </p:nvSpPr>
        <p:spPr>
          <a:xfrm>
            <a:off x="773280" y="922320"/>
            <a:ext cx="15775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MEASUREMENT</a:t>
            </a:r>
            <a:endParaRPr b="0" lang="en-US" sz="1400" strike="noStrike" u="none">
              <a:solidFill>
                <a:srgbClr val="000000"/>
              </a:solidFill>
              <a:effectLst/>
              <a:uFillTx/>
              <a:latin typeface="Times New Roman"/>
            </a:endParaRPr>
          </a:p>
        </p:txBody>
      </p:sp>
      <p:sp>
        <p:nvSpPr>
          <p:cNvPr id="95" name=""/>
          <p:cNvSpPr/>
          <p:nvPr/>
        </p:nvSpPr>
        <p:spPr>
          <a:xfrm>
            <a:off x="914400" y="1803240"/>
            <a:ext cx="2057400" cy="914400"/>
          </a:xfrm>
          <a:custGeom>
            <a:avLst/>
            <a:gdLst>
              <a:gd name="textAreaLeft" fmla="*/ 0 w 2057400"/>
              <a:gd name="textAreaRight" fmla="*/ 2057400 w 2057400"/>
              <a:gd name="textAreaTop" fmla="*/ 0 h 914400"/>
              <a:gd name="textAreaBottom" fmla="*/ 914760 h 9144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Cognitive</a:t>
            </a:r>
            <a:endParaRPr b="0" lang="en-US" sz="1200" strike="noStrike" u="none">
              <a:solidFill>
                <a:srgbClr val="000000"/>
              </a:solidFill>
              <a:effectLst/>
              <a:uFillTx/>
              <a:latin typeface="Times New Roman"/>
            </a:endParaRPr>
          </a:p>
        </p:txBody>
      </p:sp>
      <p:sp>
        <p:nvSpPr>
          <p:cNvPr id="96" name=""/>
          <p:cNvSpPr/>
          <p:nvPr/>
        </p:nvSpPr>
        <p:spPr>
          <a:xfrm>
            <a:off x="3352680" y="1803240"/>
            <a:ext cx="2057400" cy="914400"/>
          </a:xfrm>
          <a:custGeom>
            <a:avLst/>
            <a:gdLst>
              <a:gd name="textAreaLeft" fmla="*/ 0 w 2057400"/>
              <a:gd name="textAreaRight" fmla="*/ 2057400 w 2057400"/>
              <a:gd name="textAreaTop" fmla="*/ 0 h 914400"/>
              <a:gd name="textAreaBottom" fmla="*/ 914760 h 9144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Behavioral</a:t>
            </a:r>
            <a:endParaRPr b="0" lang="en-US" sz="1200" strike="noStrike" u="none">
              <a:solidFill>
                <a:srgbClr val="000000"/>
              </a:solidFill>
              <a:effectLst/>
              <a:uFillTx/>
              <a:latin typeface="Times New Roman"/>
            </a:endParaRPr>
          </a:p>
        </p:txBody>
      </p:sp>
      <p:sp>
        <p:nvSpPr>
          <p:cNvPr id="97" name=""/>
          <p:cNvSpPr/>
          <p:nvPr/>
        </p:nvSpPr>
        <p:spPr>
          <a:xfrm>
            <a:off x="5791320" y="1803240"/>
            <a:ext cx="2057400" cy="914400"/>
          </a:xfrm>
          <a:custGeom>
            <a:avLst/>
            <a:gdLst>
              <a:gd name="textAreaLeft" fmla="*/ 0 w 2057400"/>
              <a:gd name="textAreaRight" fmla="*/ 2057400 w 2057400"/>
              <a:gd name="textAreaTop" fmla="*/ 0 h 914400"/>
              <a:gd name="textAreaBottom" fmla="*/ 914760 h 9144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Performance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improvement</a:t>
            </a:r>
            <a:endParaRPr b="0" lang="en-US" sz="1200" strike="noStrike" u="none">
              <a:solidFill>
                <a:srgbClr val="000000"/>
              </a:solidFill>
              <a:effectLst/>
              <a:uFillTx/>
              <a:latin typeface="Times New Roman"/>
            </a:endParaRPr>
          </a:p>
        </p:txBody>
      </p:sp>
      <p:sp>
        <p:nvSpPr>
          <p:cNvPr id="98" name=""/>
          <p:cNvSpPr/>
          <p:nvPr/>
        </p:nvSpPr>
        <p:spPr>
          <a:xfrm>
            <a:off x="826200" y="1328760"/>
            <a:ext cx="2441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Tracing organizational learning</a:t>
            </a:r>
            <a:endParaRPr b="0" lang="en-US" sz="1200" strike="noStrike" u="none">
              <a:solidFill>
                <a:srgbClr val="000000"/>
              </a:solidFill>
              <a:effectLst/>
              <a:uFillTx/>
              <a:latin typeface="Times New Roman"/>
            </a:endParaRPr>
          </a:p>
        </p:txBody>
      </p:sp>
      <p:sp>
        <p:nvSpPr>
          <p:cNvPr id="99" name=""/>
          <p:cNvSpPr/>
          <p:nvPr/>
        </p:nvSpPr>
        <p:spPr>
          <a:xfrm>
            <a:off x="822240" y="2852640"/>
            <a:ext cx="207324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Typically precedes performance improvement</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Questionnaires, surveys and interviews focused on attitudes and depth of understanding</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Have employees truly understood the meaning of self-direction and teamwork?</a:t>
            </a:r>
            <a:endParaRPr b="0" lang="en-US" sz="1200" strike="noStrike" u="none">
              <a:solidFill>
                <a:srgbClr val="000000"/>
              </a:solidFill>
              <a:effectLst/>
              <a:uFillTx/>
              <a:latin typeface="Times New Roman"/>
            </a:endParaRPr>
          </a:p>
        </p:txBody>
      </p:sp>
      <p:sp>
        <p:nvSpPr>
          <p:cNvPr id="100" name=""/>
          <p:cNvSpPr/>
          <p:nvPr/>
        </p:nvSpPr>
        <p:spPr>
          <a:xfrm>
            <a:off x="3336840" y="2844720"/>
            <a:ext cx="207324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Typically precedes performance improvement</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Questionnaires, surveys and interviews supplemented by direct observation an operations or day to day supervision</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Have employees changed their behavior as a result of new learning?</a:t>
            </a:r>
            <a:endParaRPr b="0" lang="en-US" sz="1200" strike="noStrike" u="none">
              <a:solidFill>
                <a:srgbClr val="000000"/>
              </a:solidFill>
              <a:effectLst/>
              <a:uFillTx/>
              <a:latin typeface="Times New Roman"/>
            </a:endParaRPr>
          </a:p>
        </p:txBody>
      </p:sp>
      <p:sp>
        <p:nvSpPr>
          <p:cNvPr id="101" name=""/>
          <p:cNvSpPr/>
          <p:nvPr/>
        </p:nvSpPr>
        <p:spPr>
          <a:xfrm>
            <a:off x="5715000" y="2840040"/>
            <a:ext cx="2073240" cy="28371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Technical performance measures are key to ensure that cognitive and behavioral changes have actually produced results.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use of instruments like </a:t>
            </a:r>
            <a:r>
              <a:rPr b="0" i="1" lang="en-US" sz="1200" strike="noStrike" u="none">
                <a:solidFill>
                  <a:srgbClr val="000000"/>
                </a:solidFill>
                <a:effectLst/>
                <a:uFillTx/>
                <a:latin typeface="Arial"/>
              </a:rPr>
              <a:t>half life curves* </a:t>
            </a:r>
            <a:r>
              <a:rPr b="0" lang="en-US" sz="1200" strike="noStrike" u="none">
                <a:solidFill>
                  <a:srgbClr val="000000"/>
                </a:solidFill>
                <a:effectLst/>
                <a:uFillTx/>
                <a:latin typeface="Arial"/>
              </a:rPr>
              <a:t>is advisable</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Have employees increased their performance level by 50% according with pre-established indices?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
          <p:cNvSpPr/>
          <p:nvPr/>
        </p:nvSpPr>
        <p:spPr>
          <a:xfrm>
            <a:off x="4014720" y="609480"/>
            <a:ext cx="1095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   *</a:t>
            </a:r>
            <a:endParaRPr b="0" lang="en-US" sz="2400" strike="noStrike" u="none">
              <a:solidFill>
                <a:srgbClr val="000000"/>
              </a:solidFill>
              <a:effectLst/>
              <a:uFillTx/>
              <a:latin typeface="Times New Roman"/>
            </a:endParaRPr>
          </a:p>
        </p:txBody>
      </p:sp>
      <p:sp>
        <p:nvSpPr>
          <p:cNvPr id="103" name=""/>
          <p:cNvSpPr/>
          <p:nvPr/>
        </p:nvSpPr>
        <p:spPr>
          <a:xfrm>
            <a:off x="1127160" y="1633680"/>
            <a:ext cx="763596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Learning organizations are not built overnight, they are product of carefully cultivated attitudes, commitments and management processes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Top management must explicitly create a learning environment by freeing up employees time for this purpose.  Learning takes place through thinking and reflection.  Training in brainstorming, problem solving, and other skills is essential</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Top management must guarantee that boundaries are open or eliminated in order for communication to take place and to make cross organizational team projects occur</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Special learning forums should be designed for specific purpose learning in which such subjects as changing technology, competitive environment, best practices, new products , etc are reviewed.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
          <p:cNvSpPr/>
          <p:nvPr/>
        </p:nvSpPr>
        <p:spPr>
          <a:xfrm>
            <a:off x="380880" y="363600"/>
            <a:ext cx="3862800" cy="825480"/>
          </a:xfrm>
          <a:prstGeom prst="rect">
            <a:avLst/>
          </a:prstGeom>
          <a:noFill/>
          <a:ln w="0">
            <a:noFill/>
          </a:ln>
        </p:spPr>
        <p:style>
          <a:lnRef idx="0"/>
          <a:fillRef idx="0"/>
          <a:effectRef idx="0"/>
          <a:fontRef idx="minor"/>
        </p:style>
        <p:txBody>
          <a:bodyPr wrap="none" lIns="90000" rIns="90000" tIns="46800" bIns="46800" anchor="t">
            <a:spAutoFit/>
          </a:bodyPr>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 Getting started at Enron</a:t>
            </a:r>
            <a:endParaRPr b="0" lang="en-US" sz="2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5" name=""/>
          <p:cNvSpPr/>
          <p:nvPr/>
        </p:nvSpPr>
        <p:spPr>
          <a:xfrm>
            <a:off x="835200" y="1430280"/>
            <a:ext cx="6949800" cy="25311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has an open environment with little or no boundaries</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Enron has a very talented workforce according to Fortune</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It is part of Enron’s strategy to focus on proprietary intangible assets</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Enron has a well developed intranet service and utilization culture</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Enron needs useful tools and instruments that will enhance its sustainable growth</a:t>
            </a:r>
            <a:endParaRPr b="0" lang="en-US" sz="1600" strike="noStrike" u="none">
              <a:solidFill>
                <a:srgbClr val="000000"/>
              </a:solidFill>
              <a:effectLst/>
              <a:uFillTx/>
              <a:latin typeface="Times New Roman"/>
            </a:endParaRPr>
          </a:p>
        </p:txBody>
      </p:sp>
      <p:sp>
        <p:nvSpPr>
          <p:cNvPr id="106" name=""/>
          <p:cNvSpPr/>
          <p:nvPr/>
        </p:nvSpPr>
        <p:spPr>
          <a:xfrm>
            <a:off x="823320" y="1176480"/>
            <a:ext cx="17647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What we already have</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764ED9F8-5857-48A9-A99B-BA69F047976D}"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
          <p:cNvSpPr/>
          <p:nvPr/>
        </p:nvSpPr>
        <p:spPr>
          <a:xfrm>
            <a:off x="593640" y="574560"/>
            <a:ext cx="24494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Recommendations</a:t>
            </a:r>
            <a:endParaRPr b="0" lang="en-US" sz="2400" strike="noStrike" u="none">
              <a:solidFill>
                <a:srgbClr val="000000"/>
              </a:solidFill>
              <a:effectLst/>
              <a:uFillTx/>
              <a:latin typeface="Times New Roman"/>
            </a:endParaRPr>
          </a:p>
        </p:txBody>
      </p:sp>
      <p:sp>
        <p:nvSpPr>
          <p:cNvPr id="108" name=""/>
          <p:cNvSpPr/>
          <p:nvPr/>
        </p:nvSpPr>
        <p:spPr>
          <a:xfrm>
            <a:off x="593640" y="1752480"/>
            <a:ext cx="2492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InfoCentral Online</a:t>
            </a:r>
            <a:endParaRPr b="0" lang="en-US" sz="1200" strike="noStrike" u="none">
              <a:solidFill>
                <a:srgbClr val="000000"/>
              </a:solidFill>
              <a:effectLst/>
              <a:uFillTx/>
              <a:latin typeface="Times New Roman"/>
            </a:endParaRPr>
          </a:p>
        </p:txBody>
      </p:sp>
      <p:sp>
        <p:nvSpPr>
          <p:cNvPr id="109" name=""/>
          <p:cNvSpPr/>
          <p:nvPr/>
        </p:nvSpPr>
        <p:spPr>
          <a:xfrm>
            <a:off x="596160" y="1328760"/>
            <a:ext cx="1255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INFORMATION</a:t>
            </a:r>
            <a:endParaRPr b="0" lang="en-US" sz="1200" strike="noStrike" u="none">
              <a:solidFill>
                <a:srgbClr val="000000"/>
              </a:solidFill>
              <a:effectLst/>
              <a:uFillTx/>
              <a:latin typeface="Times New Roman"/>
            </a:endParaRPr>
          </a:p>
        </p:txBody>
      </p:sp>
      <p:sp>
        <p:nvSpPr>
          <p:cNvPr id="110" name=""/>
          <p:cNvSpPr/>
          <p:nvPr/>
        </p:nvSpPr>
        <p:spPr>
          <a:xfrm>
            <a:off x="594000" y="3581280"/>
            <a:ext cx="10360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RESEARCH</a:t>
            </a:r>
            <a:endParaRPr b="0" lang="en-US" sz="1200" strike="noStrike" u="none">
              <a:solidFill>
                <a:srgbClr val="000000"/>
              </a:solidFill>
              <a:effectLst/>
              <a:uFillTx/>
              <a:latin typeface="Times New Roman"/>
            </a:endParaRPr>
          </a:p>
        </p:txBody>
      </p:sp>
      <p:sp>
        <p:nvSpPr>
          <p:cNvPr id="111" name=""/>
          <p:cNvSpPr/>
          <p:nvPr/>
        </p:nvSpPr>
        <p:spPr>
          <a:xfrm>
            <a:off x="593640" y="2166840"/>
            <a:ext cx="740736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InfoCentral should be a corporate service that is reachable Online.  </a:t>
            </a:r>
            <a:endParaRPr b="0" lang="en-US" sz="1200" strike="noStrike" u="none">
              <a:solidFill>
                <a:srgbClr val="000000"/>
              </a:solidFill>
              <a:effectLst/>
              <a:uFillTx/>
              <a:latin typeface="Times New Roman"/>
            </a:endParaRPr>
          </a:p>
          <a:p>
            <a:pPr lvl="2" marL="91440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first the content should consist of all the current publications and documents on the net</a:t>
            </a:r>
            <a:endParaRPr b="0" lang="en-US" sz="1200" strike="noStrike" u="none">
              <a:solidFill>
                <a:srgbClr val="000000"/>
              </a:solidFill>
              <a:effectLst/>
              <a:uFillTx/>
              <a:latin typeface="Times New Roman"/>
            </a:endParaRPr>
          </a:p>
          <a:p>
            <a:pPr lvl="2" marL="91440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As more public and historic information is available a search tool should be implemented</a:t>
            </a:r>
            <a:endParaRPr b="0" lang="en-US" sz="1200" strike="noStrike" u="none">
              <a:solidFill>
                <a:srgbClr val="000000"/>
              </a:solidFill>
              <a:effectLst/>
              <a:uFillTx/>
              <a:latin typeface="Times New Roman"/>
            </a:endParaRPr>
          </a:p>
          <a:p>
            <a:pPr lvl="2" marL="91440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search facility should be able to perform its work by subject, title, author, date, etc.</a:t>
            </a:r>
            <a:endParaRPr b="0" lang="en-US" sz="1200" strike="noStrike" u="none">
              <a:solidFill>
                <a:srgbClr val="000000"/>
              </a:solidFill>
              <a:effectLst/>
              <a:uFillTx/>
              <a:latin typeface="Times New Roman"/>
            </a:endParaRPr>
          </a:p>
        </p:txBody>
      </p:sp>
      <p:sp>
        <p:nvSpPr>
          <p:cNvPr id="112" name=""/>
          <p:cNvSpPr/>
          <p:nvPr/>
        </p:nvSpPr>
        <p:spPr>
          <a:xfrm>
            <a:off x="593640" y="3851280"/>
            <a:ext cx="3008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Research Central </a:t>
            </a:r>
            <a:endParaRPr b="0" lang="en-US" sz="1200" strike="noStrike" u="none">
              <a:solidFill>
                <a:srgbClr val="000000"/>
              </a:solidFill>
              <a:effectLst/>
              <a:uFillTx/>
              <a:latin typeface="Times New Roman"/>
            </a:endParaRPr>
          </a:p>
        </p:txBody>
      </p:sp>
      <p:sp>
        <p:nvSpPr>
          <p:cNvPr id="113" name=""/>
          <p:cNvSpPr/>
          <p:nvPr/>
        </p:nvSpPr>
        <p:spPr>
          <a:xfrm>
            <a:off x="593640" y="4191120"/>
            <a:ext cx="807732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InfoCentral should establish or develop a research center that would perform research for the different Enron areas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upon demand.  This service would be charged to the different cost centers.  The main function of the area would be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to find the information and perform the necessary preliminary or basic analyses required for decision making.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Many of the analyses performed by the research center could be made available in the InfoCentral Online system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with the authorization of the client or after their temporary confidentiality or strategic importance has expired.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
          <p:cNvSpPr/>
          <p:nvPr/>
        </p:nvSpPr>
        <p:spPr>
          <a:xfrm>
            <a:off x="918000" y="3809880"/>
            <a:ext cx="28566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Starting a knowledge sharing culture</a:t>
            </a:r>
            <a:endParaRPr b="0" lang="en-US" sz="1200" strike="noStrike" u="none">
              <a:solidFill>
                <a:srgbClr val="000000"/>
              </a:solidFill>
              <a:effectLst/>
              <a:uFillTx/>
              <a:latin typeface="Times New Roman"/>
            </a:endParaRPr>
          </a:p>
        </p:txBody>
      </p:sp>
      <p:sp>
        <p:nvSpPr>
          <p:cNvPr id="115" name=""/>
          <p:cNvSpPr/>
          <p:nvPr/>
        </p:nvSpPr>
        <p:spPr>
          <a:xfrm>
            <a:off x="916200" y="555480"/>
            <a:ext cx="11883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KNOWLEDGE</a:t>
            </a:r>
            <a:endParaRPr b="0" lang="en-US" sz="1200" strike="noStrike" u="none">
              <a:solidFill>
                <a:srgbClr val="000000"/>
              </a:solidFill>
              <a:effectLst/>
              <a:uFillTx/>
              <a:latin typeface="Times New Roman"/>
            </a:endParaRPr>
          </a:p>
        </p:txBody>
      </p:sp>
      <p:sp>
        <p:nvSpPr>
          <p:cNvPr id="116" name=""/>
          <p:cNvSpPr/>
          <p:nvPr/>
        </p:nvSpPr>
        <p:spPr>
          <a:xfrm>
            <a:off x="914400" y="1328760"/>
            <a:ext cx="786456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Jumpstarting the program by creating an expert directory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0" lang="en-US" sz="1200" strike="noStrike" u="none">
                <a:solidFill>
                  <a:srgbClr val="000000"/>
                </a:solidFill>
                <a:effectLst/>
                <a:uFillTx/>
                <a:latin typeface="Arial"/>
              </a:rPr>
              <a:t>An analyst and associate information website already exists it is called AXIS.  This system includes education and experience information of members of the analyst and associate program.  This facility should be expanded to all of the company and should include a comprehensive “search” function.</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Education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Work experience prior to Enron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Work or project experience while at Enron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Other areas of experience or expertise </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Special interests and or activities</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Company phone and location</a:t>
            </a:r>
            <a:endParaRPr b="0" lang="en-US" sz="1200" strike="noStrike" u="none">
              <a:solidFill>
                <a:srgbClr val="000000"/>
              </a:solidFill>
              <a:effectLst/>
              <a:uFillTx/>
              <a:latin typeface="Times New Roman"/>
            </a:endParaRPr>
          </a:p>
        </p:txBody>
      </p:sp>
      <p:sp>
        <p:nvSpPr>
          <p:cNvPr id="117" name=""/>
          <p:cNvSpPr/>
          <p:nvPr/>
        </p:nvSpPr>
        <p:spPr>
          <a:xfrm>
            <a:off x="974880" y="4224240"/>
            <a:ext cx="771192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Once you have the “people-base” top management should establish which are the strategic subjects of knowledge within their areas.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Once the subjects or themes are established top management should designate a head expert for each area</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head expert for each area should organize a team that should produce a document that transfers the basic knowledge of that area of expertise to others.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Incentives, contests, awards and public recognition should follow.</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914400" y="1112760"/>
            <a:ext cx="7299360" cy="182520"/>
          </a:xfrm>
          <a:prstGeom prst="rect">
            <a:avLst/>
          </a:prstGeom>
          <a:noFill/>
          <a:ln w="0">
            <a:noFill/>
          </a:ln>
        </p:spPr>
        <p:style>
          <a:lnRef idx="0"/>
          <a:fillRef idx="0"/>
          <a:effectRef idx="0"/>
          <a:fontRef idx="minor"/>
        </p:style>
        <p:txBody>
          <a:bodyPr lIns="0" rIns="0" tIns="0" bIns="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Table of Contents</a:t>
            </a:r>
            <a:endParaRPr b="0" lang="en-US" sz="2400" strike="noStrike" u="none">
              <a:solidFill>
                <a:srgbClr val="000000"/>
              </a:solidFill>
              <a:effectLst/>
              <a:uFillTx/>
              <a:latin typeface="Times New Roman"/>
            </a:endParaRPr>
          </a:p>
        </p:txBody>
      </p:sp>
      <p:sp>
        <p:nvSpPr>
          <p:cNvPr id="17" name=""/>
          <p:cNvSpPr/>
          <p:nvPr/>
        </p:nvSpPr>
        <p:spPr>
          <a:xfrm>
            <a:off x="1549440" y="1558800"/>
            <a:ext cx="6092640" cy="4383000"/>
          </a:xfrm>
          <a:prstGeom prst="rect">
            <a:avLst/>
          </a:prstGeom>
          <a:noFill/>
          <a:ln w="0">
            <a:noFill/>
          </a:ln>
        </p:spPr>
        <p:style>
          <a:lnRef idx="0"/>
          <a:fillRef idx="0"/>
          <a:effectRef idx="0"/>
          <a:fontRef idx="minor"/>
        </p:style>
        <p:txBody>
          <a:bodyPr lIns="0" rIns="0" tIns="0" bIns="0" anchor="t">
            <a:sp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Introduction</a:t>
            </a:r>
            <a:endParaRPr b="0" lang="en-US" sz="1200" strike="noStrike" u="none">
              <a:solidFill>
                <a:srgbClr val="000000"/>
              </a:solidFill>
              <a:effectLst/>
              <a:uFillTx/>
              <a:latin typeface="Times New Roman"/>
            </a:endParaRPr>
          </a:p>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 Executive summary and objectives</a:t>
            </a:r>
            <a:endParaRPr b="0" lang="en-US" sz="1200" strike="noStrike" u="none">
              <a:solidFill>
                <a:srgbClr val="000000"/>
              </a:solidFill>
              <a:effectLst/>
              <a:uFillTx/>
              <a:latin typeface="Times New Roman"/>
            </a:endParaRPr>
          </a:p>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 The Knowledge Creating Company-</a:t>
            </a:r>
            <a:r>
              <a:rPr b="0" i="1" lang="en-US" sz="1200" strike="noStrike" u="none">
                <a:solidFill>
                  <a:srgbClr val="000000"/>
                </a:solidFill>
                <a:effectLst/>
                <a:uFillTx/>
                <a:latin typeface="Arial"/>
              </a:rPr>
              <a:t>Ikujiro Nonaka</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Spiral of  Knowledge</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From Metaphor to Model</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Managing a Knowledge-Creating Company</a:t>
            </a:r>
            <a:endParaRPr b="0" lang="en-US" sz="1200" strike="noStrike" u="none">
              <a:solidFill>
                <a:srgbClr val="000000"/>
              </a:solidFill>
              <a:effectLst/>
              <a:uFillTx/>
              <a:latin typeface="Times New Roman"/>
            </a:endParaRPr>
          </a:p>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3. Building a Learning Organization-</a:t>
            </a:r>
            <a:r>
              <a:rPr b="0" i="1" lang="en-US" sz="1200" strike="noStrike" u="none">
                <a:solidFill>
                  <a:srgbClr val="000000"/>
                </a:solidFill>
                <a:effectLst/>
                <a:uFillTx/>
                <a:latin typeface="Arial"/>
              </a:rPr>
              <a:t> David A. Garvin</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Meaning</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Management</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Measurement</a:t>
            </a:r>
            <a:endParaRPr b="0" lang="en-US" sz="1200" strike="noStrike" u="none">
              <a:solidFill>
                <a:srgbClr val="000000"/>
              </a:solidFill>
              <a:effectLst/>
              <a:uFillTx/>
              <a:latin typeface="Times New Roman"/>
            </a:endParaRPr>
          </a:p>
          <a:p>
            <a:pPr lvl="2" marL="1085760" indent="-228600">
              <a:lnSpc>
                <a:spcPct val="100000"/>
              </a:lnSpc>
              <a:spcBef>
                <a:spcPts val="300"/>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 Getting started at Enron</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What we already have</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Jumpstarting the program by creating an expert directory</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Starting a knowledge sharing culture</a:t>
            </a:r>
            <a:endParaRPr b="0" lang="en-US" sz="1200" strike="noStrike" u="none">
              <a:solidFill>
                <a:srgbClr val="000000"/>
              </a:solidFill>
              <a:effectLst/>
              <a:uFillTx/>
              <a:latin typeface="Times New Roman"/>
            </a:endParaRPr>
          </a:p>
          <a:p>
            <a:pPr lvl="1" marL="743040" indent="-28584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899280" y="498600"/>
            <a:ext cx="16873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Introduction</a:t>
            </a:r>
            <a:endParaRPr b="0" lang="en-US" sz="2400" strike="noStrike" u="none">
              <a:solidFill>
                <a:srgbClr val="000000"/>
              </a:solidFill>
              <a:effectLst/>
              <a:uFillTx/>
              <a:latin typeface="Times New Roman"/>
            </a:endParaRPr>
          </a:p>
        </p:txBody>
      </p:sp>
      <p:sp>
        <p:nvSpPr>
          <p:cNvPr id="19" name=""/>
          <p:cNvSpPr/>
          <p:nvPr/>
        </p:nvSpPr>
        <p:spPr>
          <a:xfrm>
            <a:off x="1127160" y="1328760"/>
            <a:ext cx="7331040" cy="5031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By trying to develop a Knowledge and Information Management initiative, you realize how difficult it is to organize your thoughts, then to structure your organized thoughts in a way that will result in useful and productive information (or at least so you think).  Next comes the most difficult part :” I know what I want to say, I know it will be good for the company…..can I communicate it? Will it be understood? Can I prove what I am saying?”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Imagine having a system, a culture, a method that would make all this thought, knowledge creation, transmission and evaluation process easier for everyone in our company.  Enormous amounts of knowledge would be unlocked, and the possibility of creating new knowledge would increase exponentially.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sounds great, but it is an extremely difficult task. At least we have to know:</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What is knowledge?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How is knowledge created?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How is knowledge shared?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How is knowledge managed?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How is knowledge measured?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By fully answering these questions, we will have some basic knowledge about knowledge.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If we take these answers and combine them with what is being done already at Enron, we will see that we are almost ready to start and that we need to start now.</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533520" y="533520"/>
            <a:ext cx="4853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 The Knowledge-Creating Company</a:t>
            </a:r>
            <a:endParaRPr b="0" lang="en-US" sz="2400" strike="noStrike" u="none">
              <a:solidFill>
                <a:srgbClr val="000000"/>
              </a:solidFill>
              <a:effectLst/>
              <a:uFillTx/>
              <a:latin typeface="Times New Roman"/>
            </a:endParaRPr>
          </a:p>
        </p:txBody>
      </p:sp>
      <p:sp>
        <p:nvSpPr>
          <p:cNvPr id="21" name=""/>
          <p:cNvSpPr/>
          <p:nvPr/>
        </p:nvSpPr>
        <p:spPr>
          <a:xfrm>
            <a:off x="609480" y="1052640"/>
            <a:ext cx="771228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our sole business were continuous innovation and we were good at it, we would guarantee our competitive advantage regardless of the uncertainty related to the economy, to the market and to consumer preferences</a:t>
            </a:r>
            <a:endParaRPr b="0" lang="en-US" sz="1400" strike="noStrike" u="none">
              <a:solidFill>
                <a:srgbClr val="000000"/>
              </a:solidFill>
              <a:effectLst/>
              <a:uFillTx/>
              <a:latin typeface="Times New Roman"/>
            </a:endParaRPr>
          </a:p>
        </p:txBody>
      </p:sp>
      <p:sp>
        <p:nvSpPr>
          <p:cNvPr id="22" name=""/>
          <p:cNvSpPr/>
          <p:nvPr/>
        </p:nvSpPr>
        <p:spPr>
          <a:xfrm>
            <a:off x="685080" y="1905120"/>
            <a:ext cx="2419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KNOWLEDGE CYCLE</a:t>
            </a:r>
            <a:endParaRPr b="0" lang="en-US" sz="1400" strike="noStrike" u="none">
              <a:solidFill>
                <a:srgbClr val="000000"/>
              </a:solidFill>
              <a:effectLst/>
              <a:uFillTx/>
              <a:latin typeface="Times New Roman"/>
            </a:endParaRPr>
          </a:p>
        </p:txBody>
      </p:sp>
      <p:sp>
        <p:nvSpPr>
          <p:cNvPr id="23" name=""/>
          <p:cNvSpPr/>
          <p:nvPr/>
        </p:nvSpPr>
        <p:spPr>
          <a:xfrm>
            <a:off x="2867040" y="2438280"/>
            <a:ext cx="3095640" cy="1476360"/>
          </a:xfrm>
          <a:custGeom>
            <a:avLst/>
            <a:gdLst/>
            <a:ahLst/>
            <a:rect l="l" t="t" r="r" b="b"/>
            <a:pathLst>
              <a:path w="1553" h="753">
                <a:moveTo>
                  <a:pt x="983" y="584"/>
                </a:moveTo>
                <a:lnTo>
                  <a:pt x="1417" y="541"/>
                </a:lnTo>
                <a:lnTo>
                  <a:pt x="1552" y="150"/>
                </a:lnTo>
                <a:lnTo>
                  <a:pt x="1447" y="227"/>
                </a:lnTo>
                <a:lnTo>
                  <a:pt x="1398" y="186"/>
                </a:lnTo>
                <a:lnTo>
                  <a:pt x="1347" y="149"/>
                </a:lnTo>
                <a:lnTo>
                  <a:pt x="1294" y="116"/>
                </a:lnTo>
                <a:lnTo>
                  <a:pt x="1238" y="87"/>
                </a:lnTo>
                <a:lnTo>
                  <a:pt x="1181" y="61"/>
                </a:lnTo>
                <a:lnTo>
                  <a:pt x="1122" y="41"/>
                </a:lnTo>
                <a:lnTo>
                  <a:pt x="1060" y="23"/>
                </a:lnTo>
                <a:lnTo>
                  <a:pt x="999" y="12"/>
                </a:lnTo>
                <a:lnTo>
                  <a:pt x="936" y="4"/>
                </a:lnTo>
                <a:lnTo>
                  <a:pt x="873" y="0"/>
                </a:lnTo>
                <a:lnTo>
                  <a:pt x="810" y="2"/>
                </a:lnTo>
                <a:lnTo>
                  <a:pt x="748" y="8"/>
                </a:lnTo>
                <a:lnTo>
                  <a:pt x="685" y="19"/>
                </a:lnTo>
                <a:lnTo>
                  <a:pt x="624" y="34"/>
                </a:lnTo>
                <a:lnTo>
                  <a:pt x="564" y="53"/>
                </a:lnTo>
                <a:lnTo>
                  <a:pt x="506" y="76"/>
                </a:lnTo>
                <a:lnTo>
                  <a:pt x="449" y="104"/>
                </a:lnTo>
                <a:lnTo>
                  <a:pt x="395" y="137"/>
                </a:lnTo>
                <a:lnTo>
                  <a:pt x="342" y="172"/>
                </a:lnTo>
                <a:lnTo>
                  <a:pt x="294" y="212"/>
                </a:lnTo>
                <a:lnTo>
                  <a:pt x="248" y="254"/>
                </a:lnTo>
                <a:lnTo>
                  <a:pt x="205" y="301"/>
                </a:lnTo>
                <a:lnTo>
                  <a:pt x="165" y="350"/>
                </a:lnTo>
                <a:lnTo>
                  <a:pt x="130" y="401"/>
                </a:lnTo>
                <a:lnTo>
                  <a:pt x="98" y="456"/>
                </a:lnTo>
                <a:lnTo>
                  <a:pt x="71" y="512"/>
                </a:lnTo>
                <a:lnTo>
                  <a:pt x="46" y="570"/>
                </a:lnTo>
                <a:lnTo>
                  <a:pt x="27" y="631"/>
                </a:lnTo>
                <a:lnTo>
                  <a:pt x="11" y="692"/>
                </a:lnTo>
                <a:lnTo>
                  <a:pt x="0" y="752"/>
                </a:lnTo>
                <a:lnTo>
                  <a:pt x="222" y="608"/>
                </a:lnTo>
                <a:lnTo>
                  <a:pt x="440" y="749"/>
                </a:lnTo>
                <a:lnTo>
                  <a:pt x="455" y="710"/>
                </a:lnTo>
                <a:lnTo>
                  <a:pt x="474" y="670"/>
                </a:lnTo>
                <a:lnTo>
                  <a:pt x="498" y="632"/>
                </a:lnTo>
                <a:lnTo>
                  <a:pt x="525" y="596"/>
                </a:lnTo>
                <a:lnTo>
                  <a:pt x="556" y="563"/>
                </a:lnTo>
                <a:lnTo>
                  <a:pt x="589" y="533"/>
                </a:lnTo>
                <a:lnTo>
                  <a:pt x="626" y="507"/>
                </a:lnTo>
                <a:lnTo>
                  <a:pt x="665" y="485"/>
                </a:lnTo>
                <a:lnTo>
                  <a:pt x="706" y="467"/>
                </a:lnTo>
                <a:lnTo>
                  <a:pt x="749" y="453"/>
                </a:lnTo>
                <a:lnTo>
                  <a:pt x="793" y="443"/>
                </a:lnTo>
                <a:lnTo>
                  <a:pt x="837" y="438"/>
                </a:lnTo>
                <a:lnTo>
                  <a:pt x="882" y="438"/>
                </a:lnTo>
                <a:lnTo>
                  <a:pt x="927" y="442"/>
                </a:lnTo>
                <a:lnTo>
                  <a:pt x="971" y="450"/>
                </a:lnTo>
                <a:lnTo>
                  <a:pt x="1014" y="464"/>
                </a:lnTo>
                <a:lnTo>
                  <a:pt x="1055" y="480"/>
                </a:lnTo>
                <a:lnTo>
                  <a:pt x="1095" y="502"/>
                </a:lnTo>
                <a:lnTo>
                  <a:pt x="983" y="584"/>
                </a:lnTo>
              </a:path>
            </a:pathLst>
          </a:custGeom>
          <a:solidFill>
            <a:srgbClr val="eaeaea"/>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2590920" y="3740040"/>
            <a:ext cx="2431800" cy="2098800"/>
          </a:xfrm>
          <a:custGeom>
            <a:avLst/>
            <a:gdLst/>
            <a:ahLst/>
            <a:rect l="l" t="t" r="r" b="b"/>
            <a:pathLst>
              <a:path w="1221" h="1071">
                <a:moveTo>
                  <a:pt x="1220" y="1042"/>
                </a:moveTo>
                <a:lnTo>
                  <a:pt x="1002" y="847"/>
                </a:lnTo>
                <a:lnTo>
                  <a:pt x="1081" y="630"/>
                </a:lnTo>
                <a:lnTo>
                  <a:pt x="1038" y="635"/>
                </a:lnTo>
                <a:lnTo>
                  <a:pt x="994" y="636"/>
                </a:lnTo>
                <a:lnTo>
                  <a:pt x="950" y="634"/>
                </a:lnTo>
                <a:lnTo>
                  <a:pt x="906" y="626"/>
                </a:lnTo>
                <a:lnTo>
                  <a:pt x="865" y="614"/>
                </a:lnTo>
                <a:lnTo>
                  <a:pt x="823" y="599"/>
                </a:lnTo>
                <a:lnTo>
                  <a:pt x="784" y="579"/>
                </a:lnTo>
                <a:lnTo>
                  <a:pt x="747" y="556"/>
                </a:lnTo>
                <a:lnTo>
                  <a:pt x="713" y="528"/>
                </a:lnTo>
                <a:lnTo>
                  <a:pt x="682" y="496"/>
                </a:lnTo>
                <a:lnTo>
                  <a:pt x="653" y="463"/>
                </a:lnTo>
                <a:lnTo>
                  <a:pt x="629" y="427"/>
                </a:lnTo>
                <a:lnTo>
                  <a:pt x="609" y="390"/>
                </a:lnTo>
                <a:lnTo>
                  <a:pt x="594" y="352"/>
                </a:lnTo>
                <a:lnTo>
                  <a:pt x="581" y="314"/>
                </a:lnTo>
                <a:lnTo>
                  <a:pt x="573" y="273"/>
                </a:lnTo>
                <a:lnTo>
                  <a:pt x="568" y="232"/>
                </a:lnTo>
                <a:lnTo>
                  <a:pt x="712" y="232"/>
                </a:lnTo>
                <a:lnTo>
                  <a:pt x="368" y="0"/>
                </a:lnTo>
                <a:lnTo>
                  <a:pt x="0" y="235"/>
                </a:lnTo>
                <a:lnTo>
                  <a:pt x="134" y="234"/>
                </a:lnTo>
                <a:lnTo>
                  <a:pt x="139" y="296"/>
                </a:lnTo>
                <a:lnTo>
                  <a:pt x="148" y="358"/>
                </a:lnTo>
                <a:lnTo>
                  <a:pt x="161" y="419"/>
                </a:lnTo>
                <a:lnTo>
                  <a:pt x="178" y="479"/>
                </a:lnTo>
                <a:lnTo>
                  <a:pt x="200" y="538"/>
                </a:lnTo>
                <a:lnTo>
                  <a:pt x="227" y="595"/>
                </a:lnTo>
                <a:lnTo>
                  <a:pt x="257" y="650"/>
                </a:lnTo>
                <a:lnTo>
                  <a:pt x="291" y="702"/>
                </a:lnTo>
                <a:lnTo>
                  <a:pt x="328" y="751"/>
                </a:lnTo>
                <a:lnTo>
                  <a:pt x="369" y="797"/>
                </a:lnTo>
                <a:lnTo>
                  <a:pt x="413" y="841"/>
                </a:lnTo>
                <a:lnTo>
                  <a:pt x="459" y="882"/>
                </a:lnTo>
                <a:lnTo>
                  <a:pt x="509" y="919"/>
                </a:lnTo>
                <a:lnTo>
                  <a:pt x="562" y="951"/>
                </a:lnTo>
                <a:lnTo>
                  <a:pt x="617" y="981"/>
                </a:lnTo>
                <a:lnTo>
                  <a:pt x="673" y="1007"/>
                </a:lnTo>
                <a:lnTo>
                  <a:pt x="732" y="1027"/>
                </a:lnTo>
                <a:lnTo>
                  <a:pt x="791" y="1045"/>
                </a:lnTo>
                <a:lnTo>
                  <a:pt x="852" y="1057"/>
                </a:lnTo>
                <a:lnTo>
                  <a:pt x="913" y="1067"/>
                </a:lnTo>
                <a:lnTo>
                  <a:pt x="975" y="1070"/>
                </a:lnTo>
                <a:lnTo>
                  <a:pt x="1037" y="1070"/>
                </a:lnTo>
                <a:lnTo>
                  <a:pt x="1098" y="1066"/>
                </a:lnTo>
                <a:lnTo>
                  <a:pt x="1160" y="1056"/>
                </a:lnTo>
                <a:lnTo>
                  <a:pt x="1220" y="1042"/>
                </a:lnTo>
              </a:path>
            </a:pathLst>
          </a:custGeom>
          <a:solidFill>
            <a:srgbClr val="eaeaea"/>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4729320" y="3100320"/>
            <a:ext cx="1579320" cy="2820960"/>
          </a:xfrm>
          <a:custGeom>
            <a:avLst/>
            <a:gdLst/>
            <a:ahLst/>
            <a:rect l="l" t="t" r="r" b="b"/>
            <a:pathLst>
              <a:path w="793" h="1440">
                <a:moveTo>
                  <a:pt x="286" y="1316"/>
                </a:moveTo>
                <a:lnTo>
                  <a:pt x="340" y="1290"/>
                </a:lnTo>
                <a:lnTo>
                  <a:pt x="392" y="1260"/>
                </a:lnTo>
                <a:lnTo>
                  <a:pt x="442" y="1225"/>
                </a:lnTo>
                <a:lnTo>
                  <a:pt x="490" y="1187"/>
                </a:lnTo>
                <a:lnTo>
                  <a:pt x="535" y="1146"/>
                </a:lnTo>
                <a:lnTo>
                  <a:pt x="576" y="1102"/>
                </a:lnTo>
                <a:lnTo>
                  <a:pt x="616" y="1055"/>
                </a:lnTo>
                <a:lnTo>
                  <a:pt x="650" y="1005"/>
                </a:lnTo>
                <a:lnTo>
                  <a:pt x="682" y="953"/>
                </a:lnTo>
                <a:lnTo>
                  <a:pt x="709" y="900"/>
                </a:lnTo>
                <a:lnTo>
                  <a:pt x="734" y="844"/>
                </a:lnTo>
                <a:lnTo>
                  <a:pt x="753" y="786"/>
                </a:lnTo>
                <a:lnTo>
                  <a:pt x="770" y="727"/>
                </a:lnTo>
                <a:lnTo>
                  <a:pt x="781" y="668"/>
                </a:lnTo>
                <a:lnTo>
                  <a:pt x="789" y="608"/>
                </a:lnTo>
                <a:lnTo>
                  <a:pt x="792" y="547"/>
                </a:lnTo>
                <a:lnTo>
                  <a:pt x="790" y="487"/>
                </a:lnTo>
                <a:lnTo>
                  <a:pt x="786" y="427"/>
                </a:lnTo>
                <a:lnTo>
                  <a:pt x="775" y="367"/>
                </a:lnTo>
                <a:lnTo>
                  <a:pt x="762" y="308"/>
                </a:lnTo>
                <a:lnTo>
                  <a:pt x="744" y="249"/>
                </a:lnTo>
                <a:lnTo>
                  <a:pt x="722" y="193"/>
                </a:lnTo>
                <a:lnTo>
                  <a:pt x="697" y="137"/>
                </a:lnTo>
                <a:lnTo>
                  <a:pt x="667" y="84"/>
                </a:lnTo>
                <a:lnTo>
                  <a:pt x="639" y="41"/>
                </a:lnTo>
                <a:lnTo>
                  <a:pt x="609" y="0"/>
                </a:lnTo>
                <a:lnTo>
                  <a:pt x="521" y="247"/>
                </a:lnTo>
                <a:lnTo>
                  <a:pt x="277" y="280"/>
                </a:lnTo>
                <a:lnTo>
                  <a:pt x="294" y="308"/>
                </a:lnTo>
                <a:lnTo>
                  <a:pt x="316" y="347"/>
                </a:lnTo>
                <a:lnTo>
                  <a:pt x="332" y="389"/>
                </a:lnTo>
                <a:lnTo>
                  <a:pt x="345" y="431"/>
                </a:lnTo>
                <a:lnTo>
                  <a:pt x="353" y="475"/>
                </a:lnTo>
                <a:lnTo>
                  <a:pt x="357" y="519"/>
                </a:lnTo>
                <a:lnTo>
                  <a:pt x="355" y="564"/>
                </a:lnTo>
                <a:lnTo>
                  <a:pt x="350" y="608"/>
                </a:lnTo>
                <a:lnTo>
                  <a:pt x="339" y="652"/>
                </a:lnTo>
                <a:lnTo>
                  <a:pt x="325" y="694"/>
                </a:lnTo>
                <a:lnTo>
                  <a:pt x="306" y="734"/>
                </a:lnTo>
                <a:lnTo>
                  <a:pt x="284" y="772"/>
                </a:lnTo>
                <a:lnTo>
                  <a:pt x="257" y="808"/>
                </a:lnTo>
                <a:lnTo>
                  <a:pt x="227" y="841"/>
                </a:lnTo>
                <a:lnTo>
                  <a:pt x="193" y="871"/>
                </a:lnTo>
                <a:lnTo>
                  <a:pt x="156" y="896"/>
                </a:lnTo>
                <a:lnTo>
                  <a:pt x="113" y="761"/>
                </a:lnTo>
                <a:lnTo>
                  <a:pt x="0" y="1169"/>
                </a:lnTo>
                <a:lnTo>
                  <a:pt x="321" y="1439"/>
                </a:lnTo>
                <a:lnTo>
                  <a:pt x="286" y="1316"/>
                </a:lnTo>
              </a:path>
            </a:pathLst>
          </a:custGeom>
          <a:solidFill>
            <a:srgbClr val="eaeaea"/>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513240" y="2825280"/>
            <a:ext cx="1990800" cy="18324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Creation</a:t>
            </a:r>
            <a:endParaRPr b="0" lang="en-US" sz="1200" strike="noStrike" u="none">
              <a:solidFill>
                <a:srgbClr val="000000"/>
              </a:solidFill>
              <a:effectLst/>
              <a:uFillTx/>
              <a:latin typeface="Times New Roman"/>
            </a:endParaRPr>
          </a:p>
        </p:txBody>
      </p:sp>
      <p:sp>
        <p:nvSpPr>
          <p:cNvPr id="27" name=""/>
          <p:cNvSpPr/>
          <p:nvPr/>
        </p:nvSpPr>
        <p:spPr>
          <a:xfrm>
            <a:off x="5327640" y="4493880"/>
            <a:ext cx="892080" cy="18324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Application</a:t>
            </a:r>
            <a:endParaRPr b="0" lang="en-US" sz="1200" strike="noStrike" u="none">
              <a:solidFill>
                <a:srgbClr val="000000"/>
              </a:solidFill>
              <a:effectLst/>
              <a:uFillTx/>
              <a:latin typeface="Times New Roman"/>
            </a:endParaRPr>
          </a:p>
        </p:txBody>
      </p:sp>
      <p:sp>
        <p:nvSpPr>
          <p:cNvPr id="28" name=""/>
          <p:cNvSpPr/>
          <p:nvPr/>
        </p:nvSpPr>
        <p:spPr>
          <a:xfrm>
            <a:off x="3125880" y="4876560"/>
            <a:ext cx="988920" cy="18324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Management</a:t>
            </a:r>
            <a:endParaRPr b="0" lang="en-US" sz="1200" strike="noStrike" u="none">
              <a:solidFill>
                <a:srgbClr val="000000"/>
              </a:solidFill>
              <a:effectLst/>
              <a:uFillTx/>
              <a:latin typeface="Times New Roman"/>
            </a:endParaRPr>
          </a:p>
        </p:txBody>
      </p:sp>
      <p:sp>
        <p:nvSpPr>
          <p:cNvPr id="29" name=""/>
          <p:cNvSpPr/>
          <p:nvPr/>
        </p:nvSpPr>
        <p:spPr>
          <a:xfrm>
            <a:off x="2232000" y="2583000"/>
            <a:ext cx="184320" cy="274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 name=""/>
          <p:cNvSpPr/>
          <p:nvPr/>
        </p:nvSpPr>
        <p:spPr>
          <a:xfrm>
            <a:off x="1527480" y="2286000"/>
            <a:ext cx="1772640" cy="1008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The knowledge spiral</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tacit-tacit</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explicit-explicit</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tacit-explicit</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explicit-tacit</a:t>
            </a:r>
            <a:endParaRPr b="0" lang="en-US" sz="1200" strike="noStrike" u="none">
              <a:solidFill>
                <a:srgbClr val="000000"/>
              </a:solidFill>
              <a:effectLst/>
              <a:uFillTx/>
              <a:latin typeface="Times New Roman"/>
            </a:endParaRPr>
          </a:p>
        </p:txBody>
      </p:sp>
      <p:sp>
        <p:nvSpPr>
          <p:cNvPr id="31" name=""/>
          <p:cNvSpPr/>
          <p:nvPr/>
        </p:nvSpPr>
        <p:spPr>
          <a:xfrm>
            <a:off x="6464160" y="4135320"/>
            <a:ext cx="1586160" cy="1008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From idea to model</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direction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why?</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evolution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solution</a:t>
            </a:r>
            <a:endParaRPr b="0" lang="en-US" sz="1200" strike="noStrike" u="none">
              <a:solidFill>
                <a:srgbClr val="000000"/>
              </a:solidFill>
              <a:effectLst/>
              <a:uFillTx/>
              <a:latin typeface="Times New Roman"/>
            </a:endParaRPr>
          </a:p>
        </p:txBody>
      </p:sp>
      <p:sp>
        <p:nvSpPr>
          <p:cNvPr id="32" name=""/>
          <p:cNvSpPr/>
          <p:nvPr/>
        </p:nvSpPr>
        <p:spPr>
          <a:xfrm>
            <a:off x="1524240" y="5181480"/>
            <a:ext cx="1739160" cy="1008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Management process</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competition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free access</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recognition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measurement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607680" y="914400"/>
            <a:ext cx="27662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SPIRAL OF KNOWLEDGE</a:t>
            </a:r>
            <a:endParaRPr b="0" lang="en-US" sz="1400" strike="noStrike" u="none">
              <a:solidFill>
                <a:srgbClr val="000000"/>
              </a:solidFill>
              <a:effectLst/>
              <a:uFillTx/>
              <a:latin typeface="Times New Roman"/>
            </a:endParaRPr>
          </a:p>
        </p:txBody>
      </p:sp>
      <p:sp>
        <p:nvSpPr>
          <p:cNvPr id="34" name=""/>
          <p:cNvSpPr/>
          <p:nvPr/>
        </p:nvSpPr>
        <p:spPr>
          <a:xfrm>
            <a:off x="774720" y="4335480"/>
            <a:ext cx="746748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Explicit to tacit. </a:t>
            </a:r>
            <a:r>
              <a:rPr b="0" lang="en-US" sz="1200" strike="noStrike" u="none">
                <a:solidFill>
                  <a:srgbClr val="000000"/>
                </a:solidFill>
                <a:effectLst/>
                <a:uFillTx/>
                <a:latin typeface="Arial"/>
              </a:rPr>
              <a:t>As new explicit knowledge is shared throughout an organization, other employees begin to internalize it --- that is , they use it to broaden, extend and reframe their own tacit knowledge.  Other employees use the innovation and eventually come to take it for granted as part of the background of tools and resources necessary to do their jobs</a:t>
            </a:r>
            <a:endParaRPr b="0" lang="en-US" sz="1200" strike="noStrike" u="none">
              <a:solidFill>
                <a:srgbClr val="000000"/>
              </a:solidFill>
              <a:effectLst/>
              <a:uFillTx/>
              <a:latin typeface="Times New Roman"/>
            </a:endParaRPr>
          </a:p>
        </p:txBody>
      </p:sp>
      <p:sp>
        <p:nvSpPr>
          <p:cNvPr id="35" name=""/>
          <p:cNvSpPr/>
          <p:nvPr/>
        </p:nvSpPr>
        <p:spPr>
          <a:xfrm>
            <a:off x="774720" y="1320840"/>
            <a:ext cx="75438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Tacit to tacit.  </a:t>
            </a:r>
            <a:r>
              <a:rPr b="0" lang="en-US" sz="1200" strike="noStrike" u="none">
                <a:solidFill>
                  <a:srgbClr val="000000"/>
                </a:solidFill>
                <a:effectLst/>
                <a:uFillTx/>
                <a:latin typeface="Arial"/>
              </a:rPr>
              <a:t>Sometimes one individual shares tacit knowledge directly with another. The learning person does so through observation, imitation and practice.  This knowledge becomes part of the apprentice’s tacit knowledge.  This type of learning experience on its own is a rather limited form of knowledge creation.  The apprentice learns the skills but neither the apprentice or the instructor gain systematic insight into their area of expertise. Because their knowledge never become explicit, it cannot easily be leveraged by the organization as a whole.</a:t>
            </a:r>
            <a:endParaRPr b="0" lang="en-US" sz="1200" strike="noStrike" u="none">
              <a:solidFill>
                <a:srgbClr val="000000"/>
              </a:solidFill>
              <a:effectLst/>
              <a:uFillTx/>
              <a:latin typeface="Times New Roman"/>
            </a:endParaRPr>
          </a:p>
        </p:txBody>
      </p:sp>
      <p:sp>
        <p:nvSpPr>
          <p:cNvPr id="36" name=""/>
          <p:cNvSpPr/>
          <p:nvPr/>
        </p:nvSpPr>
        <p:spPr>
          <a:xfrm>
            <a:off x="774720" y="2629080"/>
            <a:ext cx="762012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Explicit to explicit. </a:t>
            </a:r>
            <a:r>
              <a:rPr b="0" lang="en-US" sz="1200" strike="noStrike" u="none">
                <a:solidFill>
                  <a:srgbClr val="000000"/>
                </a:solidFill>
                <a:effectLst/>
                <a:uFillTx/>
                <a:latin typeface="Arial"/>
              </a:rPr>
              <a:t>An individual can also combine discrete pieces of explicit knowledge into a new  whole.  When somebody combines pieces of existing information to create, let’s say, anew document he or she synthesizes  information,  Nevertheless this combination does not extend the organization knowledge base as a whole.</a:t>
            </a:r>
            <a:endParaRPr b="0" lang="en-US" sz="1200" strike="noStrike" u="none">
              <a:solidFill>
                <a:srgbClr val="000000"/>
              </a:solidFill>
              <a:effectLst/>
              <a:uFillTx/>
              <a:latin typeface="Times New Roman"/>
            </a:endParaRPr>
          </a:p>
        </p:txBody>
      </p:sp>
      <p:sp>
        <p:nvSpPr>
          <p:cNvPr id="37" name=""/>
          <p:cNvSpPr/>
          <p:nvPr/>
        </p:nvSpPr>
        <p:spPr>
          <a:xfrm>
            <a:off x="774720" y="3573360"/>
            <a:ext cx="762012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Tacit to explicit. </a:t>
            </a:r>
            <a:r>
              <a:rPr b="0" lang="en-US" sz="1200" strike="noStrike" u="none">
                <a:solidFill>
                  <a:srgbClr val="000000"/>
                </a:solidFill>
                <a:effectLst/>
                <a:uFillTx/>
                <a:latin typeface="Arial"/>
              </a:rPr>
              <a:t>When the apprentice in the tacit to tacit example is able to articulate the foundation of his or her tacit knowledge, he or she convert it into explicit knowledge, thus allowing it to be shared with the organization.</a:t>
            </a:r>
            <a:endParaRPr b="0" lang="en-US" sz="1200" strike="noStrike" u="none">
              <a:solidFill>
                <a:srgbClr val="000000"/>
              </a:solidFill>
              <a:effectLst/>
              <a:uFillTx/>
              <a:latin typeface="Times New Roman"/>
            </a:endParaRPr>
          </a:p>
        </p:txBody>
      </p:sp>
      <p:sp>
        <p:nvSpPr>
          <p:cNvPr id="38" name=""/>
          <p:cNvSpPr/>
          <p:nvPr/>
        </p:nvSpPr>
        <p:spPr>
          <a:xfrm rot="10800000">
            <a:off x="914400" y="5246280"/>
            <a:ext cx="7238880" cy="239760"/>
          </a:xfrm>
          <a:prstGeom prst="triangle">
            <a:avLst>
              <a:gd name="adj" fmla="val 50000"/>
            </a:avLst>
          </a:prstGeom>
          <a:solidFill>
            <a:srgbClr val="b2b2b2"/>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39" name=""/>
          <p:cNvSpPr/>
          <p:nvPr/>
        </p:nvSpPr>
        <p:spPr>
          <a:xfrm>
            <a:off x="914400" y="5715000"/>
            <a:ext cx="7238880" cy="60948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 name=""/>
          <p:cNvSpPr/>
          <p:nvPr/>
        </p:nvSpPr>
        <p:spPr>
          <a:xfrm>
            <a:off x="1203480" y="5791320"/>
            <a:ext cx="67975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interaction of tacit and explicit knowledge produces powerful results.  Our goal should be to introduce this “spiral” into the organization’s culture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607320" y="914400"/>
            <a:ext cx="2171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FROM IDEA TO MODEL</a:t>
            </a:r>
            <a:endParaRPr b="0" lang="en-US" sz="1400" strike="noStrike" u="none">
              <a:solidFill>
                <a:srgbClr val="000000"/>
              </a:solidFill>
              <a:effectLst/>
              <a:uFillTx/>
              <a:latin typeface="Times New Roman"/>
            </a:endParaRPr>
          </a:p>
        </p:txBody>
      </p:sp>
      <p:sp>
        <p:nvSpPr>
          <p:cNvPr id="42" name=""/>
          <p:cNvSpPr/>
          <p:nvPr/>
        </p:nvSpPr>
        <p:spPr>
          <a:xfrm>
            <a:off x="750960" y="2498760"/>
            <a:ext cx="1725480" cy="2606760"/>
          </a:xfrm>
          <a:prstGeom prst="rect">
            <a:avLst/>
          </a:prstGeom>
          <a:noFill/>
          <a:ln w="0">
            <a:noFill/>
          </a:ln>
        </p:spPr>
        <p:style>
          <a:lnRef idx="0"/>
          <a:fillRef idx="0"/>
          <a:effectRef idx="0"/>
          <a:fontRef idx="minor"/>
        </p:style>
        <p:txBody>
          <a:bodyPr lIns="0" rIns="0" tIns="0" bIns="0" anchor="t">
            <a:spAutoFit/>
          </a:bodyPr>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Management sets a direction or goal.</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Example</a:t>
            </a:r>
            <a:r>
              <a:rPr b="0" lang="en-US" sz="1200" strike="noStrike" u="none">
                <a:solidFill>
                  <a:srgbClr val="000000"/>
                </a:solidFill>
                <a:effectLst/>
                <a:uFillTx/>
                <a:latin typeface="Arial"/>
              </a:rPr>
              <a:t>: Enron should move away from physical to intangible proprietary high value assets</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Example</a:t>
            </a:r>
            <a:r>
              <a:rPr b="0" lang="en-US" sz="1200" strike="noStrike" u="none">
                <a:solidFill>
                  <a:srgbClr val="000000"/>
                </a:solidFill>
                <a:effectLst/>
                <a:uFillTx/>
                <a:latin typeface="Arial"/>
              </a:rPr>
              <a:t>: Apply our business model to other  industries</a:t>
            </a:r>
            <a:endParaRPr b="0" lang="en-US" sz="1200" strike="noStrike" u="none">
              <a:solidFill>
                <a:srgbClr val="000000"/>
              </a:solidFill>
              <a:effectLst/>
              <a:uFillTx/>
              <a:latin typeface="Times New Roman"/>
            </a:endParaRPr>
          </a:p>
        </p:txBody>
      </p:sp>
      <p:grpSp>
        <p:nvGrpSpPr>
          <p:cNvPr id="43" name=""/>
          <p:cNvGrpSpPr/>
          <p:nvPr/>
        </p:nvGrpSpPr>
        <p:grpSpPr>
          <a:xfrm>
            <a:off x="647640" y="1436760"/>
            <a:ext cx="2017440" cy="933120"/>
            <a:chOff x="647640" y="1436760"/>
            <a:chExt cx="2017440" cy="933120"/>
          </a:xfrm>
        </p:grpSpPr>
        <p:sp>
          <p:nvSpPr>
            <p:cNvPr id="44" name=""/>
            <p:cNvSpPr/>
            <p:nvPr/>
          </p:nvSpPr>
          <p:spPr>
            <a:xfrm>
              <a:off x="647640" y="1436760"/>
              <a:ext cx="2017440" cy="933120"/>
            </a:xfrm>
            <a:custGeom>
              <a:avLst/>
              <a:gdLst/>
              <a:ahLst/>
              <a:rect l="l" t="t" r="r" b="b"/>
              <a:pathLst>
                <a:path w="1246" h="576">
                  <a:moveTo>
                    <a:pt x="0" y="0"/>
                  </a:moveTo>
                  <a:lnTo>
                    <a:pt x="1142" y="0"/>
                  </a:lnTo>
                  <a:lnTo>
                    <a:pt x="1246" y="288"/>
                  </a:lnTo>
                  <a:lnTo>
                    <a:pt x="1142" y="576"/>
                  </a:lnTo>
                  <a:lnTo>
                    <a:pt x="0" y="576"/>
                  </a:lnTo>
                  <a:lnTo>
                    <a:pt x="0"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45" name=""/>
            <p:cNvSpPr/>
            <p:nvPr/>
          </p:nvSpPr>
          <p:spPr>
            <a:xfrm>
              <a:off x="699120" y="1488240"/>
              <a:ext cx="1797120" cy="803520"/>
            </a:xfrm>
            <a:prstGeom prst="rect">
              <a:avLst/>
            </a:prstGeom>
            <a:solidFill>
              <a:srgbClr val="eaeaea"/>
            </a:solidFill>
            <a:ln w="0">
              <a:noFill/>
            </a:ln>
          </p:spPr>
          <p:style>
            <a:lnRef idx="0"/>
            <a:fillRef idx="0"/>
            <a:effectRef idx="0"/>
            <a:fontRef idx="minor"/>
          </p:style>
          <p:txBody>
            <a:bodyPr lIns="46800" rIns="46800" tIns="0" bIns="0" anchor="ctr">
              <a:normAutofit/>
            </a:bodyPr>
            <a:p>
              <a:pPr marL="349200" indent="-349200">
                <a:lnSpc>
                  <a:spcPct val="100000"/>
                </a:lnSpc>
                <a:spcBef>
                  <a:spcPts val="476"/>
                </a:spcBef>
                <a:buClr>
                  <a:srgbClr val="000000"/>
                </a:buClr>
                <a:buFont typeface="Arial"/>
                <a:buChar char="•"/>
                <a:tabLst>
                  <a:tab algn="l" pos="933480"/>
                  <a:tab algn="l" pos="1866960"/>
                  <a:tab algn="l" pos="2800440"/>
                  <a:tab algn="l" pos="3733920"/>
                  <a:tab algn="l" pos="4667400"/>
                  <a:tab algn="l" pos="5600880"/>
                  <a:tab algn="l" pos="6534000"/>
                  <a:tab algn="l" pos="7467480"/>
                  <a:tab algn="l" pos="8400960"/>
                  <a:tab algn="l" pos="9334440"/>
                  <a:tab algn="l" pos="10267920"/>
                </a:tabLst>
              </a:pPr>
              <a:r>
                <a:rPr b="1" lang="en-US" sz="1900" strike="noStrike" u="none">
                  <a:solidFill>
                    <a:srgbClr val="000000"/>
                  </a:solidFill>
                  <a:effectLst/>
                  <a:uFillTx/>
                  <a:latin typeface="Arial"/>
                </a:rPr>
                <a:t>Direction</a:t>
              </a:r>
              <a:endParaRPr b="0" lang="en-US" sz="1900" strike="noStrike" u="none">
                <a:solidFill>
                  <a:srgbClr val="000000"/>
                </a:solidFill>
                <a:effectLst/>
                <a:uFillTx/>
                <a:latin typeface="Times New Roman"/>
              </a:endParaRPr>
            </a:p>
          </p:txBody>
        </p:sp>
      </p:grpSp>
      <p:grpSp>
        <p:nvGrpSpPr>
          <p:cNvPr id="46" name=""/>
          <p:cNvGrpSpPr/>
          <p:nvPr/>
        </p:nvGrpSpPr>
        <p:grpSpPr>
          <a:xfrm>
            <a:off x="2495520" y="1436760"/>
            <a:ext cx="2020680" cy="933120"/>
            <a:chOff x="2495520" y="1436760"/>
            <a:chExt cx="2020680" cy="933120"/>
          </a:xfrm>
        </p:grpSpPr>
        <p:sp>
          <p:nvSpPr>
            <p:cNvPr id="47" name=""/>
            <p:cNvSpPr/>
            <p:nvPr/>
          </p:nvSpPr>
          <p:spPr>
            <a:xfrm>
              <a:off x="2495520" y="1436760"/>
              <a:ext cx="2020680" cy="933120"/>
            </a:xfrm>
            <a:custGeom>
              <a:avLst/>
              <a:gdLst/>
              <a:ahLst/>
              <a:rect l="l" t="t" r="r" b="b"/>
              <a:pathLst>
                <a:path w="1247" h="576">
                  <a:moveTo>
                    <a:pt x="0" y="0"/>
                  </a:moveTo>
                  <a:lnTo>
                    <a:pt x="1143" y="0"/>
                  </a:lnTo>
                  <a:lnTo>
                    <a:pt x="1247" y="288"/>
                  </a:lnTo>
                  <a:lnTo>
                    <a:pt x="1143"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48" name=""/>
            <p:cNvSpPr/>
            <p:nvPr/>
          </p:nvSpPr>
          <p:spPr>
            <a:xfrm>
              <a:off x="2715840" y="1488240"/>
              <a:ext cx="1633320" cy="803520"/>
            </a:xfrm>
            <a:prstGeom prst="rect">
              <a:avLst/>
            </a:prstGeom>
            <a:solidFill>
              <a:srgbClr val="eaeaea"/>
            </a:solidFill>
            <a:ln w="0">
              <a:noFill/>
            </a:ln>
          </p:spPr>
          <p:style>
            <a:lnRef idx="0"/>
            <a:fillRef idx="0"/>
            <a:effectRef idx="0"/>
            <a:fontRef idx="minor"/>
          </p:style>
          <p:txBody>
            <a:bodyPr lIns="46800" rIns="46800" tIns="0" bIns="0" anchor="ctr">
              <a:normAutofit/>
            </a:bodyPr>
            <a:p>
              <a:pPr marL="349200" indent="-349200">
                <a:lnSpc>
                  <a:spcPct val="100000"/>
                </a:lnSpc>
                <a:spcBef>
                  <a:spcPts val="476"/>
                </a:spcBef>
                <a:buClr>
                  <a:srgbClr val="000000"/>
                </a:buClr>
                <a:buFont typeface="Arial"/>
                <a:buChar char="•"/>
                <a:tabLst>
                  <a:tab algn="l" pos="933480"/>
                  <a:tab algn="l" pos="1866960"/>
                  <a:tab algn="l" pos="2800440"/>
                  <a:tab algn="l" pos="3733920"/>
                  <a:tab algn="l" pos="4667400"/>
                  <a:tab algn="l" pos="5600880"/>
                  <a:tab algn="l" pos="6534000"/>
                  <a:tab algn="l" pos="7467480"/>
                  <a:tab algn="l" pos="8400960"/>
                  <a:tab algn="l" pos="9334440"/>
                  <a:tab algn="l" pos="10267920"/>
                </a:tabLst>
              </a:pPr>
              <a:r>
                <a:rPr b="1" lang="en-US" sz="1900" strike="noStrike" u="none">
                  <a:solidFill>
                    <a:srgbClr val="000000"/>
                  </a:solidFill>
                  <a:effectLst/>
                  <a:uFillTx/>
                  <a:latin typeface="Arial"/>
                </a:rPr>
                <a:t>Why?</a:t>
              </a:r>
              <a:endParaRPr b="0" lang="en-US" sz="1900" strike="noStrike" u="none">
                <a:solidFill>
                  <a:srgbClr val="000000"/>
                </a:solidFill>
                <a:effectLst/>
                <a:uFillTx/>
                <a:latin typeface="Times New Roman"/>
              </a:endParaRPr>
            </a:p>
          </p:txBody>
        </p:sp>
      </p:grpSp>
      <p:sp>
        <p:nvSpPr>
          <p:cNvPr id="49" name=""/>
          <p:cNvSpPr/>
          <p:nvPr/>
        </p:nvSpPr>
        <p:spPr>
          <a:xfrm>
            <a:off x="2604960" y="2498760"/>
            <a:ext cx="1800360" cy="2644920"/>
          </a:xfrm>
          <a:prstGeom prst="rect">
            <a:avLst/>
          </a:prstGeom>
          <a:noFill/>
          <a:ln w="0">
            <a:noFill/>
          </a:ln>
        </p:spPr>
        <p:style>
          <a:lnRef idx="0"/>
          <a:fillRef idx="0"/>
          <a:effectRef idx="0"/>
          <a:fontRef idx="minor"/>
        </p:style>
        <p:txBody>
          <a:bodyPr lIns="0" rIns="0" tIns="0" bIns="0" anchor="t">
            <a:spAutoFit/>
          </a:bodyPr>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Teams question the status quo.</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200" strike="noStrike" u="none">
                <a:solidFill>
                  <a:srgbClr val="000000"/>
                </a:solidFill>
                <a:effectLst/>
                <a:uFillTx/>
                <a:latin typeface="Arial"/>
              </a:rPr>
              <a:t>What is the most intangible proprietary asset? ...Knowledge</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200" strike="noStrike" u="none">
                <a:solidFill>
                  <a:srgbClr val="000000"/>
                </a:solidFill>
                <a:effectLst/>
                <a:uFillTx/>
                <a:latin typeface="Arial"/>
              </a:rPr>
              <a:t>Can freight transportation and storage be priced as a commodity?</a:t>
            </a:r>
            <a:endParaRPr b="0" lang="en-US" sz="1200" strike="noStrike" u="none">
              <a:solidFill>
                <a:srgbClr val="000000"/>
              </a:solidFill>
              <a:effectLst/>
              <a:uFillTx/>
              <a:latin typeface="Times New Roman"/>
            </a:endParaRPr>
          </a:p>
        </p:txBody>
      </p:sp>
      <p:grpSp>
        <p:nvGrpSpPr>
          <p:cNvPr id="50" name=""/>
          <p:cNvGrpSpPr/>
          <p:nvPr/>
        </p:nvGrpSpPr>
        <p:grpSpPr>
          <a:xfrm>
            <a:off x="4340160" y="1436760"/>
            <a:ext cx="2020680" cy="933120"/>
            <a:chOff x="4340160" y="1436760"/>
            <a:chExt cx="2020680" cy="933120"/>
          </a:xfrm>
        </p:grpSpPr>
        <p:sp>
          <p:nvSpPr>
            <p:cNvPr id="51" name=""/>
            <p:cNvSpPr/>
            <p:nvPr/>
          </p:nvSpPr>
          <p:spPr>
            <a:xfrm>
              <a:off x="4340160" y="1436760"/>
              <a:ext cx="2020680" cy="933120"/>
            </a:xfrm>
            <a:custGeom>
              <a:avLst/>
              <a:gdLst/>
              <a:ahLst/>
              <a:rect l="l" t="t" r="r" b="b"/>
              <a:pathLst>
                <a:path w="1247" h="576">
                  <a:moveTo>
                    <a:pt x="0" y="0"/>
                  </a:moveTo>
                  <a:lnTo>
                    <a:pt x="1143" y="0"/>
                  </a:lnTo>
                  <a:lnTo>
                    <a:pt x="1247" y="288"/>
                  </a:lnTo>
                  <a:lnTo>
                    <a:pt x="1143"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52" name=""/>
            <p:cNvSpPr/>
            <p:nvPr/>
          </p:nvSpPr>
          <p:spPr>
            <a:xfrm>
              <a:off x="4560480" y="1488240"/>
              <a:ext cx="1633320" cy="803520"/>
            </a:xfrm>
            <a:prstGeom prst="rect">
              <a:avLst/>
            </a:prstGeom>
            <a:solidFill>
              <a:srgbClr val="eaeaea"/>
            </a:solidFill>
            <a:ln w="0">
              <a:noFill/>
            </a:ln>
          </p:spPr>
          <p:style>
            <a:lnRef idx="0"/>
            <a:fillRef idx="0"/>
            <a:effectRef idx="0"/>
            <a:fontRef idx="minor"/>
          </p:style>
          <p:txBody>
            <a:bodyPr lIns="46800" rIns="46800" tIns="0" bIns="0" anchor="ctr">
              <a:normAutofit/>
            </a:bodyPr>
            <a:p>
              <a:pPr marL="349200" indent="-349200">
                <a:lnSpc>
                  <a:spcPct val="100000"/>
                </a:lnSpc>
                <a:spcBef>
                  <a:spcPts val="476"/>
                </a:spcBef>
                <a:buClr>
                  <a:srgbClr val="000000"/>
                </a:buClr>
                <a:buFont typeface="Arial"/>
                <a:buChar char="•"/>
                <a:tabLst>
                  <a:tab algn="l" pos="933480"/>
                  <a:tab algn="l" pos="1866960"/>
                  <a:tab algn="l" pos="2800440"/>
                  <a:tab algn="l" pos="3733920"/>
                  <a:tab algn="l" pos="4667400"/>
                  <a:tab algn="l" pos="5600880"/>
                  <a:tab algn="l" pos="6534000"/>
                  <a:tab algn="l" pos="7467480"/>
                  <a:tab algn="l" pos="8400960"/>
                  <a:tab algn="l" pos="9334440"/>
                  <a:tab algn="l" pos="10267920"/>
                </a:tabLst>
              </a:pPr>
              <a:r>
                <a:rPr b="1" lang="en-US" sz="1900" strike="noStrike" u="none">
                  <a:solidFill>
                    <a:srgbClr val="000000"/>
                  </a:solidFill>
                  <a:effectLst/>
                  <a:uFillTx/>
                  <a:latin typeface="Arial"/>
                </a:rPr>
                <a:t>Evolution</a:t>
              </a:r>
              <a:endParaRPr b="0" lang="en-US" sz="1900" strike="noStrike" u="none">
                <a:solidFill>
                  <a:srgbClr val="000000"/>
                </a:solidFill>
                <a:effectLst/>
                <a:uFillTx/>
                <a:latin typeface="Times New Roman"/>
              </a:endParaRPr>
            </a:p>
          </p:txBody>
        </p:sp>
      </p:grpSp>
      <p:grpSp>
        <p:nvGrpSpPr>
          <p:cNvPr id="53" name=""/>
          <p:cNvGrpSpPr/>
          <p:nvPr/>
        </p:nvGrpSpPr>
        <p:grpSpPr>
          <a:xfrm>
            <a:off x="6191280" y="1436760"/>
            <a:ext cx="2017440" cy="933120"/>
            <a:chOff x="6191280" y="1436760"/>
            <a:chExt cx="2017440" cy="933120"/>
          </a:xfrm>
        </p:grpSpPr>
        <p:sp>
          <p:nvSpPr>
            <p:cNvPr id="54" name=""/>
            <p:cNvSpPr/>
            <p:nvPr/>
          </p:nvSpPr>
          <p:spPr>
            <a:xfrm>
              <a:off x="6191280" y="1436760"/>
              <a:ext cx="2017440" cy="933120"/>
            </a:xfrm>
            <a:custGeom>
              <a:avLst/>
              <a:gdLst/>
              <a:ahLst/>
              <a:rect l="l" t="t" r="r" b="b"/>
              <a:pathLst>
                <a:path w="1246" h="576">
                  <a:moveTo>
                    <a:pt x="0" y="0"/>
                  </a:moveTo>
                  <a:lnTo>
                    <a:pt x="1142" y="0"/>
                  </a:lnTo>
                  <a:lnTo>
                    <a:pt x="1246" y="288"/>
                  </a:lnTo>
                  <a:lnTo>
                    <a:pt x="1142"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55" name=""/>
            <p:cNvSpPr/>
            <p:nvPr/>
          </p:nvSpPr>
          <p:spPr>
            <a:xfrm>
              <a:off x="6411600" y="1488240"/>
              <a:ext cx="1630440" cy="803520"/>
            </a:xfrm>
            <a:prstGeom prst="rect">
              <a:avLst/>
            </a:prstGeom>
            <a:solidFill>
              <a:srgbClr val="eaeaea"/>
            </a:solidFill>
            <a:ln w="0">
              <a:noFill/>
            </a:ln>
          </p:spPr>
          <p:style>
            <a:lnRef idx="0"/>
            <a:fillRef idx="0"/>
            <a:effectRef idx="0"/>
            <a:fontRef idx="minor"/>
          </p:style>
          <p:txBody>
            <a:bodyPr lIns="46800" rIns="46800" tIns="0" bIns="0" anchor="ctr">
              <a:normAutofit/>
            </a:bodyPr>
            <a:p>
              <a:pPr marL="349200" indent="-349200">
                <a:lnSpc>
                  <a:spcPct val="100000"/>
                </a:lnSpc>
                <a:spcBef>
                  <a:spcPts val="476"/>
                </a:spcBef>
                <a:buClr>
                  <a:srgbClr val="000000"/>
                </a:buClr>
                <a:buFont typeface="Arial"/>
                <a:buChar char="•"/>
                <a:tabLst>
                  <a:tab algn="l" pos="933480"/>
                  <a:tab algn="l" pos="1866960"/>
                  <a:tab algn="l" pos="2800440"/>
                  <a:tab algn="l" pos="3733920"/>
                  <a:tab algn="l" pos="4667400"/>
                  <a:tab algn="l" pos="5600880"/>
                  <a:tab algn="l" pos="6534000"/>
                  <a:tab algn="l" pos="7467480"/>
                  <a:tab algn="l" pos="8400960"/>
                  <a:tab algn="l" pos="9334440"/>
                  <a:tab algn="l" pos="10267920"/>
                </a:tabLst>
              </a:pPr>
              <a:r>
                <a:rPr b="1" lang="en-US" sz="1900" strike="noStrike" u="none">
                  <a:solidFill>
                    <a:srgbClr val="000000"/>
                  </a:solidFill>
                  <a:effectLst/>
                  <a:uFillTx/>
                  <a:latin typeface="Arial"/>
                </a:rPr>
                <a:t>Solution</a:t>
              </a:r>
              <a:endParaRPr b="0" lang="en-US" sz="1900" strike="noStrike" u="none">
                <a:solidFill>
                  <a:srgbClr val="000000"/>
                </a:solidFill>
                <a:effectLst/>
                <a:uFillTx/>
                <a:latin typeface="Times New Roman"/>
              </a:endParaRPr>
            </a:p>
          </p:txBody>
        </p:sp>
      </p:grpSp>
      <p:sp>
        <p:nvSpPr>
          <p:cNvPr id="56" name=""/>
          <p:cNvSpPr/>
          <p:nvPr/>
        </p:nvSpPr>
        <p:spPr>
          <a:xfrm>
            <a:off x="6477120" y="2514600"/>
            <a:ext cx="1800000" cy="2568600"/>
          </a:xfrm>
          <a:prstGeom prst="rect">
            <a:avLst/>
          </a:prstGeom>
          <a:noFill/>
          <a:ln w="0">
            <a:noFill/>
          </a:ln>
        </p:spPr>
        <p:style>
          <a:lnRef idx="0"/>
          <a:fillRef idx="0"/>
          <a:effectRef idx="0"/>
          <a:fontRef idx="minor"/>
        </p:style>
        <p:txBody>
          <a:bodyPr lIns="0" rIns="0" tIns="0" bIns="0" anchor="t">
            <a:spAutoFit/>
          </a:bodyPr>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The team creates value for the organization.</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200" strike="noStrike" u="none">
                <a:solidFill>
                  <a:srgbClr val="000000"/>
                </a:solidFill>
                <a:effectLst/>
                <a:uFillTx/>
                <a:latin typeface="Arial"/>
              </a:rPr>
              <a:t>Establish a knowledge creation process and culture within the organization as part of the core business strategy.</a:t>
            </a:r>
            <a:r>
              <a:rPr b="1"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 </a:t>
            </a:r>
            <a:r>
              <a:rPr b="0" lang="en-US" sz="1200" strike="noStrike" u="none">
                <a:solidFill>
                  <a:srgbClr val="000000"/>
                </a:solidFill>
                <a:effectLst/>
                <a:uFillTx/>
                <a:latin typeface="Arial"/>
              </a:rPr>
              <a:t>Organize a freight transportation and storage commodity market</a:t>
            </a:r>
            <a:endParaRPr b="0" lang="en-US" sz="1200" strike="noStrike" u="none">
              <a:solidFill>
                <a:srgbClr val="000000"/>
              </a:solidFill>
              <a:effectLst/>
              <a:uFillTx/>
              <a:latin typeface="Times New Roman"/>
            </a:endParaRPr>
          </a:p>
        </p:txBody>
      </p:sp>
      <p:sp>
        <p:nvSpPr>
          <p:cNvPr id="57" name=""/>
          <p:cNvSpPr/>
          <p:nvPr/>
        </p:nvSpPr>
        <p:spPr>
          <a:xfrm>
            <a:off x="4546440" y="2496960"/>
            <a:ext cx="1800360" cy="2934360"/>
          </a:xfrm>
          <a:prstGeom prst="rect">
            <a:avLst/>
          </a:prstGeom>
          <a:noFill/>
          <a:ln w="0">
            <a:noFill/>
          </a:ln>
        </p:spPr>
        <p:style>
          <a:lnRef idx="0"/>
          <a:fillRef idx="0"/>
          <a:effectRef idx="0"/>
          <a:fontRef idx="minor"/>
        </p:style>
        <p:txBody>
          <a:bodyPr lIns="0" rIns="0" tIns="0" bIns="0" anchor="t">
            <a:spAutoFit/>
          </a:bodyPr>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The team transforms an idea into an analogy.</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200" strike="noStrike" u="none">
                <a:solidFill>
                  <a:srgbClr val="000000"/>
                </a:solidFill>
                <a:effectLst/>
                <a:uFillTx/>
                <a:latin typeface="Arial"/>
              </a:rPr>
              <a:t>We should be about INNOVATION through knowledge creation just as Apple Thinks Different or IBM Thinks</a:t>
            </a: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200" strike="noStrike" u="none">
                <a:solidFill>
                  <a:srgbClr val="000000"/>
                </a:solidFill>
                <a:effectLst/>
                <a:uFillTx/>
                <a:latin typeface="Arial"/>
              </a:rPr>
              <a:t> The road is the right of way, the trucks are the pipeline and the freight is equivalent to the molecules.</a:t>
            </a:r>
            <a:endParaRPr b="0" lang="en-US" sz="1200" strike="noStrike" u="none">
              <a:solidFill>
                <a:srgbClr val="000000"/>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
          <p:cNvSpPr/>
          <p:nvPr/>
        </p:nvSpPr>
        <p:spPr>
          <a:xfrm rot="5400000">
            <a:off x="1123200" y="1236960"/>
            <a:ext cx="1179360" cy="1905120"/>
          </a:xfrm>
          <a:custGeom>
            <a:avLst/>
            <a:gdLst/>
            <a:ahLst/>
            <a:rect l="l" t="t" r="r" b="b"/>
            <a:pathLst>
              <a:path w="1246" h="576">
                <a:moveTo>
                  <a:pt x="0" y="0"/>
                </a:moveTo>
                <a:lnTo>
                  <a:pt x="1142" y="0"/>
                </a:lnTo>
                <a:lnTo>
                  <a:pt x="1246" y="288"/>
                </a:lnTo>
                <a:lnTo>
                  <a:pt x="1142" y="576"/>
                </a:lnTo>
                <a:lnTo>
                  <a:pt x="0" y="576"/>
                </a:lnTo>
                <a:lnTo>
                  <a:pt x="0"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59" name=""/>
          <p:cNvSpPr/>
          <p:nvPr/>
        </p:nvSpPr>
        <p:spPr>
          <a:xfrm rot="5400000">
            <a:off x="1122120" y="2315880"/>
            <a:ext cx="1181160" cy="1905120"/>
          </a:xfrm>
          <a:custGeom>
            <a:avLst/>
            <a:gdLst/>
            <a:ahLst/>
            <a:rect l="l" t="t" r="r" b="b"/>
            <a:pathLst>
              <a:path w="1247" h="576">
                <a:moveTo>
                  <a:pt x="0" y="0"/>
                </a:moveTo>
                <a:lnTo>
                  <a:pt x="1143" y="0"/>
                </a:lnTo>
                <a:lnTo>
                  <a:pt x="1247" y="288"/>
                </a:lnTo>
                <a:lnTo>
                  <a:pt x="1143"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60" name=""/>
          <p:cNvSpPr/>
          <p:nvPr/>
        </p:nvSpPr>
        <p:spPr>
          <a:xfrm rot="5400000">
            <a:off x="1122120" y="3395520"/>
            <a:ext cx="1181160" cy="1905120"/>
          </a:xfrm>
          <a:custGeom>
            <a:avLst/>
            <a:gdLst/>
            <a:ahLst/>
            <a:rect l="l" t="t" r="r" b="b"/>
            <a:pathLst>
              <a:path w="1247" h="576">
                <a:moveTo>
                  <a:pt x="0" y="0"/>
                </a:moveTo>
                <a:lnTo>
                  <a:pt x="1143" y="0"/>
                </a:lnTo>
                <a:lnTo>
                  <a:pt x="1247" y="288"/>
                </a:lnTo>
                <a:lnTo>
                  <a:pt x="1143"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61" name=""/>
          <p:cNvSpPr/>
          <p:nvPr/>
        </p:nvSpPr>
        <p:spPr>
          <a:xfrm rot="5400000">
            <a:off x="1123200" y="4475880"/>
            <a:ext cx="1179360" cy="1905120"/>
          </a:xfrm>
          <a:custGeom>
            <a:avLst/>
            <a:gdLst/>
            <a:ahLst/>
            <a:rect l="l" t="t" r="r" b="b"/>
            <a:pathLst>
              <a:path w="1246" h="576">
                <a:moveTo>
                  <a:pt x="0" y="0"/>
                </a:moveTo>
                <a:lnTo>
                  <a:pt x="1142" y="0"/>
                </a:lnTo>
                <a:lnTo>
                  <a:pt x="1246" y="288"/>
                </a:lnTo>
                <a:lnTo>
                  <a:pt x="1142"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62" name=""/>
          <p:cNvSpPr/>
          <p:nvPr/>
        </p:nvSpPr>
        <p:spPr>
          <a:xfrm>
            <a:off x="1179000" y="2052720"/>
            <a:ext cx="1069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Competition</a:t>
            </a:r>
            <a:endParaRPr b="0" lang="en-US" sz="1200" strike="noStrike" u="none">
              <a:solidFill>
                <a:srgbClr val="000000"/>
              </a:solidFill>
              <a:effectLst/>
              <a:uFillTx/>
              <a:latin typeface="Times New Roman"/>
            </a:endParaRPr>
          </a:p>
        </p:txBody>
      </p:sp>
      <p:sp>
        <p:nvSpPr>
          <p:cNvPr id="63" name=""/>
          <p:cNvSpPr/>
          <p:nvPr/>
        </p:nvSpPr>
        <p:spPr>
          <a:xfrm>
            <a:off x="1164960" y="3130560"/>
            <a:ext cx="10958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Free access</a:t>
            </a:r>
            <a:endParaRPr b="0" lang="en-US" sz="1200" strike="noStrike" u="none">
              <a:solidFill>
                <a:srgbClr val="000000"/>
              </a:solidFill>
              <a:effectLst/>
              <a:uFillTx/>
              <a:latin typeface="Times New Roman"/>
            </a:endParaRPr>
          </a:p>
        </p:txBody>
      </p:sp>
      <p:sp>
        <p:nvSpPr>
          <p:cNvPr id="64" name=""/>
          <p:cNvSpPr/>
          <p:nvPr/>
        </p:nvSpPr>
        <p:spPr>
          <a:xfrm>
            <a:off x="1143000" y="5334120"/>
            <a:ext cx="11631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Measurement</a:t>
            </a:r>
            <a:endParaRPr b="0" lang="en-US" sz="1200" strike="noStrike" u="none">
              <a:solidFill>
                <a:srgbClr val="000000"/>
              </a:solidFill>
              <a:effectLst/>
              <a:uFillTx/>
              <a:latin typeface="Times New Roman"/>
            </a:endParaRPr>
          </a:p>
        </p:txBody>
      </p:sp>
      <p:sp>
        <p:nvSpPr>
          <p:cNvPr id="65" name=""/>
          <p:cNvSpPr/>
          <p:nvPr/>
        </p:nvSpPr>
        <p:spPr>
          <a:xfrm>
            <a:off x="609120" y="914400"/>
            <a:ext cx="2399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MANAGEMENT PROCESS</a:t>
            </a:r>
            <a:endParaRPr b="0" lang="en-US" sz="1400" strike="noStrike" u="none">
              <a:solidFill>
                <a:srgbClr val="000000"/>
              </a:solidFill>
              <a:effectLst/>
              <a:uFillTx/>
              <a:latin typeface="Times New Roman"/>
            </a:endParaRPr>
          </a:p>
        </p:txBody>
      </p:sp>
      <p:sp>
        <p:nvSpPr>
          <p:cNvPr id="66" name=""/>
          <p:cNvSpPr/>
          <p:nvPr/>
        </p:nvSpPr>
        <p:spPr>
          <a:xfrm>
            <a:off x="2895480" y="1523880"/>
            <a:ext cx="6035760" cy="93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Seeking the benefits of redundancy the company organizes a development team under the principle of internal competition.  The team is divided into competing groups that develop different approaches to the same project and then argue over the advantages and disadvantages of their proposals.  This encourages the analysis from a variety of perspectives.  Under the guidance of the team leader a common “best” approach is achieved.</a:t>
            </a:r>
            <a:endParaRPr b="0" lang="en-US" sz="1100" strike="noStrike" u="none">
              <a:solidFill>
                <a:srgbClr val="000000"/>
              </a:solidFill>
              <a:effectLst/>
              <a:uFillTx/>
              <a:latin typeface="Times New Roman"/>
            </a:endParaRPr>
          </a:p>
        </p:txBody>
      </p:sp>
      <p:sp>
        <p:nvSpPr>
          <p:cNvPr id="67" name=""/>
          <p:cNvSpPr/>
          <p:nvPr/>
        </p:nvSpPr>
        <p:spPr>
          <a:xfrm>
            <a:off x="2895480" y="2603520"/>
            <a:ext cx="6035760" cy="93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When information differentials exist members of an organization can no longer interact on equal terms, which hinders the the search for different interpretations of new  knowledge. Discrimination in access to the knowledge bas and general information among employees should not be allowed.  All information (with the exception of personnel database) is stored in a single database, open to any employee regardless of position.</a:t>
            </a:r>
            <a:endParaRPr b="0" lang="en-US" sz="1100" strike="noStrike" u="none">
              <a:solidFill>
                <a:srgbClr val="000000"/>
              </a:solidFill>
              <a:effectLst/>
              <a:uFillTx/>
              <a:latin typeface="Times New Roman"/>
            </a:endParaRPr>
          </a:p>
        </p:txBody>
      </p:sp>
      <p:sp>
        <p:nvSpPr>
          <p:cNvPr id="68" name=""/>
          <p:cNvSpPr/>
          <p:nvPr/>
        </p:nvSpPr>
        <p:spPr>
          <a:xfrm>
            <a:off x="2895480" y="4813200"/>
            <a:ext cx="6035760" cy="1100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Another way of providing employees with a sense of direction is by setting standards for measuring the value of knowledge.  The ultimate test for measuring knowledge is economic -- increased efficiency, lower costs, improved ROI.  But in a knowledge creating organization, other more qualitative factors are equally important.  Does the idea embody the company vision? Is it an expression of top management’s strategic goals? Does it have the potential to build the company’s knowledge network?</a:t>
            </a:r>
            <a:endParaRPr b="0" lang="en-US" sz="1100" strike="noStrike" u="none">
              <a:solidFill>
                <a:srgbClr val="000000"/>
              </a:solidFill>
              <a:effectLst/>
              <a:uFillTx/>
              <a:latin typeface="Times New Roman"/>
            </a:endParaRPr>
          </a:p>
        </p:txBody>
      </p:sp>
      <p:sp>
        <p:nvSpPr>
          <p:cNvPr id="69" name=""/>
          <p:cNvSpPr/>
          <p:nvPr/>
        </p:nvSpPr>
        <p:spPr>
          <a:xfrm>
            <a:off x="942480" y="4191120"/>
            <a:ext cx="14929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Conceptualization</a:t>
            </a:r>
            <a:endParaRPr b="0" lang="en-US" sz="1200" strike="noStrike" u="none">
              <a:solidFill>
                <a:srgbClr val="000000"/>
              </a:solidFill>
              <a:effectLst/>
              <a:uFillTx/>
              <a:latin typeface="Times New Roman"/>
            </a:endParaRPr>
          </a:p>
        </p:txBody>
      </p:sp>
      <p:sp>
        <p:nvSpPr>
          <p:cNvPr id="70" name=""/>
          <p:cNvSpPr/>
          <p:nvPr/>
        </p:nvSpPr>
        <p:spPr>
          <a:xfrm>
            <a:off x="2895480" y="3676680"/>
            <a:ext cx="6035760" cy="1100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People actively interpret the knowledge they receive.  This change in context can create confusion.  One of the main tasks of management in a knowledge creating organization is to orient this chaos into purposeful knowledge creation.  Senior and middle management should provide the employees with conceptual frameworks that organize and give sense to the knowledge created by asking questions such as:What do we need to know? What are we trying to learn?Where should we be going?</a:t>
            </a:r>
            <a:endParaRPr b="0" lang="en-US" sz="11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758EA868-FBE9-4CCE-A482-7B722E5F6C2E}" type="slidenum">
              <a:t>7</a:t>
            </a:fld>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
          <p:cNvSpPr/>
          <p:nvPr/>
        </p:nvSpPr>
        <p:spPr>
          <a:xfrm>
            <a:off x="685800" y="3714840"/>
            <a:ext cx="7467480" cy="60948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2" name=""/>
          <p:cNvSpPr/>
          <p:nvPr/>
        </p:nvSpPr>
        <p:spPr>
          <a:xfrm>
            <a:off x="685800" y="2514600"/>
            <a:ext cx="7467480" cy="60948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379800" y="668160"/>
            <a:ext cx="4607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 Building a Learning Organization</a:t>
            </a:r>
            <a:endParaRPr b="0" lang="en-US" sz="2400" strike="noStrike" u="none">
              <a:solidFill>
                <a:srgbClr val="000000"/>
              </a:solidFill>
              <a:effectLst/>
              <a:uFillTx/>
              <a:latin typeface="Times New Roman"/>
            </a:endParaRPr>
          </a:p>
        </p:txBody>
      </p:sp>
      <p:sp>
        <p:nvSpPr>
          <p:cNvPr id="74" name=""/>
          <p:cNvSpPr/>
          <p:nvPr/>
        </p:nvSpPr>
        <p:spPr>
          <a:xfrm>
            <a:off x="510120" y="1459080"/>
            <a:ext cx="4074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EFFECTIVE IMPLEMENTATION - The three Ms</a:t>
            </a:r>
            <a:endParaRPr b="0" lang="en-US" sz="1400" strike="noStrike" u="none">
              <a:solidFill>
                <a:srgbClr val="000000"/>
              </a:solidFill>
              <a:effectLst/>
              <a:uFillTx/>
              <a:latin typeface="Times New Roman"/>
            </a:endParaRPr>
          </a:p>
        </p:txBody>
      </p:sp>
      <p:sp>
        <p:nvSpPr>
          <p:cNvPr id="75" name=""/>
          <p:cNvSpPr/>
          <p:nvPr/>
        </p:nvSpPr>
        <p:spPr>
          <a:xfrm>
            <a:off x="838080" y="2590920"/>
            <a:ext cx="70106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need a plausible, well grounded definition of learning organizations; one that is actionable and easy to apply.</a:t>
            </a:r>
            <a:endParaRPr b="0" lang="en-US" sz="1200" strike="noStrike" u="none">
              <a:solidFill>
                <a:srgbClr val="000000"/>
              </a:solidFill>
              <a:effectLst/>
              <a:uFillTx/>
              <a:latin typeface="Times New Roman"/>
            </a:endParaRPr>
          </a:p>
        </p:txBody>
      </p:sp>
      <p:sp>
        <p:nvSpPr>
          <p:cNvPr id="76" name=""/>
          <p:cNvSpPr/>
          <p:nvPr/>
        </p:nvSpPr>
        <p:spPr>
          <a:xfrm>
            <a:off x="621360" y="2268360"/>
            <a:ext cx="7988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Meaning</a:t>
            </a:r>
            <a:endParaRPr b="0" lang="en-US" sz="1200" strike="noStrike" u="none">
              <a:solidFill>
                <a:srgbClr val="000000"/>
              </a:solidFill>
              <a:effectLst/>
              <a:uFillTx/>
              <a:latin typeface="Times New Roman"/>
            </a:endParaRPr>
          </a:p>
        </p:txBody>
      </p:sp>
      <p:sp>
        <p:nvSpPr>
          <p:cNvPr id="77" name=""/>
          <p:cNvSpPr/>
          <p:nvPr/>
        </p:nvSpPr>
        <p:spPr>
          <a:xfrm>
            <a:off x="619920" y="3462480"/>
            <a:ext cx="111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Management</a:t>
            </a:r>
            <a:endParaRPr b="0" lang="en-US" sz="1200" strike="noStrike" u="none">
              <a:solidFill>
                <a:srgbClr val="000000"/>
              </a:solidFill>
              <a:effectLst/>
              <a:uFillTx/>
              <a:latin typeface="Times New Roman"/>
            </a:endParaRPr>
          </a:p>
        </p:txBody>
      </p:sp>
      <p:sp>
        <p:nvSpPr>
          <p:cNvPr id="78" name=""/>
          <p:cNvSpPr/>
          <p:nvPr/>
        </p:nvSpPr>
        <p:spPr>
          <a:xfrm>
            <a:off x="736560" y="3906720"/>
            <a:ext cx="6610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need clear guidelines for practice, filled with operational advice rather than high aspirations.</a:t>
            </a:r>
            <a:endParaRPr b="0" lang="en-US" sz="1200" strike="noStrike" u="none">
              <a:solidFill>
                <a:srgbClr val="000000"/>
              </a:solidFill>
              <a:effectLst/>
              <a:uFillTx/>
              <a:latin typeface="Times New Roman"/>
            </a:endParaRPr>
          </a:p>
        </p:txBody>
      </p:sp>
      <p:sp>
        <p:nvSpPr>
          <p:cNvPr id="79" name=""/>
          <p:cNvSpPr/>
          <p:nvPr/>
        </p:nvSpPr>
        <p:spPr>
          <a:xfrm>
            <a:off x="619200" y="4681440"/>
            <a:ext cx="11631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Measurement</a:t>
            </a:r>
            <a:endParaRPr b="0" lang="en-US" sz="1200" strike="noStrike" u="none">
              <a:solidFill>
                <a:srgbClr val="000000"/>
              </a:solidFill>
              <a:effectLst/>
              <a:uFillTx/>
              <a:latin typeface="Times New Roman"/>
            </a:endParaRPr>
          </a:p>
        </p:txBody>
      </p:sp>
      <p:sp>
        <p:nvSpPr>
          <p:cNvPr id="80" name=""/>
          <p:cNvSpPr/>
          <p:nvPr/>
        </p:nvSpPr>
        <p:spPr>
          <a:xfrm>
            <a:off x="685800" y="4915080"/>
            <a:ext cx="7467480" cy="60948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1" name=""/>
          <p:cNvSpPr/>
          <p:nvPr/>
        </p:nvSpPr>
        <p:spPr>
          <a:xfrm>
            <a:off x="766440" y="5003640"/>
            <a:ext cx="68396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need tools for assessing the organization’s rate and level of learning to ensure that gains have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fact been made.</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1959CCF2-7368-4AF9-B51C-191ED372008C}" type="slidenum">
              <a:t>8</a:t>
            </a:fld>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
          <p:cNvSpPr/>
          <p:nvPr/>
        </p:nvSpPr>
        <p:spPr>
          <a:xfrm>
            <a:off x="1447920" y="1701720"/>
            <a:ext cx="5943600" cy="1524240"/>
          </a:xfrm>
          <a:prstGeom prst="downArrowCallout">
            <a:avLst>
              <a:gd name="adj1" fmla="val 97494"/>
              <a:gd name="adj2" fmla="val 97485"/>
              <a:gd name="adj3" fmla="val 16667"/>
              <a:gd name="adj4" fmla="val 66667"/>
            </a:avLst>
          </a:prstGeom>
          <a:solidFill>
            <a:srgbClr val="eaeaea"/>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773640" y="922320"/>
            <a:ext cx="1022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MEANING</a:t>
            </a:r>
            <a:endParaRPr b="0" lang="en-US" sz="1400" strike="noStrike" u="none">
              <a:solidFill>
                <a:srgbClr val="000000"/>
              </a:solidFill>
              <a:effectLst/>
              <a:uFillTx/>
              <a:latin typeface="Times New Roman"/>
            </a:endParaRPr>
          </a:p>
        </p:txBody>
      </p:sp>
      <p:sp>
        <p:nvSpPr>
          <p:cNvPr id="84" name=""/>
          <p:cNvSpPr/>
          <p:nvPr/>
        </p:nvSpPr>
        <p:spPr>
          <a:xfrm>
            <a:off x="1698480" y="1839960"/>
            <a:ext cx="580716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 learning organization is an organization skilled at creating, acquiring, and transferring knowledge, and at modifying its behavior to reflect new knowledge and insights.</a:t>
            </a:r>
            <a:endParaRPr b="0" lang="en-US" sz="1400" strike="noStrike" u="none">
              <a:solidFill>
                <a:srgbClr val="000000"/>
              </a:solidFill>
              <a:effectLst/>
              <a:uFillTx/>
              <a:latin typeface="Times New Roman"/>
            </a:endParaRPr>
          </a:p>
        </p:txBody>
      </p:sp>
      <p:sp>
        <p:nvSpPr>
          <p:cNvPr id="85" name=""/>
          <p:cNvSpPr/>
          <p:nvPr/>
        </p:nvSpPr>
        <p:spPr>
          <a:xfrm>
            <a:off x="1368360" y="3614760"/>
            <a:ext cx="618804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This definition begins with a simple truth: new ideas are essential if learning is to take place.  Sometimes they are created </a:t>
            </a:r>
            <a:r>
              <a:rPr b="0" i="1" lang="en-US" sz="1200" strike="noStrike" u="none">
                <a:solidFill>
                  <a:srgbClr val="000000"/>
                </a:solidFill>
                <a:effectLst/>
                <a:uFillTx/>
                <a:latin typeface="Arial"/>
              </a:rPr>
              <a:t>de novo, </a:t>
            </a:r>
            <a:r>
              <a:rPr b="0" lang="en-US" sz="1200" strike="noStrike" u="none">
                <a:solidFill>
                  <a:srgbClr val="000000"/>
                </a:solidFill>
                <a:effectLst/>
                <a:uFillTx/>
                <a:latin typeface="Arial"/>
              </a:rPr>
              <a:t>through flashes of insight or creativity; at other times they arrive from outside of the organization or are communicated by knowledge insiders.  Whatever their source these ideas should be the trigger of organizational improvement.</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Without accompanying changes in the way that work is done, only the potential for improvement exists.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Companies should actively manage the learning process to ensure that it occurs by design rather than by chance.  Distinctive policies and practices are the source of success.</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11B62D6-E59D-4E4E-A939-8C7A5E54B7C3}" type="slidenum">
              <a:t>9</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1400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2000-03-10T21:58:48Z</dcterms:created>
  <dc:creator>rcharve</dc:creator>
  <dc:description/>
  <dc:language>en-US</dc:language>
  <cp:lastModifiedBy>rcharve</cp:lastModifiedBy>
  <dcterms:modified xsi:type="dcterms:W3CDTF">2000-03-29T12:30:57Z</dcterms:modified>
  <cp:revision>15</cp:revision>
  <dc:subject/>
  <dc:title>No Slide Title</dc:title>
</cp:coreProperties>
</file>