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png" ContentType="image/png"/>
  <Override PartName="/ppt/media/image2.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E6B0D87-765B-4F7E-B1E6-C8E77A358EBD}"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28195F9-CDA2-43A6-8635-FB79CAD79DF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1409E803-5F40-4E3A-82E8-F9AB3EA511D9}"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February 16-18,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A5D8BA0-044E-4617-AE3D-8268564865F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5"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5040" y="1752480"/>
            <a:ext cx="7496640" cy="3294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Buenos Aires</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February 16-18,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February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Doorstep-Buenos Aires</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56" name=""/>
          <p:cNvSpPr/>
          <p:nvPr/>
        </p:nvSpPr>
        <p:spPr>
          <a:xfrm>
            <a:off x="533520" y="1447920"/>
            <a:ext cx="830556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PORTFOLIO</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Gas: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9 current deals, all physical</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Terms are generally for 1 year or more, the longest dated deal runs through November 2012  </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Pricing is based on published index and transport which each change twice per  year.  </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Transport contracts include 1 firm and 3 interruptible</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As of February 18, 2000:</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Net Open Postion-  (5.4 BCF)</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YTD P/L- ($. 8) MM</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review was performed on 5 of the 9 current deals.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 firm transport and 1 interruptible agreements were reviewed.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Power:</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21 current power deals; 19 physical, 2 financial </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Terms must be at least 1 year, the longest term deal is two years   </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Transport is not included in any of the deals</a:t>
            </a:r>
            <a:endParaRPr b="0" lang="en-US" sz="14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As of February 18, 2000: </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Net Open Position- (0.7 MM Mwh)</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YTD P/L- ($ .1) MM</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review was performed on 9 of the 21 deals.</a:t>
            </a:r>
            <a:endParaRPr b="0" lang="en-US" sz="1400" strike="noStrike" u="none">
              <a:solidFill>
                <a:srgbClr val="000000"/>
              </a:solidFill>
              <a:effectLst/>
              <a:uFillTx/>
              <a:latin typeface="Times New Roman"/>
            </a:endParaRPr>
          </a:p>
        </p:txBody>
      </p:sp>
      <p:sp>
        <p:nvSpPr>
          <p:cNvPr id="57" name=""/>
          <p:cNvSpPr/>
          <p:nvPr/>
        </p:nvSpPr>
        <p:spPr>
          <a:xfrm>
            <a:off x="4568760" y="5835600"/>
            <a:ext cx="184320" cy="304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Observations </a:t>
            </a:r>
            <a:endParaRPr b="0" lang="en-US" sz="4000" strike="noStrike" u="none">
              <a:solidFill>
                <a:srgbClr val="000000"/>
              </a:solidFill>
              <a:effectLst/>
              <a:uFillTx/>
              <a:latin typeface="Times New Roman"/>
            </a:endParaRPr>
          </a:p>
        </p:txBody>
      </p:sp>
      <p:sp>
        <p:nvSpPr>
          <p:cNvPr id="59"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400" strike="noStrike" u="none">
                <a:solidFill>
                  <a:srgbClr val="000000"/>
                </a:solidFill>
                <a:effectLst/>
                <a:uFillTx/>
                <a:latin typeface="Book Antiqua"/>
              </a:rPr>
              <a:t>CONTROL IMPROVEMENTS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Install EnPower for power transactions by June 30, 2000.</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300" strike="noStrike" u="none">
                <a:solidFill>
                  <a:srgbClr val="000000"/>
                </a:solidFill>
                <a:effectLst/>
                <a:uFillTx/>
                <a:latin typeface="Book Antiqua"/>
              </a:rPr>
              <a:t>-Power transactions are currently captured in an Excel model</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Report P/L and positions daily for inclusion in Enron Corp. DPR  </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300" strike="noStrike" u="none">
                <a:solidFill>
                  <a:srgbClr val="000000"/>
                </a:solidFill>
                <a:effectLst/>
                <a:uFillTx/>
                <a:latin typeface="Book Antiqua"/>
              </a:rPr>
              <a:t>- P/L and position reports are prepared and forwarded to Houston weekly</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Translate all contracts into English by a certified translator </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300" strike="noStrike" u="none">
                <a:solidFill>
                  <a:srgbClr val="000000"/>
                </a:solidFill>
                <a:effectLst/>
                <a:uFillTx/>
                <a:latin typeface="Book Antiqua"/>
              </a:rPr>
              <a:t>-5 of 15 reviewed contracts did not have English translations; none of the translations were certified</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Strengthen analytical reviews of contracts to identify all risk components.</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300" strike="noStrike" u="none">
                <a:solidFill>
                  <a:srgbClr val="000000"/>
                </a:solidFill>
                <a:effectLst/>
                <a:uFillTx/>
                <a:latin typeface="Book Antiqua"/>
              </a:rPr>
              <a:t>-Identify and capture each risk component (i.e. transport, annuities, contractual min.max)</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Ensure only completed contracts are captured and valued</a:t>
            </a:r>
            <a:endParaRPr b="0" lang="en-US" sz="13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-One contract extension that had not yet been executed by the counterparty </a:t>
            </a:r>
            <a:endParaRPr b="0" lang="en-US" sz="13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or approved by the ISO was included in MTM valuation</a:t>
            </a:r>
            <a:endParaRPr b="0" lang="en-US" sz="13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Restrict access to power information maintained on the office server by March 30, 2000</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Clarify and appropriately segregate reporting lines of back office personnel</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300" strike="noStrike" u="none">
                <a:solidFill>
                  <a:srgbClr val="000000"/>
                </a:solidFill>
                <a:effectLst/>
                <a:uFillTx/>
                <a:latin typeface="Book Antiqua"/>
              </a:rPr>
              <a:t>Maintain documentation of credit approval in customer files in B.A.</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Doorstep-Buenos Aires</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1143000" y="1523880"/>
            <a:ext cx="731520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Buenos Aires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Sally Beck</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Mike Guerriero - Vice President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Ted Murphy</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Julian Poole - Manager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Rodolfo Freyre - Manager (Gas)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Sorrells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Luis Juarrez -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Kate Agnew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Veronica Leppez - Commercial support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Carolina Warington - Commercial support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Sue Frusco-  Houston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Christine Garcia-  Houston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5800" y="1828440"/>
            <a:ext cx="7772400" cy="2133720"/>
          </a:xfrm>
          <a:prstGeom prst="rect">
            <a:avLst/>
          </a:prstGeom>
          <a:noFill/>
          <a:ln w="19080">
            <a:solidFill>
              <a:srgbClr val="990033"/>
            </a:solidFill>
            <a:miter/>
          </a:ln>
        </p:spPr>
        <p:txBody>
          <a:bodyPr lIns="90000" rIns="90000" tIns="46800" bIns="46800" anchor="t">
            <a:normAutofit lnSpcReduction="9999"/>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9 active deals, all physical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Terms generally for 1 year or more; final expiration </a:t>
            </a:r>
            <a:br>
              <a:rPr sz="1600"/>
            </a:br>
            <a:r>
              <a:rPr b="0" lang="en-US" sz="1600" strike="noStrike" u="none">
                <a:solidFill>
                  <a:srgbClr val="000000"/>
                </a:solidFill>
                <a:effectLst/>
                <a:uFillTx/>
                <a:latin typeface="Times New Roman"/>
              </a:rPr>
              <a:t>currently in November 2012</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Published “index” and “transport pricing” which each </a:t>
            </a:r>
            <a:br>
              <a:rPr sz="1600"/>
            </a:br>
            <a:r>
              <a:rPr b="0" lang="en-US" sz="1600" strike="noStrike" u="none">
                <a:solidFill>
                  <a:srgbClr val="000000"/>
                </a:solidFill>
                <a:effectLst/>
                <a:uFillTx/>
                <a:latin typeface="Times New Roman"/>
              </a:rPr>
              <a:t>change twice annually</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Transport contracts include 1 firm and 3 interruptible</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5 commodity deals and 2 transport contracts</a:t>
            </a:r>
            <a:endParaRPr b="0" lang="en-US" sz="16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Doorstep-Buenos Aires</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685800" y="4419720"/>
            <a:ext cx="7772400" cy="1676160"/>
          </a:xfrm>
          <a:prstGeom prst="rect">
            <a:avLst/>
          </a:prstGeom>
          <a:noFill/>
          <a:ln w="19080">
            <a:solidFill>
              <a:srgbClr val="990033"/>
            </a:solidFill>
            <a:miter/>
          </a:ln>
        </p:spPr>
        <p:style>
          <a:lnRef idx="0"/>
          <a:fillRef idx="0"/>
          <a:effectRef idx="0"/>
          <a:fontRef idx="minor"/>
        </p:style>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21 active deals; 19 physical, 2 financial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Minimum term 1 year, the longest term deal is two years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Transport tarriff incurred for each deal as used</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9 commodity deals</a:t>
            </a:r>
            <a:endParaRPr b="0" lang="en-US" sz="1600" strike="noStrike" u="none">
              <a:solidFill>
                <a:srgbClr val="000000"/>
              </a:solidFill>
              <a:effectLst/>
              <a:uFillTx/>
              <a:latin typeface="Times New Roman"/>
            </a:endParaRPr>
          </a:p>
        </p:txBody>
      </p:sp>
      <p:sp>
        <p:nvSpPr>
          <p:cNvPr id="29" name=""/>
          <p:cNvSpPr/>
          <p:nvPr/>
        </p:nvSpPr>
        <p:spPr>
          <a:xfrm>
            <a:off x="3582720" y="1371600"/>
            <a:ext cx="1644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Natural Gas</a:t>
            </a:r>
            <a:endParaRPr b="0" lang="en-US" sz="2400" strike="noStrike" u="none">
              <a:solidFill>
                <a:srgbClr val="000000"/>
              </a:solidFill>
              <a:effectLst/>
              <a:uFillTx/>
              <a:latin typeface="Times New Roman"/>
            </a:endParaRPr>
          </a:p>
        </p:txBody>
      </p:sp>
      <p:sp>
        <p:nvSpPr>
          <p:cNvPr id="30" name=""/>
          <p:cNvSpPr/>
          <p:nvPr/>
        </p:nvSpPr>
        <p:spPr>
          <a:xfrm>
            <a:off x="3735720" y="4038480"/>
            <a:ext cx="959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31" name=""/>
          <p:cNvSpPr/>
          <p:nvPr/>
        </p:nvSpPr>
        <p:spPr>
          <a:xfrm>
            <a:off x="6477120" y="1981080"/>
            <a:ext cx="1676160" cy="762120"/>
          </a:xfrm>
          <a:prstGeom prst="rect">
            <a:avLst/>
          </a:prstGeom>
          <a:solidFill>
            <a:srgbClr val="ffff99"/>
          </a:solidFill>
          <a:ln w="2844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2-18-00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(5.4 BCF)</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($.8)MM</a:t>
            </a:r>
            <a:endParaRPr b="0" lang="en-US" sz="1400" strike="noStrike" u="none">
              <a:solidFill>
                <a:srgbClr val="000000"/>
              </a:solidFill>
              <a:effectLst/>
              <a:uFillTx/>
              <a:latin typeface="Times New Roman"/>
            </a:endParaRPr>
          </a:p>
        </p:txBody>
      </p:sp>
      <p:sp>
        <p:nvSpPr>
          <p:cNvPr id="32" name=""/>
          <p:cNvSpPr/>
          <p:nvPr/>
        </p:nvSpPr>
        <p:spPr>
          <a:xfrm>
            <a:off x="6477120" y="4572000"/>
            <a:ext cx="1676160" cy="762120"/>
          </a:xfrm>
          <a:prstGeom prst="rect">
            <a:avLst/>
          </a:prstGeom>
          <a:solidFill>
            <a:srgbClr val="ffff99"/>
          </a:solidFill>
          <a:ln w="2844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2-18-00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(0.7MM 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($.1) MM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Observations </a:t>
            </a:r>
            <a:endParaRPr b="0" lang="en-US" sz="4000" strike="noStrike" u="none">
              <a:solidFill>
                <a:srgbClr val="000000"/>
              </a:solidFill>
              <a:effectLst/>
              <a:uFillTx/>
              <a:latin typeface="Times New Roman"/>
            </a:endParaRPr>
          </a:p>
        </p:txBody>
      </p:sp>
      <p:sp>
        <p:nvSpPr>
          <p:cNvPr id="34"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Knowledgeable back-office (logistics and physical settlements) personnel</a:t>
            </a:r>
            <a:endParaRPr b="0" lang="en-US" sz="14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New/Revised Deal Report prepared weekly and distributed to Head Trader</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transactions executed directly with Enron North Amercia</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Natural gas transactions captured on existing trading 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settlements approved by Houston operations and BA traders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needs assessment (for Buenos Aires) approved monthly by the Southern Cone CFO.</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Taped trader phone lines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Deal documentation complete and easily accessible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Observations </a:t>
            </a:r>
            <a:endParaRPr b="0" lang="en-US" sz="4000" strike="noStrike" u="none">
              <a:solidFill>
                <a:srgbClr val="000000"/>
              </a:solidFill>
              <a:effectLst/>
              <a:uFillTx/>
              <a:latin typeface="Times New Roman"/>
            </a:endParaRPr>
          </a:p>
        </p:txBody>
      </p:sp>
      <p:sp>
        <p:nvSpPr>
          <p:cNvPr id="36"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37" name=""/>
          <p:cNvGraphicFramePr/>
          <p:nvPr/>
        </p:nvGraphicFramePr>
        <p:xfrm>
          <a:off x="461880" y="1847880"/>
          <a:ext cx="8688600" cy="5772240"/>
        </p:xfrm>
        <a:graphic>
          <a:graphicData uri="http://schemas.openxmlformats.org/presentationml/2006/ole">
            <p:oleObj progId="Word.Document.12" r:id="rId1" spid="">
              <p:embed/>
              <p:pic>
                <p:nvPicPr>
                  <p:cNvPr id="38" name="" descr=""/>
                  <p:cNvPicPr/>
                  <p:nvPr/>
                </p:nvPicPr>
                <p:blipFill>
                  <a:blip r:embed="rId2"/>
                  <a:stretch/>
                </p:blipFill>
                <p:spPr>
                  <a:xfrm>
                    <a:off x="461880" y="1847880"/>
                    <a:ext cx="8688600" cy="57722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Observations </a:t>
            </a:r>
            <a:endParaRPr b="0" lang="en-US" sz="4000" strike="noStrike" u="none">
              <a:solidFill>
                <a:srgbClr val="000000"/>
              </a:solidFill>
              <a:effectLst/>
              <a:uFillTx/>
              <a:latin typeface="Times New Roman"/>
            </a:endParaRPr>
          </a:p>
        </p:txBody>
      </p:sp>
      <p:sp>
        <p:nvSpPr>
          <p:cNvPr id="40" name=""/>
          <p:cNvSpPr/>
          <p:nvPr/>
        </p:nvSpPr>
        <p:spPr>
          <a:xfrm>
            <a:off x="1143000" y="16002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Office profitability and liquidity analysis (including major components)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forecasting and reporting</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disbursements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Existence of side agreements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EnPower post implementation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Supporting Houston operations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15228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2" name=""/>
          <p:cNvSpPr/>
          <p:nvPr/>
        </p:nvSpPr>
        <p:spPr>
          <a:xfrm>
            <a:off x="838080" y="1676520"/>
            <a:ext cx="25146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 - Power</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Primarily physical market environment, financial transactions recently executed.</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Open access distribution market for customers larger than 50kw hours, regulated tariff structure in place.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Generation is fully deregulated and power is available for sale on spot or contractual basis up to the facilities capacity.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Independent Service Operator  controls transmission system.</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Peak demand analyzed as approximately 12,750 mw, 19,490 mw available.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generation approximately 50% thermal, 45% hydro, 5% nuclear in WEM.</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Contracts executed for one year minimum, must be reported and  accepted by regulatory agency.      </a:t>
            </a:r>
            <a:endParaRPr b="0" lang="en-US" sz="1200" strike="noStrike" u="none">
              <a:solidFill>
                <a:srgbClr val="000000"/>
              </a:solidFill>
              <a:effectLst/>
              <a:uFillTx/>
              <a:latin typeface="Times New Roman"/>
            </a:endParaRPr>
          </a:p>
          <a:p>
            <a:pPr lvl="1" marL="343080" indent="-1130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3" name=""/>
          <p:cNvSpPr/>
          <p:nvPr/>
        </p:nvSpPr>
        <p:spPr>
          <a:xfrm>
            <a:off x="6324480" y="1676520"/>
            <a:ext cx="259092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 - Natural Gas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System privatized at all levels (production, transportation, and distribution)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Currently a physical market, no financial transactions.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Open access to all customers larger than 3mm cm/year.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Two major firm supply transactions with expiration in 2004, one transport deal with expiration in 2009.</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Market dominated by single major player, YPF, produces 40% and markets 55% of gas total supply.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Limited volatility in natural gas and transportation pricing.  Transport is approximately 40% of total price.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Opportunities available to exploit  market for transportation. </a:t>
            </a:r>
            <a:endParaRPr b="0" lang="en-US" sz="1200" strike="noStrike" u="none">
              <a:solidFill>
                <a:srgbClr val="000000"/>
              </a:solidFill>
              <a:effectLst/>
              <a:uFillTx/>
              <a:latin typeface="Times New Roman"/>
            </a:endParaRPr>
          </a:p>
        </p:txBody>
      </p:sp>
      <p:sp>
        <p:nvSpPr>
          <p:cNvPr id="44" name=""/>
          <p:cNvSpPr/>
          <p:nvPr/>
        </p:nvSpPr>
        <p:spPr>
          <a:xfrm>
            <a:off x="3581280" y="1828800"/>
            <a:ext cx="2514600" cy="3200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Strategy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Continuing focus on expansion of natural gas and power portfolios and development of “commodities” market.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Limited success on industrials; however, 6mm commercial/retail customers in GBA.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Expansion into power financial transactions.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Pursue opportunities to capitalize on firm vs. interruptible transport.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Explore possibilities of acquiring generation assets and associated market opportunities.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6" name=""/>
          <p:cNvSpPr/>
          <p:nvPr/>
        </p:nvSpPr>
        <p:spPr>
          <a:xfrm flipH="1">
            <a:off x="914400" y="16765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6172200" y="19810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Positions for power and natural gas distributed to trading management and traders weekly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New deal reports prepared and reviewed by traders weekly.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Southern Cone Trading Risk Profile (positions and YTD p&amp;l) delivered to senior management weekly.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Monthly cash position and estimated profit and loss statement reports delivered for review by Southern Cone senior management. </a:t>
            </a:r>
            <a:endParaRPr b="0" lang="en-US" sz="1200" strike="noStrike" u="none">
              <a:solidFill>
                <a:srgbClr val="000000"/>
              </a:solidFill>
              <a:effectLst/>
              <a:uFillTx/>
              <a:latin typeface="Times New Roman"/>
            </a:endParaRPr>
          </a:p>
        </p:txBody>
      </p:sp>
      <p:sp>
        <p:nvSpPr>
          <p:cNvPr id="48" name=""/>
          <p:cNvSpPr/>
          <p:nvPr/>
        </p:nvSpPr>
        <p:spPr>
          <a:xfrm>
            <a:off x="3429000" y="2133720"/>
            <a:ext cx="2514600" cy="2361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Natural gas transactions utilize established Houston trading systems (i.e., ERMS, CPR)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activity captured on Excel spreadsheets.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Reporting information captured in newly installed SAP.</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valuation model developed in Excel   </a:t>
            </a:r>
            <a:endParaRPr b="0" lang="en-US" sz="1200" strike="noStrike" u="none">
              <a:solidFill>
                <a:srgbClr val="000000"/>
              </a:solidFill>
              <a:effectLst/>
              <a:uFillTx/>
              <a:latin typeface="Times New Roman"/>
            </a:endParaRPr>
          </a:p>
        </p:txBody>
      </p:sp>
      <p:sp>
        <p:nvSpPr>
          <p:cNvPr id="49" name=""/>
          <p:cNvSpPr/>
          <p:nvPr/>
        </p:nvSpPr>
        <p:spPr>
          <a:xfrm>
            <a:off x="685800" y="19810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Management and operational staff control oriented.</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and operations groups primarily locals, few key positions held by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Several energy operations support functions performed in Houston, rapid portfolio expansion may necessitate local operations.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Movement to have overall employee portfolio supported by locals.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Management supportive of rotating key employees through similar functions in Houston to further develop employees knowledge and experience.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Buenos Aires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1"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1676520" y="1752480"/>
            <a:ext cx="2514600" cy="40388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Houston and BA: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Deal Documentation, Capture and Risk Management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Logistics, Settlements, and Financial Reporting in BA.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in Risk Management weekly.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Deal information prepared by traders and delivered to Houston for risk identification and capture in trading portfolios.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GCG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settlements  approved by Houston operations and BA traders prior to mailing.</a:t>
            </a:r>
            <a:endParaRPr b="0" lang="en-US" sz="1200" strike="noStrike" u="none">
              <a:solidFill>
                <a:srgbClr val="000000"/>
              </a:solidFill>
              <a:effectLst/>
              <a:uFillTx/>
              <a:latin typeface="Times New Roman"/>
            </a:endParaRPr>
          </a:p>
        </p:txBody>
      </p:sp>
      <p:sp>
        <p:nvSpPr>
          <p:cNvPr id="53" name=""/>
          <p:cNvSpPr/>
          <p:nvPr/>
        </p:nvSpPr>
        <p:spPr>
          <a:xfrm>
            <a:off x="5334120" y="1752480"/>
            <a:ext cx="2514600" cy="1917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Natural Gas  - two LDC owed marketers and recently licensed Duke Energy.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 Recent licensed Duke and one other registered marketer.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4" name=""/>
          <p:cNvSpPr/>
          <p:nvPr/>
        </p:nvSpPr>
        <p:spPr>
          <a:xfrm>
            <a:off x="5334120" y="4038480"/>
            <a:ext cx="2514600" cy="17528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Natural Gas - YPF, Quintana, Totalassa, Cerro Vanguardia, Bagleysa, Gases de Ensenada.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 Perez Companc, Centeral Termica Alto Valle S.A., Firestone, Electrometalurgica Andina, Praxair.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3575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Arthur Andersen</cp:lastModifiedBy>
  <cp:lastPrinted>2000-02-24T18:51:45Z</cp:lastPrinted>
  <dcterms:modified xsi:type="dcterms:W3CDTF">2000-02-24T21:04:24Z</dcterms:modified>
  <cp:revision>63</cp:revision>
  <dc:subject/>
  <dc:title>No Slide Title</dc:title>
</cp:coreProperties>
</file>