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15"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9144000" cy="6858000"/>
          </a:xfrm>
          <a:prstGeom prst="rect">
            <a:avLst/>
          </a:prstGeom>
          <a:solidFill>
            <a:srgbClr val="ffffff"/>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grpSp>
        <p:nvGrpSpPr>
          <p:cNvPr id="1" name=""/>
          <p:cNvGrpSpPr/>
          <p:nvPr/>
        </p:nvGrpSpPr>
        <p:grpSpPr>
          <a:xfrm>
            <a:off x="228600" y="228600"/>
            <a:ext cx="1145160" cy="1068840"/>
            <a:chOff x="228600" y="228600"/>
            <a:chExt cx="1145160" cy="1068840"/>
          </a:xfrm>
        </p:grpSpPr>
        <p:sp>
          <p:nvSpPr>
            <p:cNvPr id="2" name=""/>
            <p:cNvSpPr/>
            <p:nvPr/>
          </p:nvSpPr>
          <p:spPr>
            <a:xfrm>
              <a:off x="228600" y="620640"/>
              <a:ext cx="232200" cy="217800"/>
            </a:xfrm>
            <a:custGeom>
              <a:avLst/>
              <a:gdLst/>
              <a:ahLst/>
              <a:rect l="0" t="0" r="r" b="b"/>
              <a:pathLst>
                <a:path w="645" h="605">
                  <a:moveTo>
                    <a:pt x="231" y="605"/>
                  </a:moveTo>
                  <a:lnTo>
                    <a:pt x="307" y="534"/>
                  </a:lnTo>
                  <a:lnTo>
                    <a:pt x="159" y="396"/>
                  </a:lnTo>
                  <a:lnTo>
                    <a:pt x="262" y="303"/>
                  </a:lnTo>
                  <a:lnTo>
                    <a:pt x="405" y="436"/>
                  </a:lnTo>
                  <a:lnTo>
                    <a:pt x="490" y="356"/>
                  </a:lnTo>
                  <a:lnTo>
                    <a:pt x="347" y="222"/>
                  </a:lnTo>
                  <a:lnTo>
                    <a:pt x="413" y="159"/>
                  </a:lnTo>
                  <a:lnTo>
                    <a:pt x="561" y="293"/>
                  </a:lnTo>
                  <a:lnTo>
                    <a:pt x="645" y="217"/>
                  </a:lnTo>
                  <a:lnTo>
                    <a:pt x="413" y="0"/>
                  </a:lnTo>
                  <a:lnTo>
                    <a:pt x="0" y="387"/>
                  </a:lnTo>
                  <a:lnTo>
                    <a:pt x="231" y="605"/>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3" name=""/>
            <p:cNvSpPr/>
            <p:nvPr/>
          </p:nvSpPr>
          <p:spPr>
            <a:xfrm>
              <a:off x="708120" y="623880"/>
              <a:ext cx="665640" cy="673560"/>
            </a:xfrm>
            <a:custGeom>
              <a:avLst/>
              <a:gdLst/>
              <a:ahLst/>
              <a:rect l="0" t="0" r="r" b="b"/>
              <a:pathLst>
                <a:path w="1849" h="1871">
                  <a:moveTo>
                    <a:pt x="366" y="1619"/>
                  </a:moveTo>
                  <a:lnTo>
                    <a:pt x="513" y="1331"/>
                  </a:lnTo>
                  <a:lnTo>
                    <a:pt x="411" y="1238"/>
                  </a:lnTo>
                  <a:lnTo>
                    <a:pt x="0" y="1624"/>
                  </a:lnTo>
                  <a:lnTo>
                    <a:pt x="88" y="1708"/>
                  </a:lnTo>
                  <a:lnTo>
                    <a:pt x="300" y="1509"/>
                  </a:lnTo>
                  <a:lnTo>
                    <a:pt x="163" y="1778"/>
                  </a:lnTo>
                  <a:lnTo>
                    <a:pt x="265" y="1871"/>
                  </a:lnTo>
                  <a:lnTo>
                    <a:pt x="1057" y="1128"/>
                  </a:lnTo>
                  <a:lnTo>
                    <a:pt x="1849" y="388"/>
                  </a:lnTo>
                  <a:lnTo>
                    <a:pt x="1434" y="0"/>
                  </a:lnTo>
                  <a:lnTo>
                    <a:pt x="593" y="783"/>
                  </a:lnTo>
                  <a:lnTo>
                    <a:pt x="677" y="862"/>
                  </a:lnTo>
                  <a:lnTo>
                    <a:pt x="1434" y="154"/>
                  </a:lnTo>
                  <a:lnTo>
                    <a:pt x="1681" y="388"/>
                  </a:lnTo>
                  <a:lnTo>
                    <a:pt x="1022" y="1004"/>
                  </a:lnTo>
                  <a:lnTo>
                    <a:pt x="366" y="1619"/>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4" name=""/>
            <p:cNvSpPr/>
            <p:nvPr/>
          </p:nvSpPr>
          <p:spPr>
            <a:xfrm>
              <a:off x="338040" y="727200"/>
              <a:ext cx="246600" cy="227520"/>
            </a:xfrm>
            <a:custGeom>
              <a:avLst/>
              <a:gdLst/>
              <a:ahLst/>
              <a:rect l="0" t="0" r="r" b="b"/>
              <a:pathLst>
                <a:path w="685" h="632">
                  <a:moveTo>
                    <a:pt x="0" y="387"/>
                  </a:moveTo>
                  <a:lnTo>
                    <a:pt x="88" y="467"/>
                  </a:lnTo>
                  <a:lnTo>
                    <a:pt x="307" y="271"/>
                  </a:lnTo>
                  <a:lnTo>
                    <a:pt x="168" y="539"/>
                  </a:lnTo>
                  <a:lnTo>
                    <a:pt x="267" y="632"/>
                  </a:lnTo>
                  <a:lnTo>
                    <a:pt x="685" y="249"/>
                  </a:lnTo>
                  <a:lnTo>
                    <a:pt x="601" y="169"/>
                  </a:lnTo>
                  <a:lnTo>
                    <a:pt x="369" y="382"/>
                  </a:lnTo>
                  <a:lnTo>
                    <a:pt x="516" y="93"/>
                  </a:lnTo>
                  <a:lnTo>
                    <a:pt x="418" y="0"/>
                  </a:lnTo>
                  <a:lnTo>
                    <a:pt x="0" y="387"/>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5" name=""/>
            <p:cNvSpPr/>
            <p:nvPr/>
          </p:nvSpPr>
          <p:spPr>
            <a:xfrm>
              <a:off x="378000" y="228600"/>
              <a:ext cx="573480" cy="538560"/>
            </a:xfrm>
            <a:custGeom>
              <a:avLst/>
              <a:gdLst/>
              <a:ahLst/>
              <a:rect l="0" t="0" r="r" b="b"/>
              <a:pathLst>
                <a:path w="1593" h="1496">
                  <a:moveTo>
                    <a:pt x="84" y="1174"/>
                  </a:moveTo>
                  <a:lnTo>
                    <a:pt x="0" y="1097"/>
                  </a:lnTo>
                  <a:lnTo>
                    <a:pt x="1177" y="0"/>
                  </a:lnTo>
                  <a:lnTo>
                    <a:pt x="1593" y="390"/>
                  </a:lnTo>
                  <a:lnTo>
                    <a:pt x="752" y="1178"/>
                  </a:lnTo>
                  <a:lnTo>
                    <a:pt x="1009" y="1417"/>
                  </a:lnTo>
                  <a:lnTo>
                    <a:pt x="925" y="1496"/>
                  </a:lnTo>
                  <a:lnTo>
                    <a:pt x="584" y="1174"/>
                  </a:lnTo>
                  <a:lnTo>
                    <a:pt x="1425" y="390"/>
                  </a:lnTo>
                  <a:lnTo>
                    <a:pt x="1177" y="154"/>
                  </a:lnTo>
                  <a:lnTo>
                    <a:pt x="84" y="1174"/>
                  </a:lnTo>
                  <a:close/>
                </a:path>
              </a:pathLst>
            </a:custGeom>
            <a:solidFill>
              <a:srgbClr val="ff0000"/>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6" name=""/>
            <p:cNvSpPr/>
            <p:nvPr/>
          </p:nvSpPr>
          <p:spPr>
            <a:xfrm>
              <a:off x="709560" y="426960"/>
              <a:ext cx="454320" cy="536760"/>
            </a:xfrm>
            <a:custGeom>
              <a:avLst/>
              <a:gdLst/>
              <a:ahLst/>
              <a:rect l="0" t="0" r="r" b="b"/>
              <a:pathLst>
                <a:path w="1262" h="1491">
                  <a:moveTo>
                    <a:pt x="84" y="867"/>
                  </a:moveTo>
                  <a:lnTo>
                    <a:pt x="0" y="788"/>
                  </a:lnTo>
                  <a:lnTo>
                    <a:pt x="846" y="0"/>
                  </a:lnTo>
                  <a:lnTo>
                    <a:pt x="1262" y="389"/>
                  </a:lnTo>
                  <a:lnTo>
                    <a:pt x="420" y="1177"/>
                  </a:lnTo>
                  <a:lnTo>
                    <a:pt x="673" y="1411"/>
                  </a:lnTo>
                  <a:lnTo>
                    <a:pt x="588" y="1491"/>
                  </a:lnTo>
                  <a:lnTo>
                    <a:pt x="252" y="1177"/>
                  </a:lnTo>
                  <a:lnTo>
                    <a:pt x="1094" y="389"/>
                  </a:lnTo>
                  <a:lnTo>
                    <a:pt x="846" y="159"/>
                  </a:lnTo>
                  <a:lnTo>
                    <a:pt x="84" y="867"/>
                  </a:lnTo>
                  <a:close/>
                </a:path>
              </a:pathLst>
            </a:custGeom>
            <a:solidFill>
              <a:srgbClr val="33cc33"/>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7" name=""/>
            <p:cNvSpPr/>
            <p:nvPr/>
          </p:nvSpPr>
          <p:spPr>
            <a:xfrm>
              <a:off x="469800" y="847800"/>
              <a:ext cx="219600" cy="224280"/>
            </a:xfrm>
            <a:custGeom>
              <a:avLst/>
              <a:gdLst/>
              <a:ahLst/>
              <a:rect l="0" t="0" r="r" b="b"/>
              <a:pathLst>
                <a:path w="610" h="623">
                  <a:moveTo>
                    <a:pt x="84" y="462"/>
                  </a:moveTo>
                  <a:lnTo>
                    <a:pt x="258" y="303"/>
                  </a:lnTo>
                  <a:lnTo>
                    <a:pt x="285" y="329"/>
                  </a:lnTo>
                  <a:lnTo>
                    <a:pt x="289" y="334"/>
                  </a:lnTo>
                  <a:lnTo>
                    <a:pt x="294" y="347"/>
                  </a:lnTo>
                  <a:lnTo>
                    <a:pt x="298" y="360"/>
                  </a:lnTo>
                  <a:lnTo>
                    <a:pt x="303" y="365"/>
                  </a:lnTo>
                  <a:lnTo>
                    <a:pt x="303" y="369"/>
                  </a:lnTo>
                  <a:lnTo>
                    <a:pt x="303" y="378"/>
                  </a:lnTo>
                  <a:lnTo>
                    <a:pt x="298" y="387"/>
                  </a:lnTo>
                  <a:lnTo>
                    <a:pt x="298" y="396"/>
                  </a:lnTo>
                  <a:lnTo>
                    <a:pt x="294" y="400"/>
                  </a:lnTo>
                  <a:lnTo>
                    <a:pt x="289" y="405"/>
                  </a:lnTo>
                  <a:lnTo>
                    <a:pt x="285" y="409"/>
                  </a:lnTo>
                  <a:lnTo>
                    <a:pt x="214" y="481"/>
                  </a:lnTo>
                  <a:lnTo>
                    <a:pt x="200" y="490"/>
                  </a:lnTo>
                  <a:lnTo>
                    <a:pt x="192" y="503"/>
                  </a:lnTo>
                  <a:lnTo>
                    <a:pt x="183" y="512"/>
                  </a:lnTo>
                  <a:lnTo>
                    <a:pt x="178" y="526"/>
                  </a:lnTo>
                  <a:lnTo>
                    <a:pt x="174" y="534"/>
                  </a:lnTo>
                  <a:lnTo>
                    <a:pt x="169" y="543"/>
                  </a:lnTo>
                  <a:lnTo>
                    <a:pt x="258" y="623"/>
                  </a:lnTo>
                  <a:lnTo>
                    <a:pt x="263" y="614"/>
                  </a:lnTo>
                  <a:lnTo>
                    <a:pt x="267" y="606"/>
                  </a:lnTo>
                  <a:lnTo>
                    <a:pt x="271" y="601"/>
                  </a:lnTo>
                  <a:lnTo>
                    <a:pt x="276" y="588"/>
                  </a:lnTo>
                  <a:lnTo>
                    <a:pt x="289" y="570"/>
                  </a:lnTo>
                  <a:lnTo>
                    <a:pt x="303" y="557"/>
                  </a:lnTo>
                  <a:lnTo>
                    <a:pt x="387" y="481"/>
                  </a:lnTo>
                  <a:lnTo>
                    <a:pt x="396" y="468"/>
                  </a:lnTo>
                  <a:lnTo>
                    <a:pt x="405" y="454"/>
                  </a:lnTo>
                  <a:lnTo>
                    <a:pt x="414" y="445"/>
                  </a:lnTo>
                  <a:lnTo>
                    <a:pt x="414" y="440"/>
                  </a:lnTo>
                  <a:lnTo>
                    <a:pt x="414" y="436"/>
                  </a:lnTo>
                  <a:lnTo>
                    <a:pt x="418" y="422"/>
                  </a:lnTo>
                  <a:lnTo>
                    <a:pt x="418" y="414"/>
                  </a:lnTo>
                  <a:lnTo>
                    <a:pt x="418" y="405"/>
                  </a:lnTo>
                  <a:lnTo>
                    <a:pt x="418" y="396"/>
                  </a:lnTo>
                  <a:lnTo>
                    <a:pt x="418" y="387"/>
                  </a:lnTo>
                  <a:lnTo>
                    <a:pt x="418" y="382"/>
                  </a:lnTo>
                  <a:lnTo>
                    <a:pt x="414" y="369"/>
                  </a:lnTo>
                  <a:lnTo>
                    <a:pt x="409" y="365"/>
                  </a:lnTo>
                  <a:lnTo>
                    <a:pt x="405" y="360"/>
                  </a:lnTo>
                  <a:lnTo>
                    <a:pt x="418" y="365"/>
                  </a:lnTo>
                  <a:lnTo>
                    <a:pt x="427" y="369"/>
                  </a:lnTo>
                  <a:lnTo>
                    <a:pt x="440" y="374"/>
                  </a:lnTo>
                  <a:lnTo>
                    <a:pt x="449" y="378"/>
                  </a:lnTo>
                  <a:lnTo>
                    <a:pt x="459" y="378"/>
                  </a:lnTo>
                  <a:lnTo>
                    <a:pt x="468" y="374"/>
                  </a:lnTo>
                  <a:lnTo>
                    <a:pt x="477" y="374"/>
                  </a:lnTo>
                  <a:lnTo>
                    <a:pt x="490" y="369"/>
                  </a:lnTo>
                  <a:lnTo>
                    <a:pt x="499" y="365"/>
                  </a:lnTo>
                  <a:lnTo>
                    <a:pt x="508" y="360"/>
                  </a:lnTo>
                  <a:lnTo>
                    <a:pt x="517" y="360"/>
                  </a:lnTo>
                  <a:lnTo>
                    <a:pt x="526" y="347"/>
                  </a:lnTo>
                  <a:lnTo>
                    <a:pt x="543" y="329"/>
                  </a:lnTo>
                  <a:lnTo>
                    <a:pt x="561" y="311"/>
                  </a:lnTo>
                  <a:lnTo>
                    <a:pt x="579" y="294"/>
                  </a:lnTo>
                  <a:lnTo>
                    <a:pt x="583" y="289"/>
                  </a:lnTo>
                  <a:lnTo>
                    <a:pt x="588" y="285"/>
                  </a:lnTo>
                  <a:lnTo>
                    <a:pt x="597" y="271"/>
                  </a:lnTo>
                  <a:lnTo>
                    <a:pt x="606" y="254"/>
                  </a:lnTo>
                  <a:lnTo>
                    <a:pt x="606" y="249"/>
                  </a:lnTo>
                  <a:lnTo>
                    <a:pt x="610" y="240"/>
                  </a:lnTo>
                  <a:lnTo>
                    <a:pt x="610" y="227"/>
                  </a:lnTo>
                  <a:lnTo>
                    <a:pt x="610" y="214"/>
                  </a:lnTo>
                  <a:lnTo>
                    <a:pt x="606" y="200"/>
                  </a:lnTo>
                  <a:lnTo>
                    <a:pt x="597" y="187"/>
                  </a:lnTo>
                  <a:lnTo>
                    <a:pt x="592" y="174"/>
                  </a:lnTo>
                  <a:lnTo>
                    <a:pt x="583" y="160"/>
                  </a:lnTo>
                  <a:lnTo>
                    <a:pt x="570" y="146"/>
                  </a:lnTo>
                  <a:lnTo>
                    <a:pt x="557" y="133"/>
                  </a:lnTo>
                  <a:lnTo>
                    <a:pt x="543" y="119"/>
                  </a:lnTo>
                  <a:lnTo>
                    <a:pt x="512" y="88"/>
                  </a:lnTo>
                  <a:lnTo>
                    <a:pt x="414" y="0"/>
                  </a:lnTo>
                  <a:lnTo>
                    <a:pt x="0" y="382"/>
                  </a:lnTo>
                  <a:lnTo>
                    <a:pt x="84" y="462"/>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8" name=""/>
            <p:cNvSpPr/>
            <p:nvPr/>
          </p:nvSpPr>
          <p:spPr>
            <a:xfrm>
              <a:off x="647640" y="1014480"/>
              <a:ext cx="114840" cy="108360"/>
            </a:xfrm>
            <a:custGeom>
              <a:avLst/>
              <a:gdLst/>
              <a:ahLst/>
              <a:rect l="0" t="0" r="r" b="b"/>
              <a:pathLst>
                <a:path w="319" h="301">
                  <a:moveTo>
                    <a:pt x="229" y="17"/>
                  </a:moveTo>
                  <a:lnTo>
                    <a:pt x="238" y="13"/>
                  </a:lnTo>
                  <a:lnTo>
                    <a:pt x="247" y="8"/>
                  </a:lnTo>
                  <a:lnTo>
                    <a:pt x="256" y="0"/>
                  </a:lnTo>
                  <a:lnTo>
                    <a:pt x="265" y="0"/>
                  </a:lnTo>
                  <a:lnTo>
                    <a:pt x="274" y="0"/>
                  </a:lnTo>
                  <a:lnTo>
                    <a:pt x="288" y="8"/>
                  </a:lnTo>
                  <a:lnTo>
                    <a:pt x="297" y="13"/>
                  </a:lnTo>
                  <a:lnTo>
                    <a:pt x="301" y="17"/>
                  </a:lnTo>
                  <a:lnTo>
                    <a:pt x="310" y="26"/>
                  </a:lnTo>
                  <a:lnTo>
                    <a:pt x="315" y="35"/>
                  </a:lnTo>
                  <a:lnTo>
                    <a:pt x="315" y="40"/>
                  </a:lnTo>
                  <a:lnTo>
                    <a:pt x="315" y="44"/>
                  </a:lnTo>
                  <a:lnTo>
                    <a:pt x="319" y="49"/>
                  </a:lnTo>
                  <a:lnTo>
                    <a:pt x="319" y="53"/>
                  </a:lnTo>
                  <a:lnTo>
                    <a:pt x="315" y="67"/>
                  </a:lnTo>
                  <a:lnTo>
                    <a:pt x="315" y="71"/>
                  </a:lnTo>
                  <a:lnTo>
                    <a:pt x="310" y="81"/>
                  </a:lnTo>
                  <a:lnTo>
                    <a:pt x="306" y="86"/>
                  </a:lnTo>
                  <a:lnTo>
                    <a:pt x="301" y="86"/>
                  </a:lnTo>
                  <a:lnTo>
                    <a:pt x="90" y="283"/>
                  </a:lnTo>
                  <a:lnTo>
                    <a:pt x="81" y="292"/>
                  </a:lnTo>
                  <a:lnTo>
                    <a:pt x="71" y="297"/>
                  </a:lnTo>
                  <a:lnTo>
                    <a:pt x="67" y="297"/>
                  </a:lnTo>
                  <a:lnTo>
                    <a:pt x="62" y="297"/>
                  </a:lnTo>
                  <a:lnTo>
                    <a:pt x="58" y="301"/>
                  </a:lnTo>
                  <a:lnTo>
                    <a:pt x="53" y="301"/>
                  </a:lnTo>
                  <a:lnTo>
                    <a:pt x="40" y="297"/>
                  </a:lnTo>
                  <a:lnTo>
                    <a:pt x="35" y="297"/>
                  </a:lnTo>
                  <a:lnTo>
                    <a:pt x="31" y="297"/>
                  </a:lnTo>
                  <a:lnTo>
                    <a:pt x="22" y="292"/>
                  </a:lnTo>
                  <a:lnTo>
                    <a:pt x="17" y="288"/>
                  </a:lnTo>
                  <a:lnTo>
                    <a:pt x="17" y="283"/>
                  </a:lnTo>
                  <a:lnTo>
                    <a:pt x="8" y="283"/>
                  </a:lnTo>
                  <a:lnTo>
                    <a:pt x="4" y="270"/>
                  </a:lnTo>
                  <a:lnTo>
                    <a:pt x="4" y="266"/>
                  </a:lnTo>
                  <a:lnTo>
                    <a:pt x="0" y="261"/>
                  </a:lnTo>
                  <a:lnTo>
                    <a:pt x="0" y="257"/>
                  </a:lnTo>
                  <a:lnTo>
                    <a:pt x="0" y="252"/>
                  </a:lnTo>
                  <a:lnTo>
                    <a:pt x="0" y="243"/>
                  </a:lnTo>
                  <a:lnTo>
                    <a:pt x="4" y="234"/>
                  </a:lnTo>
                  <a:lnTo>
                    <a:pt x="8" y="224"/>
                  </a:lnTo>
                  <a:lnTo>
                    <a:pt x="13" y="215"/>
                  </a:lnTo>
                  <a:lnTo>
                    <a:pt x="17" y="215"/>
                  </a:lnTo>
                  <a:lnTo>
                    <a:pt x="229" y="17"/>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grpSp>
      <p:pic>
        <p:nvPicPr>
          <p:cNvPr id="9" name="" descr=""/>
          <p:cNvPicPr/>
          <p:nvPr/>
        </p:nvPicPr>
        <p:blipFill>
          <a:blip r:embed="rId2"/>
          <a:stretch/>
        </p:blipFill>
        <p:spPr>
          <a:xfrm>
            <a:off x="6448320" y="6095880"/>
            <a:ext cx="2720880" cy="768240"/>
          </a:xfrm>
          <a:prstGeom prst="rect">
            <a:avLst/>
          </a:prstGeom>
          <a:noFill/>
          <a:ln w="0">
            <a:noFill/>
          </a:ln>
        </p:spPr>
      </p:pic>
      <p:sp>
        <p:nvSpPr>
          <p:cNvPr id="10" name=""/>
          <p:cNvSpPr txBox="1"/>
          <p:nvPr/>
        </p:nvSpPr>
        <p:spPr>
          <a:xfrm>
            <a:off x="289080" y="6251400"/>
            <a:ext cx="1449360" cy="519120"/>
          </a:xfrm>
          <a:prstGeom prst="rect">
            <a:avLst/>
          </a:prstGeom>
          <a:noFill/>
          <a:ln w="0">
            <a:noFill/>
          </a:ln>
        </p:spPr>
        <p:txBody>
          <a:bodyPr lIns="0" rIns="0" tIns="0" bIns="0" anchor="t">
            <a:spAutoFit/>
          </a:bodyPr>
          <a:p>
            <a:pPr>
              <a:lnSpc>
                <a:spcPct val="100000"/>
              </a:lnSpc>
            </a:pPr>
            <a:r>
              <a:rPr b="1" lang="en-US" sz="2800" strike="noStrike" u="none">
                <a:solidFill>
                  <a:srgbClr val="b2b2b2"/>
                </a:solidFill>
                <a:effectLst/>
                <a:uFillTx/>
                <a:latin typeface="Book Antiqua"/>
                <a:ea typeface="Book Antiqua"/>
              </a:rPr>
              <a:t>DRAFT</a:t>
            </a:r>
            <a:endParaRPr b="0" lang="en-US" sz="2800" strike="noStrike" u="none">
              <a:solidFill>
                <a:srgbClr val="000000"/>
              </a:solidFill>
              <a:effectLst/>
              <a:uFillTx/>
              <a:latin typeface="Arial"/>
            </a:endParaRPr>
          </a:p>
        </p:txBody>
      </p:sp>
      <p:sp>
        <p:nvSpPr>
          <p:cNvPr id="11" name=""/>
          <p:cNvSpPr/>
          <p:nvPr/>
        </p:nvSpPr>
        <p:spPr>
          <a:xfrm flipH="1">
            <a:off x="612720" y="1371600"/>
            <a:ext cx="853128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txBox="1"/>
          <p:nvPr/>
        </p:nvSpPr>
        <p:spPr>
          <a:xfrm>
            <a:off x="685800" y="1752480"/>
            <a:ext cx="7575480" cy="4327560"/>
          </a:xfrm>
          <a:prstGeom prst="rect">
            <a:avLst/>
          </a:prstGeom>
          <a:noFill/>
          <a:ln w="0">
            <a:noFill/>
          </a:ln>
        </p:spPr>
        <p:txBody>
          <a:bodyPr lIns="0" rIns="0" tIns="0" bIns="0" anchor="t">
            <a:spAutoFit/>
          </a:bodyPr>
          <a:p>
            <a:pPr algn="ctr">
              <a:lnSpc>
                <a:spcPct val="100000"/>
              </a:lnSpc>
            </a:pPr>
            <a:r>
              <a:rPr b="1" lang="en-US" sz="5400" strike="noStrike" u="none">
                <a:solidFill>
                  <a:srgbClr val="000000"/>
                </a:solidFill>
                <a:effectLst/>
                <a:uFillTx/>
                <a:latin typeface="Book Antiqua"/>
                <a:ea typeface="Book Antiqua"/>
              </a:rPr>
              <a:t>PROJECT DOOR STEP</a:t>
            </a:r>
            <a:endParaRPr b="0" lang="en-US" sz="5400" strike="noStrike" u="none">
              <a:solidFill>
                <a:srgbClr val="000000"/>
              </a:solidFill>
              <a:effectLst/>
              <a:uFillTx/>
              <a:latin typeface="Arial"/>
            </a:endParaRPr>
          </a:p>
          <a:p>
            <a:pPr algn="ctr">
              <a:lnSpc>
                <a:spcPct val="100000"/>
              </a:lnSpc>
            </a:pPr>
            <a:r>
              <a:rPr b="1" lang="en-US" sz="4800" strike="noStrike" u="none">
                <a:solidFill>
                  <a:srgbClr val="000000"/>
                </a:solidFill>
                <a:effectLst/>
                <a:uFillTx/>
                <a:latin typeface="Book Antiqua"/>
                <a:ea typeface="Book Antiqua"/>
              </a:rPr>
              <a:t>Buenos Aires</a:t>
            </a:r>
            <a:endParaRPr b="0" lang="en-US" sz="4800" strike="noStrike" u="none">
              <a:solidFill>
                <a:srgbClr val="000000"/>
              </a:solidFill>
              <a:effectLst/>
              <a:uFillTx/>
              <a:latin typeface="Arial"/>
            </a:endParaRPr>
          </a:p>
          <a:p>
            <a:pPr algn="ctr">
              <a:lnSpc>
                <a:spcPct val="100000"/>
              </a:lnSpc>
            </a:pPr>
            <a:endParaRPr b="0" lang="en-US" sz="2400" strike="noStrike" u="none">
              <a:solidFill>
                <a:srgbClr val="000000"/>
              </a:solidFill>
              <a:effectLst/>
              <a:uFillTx/>
              <a:latin typeface="Arial"/>
            </a:endParaRPr>
          </a:p>
          <a:p>
            <a:pPr algn="ctr">
              <a:lnSpc>
                <a:spcPct val="100000"/>
              </a:lnSpc>
            </a:pPr>
            <a:endParaRPr b="0" lang="en-US" sz="2400" strike="noStrike" u="none">
              <a:solidFill>
                <a:srgbClr val="000000"/>
              </a:solidFill>
              <a:effectLst/>
              <a:uFillTx/>
              <a:latin typeface="Arial"/>
            </a:endParaRPr>
          </a:p>
          <a:p>
            <a:pPr algn="ctr">
              <a:lnSpc>
                <a:spcPct val="100000"/>
              </a:lnSpc>
            </a:pPr>
            <a:r>
              <a:rPr b="1" lang="en-US" sz="2000" strike="noStrike" u="none">
                <a:solidFill>
                  <a:srgbClr val="000000"/>
                </a:solidFill>
                <a:effectLst/>
                <a:uFillTx/>
                <a:latin typeface="Book Antiqua"/>
                <a:ea typeface="Book Antiqua"/>
              </a:rPr>
              <a:t>Office Visit- February 16-18, 2000</a:t>
            </a:r>
            <a:endParaRPr b="0" lang="en-US" sz="2000" strike="noStrike" u="none">
              <a:solidFill>
                <a:srgbClr val="000000"/>
              </a:solidFill>
              <a:effectLst/>
              <a:uFillTx/>
              <a:latin typeface="Arial"/>
            </a:endParaRPr>
          </a:p>
          <a:p>
            <a:pPr algn="ctr">
              <a:lnSpc>
                <a:spcPct val="100000"/>
              </a:lnSpc>
            </a:pPr>
            <a:r>
              <a:rPr b="1" lang="en-US" sz="2000" strike="noStrike" u="none">
                <a:solidFill>
                  <a:srgbClr val="000000"/>
                </a:solidFill>
                <a:effectLst/>
                <a:uFillTx/>
                <a:latin typeface="Book Antiqua"/>
                <a:ea typeface="Book Antiqua"/>
              </a:rPr>
              <a:t>Report Issued- February ___, 2000</a:t>
            </a:r>
            <a:endParaRPr b="0" lang="en-US" sz="2000" strike="noStrike" u="none">
              <a:solidFill>
                <a:srgbClr val="000000"/>
              </a:solidFill>
              <a:effectLst/>
              <a:uFillTx/>
              <a:latin typeface="Arial"/>
            </a:endParaRPr>
          </a:p>
        </p:txBody>
      </p:sp>
      <p:sp>
        <p:nvSpPr>
          <p:cNvPr id="17" name=""/>
          <p:cNvSpPr txBox="1"/>
          <p:nvPr/>
        </p:nvSpPr>
        <p:spPr>
          <a:xfrm>
            <a:off x="3352680" y="5029200"/>
            <a:ext cx="2470320" cy="641520"/>
          </a:xfrm>
          <a:prstGeom prst="rect">
            <a:avLst/>
          </a:prstGeom>
          <a:noFill/>
          <a:ln w="0">
            <a:noFill/>
          </a:ln>
        </p:spPr>
        <p:txBody>
          <a:bodyPr lIns="0" rIns="0" tIns="0" bIns="0" anchor="t">
            <a:spAutoFit/>
          </a:bodyPr>
          <a:p>
            <a:pPr>
              <a:lnSpc>
                <a:spcPct val="100000"/>
              </a:lnSpc>
            </a:pPr>
            <a:r>
              <a:rPr b="0" i="1" lang="en-US" sz="3600" strike="noStrike" u="none">
                <a:solidFill>
                  <a:srgbClr val="808080"/>
                </a:solidFill>
                <a:effectLst/>
                <a:uFillTx/>
                <a:latin typeface="Times New Roman"/>
                <a:ea typeface="Times New Roman"/>
              </a:rPr>
              <a:t>Confidential</a:t>
            </a:r>
            <a:endParaRPr b="0" lang="en-US" sz="3600" strike="noStrike" u="none">
              <a:solidFill>
                <a:srgbClr val="000000"/>
              </a:solidFill>
              <a:effectLst/>
              <a:uFillTx/>
              <a:latin typeface="Arial"/>
            </a:endParaRPr>
          </a:p>
        </p:txBody>
      </p:sp>
      <p:sp>
        <p:nvSpPr>
          <p:cNvPr id="18" name=""/>
          <p:cNvSpPr/>
          <p:nvPr/>
        </p:nvSpPr>
        <p:spPr>
          <a:xfrm>
            <a:off x="3240" y="1371600"/>
            <a:ext cx="9140760" cy="0"/>
          </a:xfrm>
          <a:prstGeom prst="line">
            <a:avLst/>
          </a:prstGeom>
          <a:ln w="76320">
            <a:solidFill>
              <a:srgbClr val="ffffff"/>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Doorstep-Buenos Aires</a:t>
            </a:r>
            <a:br>
              <a:rPr sz="4000"/>
            </a:br>
            <a:r>
              <a:rPr b="0" lang="en-US" sz="4000" strike="noStrike" u="none">
                <a:solidFill>
                  <a:srgbClr val="000000"/>
                </a:solidFill>
                <a:effectLst/>
                <a:uFillTx/>
                <a:latin typeface="Times New Roman"/>
                <a:ea typeface="Times New Roman"/>
              </a:rPr>
              <a:t>Review Highlights </a:t>
            </a:r>
            <a:endParaRPr b="0" lang="en-US" sz="4000" strike="noStrike" u="none">
              <a:solidFill>
                <a:srgbClr val="000000"/>
              </a:solidFill>
              <a:effectLst/>
              <a:uFillTx/>
              <a:latin typeface="Arial"/>
            </a:endParaRPr>
          </a:p>
        </p:txBody>
      </p:sp>
      <p:sp>
        <p:nvSpPr>
          <p:cNvPr id="20" name=""/>
          <p:cNvSpPr txBox="1"/>
          <p:nvPr/>
        </p:nvSpPr>
        <p:spPr>
          <a:xfrm>
            <a:off x="1136520" y="1517760"/>
            <a:ext cx="7327800" cy="458460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a:lnSpc>
                <a:spcPct val="100000"/>
              </a:lnSpc>
            </a:pPr>
            <a:endParaRPr b="0" lang="en-US" sz="1000" strike="noStrike" u="none">
              <a:solidFill>
                <a:srgbClr val="000000"/>
              </a:solidFill>
              <a:effectLst/>
              <a:uFillTx/>
              <a:latin typeface="Arial"/>
            </a:endParaRPr>
          </a:p>
          <a:p>
            <a:pPr>
              <a:lnSpc>
                <a:spcPct val="100000"/>
              </a:lnSpc>
            </a:pPr>
            <a:r>
              <a:rPr b="1" lang="en-US" sz="1400" strike="noStrike" u="none">
                <a:solidFill>
                  <a:srgbClr val="000000"/>
                </a:solidFill>
                <a:effectLst/>
                <a:uFillTx/>
                <a:latin typeface="Book Antiqua"/>
                <a:ea typeface="Book Antiqua"/>
              </a:rPr>
              <a:t>Project Objective:</a:t>
            </a:r>
            <a:endParaRPr b="0" lang="en-US" sz="1400" strike="noStrike" u="none">
              <a:solidFill>
                <a:srgbClr val="000000"/>
              </a:solidFill>
              <a:effectLst/>
              <a:uFillTx/>
              <a:latin typeface="Arial"/>
            </a:endParaRPr>
          </a:p>
          <a:p>
            <a:pPr>
              <a:lnSpc>
                <a:spcPct val="100000"/>
              </a:lnSpc>
            </a:pPr>
            <a:endParaRPr b="0" lang="en-US" sz="10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We performed an on-site review of processes, procedures and controls that support the trading and origination business activities within the Buenos Aires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Arial"/>
            </a:endParaRPr>
          </a:p>
          <a:p>
            <a:pPr>
              <a:lnSpc>
                <a:spcPct val="100000"/>
              </a:lnSpc>
            </a:pPr>
            <a:endParaRPr b="0" lang="en-US" sz="1400" strike="noStrike" u="none">
              <a:solidFill>
                <a:srgbClr val="000000"/>
              </a:solidFill>
              <a:effectLst/>
              <a:uFillTx/>
              <a:latin typeface="Arial"/>
            </a:endParaRPr>
          </a:p>
          <a:p>
            <a:pPr>
              <a:lnSpc>
                <a:spcPct val="100000"/>
              </a:lnSpc>
            </a:pPr>
            <a:endParaRPr b="0" lang="en-US" sz="1400" strike="noStrike" u="none">
              <a:solidFill>
                <a:srgbClr val="000000"/>
              </a:solidFill>
              <a:effectLst/>
              <a:uFillTx/>
              <a:latin typeface="Arial"/>
            </a:endParaRPr>
          </a:p>
          <a:p>
            <a:pPr>
              <a:lnSpc>
                <a:spcPct val="100000"/>
              </a:lnSpc>
            </a:pP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Team Members:</a:t>
            </a: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Office Personnel Interviewed:</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Sally Beck</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Mike Guerriero - Vice President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Ted Murphy</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Julian Poole - Manager (Power)</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Tom Bauer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Rodolfo Freyre - Manager (Gas)</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John Sorrells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Luis Juarrez - Controller</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Kate Agnew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Veronica Leppez - Commercial support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John Vickers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Carolina Warington - Commercial support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Sue Frusco-  Houston</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Christine Garcia-  Houston</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txBox="1"/>
          <p:nvPr/>
        </p:nvSpPr>
        <p:spPr>
          <a:xfrm>
            <a:off x="676440" y="1819440"/>
            <a:ext cx="7791480" cy="2152800"/>
          </a:xfrm>
          <a:prstGeom prst="rect">
            <a:avLst/>
          </a:prstGeom>
          <a:noFill/>
          <a:ln w="12600">
            <a:solidFill>
              <a:srgbClr val="990033"/>
            </a:solidFill>
            <a:round/>
          </a:ln>
        </p:spPr>
        <p:txBody>
          <a:bodyPr lIns="0" rIns="0" tIns="0" bIns="0" anchor="t">
            <a:spAutoFit/>
          </a:bodyPr>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9 active deals, all physical</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Terms generally for 1 year or more; final expiration </a:t>
            </a:r>
            <a:br>
              <a:rPr sz="1600"/>
            </a:br>
            <a:r>
              <a:rPr b="0" lang="en-US" sz="1600" strike="noStrike" u="none">
                <a:solidFill>
                  <a:srgbClr val="000000"/>
                </a:solidFill>
                <a:effectLst/>
                <a:uFillTx/>
                <a:latin typeface="Times New Roman"/>
                <a:ea typeface="Times New Roman"/>
              </a:rPr>
              <a:t>currently in November 2012</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Published “index” and “transport pricing” which each </a:t>
            </a:r>
            <a:br>
              <a:rPr sz="1600"/>
            </a:br>
            <a:r>
              <a:rPr b="0" lang="en-US" sz="1600" strike="noStrike" u="none">
                <a:solidFill>
                  <a:srgbClr val="000000"/>
                </a:solidFill>
                <a:effectLst/>
                <a:uFillTx/>
                <a:latin typeface="Times New Roman"/>
                <a:ea typeface="Times New Roman"/>
              </a:rPr>
              <a:t>change twice annually</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Transport contracts include 1 firm and 3 interruptible</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400" strike="noStrike" u="none">
                <a:solidFill>
                  <a:srgbClr val="000000"/>
                </a:solidFill>
                <a:effectLst/>
                <a:uFillTx/>
                <a:latin typeface="Times New Roman"/>
                <a:ea typeface="Times New Roman"/>
              </a:rPr>
              <a:t> </a:t>
            </a:r>
            <a:endParaRPr b="0" lang="en-US" sz="400" strike="noStrike" u="none">
              <a:solidFill>
                <a:srgbClr val="000000"/>
              </a:solidFill>
              <a:effectLst/>
              <a:uFillTx/>
              <a:latin typeface="Arial"/>
            </a:endParaRPr>
          </a:p>
          <a:p>
            <a:pPr marL="343080" indent="-343080" algn="ctr">
              <a:lnSpc>
                <a:spcPct val="100000"/>
              </a:lnSpc>
              <a:spcBef>
                <a:spcPts val="479"/>
              </a:spcBef>
            </a:pPr>
            <a:r>
              <a:rPr b="1" lang="en-US" sz="2000" strike="noStrike" u="none">
                <a:solidFill>
                  <a:srgbClr val="000000"/>
                </a:solidFill>
                <a:effectLst/>
                <a:uFillTx/>
                <a:latin typeface="Times New Roman"/>
                <a:ea typeface="Times New Roman"/>
              </a:rPr>
              <a:t>*</a:t>
            </a:r>
            <a:r>
              <a:rPr b="1" lang="en-US" sz="1600" strike="noStrike" u="none">
                <a:solidFill>
                  <a:srgbClr val="000000"/>
                </a:solidFill>
                <a:effectLst/>
                <a:uFillTx/>
                <a:latin typeface="Times New Roman"/>
                <a:ea typeface="Times New Roman"/>
              </a:rPr>
              <a:t>  DEAL TEST- Tested 5 commodity deals and 2 transport contracts</a:t>
            </a:r>
            <a:endParaRPr b="0" lang="en-US" sz="1600" strike="noStrike" u="none">
              <a:solidFill>
                <a:srgbClr val="000000"/>
              </a:solidFill>
              <a:effectLst/>
              <a:uFillTx/>
              <a:latin typeface="Arial"/>
            </a:endParaRPr>
          </a:p>
        </p:txBody>
      </p:sp>
      <p:sp>
        <p:nvSpPr>
          <p:cNvPr id="22"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Doorstep-Buenos Aires</a:t>
            </a:r>
            <a:br>
              <a:rPr sz="4000"/>
            </a:br>
            <a:r>
              <a:rPr b="0" lang="en-US" sz="4000" strike="noStrike" u="none">
                <a:solidFill>
                  <a:srgbClr val="000000"/>
                </a:solidFill>
                <a:effectLst/>
                <a:uFillTx/>
                <a:latin typeface="Times New Roman"/>
                <a:ea typeface="Times New Roman"/>
              </a:rPr>
              <a:t>Current Portfolio </a:t>
            </a:r>
            <a:endParaRPr b="0" lang="en-US" sz="4000" strike="noStrike" u="none">
              <a:solidFill>
                <a:srgbClr val="000000"/>
              </a:solidFill>
              <a:effectLst/>
              <a:uFillTx/>
              <a:latin typeface="Arial"/>
            </a:endParaRPr>
          </a:p>
        </p:txBody>
      </p:sp>
      <p:sp>
        <p:nvSpPr>
          <p:cNvPr id="23" name=""/>
          <p:cNvSpPr txBox="1"/>
          <p:nvPr/>
        </p:nvSpPr>
        <p:spPr>
          <a:xfrm>
            <a:off x="676440" y="4410000"/>
            <a:ext cx="7791480" cy="1695600"/>
          </a:xfrm>
          <a:prstGeom prst="rect">
            <a:avLst/>
          </a:prstGeom>
          <a:noFill/>
          <a:ln w="12600">
            <a:solidFill>
              <a:srgbClr val="990033"/>
            </a:solidFill>
            <a:round/>
          </a:ln>
        </p:spPr>
        <p:txBody>
          <a:bodyPr lIns="0" rIns="0" tIns="0" bIns="0" anchor="t">
            <a:spAutoFit/>
          </a:bodyPr>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21 active deals; 19 physical, 2 financial</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Minimum term 1 year, the longest term deal is two years</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Transport tarriff incurred for each deal as used</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Arial"/>
            </a:endParaRPr>
          </a:p>
          <a:p>
            <a:pPr marL="343080" indent="-343080" algn="ctr">
              <a:lnSpc>
                <a:spcPct val="100000"/>
              </a:lnSpc>
              <a:spcBef>
                <a:spcPts val="479"/>
              </a:spcBef>
            </a:pPr>
            <a:r>
              <a:rPr b="1" lang="en-US" sz="2000" strike="noStrike" u="none">
                <a:solidFill>
                  <a:srgbClr val="000000"/>
                </a:solidFill>
                <a:effectLst/>
                <a:uFillTx/>
                <a:latin typeface="Times New Roman"/>
                <a:ea typeface="Times New Roman"/>
              </a:rPr>
              <a:t>*</a:t>
            </a:r>
            <a:r>
              <a:rPr b="1" lang="en-US" sz="1600" strike="noStrike" u="none">
                <a:solidFill>
                  <a:srgbClr val="000000"/>
                </a:solidFill>
                <a:effectLst/>
                <a:uFillTx/>
                <a:latin typeface="Times New Roman"/>
                <a:ea typeface="Times New Roman"/>
              </a:rPr>
              <a:t> DEAL TEST- Tested 9 commodity deals</a:t>
            </a:r>
            <a:endParaRPr b="0" lang="en-US" sz="1600" strike="noStrike" u="none">
              <a:solidFill>
                <a:srgbClr val="000000"/>
              </a:solidFill>
              <a:effectLst/>
              <a:uFillTx/>
              <a:latin typeface="Arial"/>
            </a:endParaRPr>
          </a:p>
        </p:txBody>
      </p:sp>
      <p:sp>
        <p:nvSpPr>
          <p:cNvPr id="24" name=""/>
          <p:cNvSpPr txBox="1"/>
          <p:nvPr/>
        </p:nvSpPr>
        <p:spPr>
          <a:xfrm>
            <a:off x="3581280" y="1371600"/>
            <a:ext cx="1647720" cy="457200"/>
          </a:xfrm>
          <a:prstGeom prst="rect">
            <a:avLst/>
          </a:prstGeom>
          <a:noFill/>
          <a:ln w="0">
            <a:noFill/>
          </a:ln>
        </p:spPr>
        <p:txBody>
          <a:bodyPr lIns="0" rIns="0" tIns="0" bIns="0" anchor="t">
            <a:spAutoFit/>
          </a:bodyPr>
          <a:p>
            <a:pPr>
              <a:lnSpc>
                <a:spcPct val="100000"/>
              </a:lnSpc>
            </a:pPr>
            <a:r>
              <a:rPr b="0" lang="en-US" sz="2400" strike="noStrike" u="none">
                <a:solidFill>
                  <a:srgbClr val="000000"/>
                </a:solidFill>
                <a:effectLst/>
                <a:uFillTx/>
                <a:latin typeface="Times New Roman"/>
                <a:ea typeface="Times New Roman"/>
              </a:rPr>
              <a:t>Natural Gas</a:t>
            </a:r>
            <a:endParaRPr b="0" lang="en-US" sz="2400" strike="noStrike" u="none">
              <a:solidFill>
                <a:srgbClr val="000000"/>
              </a:solidFill>
              <a:effectLst/>
              <a:uFillTx/>
              <a:latin typeface="Arial"/>
            </a:endParaRPr>
          </a:p>
        </p:txBody>
      </p:sp>
      <p:sp>
        <p:nvSpPr>
          <p:cNvPr id="25" name=""/>
          <p:cNvSpPr txBox="1"/>
          <p:nvPr/>
        </p:nvSpPr>
        <p:spPr>
          <a:xfrm>
            <a:off x="3733920" y="4038480"/>
            <a:ext cx="963720" cy="457200"/>
          </a:xfrm>
          <a:prstGeom prst="rect">
            <a:avLst/>
          </a:prstGeom>
          <a:noFill/>
          <a:ln w="0">
            <a:noFill/>
          </a:ln>
        </p:spPr>
        <p:txBody>
          <a:bodyPr lIns="0" rIns="0" tIns="0" bIns="0" anchor="t">
            <a:spAutoFit/>
          </a:bodyPr>
          <a:p>
            <a:pPr>
              <a:lnSpc>
                <a:spcPct val="100000"/>
              </a:lnSpc>
            </a:pPr>
            <a:r>
              <a:rPr b="0" lang="en-US" sz="2400" strike="noStrike" u="none">
                <a:solidFill>
                  <a:srgbClr val="000000"/>
                </a:solidFill>
                <a:effectLst/>
                <a:uFillTx/>
                <a:latin typeface="Times New Roman"/>
                <a:ea typeface="Times New Roman"/>
              </a:rPr>
              <a:t>Power</a:t>
            </a:r>
            <a:endParaRPr b="0" lang="en-US" sz="2400" strike="noStrike" u="none">
              <a:solidFill>
                <a:srgbClr val="000000"/>
              </a:solidFill>
              <a:effectLst/>
              <a:uFillTx/>
              <a:latin typeface="Arial"/>
            </a:endParaRPr>
          </a:p>
        </p:txBody>
      </p:sp>
      <p:sp>
        <p:nvSpPr>
          <p:cNvPr id="26" name=""/>
          <p:cNvSpPr txBox="1"/>
          <p:nvPr/>
        </p:nvSpPr>
        <p:spPr>
          <a:xfrm>
            <a:off x="6462720" y="1967040"/>
            <a:ext cx="1704960" cy="790560"/>
          </a:xfrm>
          <a:prstGeom prst="rect">
            <a:avLst/>
          </a:prstGeom>
          <a:solidFill>
            <a:srgbClr val="ffff99"/>
          </a:solidFill>
          <a:ln w="25560">
            <a:solidFill>
              <a:srgbClr val="000000"/>
            </a:solidFill>
            <a:round/>
          </a:ln>
        </p:spPr>
        <p:txBody>
          <a:bodyPr lIns="0" rIns="0" tIns="0" bIns="0" anchor="t">
            <a:spAutoFit/>
          </a:bodyPr>
          <a:p>
            <a:pPr>
              <a:lnSpc>
                <a:spcPct val="100000"/>
              </a:lnSpc>
            </a:pPr>
            <a:r>
              <a:rPr b="1" lang="en-US" sz="1400" strike="noStrike" u="none">
                <a:solidFill>
                  <a:srgbClr val="000000"/>
                </a:solidFill>
                <a:effectLst/>
                <a:uFillTx/>
                <a:latin typeface="Times New Roman"/>
                <a:ea typeface="Times New Roman"/>
              </a:rPr>
              <a:t>         2-18-00</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NOP  (5.4 BCF)</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YTD P/L  ($.8)MM</a:t>
            </a:r>
            <a:endParaRPr b="0" lang="en-US" sz="1400" strike="noStrike" u="none">
              <a:solidFill>
                <a:srgbClr val="000000"/>
              </a:solidFill>
              <a:effectLst/>
              <a:uFillTx/>
              <a:latin typeface="Arial"/>
            </a:endParaRPr>
          </a:p>
        </p:txBody>
      </p:sp>
      <p:sp>
        <p:nvSpPr>
          <p:cNvPr id="27" name=""/>
          <p:cNvSpPr txBox="1"/>
          <p:nvPr/>
        </p:nvSpPr>
        <p:spPr>
          <a:xfrm>
            <a:off x="6462720" y="4557600"/>
            <a:ext cx="1704960" cy="790560"/>
          </a:xfrm>
          <a:prstGeom prst="rect">
            <a:avLst/>
          </a:prstGeom>
          <a:solidFill>
            <a:srgbClr val="ffff99"/>
          </a:solidFill>
          <a:ln w="25560">
            <a:solidFill>
              <a:srgbClr val="000000"/>
            </a:solidFill>
            <a:round/>
          </a:ln>
        </p:spPr>
        <p:txBody>
          <a:bodyPr lIns="0" rIns="0" tIns="0" bIns="0" anchor="t">
            <a:spAutoFit/>
          </a:bodyPr>
          <a:p>
            <a:pPr>
              <a:lnSpc>
                <a:spcPct val="100000"/>
              </a:lnSpc>
            </a:pPr>
            <a:r>
              <a:rPr b="1" lang="en-US" sz="1400" strike="noStrike" u="none">
                <a:solidFill>
                  <a:srgbClr val="000000"/>
                </a:solidFill>
                <a:effectLst/>
                <a:uFillTx/>
                <a:latin typeface="Times New Roman"/>
                <a:ea typeface="Times New Roman"/>
              </a:rPr>
              <a:t>         2-18-00</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NOP  (0.7MM Mwh)</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YTD P/L  ($.1) MM</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29" name=""/>
          <p:cNvSpPr txBox="1"/>
          <p:nvPr/>
        </p:nvSpPr>
        <p:spPr>
          <a:xfrm>
            <a:off x="450720" y="1593720"/>
            <a:ext cx="8470800" cy="42800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nSpc>
                <a:spcPct val="100000"/>
              </a:lnSpc>
              <a:tabLst>
                <a:tab algn="l" pos="519120"/>
              </a:tabLst>
            </a:pPr>
            <a:endParaRPr b="0" lang="en-US" sz="1400" strike="noStrike" u="none">
              <a:solidFill>
                <a:srgbClr val="000000"/>
              </a:solidFill>
              <a:effectLst/>
              <a:uFillTx/>
              <a:latin typeface="Arial"/>
            </a:endParaRPr>
          </a:p>
          <a:p>
            <a:pPr marL="115920" indent="-115920">
              <a:lnSpc>
                <a:spcPct val="100000"/>
              </a:lnSpc>
              <a:tabLst>
                <a:tab algn="l" pos="519120"/>
              </a:tabLst>
            </a:pPr>
            <a:r>
              <a:rPr b="1" lang="en-US" sz="1400" strike="noStrike" u="none">
                <a:solidFill>
                  <a:srgbClr val="000000"/>
                </a:solidFill>
                <a:effectLst/>
                <a:uFillTx/>
                <a:latin typeface="Book Antiqua"/>
                <a:ea typeface="Book Antiqua"/>
              </a:rPr>
              <a:t>EFFECTIVE CONTROLS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000" strike="noStrike" u="none">
                <a:solidFill>
                  <a:srgbClr val="000000"/>
                </a:solidFill>
                <a:effectLst/>
                <a:uFillTx/>
                <a:latin typeface="Book Antiqua"/>
                <a:ea typeface="Book Antiqua"/>
              </a:rPr>
              <a:t> </a:t>
            </a:r>
            <a:endParaRPr b="0" lang="en-US" sz="10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Knowledgeable back-office (logistics and physical settlements) personnel</a:t>
            </a:r>
            <a:endParaRPr b="0" lang="en-US" sz="1400" strike="noStrike" u="none">
              <a:solidFill>
                <a:srgbClr val="000000"/>
              </a:solidFill>
              <a:effectLst/>
              <a:uFillTx/>
              <a:latin typeface="Arial"/>
            </a:endParaRPr>
          </a:p>
          <a:p>
            <a:pPr marL="457200">
              <a:lnSpc>
                <a:spcPct val="100000"/>
              </a:lnSpc>
              <a:tabLst>
                <a:tab algn="l" pos="177840"/>
              </a:tabLst>
            </a:pP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New/Revised Deal Report prepared weekly and distributed to Head Trader</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Financial transactions executed directly with Enron North Amercia</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Natural gas transactions captured on existing trading systems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Financial settlements approved by Houston operations and BA traders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Cash needs assessment (for Buenos Aires) approved monthly by the Southern Cone CFO.</a:t>
            </a: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Taped trader phone lines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Deal documentation complete and easily accessible</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31" name=""/>
          <p:cNvSpPr/>
          <p:nvPr/>
        </p:nvSpPr>
        <p:spPr>
          <a:xfrm flipH="1">
            <a:off x="612720" y="1371600"/>
            <a:ext cx="807408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pic>
        <p:nvPicPr>
          <p:cNvPr id="32" name="" descr=""/>
          <p:cNvPicPr/>
          <p:nvPr/>
        </p:nvPicPr>
        <p:blipFill>
          <a:blip r:embed="rId1"/>
          <a:stretch/>
        </p:blipFill>
        <p:spPr>
          <a:xfrm>
            <a:off x="466560" y="1197000"/>
            <a:ext cx="8442360" cy="56610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34" name=""/>
          <p:cNvSpPr txBox="1"/>
          <p:nvPr/>
        </p:nvSpPr>
        <p:spPr>
          <a:xfrm>
            <a:off x="1136520" y="1593720"/>
            <a:ext cx="6946920" cy="38228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nSpc>
                <a:spcPct val="100000"/>
              </a:lnSpc>
            </a:pPr>
            <a:endParaRPr b="0" lang="en-US" sz="1400" strike="noStrike" u="none">
              <a:solidFill>
                <a:srgbClr val="000000"/>
              </a:solidFill>
              <a:effectLst/>
              <a:uFillTx/>
              <a:latin typeface="Arial"/>
            </a:endParaRPr>
          </a:p>
          <a:p>
            <a:pPr marL="115920" indent="-115920">
              <a:lnSpc>
                <a:spcPct val="100000"/>
              </a:lnSpc>
            </a:pPr>
            <a:r>
              <a:rPr b="1" lang="en-US" sz="1400" strike="noStrike" u="none">
                <a:solidFill>
                  <a:srgbClr val="000000"/>
                </a:solidFill>
                <a:effectLst/>
                <a:uFillTx/>
                <a:latin typeface="Book Antiqua"/>
                <a:ea typeface="Book Antiqua"/>
              </a:rPr>
              <a:t>AREAS FOR FURTHER REVIEW</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Office profitability and liquidity analysis (including major components)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Cash forecasting and reporting</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Cash disbursements controls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Existence of side agreements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EnPower post implementation</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Supporting Houston operations</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
          <p:cNvSpPr txBox="1"/>
          <p:nvPr/>
        </p:nvSpPr>
        <p:spPr>
          <a:xfrm>
            <a:off x="838080" y="15228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36" name=""/>
          <p:cNvSpPr txBox="1"/>
          <p:nvPr/>
        </p:nvSpPr>
        <p:spPr>
          <a:xfrm>
            <a:off x="831960" y="1670040"/>
            <a:ext cx="2527200" cy="45086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Market Structure - Power</a:t>
            </a:r>
            <a:endParaRPr b="0" lang="en-US" sz="1400" strike="noStrike" u="none">
              <a:solidFill>
                <a:srgbClr val="000000"/>
              </a:solidFill>
              <a:effectLst/>
              <a:uFillTx/>
              <a:latin typeface="Arial"/>
            </a:endParaRPr>
          </a:p>
          <a:p>
            <a:pPr marL="115920" indent="-115920">
              <a:lnSpc>
                <a:spcPct val="100000"/>
              </a:lnSpc>
            </a:pP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Primarily physical market environment, financial transactions recently executed.</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Open access distribution market for customers larger than 50kw hours, regulated tariff structure in place.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Generation is fully deregulated and power is available for sale on spot or contractual basis up to the facilities capacity.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Independent Service Operator  controls transmission system.</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Peak demand analyzed as approximately 12,750 mw, 19,490 mw available.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generation approximately 50% thermal, 45% hydro, 5% nuclear in WEM.</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Contracts executed for one year minimum, must be reported and  accepted by regulatory agency.      </a:t>
            </a:r>
            <a:endParaRPr b="0" lang="en-US" sz="1200" strike="noStrike" u="none">
              <a:solidFill>
                <a:srgbClr val="000000"/>
              </a:solidFill>
              <a:effectLst/>
              <a:uFillTx/>
              <a:latin typeface="Arial"/>
            </a:endParaRPr>
          </a:p>
        </p:txBody>
      </p:sp>
      <p:sp>
        <p:nvSpPr>
          <p:cNvPr id="37" name=""/>
          <p:cNvSpPr txBox="1"/>
          <p:nvPr/>
        </p:nvSpPr>
        <p:spPr>
          <a:xfrm>
            <a:off x="6318360" y="1670040"/>
            <a:ext cx="2603520" cy="45086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Market Structure - Natural Gas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System privatized at all levels (production, transportation, and distribution)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Currently a physical market, no financial transactions.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Open access to all customers larger than 3mm cm/year.</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Two major firm supply transactions with expiration in 2004, one transport deal with expiration in 2009.</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Market dominated by single major player, YPF, produces 40% and markets 55% of gas total supply.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Limited volatility in natural gas and transportation pricing.  Transport is approximately 40% of total price.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Opportunities available to exploit  market for transportation. </a:t>
            </a:r>
            <a:endParaRPr b="0" lang="en-US" sz="1200" strike="noStrike" u="none">
              <a:solidFill>
                <a:srgbClr val="000000"/>
              </a:solidFill>
              <a:effectLst/>
              <a:uFillTx/>
              <a:latin typeface="Arial"/>
            </a:endParaRPr>
          </a:p>
        </p:txBody>
      </p:sp>
      <p:sp>
        <p:nvSpPr>
          <p:cNvPr id="38" name=""/>
          <p:cNvSpPr txBox="1"/>
          <p:nvPr/>
        </p:nvSpPr>
        <p:spPr>
          <a:xfrm>
            <a:off x="3575160" y="1822320"/>
            <a:ext cx="2527200" cy="321300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200" strike="noStrike" u="none">
                <a:solidFill>
                  <a:srgbClr val="000000"/>
                </a:solidFill>
                <a:effectLst/>
                <a:uFillTx/>
                <a:latin typeface="Book Antiqua"/>
                <a:ea typeface="Book Antiqua"/>
              </a:rPr>
              <a:t>Strategy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Continuing focus on expansion of natural gas and power portfolios and development of “commodities” market.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Development of Industrial market based upon structured energy services.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Expansion into power financial transactions.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Pursue opportunities to capitalize on (i.e. firm vs. interruptible transport).</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Explore possibilities of acquiring generation assets and associated market opportunities.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
          <p:cNvSpPr txBox="1"/>
          <p:nvPr/>
        </p:nvSpPr>
        <p:spPr>
          <a:xfrm>
            <a:off x="838080" y="30492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40" name=""/>
          <p:cNvSpPr/>
          <p:nvPr/>
        </p:nvSpPr>
        <p:spPr>
          <a:xfrm flipH="1">
            <a:off x="917640" y="1676520"/>
            <a:ext cx="822636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41" name=""/>
          <p:cNvSpPr txBox="1"/>
          <p:nvPr/>
        </p:nvSpPr>
        <p:spPr>
          <a:xfrm>
            <a:off x="6165720" y="1974960"/>
            <a:ext cx="2527200" cy="37465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Information</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Positions for power and natural gas distributed to trading management and traders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New deal reports prepared and reviewed by traders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Southern Cone Trading Risk Profile (positions and YTD p&amp;l) delivered to senior management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Monthly cash position and estimated profit and loss statement reports delivered for review by Southern Cone senior management. </a:t>
            </a:r>
            <a:endParaRPr b="0" lang="en-US" sz="1200" strike="noStrike" u="none">
              <a:solidFill>
                <a:srgbClr val="000000"/>
              </a:solidFill>
              <a:effectLst/>
              <a:uFillTx/>
              <a:latin typeface="Arial"/>
            </a:endParaRPr>
          </a:p>
        </p:txBody>
      </p:sp>
      <p:sp>
        <p:nvSpPr>
          <p:cNvPr id="42" name=""/>
          <p:cNvSpPr txBox="1"/>
          <p:nvPr/>
        </p:nvSpPr>
        <p:spPr>
          <a:xfrm>
            <a:off x="3422520" y="2127240"/>
            <a:ext cx="2527200" cy="23749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Systems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transactions utilize established Houston trading systems (i.e., ERMS, CPR)</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activity captured on Excel spreadsheets.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Financial Reporting information captured in newly installed SAP.</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valuation model developed in Excel   </a:t>
            </a:r>
            <a:endParaRPr b="0" lang="en-US" sz="1200" strike="noStrike" u="none">
              <a:solidFill>
                <a:srgbClr val="000000"/>
              </a:solidFill>
              <a:effectLst/>
              <a:uFillTx/>
              <a:latin typeface="Arial"/>
            </a:endParaRPr>
          </a:p>
        </p:txBody>
      </p:sp>
      <p:sp>
        <p:nvSpPr>
          <p:cNvPr id="43" name=""/>
          <p:cNvSpPr txBox="1"/>
          <p:nvPr/>
        </p:nvSpPr>
        <p:spPr>
          <a:xfrm>
            <a:off x="679320" y="1974960"/>
            <a:ext cx="2527200" cy="37465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Management</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Management and operational staff control oriented.</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Commercial and operations groups primarily locals, few key positions held by seasoned Enron personnel.</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Several energy operations support functions performed in Houston, rapid portfolio expansion may necessitate local operations.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Movement to have overall employee portfolio supported by locals.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Management supportive of rotating key employees through similar functions in Houston to further develop employees knowledge and experience.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
          <p:cNvSpPr txBox="1"/>
          <p:nvPr/>
        </p:nvSpPr>
        <p:spPr>
          <a:xfrm>
            <a:off x="838080" y="30492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45" name=""/>
          <p:cNvSpPr/>
          <p:nvPr/>
        </p:nvSpPr>
        <p:spPr>
          <a:xfrm flipH="1">
            <a:off x="917640" y="1447920"/>
            <a:ext cx="822636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46" name=""/>
          <p:cNvSpPr txBox="1"/>
          <p:nvPr/>
        </p:nvSpPr>
        <p:spPr>
          <a:xfrm>
            <a:off x="1670040" y="1746360"/>
            <a:ext cx="2527200" cy="40514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Business Processes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Back-office coordination between Houston and BA: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Deal Documentation, Capture and Risk Management in Houston.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Logistics, Settlements, and Financial Reporting in BA.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Position reports prepared for distribution in Risk Management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Deal information prepared by traders and delivered to Houston for risk identification and capture in trading portfolios.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Credit approval coordinated with GCG in Houston.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Financial settlements  approved by Houston operations and BA traders prior to mailing.</a:t>
            </a:r>
            <a:endParaRPr b="0" lang="en-US" sz="1200" strike="noStrike" u="none">
              <a:solidFill>
                <a:srgbClr val="000000"/>
              </a:solidFill>
              <a:effectLst/>
              <a:uFillTx/>
              <a:latin typeface="Arial"/>
            </a:endParaRPr>
          </a:p>
        </p:txBody>
      </p:sp>
      <p:sp>
        <p:nvSpPr>
          <p:cNvPr id="47" name=""/>
          <p:cNvSpPr txBox="1"/>
          <p:nvPr/>
        </p:nvSpPr>
        <p:spPr>
          <a:xfrm>
            <a:off x="5327640" y="1746360"/>
            <a:ext cx="2527200" cy="19303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Competitors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 two LDC owed marketers and recently licensed Duke Energy.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 Recent licensed Duke and one other registered marketer.</a:t>
            </a:r>
            <a:endParaRPr b="0" lang="en-US" sz="1200" strike="noStrike" u="none">
              <a:solidFill>
                <a:srgbClr val="000000"/>
              </a:solidFill>
              <a:effectLst/>
              <a:uFillTx/>
              <a:latin typeface="Arial"/>
            </a:endParaRPr>
          </a:p>
        </p:txBody>
      </p:sp>
      <p:sp>
        <p:nvSpPr>
          <p:cNvPr id="48" name=""/>
          <p:cNvSpPr txBox="1"/>
          <p:nvPr/>
        </p:nvSpPr>
        <p:spPr>
          <a:xfrm>
            <a:off x="5327640" y="4032360"/>
            <a:ext cx="2527200" cy="17654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Counterparties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 YPF, Quintana, Totalassa, Cerro Vanguardia, Bagleysa, Gases de Ensenada.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 Perez Companc, Centeral Termica Alto Valle S.A., Firestone, Electrometalurgica Andina, Praxair.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Arthur Andersen</dc:creator>
  <dc:description/>
  <dc:language>en-US</dc:language>
  <cp:lastModifiedBy>Arthur Andersen</cp:lastModifiedBy>
  <cp:revision>0</cp:revision>
  <dc:subject/>
  <dc:title>No Slide Title</dc:title>
</cp:coreProperties>
</file>