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wmf" ContentType="image/x-wmf"/>
  <Override PartName="/ppt/media/image2.wmf" ContentType="image/x-wmf"/>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Master0">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Master0">
    <p:spTree>
      <p:nvGrpSpPr>
        <p:cNvPr id="1" name=""/>
        <p:cNvGrpSpPr/>
        <p:nvPr/>
      </p:nvGrpSpPr>
      <p:grpSpPr>
        <a:xfrm>
          <a:off x="0" y="0"/>
          <a:ext cx="0" cy="0"/>
          <a:chOff x="0" y="0"/>
          <a:chExt cx="0" cy="0"/>
        </a:xfrm>
      </p:grpSpPr>
      <p:sp>
        <p:nvSpPr>
          <p:cNvPr id="13"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pPr>
            <a:endParaRPr b="0" lang="en-US" sz="4400" strike="noStrike" u="none">
              <a:solidFill>
                <a:srgbClr val="000000"/>
              </a:solidFill>
              <a:effectLst/>
              <a:uFillTx/>
              <a:latin typeface="Arial"/>
            </a:endParaRPr>
          </a:p>
        </p:txBody>
      </p:sp>
      <p:sp>
        <p:nvSpPr>
          <p:cNvPr id="14"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wmf"/><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
          <p:cNvSpPr/>
          <p:nvPr/>
        </p:nvSpPr>
        <p:spPr>
          <a:xfrm>
            <a:off x="0" y="0"/>
            <a:ext cx="9144000" cy="6858000"/>
          </a:xfrm>
          <a:prstGeom prst="rect">
            <a:avLst/>
          </a:prstGeom>
          <a:solidFill>
            <a:srgbClr val="ffffff"/>
          </a:solidFill>
          <a:ln w="0">
            <a:noFill/>
          </a:ln>
        </p:spPr>
        <p:txBody>
          <a:bodyPr lIns="90000" rIns="90000" tIns="45000" bIns="45000" anchor="t">
            <a:noAutofit/>
          </a:bodyPr>
          <a:p>
            <a:endParaRPr b="0" lang="en-US" sz="1800" strike="noStrike" u="none">
              <a:solidFill>
                <a:srgbClr val="000000"/>
              </a:solidFill>
              <a:effectLst/>
              <a:uFillTx/>
              <a:latin typeface="Arial"/>
            </a:endParaRPr>
          </a:p>
        </p:txBody>
      </p:sp>
      <p:grpSp>
        <p:nvGrpSpPr>
          <p:cNvPr id="1" name=""/>
          <p:cNvGrpSpPr/>
          <p:nvPr/>
        </p:nvGrpSpPr>
        <p:grpSpPr>
          <a:xfrm>
            <a:off x="228600" y="228600"/>
            <a:ext cx="1145160" cy="1068840"/>
            <a:chOff x="228600" y="228600"/>
            <a:chExt cx="1145160" cy="1068840"/>
          </a:xfrm>
        </p:grpSpPr>
        <p:sp>
          <p:nvSpPr>
            <p:cNvPr id="2" name=""/>
            <p:cNvSpPr/>
            <p:nvPr/>
          </p:nvSpPr>
          <p:spPr>
            <a:xfrm>
              <a:off x="228600" y="620640"/>
              <a:ext cx="232200" cy="217800"/>
            </a:xfrm>
            <a:custGeom>
              <a:avLst/>
              <a:gdLst/>
              <a:ahLst/>
              <a:rect l="0" t="0" r="r" b="b"/>
              <a:pathLst>
                <a:path w="645" h="605">
                  <a:moveTo>
                    <a:pt x="231" y="605"/>
                  </a:moveTo>
                  <a:lnTo>
                    <a:pt x="307" y="534"/>
                  </a:lnTo>
                  <a:lnTo>
                    <a:pt x="159" y="396"/>
                  </a:lnTo>
                  <a:lnTo>
                    <a:pt x="262" y="303"/>
                  </a:lnTo>
                  <a:lnTo>
                    <a:pt x="405" y="436"/>
                  </a:lnTo>
                  <a:lnTo>
                    <a:pt x="490" y="356"/>
                  </a:lnTo>
                  <a:lnTo>
                    <a:pt x="347" y="222"/>
                  </a:lnTo>
                  <a:lnTo>
                    <a:pt x="413" y="159"/>
                  </a:lnTo>
                  <a:lnTo>
                    <a:pt x="561" y="293"/>
                  </a:lnTo>
                  <a:lnTo>
                    <a:pt x="645" y="217"/>
                  </a:lnTo>
                  <a:lnTo>
                    <a:pt x="413" y="0"/>
                  </a:lnTo>
                  <a:lnTo>
                    <a:pt x="0" y="387"/>
                  </a:lnTo>
                  <a:lnTo>
                    <a:pt x="231" y="605"/>
                  </a:lnTo>
                  <a:close/>
                </a:path>
              </a:pathLst>
            </a:custGeom>
            <a:solidFill>
              <a:srgbClr val="3333cc"/>
            </a:solidFill>
            <a:ln w="0">
              <a:noFill/>
            </a:ln>
          </p:spPr>
          <p:txBody>
            <a:bodyPr lIns="90000" rIns="90000" tIns="45000" bIns="45000" anchor="t">
              <a:noAutofit/>
            </a:bodyPr>
            <a:p>
              <a:endParaRPr b="0" lang="en-US" sz="1800" strike="noStrike" u="none">
                <a:solidFill>
                  <a:srgbClr val="ffffff"/>
                </a:solidFill>
                <a:effectLst/>
                <a:uFillTx/>
                <a:latin typeface="Arial"/>
              </a:endParaRPr>
            </a:p>
          </p:txBody>
        </p:sp>
        <p:sp>
          <p:nvSpPr>
            <p:cNvPr id="3" name=""/>
            <p:cNvSpPr/>
            <p:nvPr/>
          </p:nvSpPr>
          <p:spPr>
            <a:xfrm>
              <a:off x="708120" y="623880"/>
              <a:ext cx="665640" cy="673560"/>
            </a:xfrm>
            <a:custGeom>
              <a:avLst/>
              <a:gdLst/>
              <a:ahLst/>
              <a:rect l="0" t="0" r="r" b="b"/>
              <a:pathLst>
                <a:path w="1849" h="1871">
                  <a:moveTo>
                    <a:pt x="366" y="1619"/>
                  </a:moveTo>
                  <a:lnTo>
                    <a:pt x="513" y="1331"/>
                  </a:lnTo>
                  <a:lnTo>
                    <a:pt x="411" y="1238"/>
                  </a:lnTo>
                  <a:lnTo>
                    <a:pt x="0" y="1624"/>
                  </a:lnTo>
                  <a:lnTo>
                    <a:pt x="88" y="1708"/>
                  </a:lnTo>
                  <a:lnTo>
                    <a:pt x="300" y="1509"/>
                  </a:lnTo>
                  <a:lnTo>
                    <a:pt x="163" y="1778"/>
                  </a:lnTo>
                  <a:lnTo>
                    <a:pt x="265" y="1871"/>
                  </a:lnTo>
                  <a:lnTo>
                    <a:pt x="1057" y="1128"/>
                  </a:lnTo>
                  <a:lnTo>
                    <a:pt x="1849" y="388"/>
                  </a:lnTo>
                  <a:lnTo>
                    <a:pt x="1434" y="0"/>
                  </a:lnTo>
                  <a:lnTo>
                    <a:pt x="593" y="783"/>
                  </a:lnTo>
                  <a:lnTo>
                    <a:pt x="677" y="862"/>
                  </a:lnTo>
                  <a:lnTo>
                    <a:pt x="1434" y="154"/>
                  </a:lnTo>
                  <a:lnTo>
                    <a:pt x="1681" y="388"/>
                  </a:lnTo>
                  <a:lnTo>
                    <a:pt x="1022" y="1004"/>
                  </a:lnTo>
                  <a:lnTo>
                    <a:pt x="366" y="1619"/>
                  </a:lnTo>
                  <a:close/>
                </a:path>
              </a:pathLst>
            </a:custGeom>
            <a:solidFill>
              <a:srgbClr val="3333cc"/>
            </a:solidFill>
            <a:ln w="0">
              <a:noFill/>
            </a:ln>
          </p:spPr>
          <p:txBody>
            <a:bodyPr lIns="90000" rIns="90000" tIns="45000" bIns="45000" anchor="t">
              <a:noAutofit/>
            </a:bodyPr>
            <a:p>
              <a:endParaRPr b="0" lang="en-US" sz="1800" strike="noStrike" u="none">
                <a:solidFill>
                  <a:srgbClr val="ffffff"/>
                </a:solidFill>
                <a:effectLst/>
                <a:uFillTx/>
                <a:latin typeface="Arial"/>
              </a:endParaRPr>
            </a:p>
          </p:txBody>
        </p:sp>
        <p:sp>
          <p:nvSpPr>
            <p:cNvPr id="4" name=""/>
            <p:cNvSpPr/>
            <p:nvPr/>
          </p:nvSpPr>
          <p:spPr>
            <a:xfrm>
              <a:off x="338040" y="727200"/>
              <a:ext cx="246600" cy="227520"/>
            </a:xfrm>
            <a:custGeom>
              <a:avLst/>
              <a:gdLst/>
              <a:ahLst/>
              <a:rect l="0" t="0" r="r" b="b"/>
              <a:pathLst>
                <a:path w="685" h="632">
                  <a:moveTo>
                    <a:pt x="0" y="387"/>
                  </a:moveTo>
                  <a:lnTo>
                    <a:pt x="88" y="467"/>
                  </a:lnTo>
                  <a:lnTo>
                    <a:pt x="307" y="271"/>
                  </a:lnTo>
                  <a:lnTo>
                    <a:pt x="168" y="539"/>
                  </a:lnTo>
                  <a:lnTo>
                    <a:pt x="267" y="632"/>
                  </a:lnTo>
                  <a:lnTo>
                    <a:pt x="685" y="249"/>
                  </a:lnTo>
                  <a:lnTo>
                    <a:pt x="601" y="169"/>
                  </a:lnTo>
                  <a:lnTo>
                    <a:pt x="369" y="382"/>
                  </a:lnTo>
                  <a:lnTo>
                    <a:pt x="516" y="93"/>
                  </a:lnTo>
                  <a:lnTo>
                    <a:pt x="418" y="0"/>
                  </a:lnTo>
                  <a:lnTo>
                    <a:pt x="0" y="387"/>
                  </a:lnTo>
                  <a:close/>
                </a:path>
              </a:pathLst>
            </a:custGeom>
            <a:solidFill>
              <a:srgbClr val="3333cc"/>
            </a:solidFill>
            <a:ln w="0">
              <a:noFill/>
            </a:ln>
          </p:spPr>
          <p:txBody>
            <a:bodyPr lIns="90000" rIns="90000" tIns="45000" bIns="45000" anchor="t">
              <a:noAutofit/>
            </a:bodyPr>
            <a:p>
              <a:endParaRPr b="0" lang="en-US" sz="1800" strike="noStrike" u="none">
                <a:solidFill>
                  <a:srgbClr val="ffffff"/>
                </a:solidFill>
                <a:effectLst/>
                <a:uFillTx/>
                <a:latin typeface="Arial"/>
              </a:endParaRPr>
            </a:p>
          </p:txBody>
        </p:sp>
        <p:sp>
          <p:nvSpPr>
            <p:cNvPr id="5" name=""/>
            <p:cNvSpPr/>
            <p:nvPr/>
          </p:nvSpPr>
          <p:spPr>
            <a:xfrm>
              <a:off x="378000" y="228600"/>
              <a:ext cx="573480" cy="538560"/>
            </a:xfrm>
            <a:custGeom>
              <a:avLst/>
              <a:gdLst/>
              <a:ahLst/>
              <a:rect l="0" t="0" r="r" b="b"/>
              <a:pathLst>
                <a:path w="1593" h="1496">
                  <a:moveTo>
                    <a:pt x="84" y="1174"/>
                  </a:moveTo>
                  <a:lnTo>
                    <a:pt x="0" y="1097"/>
                  </a:lnTo>
                  <a:lnTo>
                    <a:pt x="1177" y="0"/>
                  </a:lnTo>
                  <a:lnTo>
                    <a:pt x="1593" y="390"/>
                  </a:lnTo>
                  <a:lnTo>
                    <a:pt x="752" y="1178"/>
                  </a:lnTo>
                  <a:lnTo>
                    <a:pt x="1009" y="1417"/>
                  </a:lnTo>
                  <a:lnTo>
                    <a:pt x="925" y="1496"/>
                  </a:lnTo>
                  <a:lnTo>
                    <a:pt x="584" y="1174"/>
                  </a:lnTo>
                  <a:lnTo>
                    <a:pt x="1425" y="390"/>
                  </a:lnTo>
                  <a:lnTo>
                    <a:pt x="1177" y="154"/>
                  </a:lnTo>
                  <a:lnTo>
                    <a:pt x="84" y="1174"/>
                  </a:lnTo>
                  <a:close/>
                </a:path>
              </a:pathLst>
            </a:custGeom>
            <a:solidFill>
              <a:srgbClr val="ff0000"/>
            </a:solidFill>
            <a:ln w="0">
              <a:noFill/>
            </a:ln>
          </p:spPr>
          <p:txBody>
            <a:bodyPr lIns="90000" rIns="90000" tIns="45000" bIns="45000" anchor="t">
              <a:noAutofit/>
            </a:bodyPr>
            <a:p>
              <a:endParaRPr b="0" lang="en-US" sz="1800" strike="noStrike" u="none">
                <a:solidFill>
                  <a:srgbClr val="ffffff"/>
                </a:solidFill>
                <a:effectLst/>
                <a:uFillTx/>
                <a:latin typeface="Arial"/>
              </a:endParaRPr>
            </a:p>
          </p:txBody>
        </p:sp>
        <p:sp>
          <p:nvSpPr>
            <p:cNvPr id="6" name=""/>
            <p:cNvSpPr/>
            <p:nvPr/>
          </p:nvSpPr>
          <p:spPr>
            <a:xfrm>
              <a:off x="709560" y="426960"/>
              <a:ext cx="454320" cy="536760"/>
            </a:xfrm>
            <a:custGeom>
              <a:avLst/>
              <a:gdLst/>
              <a:ahLst/>
              <a:rect l="0" t="0" r="r" b="b"/>
              <a:pathLst>
                <a:path w="1262" h="1491">
                  <a:moveTo>
                    <a:pt x="84" y="867"/>
                  </a:moveTo>
                  <a:lnTo>
                    <a:pt x="0" y="788"/>
                  </a:lnTo>
                  <a:lnTo>
                    <a:pt x="846" y="0"/>
                  </a:lnTo>
                  <a:lnTo>
                    <a:pt x="1262" y="389"/>
                  </a:lnTo>
                  <a:lnTo>
                    <a:pt x="420" y="1177"/>
                  </a:lnTo>
                  <a:lnTo>
                    <a:pt x="673" y="1411"/>
                  </a:lnTo>
                  <a:lnTo>
                    <a:pt x="588" y="1491"/>
                  </a:lnTo>
                  <a:lnTo>
                    <a:pt x="252" y="1177"/>
                  </a:lnTo>
                  <a:lnTo>
                    <a:pt x="1094" y="389"/>
                  </a:lnTo>
                  <a:lnTo>
                    <a:pt x="846" y="159"/>
                  </a:lnTo>
                  <a:lnTo>
                    <a:pt x="84" y="867"/>
                  </a:lnTo>
                  <a:close/>
                </a:path>
              </a:pathLst>
            </a:custGeom>
            <a:solidFill>
              <a:srgbClr val="33cc33"/>
            </a:solidFill>
            <a:ln w="0">
              <a:noFill/>
            </a:ln>
          </p:spPr>
          <p:txBody>
            <a:bodyPr lIns="90000" rIns="90000" tIns="45000" bIns="45000" anchor="t">
              <a:noAutofit/>
            </a:bodyPr>
            <a:p>
              <a:endParaRPr b="0" lang="en-US" sz="1800" strike="noStrike" u="none">
                <a:solidFill>
                  <a:srgbClr val="000000"/>
                </a:solidFill>
                <a:effectLst/>
                <a:uFillTx/>
                <a:latin typeface="Arial"/>
              </a:endParaRPr>
            </a:p>
          </p:txBody>
        </p:sp>
        <p:sp>
          <p:nvSpPr>
            <p:cNvPr id="7" name=""/>
            <p:cNvSpPr/>
            <p:nvPr/>
          </p:nvSpPr>
          <p:spPr>
            <a:xfrm>
              <a:off x="469800" y="847800"/>
              <a:ext cx="219600" cy="224280"/>
            </a:xfrm>
            <a:custGeom>
              <a:avLst/>
              <a:gdLst/>
              <a:ahLst/>
              <a:rect l="0" t="0" r="r" b="b"/>
              <a:pathLst>
                <a:path w="610" h="623">
                  <a:moveTo>
                    <a:pt x="84" y="462"/>
                  </a:moveTo>
                  <a:lnTo>
                    <a:pt x="258" y="303"/>
                  </a:lnTo>
                  <a:lnTo>
                    <a:pt x="285" y="329"/>
                  </a:lnTo>
                  <a:lnTo>
                    <a:pt x="289" y="334"/>
                  </a:lnTo>
                  <a:lnTo>
                    <a:pt x="294" y="347"/>
                  </a:lnTo>
                  <a:lnTo>
                    <a:pt x="298" y="360"/>
                  </a:lnTo>
                  <a:lnTo>
                    <a:pt x="303" y="365"/>
                  </a:lnTo>
                  <a:lnTo>
                    <a:pt x="303" y="369"/>
                  </a:lnTo>
                  <a:lnTo>
                    <a:pt x="303" y="378"/>
                  </a:lnTo>
                  <a:lnTo>
                    <a:pt x="298" y="387"/>
                  </a:lnTo>
                  <a:lnTo>
                    <a:pt x="298" y="396"/>
                  </a:lnTo>
                  <a:lnTo>
                    <a:pt x="294" y="400"/>
                  </a:lnTo>
                  <a:lnTo>
                    <a:pt x="289" y="405"/>
                  </a:lnTo>
                  <a:lnTo>
                    <a:pt x="285" y="409"/>
                  </a:lnTo>
                  <a:lnTo>
                    <a:pt x="214" y="481"/>
                  </a:lnTo>
                  <a:lnTo>
                    <a:pt x="200" y="490"/>
                  </a:lnTo>
                  <a:lnTo>
                    <a:pt x="192" y="503"/>
                  </a:lnTo>
                  <a:lnTo>
                    <a:pt x="183" y="512"/>
                  </a:lnTo>
                  <a:lnTo>
                    <a:pt x="178" y="526"/>
                  </a:lnTo>
                  <a:lnTo>
                    <a:pt x="174" y="534"/>
                  </a:lnTo>
                  <a:lnTo>
                    <a:pt x="169" y="543"/>
                  </a:lnTo>
                  <a:lnTo>
                    <a:pt x="258" y="623"/>
                  </a:lnTo>
                  <a:lnTo>
                    <a:pt x="263" y="614"/>
                  </a:lnTo>
                  <a:lnTo>
                    <a:pt x="267" y="606"/>
                  </a:lnTo>
                  <a:lnTo>
                    <a:pt x="271" y="601"/>
                  </a:lnTo>
                  <a:lnTo>
                    <a:pt x="276" y="588"/>
                  </a:lnTo>
                  <a:lnTo>
                    <a:pt x="289" y="570"/>
                  </a:lnTo>
                  <a:lnTo>
                    <a:pt x="303" y="557"/>
                  </a:lnTo>
                  <a:lnTo>
                    <a:pt x="387" y="481"/>
                  </a:lnTo>
                  <a:lnTo>
                    <a:pt x="396" y="468"/>
                  </a:lnTo>
                  <a:lnTo>
                    <a:pt x="405" y="454"/>
                  </a:lnTo>
                  <a:lnTo>
                    <a:pt x="414" y="445"/>
                  </a:lnTo>
                  <a:lnTo>
                    <a:pt x="414" y="440"/>
                  </a:lnTo>
                  <a:lnTo>
                    <a:pt x="414" y="436"/>
                  </a:lnTo>
                  <a:lnTo>
                    <a:pt x="418" y="422"/>
                  </a:lnTo>
                  <a:lnTo>
                    <a:pt x="418" y="414"/>
                  </a:lnTo>
                  <a:lnTo>
                    <a:pt x="418" y="405"/>
                  </a:lnTo>
                  <a:lnTo>
                    <a:pt x="418" y="396"/>
                  </a:lnTo>
                  <a:lnTo>
                    <a:pt x="418" y="387"/>
                  </a:lnTo>
                  <a:lnTo>
                    <a:pt x="418" y="382"/>
                  </a:lnTo>
                  <a:lnTo>
                    <a:pt x="414" y="369"/>
                  </a:lnTo>
                  <a:lnTo>
                    <a:pt x="409" y="365"/>
                  </a:lnTo>
                  <a:lnTo>
                    <a:pt x="405" y="360"/>
                  </a:lnTo>
                  <a:lnTo>
                    <a:pt x="418" y="365"/>
                  </a:lnTo>
                  <a:lnTo>
                    <a:pt x="427" y="369"/>
                  </a:lnTo>
                  <a:lnTo>
                    <a:pt x="440" y="374"/>
                  </a:lnTo>
                  <a:lnTo>
                    <a:pt x="449" y="378"/>
                  </a:lnTo>
                  <a:lnTo>
                    <a:pt x="459" y="378"/>
                  </a:lnTo>
                  <a:lnTo>
                    <a:pt x="468" y="374"/>
                  </a:lnTo>
                  <a:lnTo>
                    <a:pt x="477" y="374"/>
                  </a:lnTo>
                  <a:lnTo>
                    <a:pt x="490" y="369"/>
                  </a:lnTo>
                  <a:lnTo>
                    <a:pt x="499" y="365"/>
                  </a:lnTo>
                  <a:lnTo>
                    <a:pt x="508" y="360"/>
                  </a:lnTo>
                  <a:lnTo>
                    <a:pt x="517" y="360"/>
                  </a:lnTo>
                  <a:lnTo>
                    <a:pt x="526" y="347"/>
                  </a:lnTo>
                  <a:lnTo>
                    <a:pt x="543" y="329"/>
                  </a:lnTo>
                  <a:lnTo>
                    <a:pt x="561" y="311"/>
                  </a:lnTo>
                  <a:lnTo>
                    <a:pt x="579" y="294"/>
                  </a:lnTo>
                  <a:lnTo>
                    <a:pt x="583" y="289"/>
                  </a:lnTo>
                  <a:lnTo>
                    <a:pt x="588" y="285"/>
                  </a:lnTo>
                  <a:lnTo>
                    <a:pt x="597" y="271"/>
                  </a:lnTo>
                  <a:lnTo>
                    <a:pt x="606" y="254"/>
                  </a:lnTo>
                  <a:lnTo>
                    <a:pt x="606" y="249"/>
                  </a:lnTo>
                  <a:lnTo>
                    <a:pt x="610" y="240"/>
                  </a:lnTo>
                  <a:lnTo>
                    <a:pt x="610" y="227"/>
                  </a:lnTo>
                  <a:lnTo>
                    <a:pt x="610" y="214"/>
                  </a:lnTo>
                  <a:lnTo>
                    <a:pt x="606" y="200"/>
                  </a:lnTo>
                  <a:lnTo>
                    <a:pt x="597" y="187"/>
                  </a:lnTo>
                  <a:lnTo>
                    <a:pt x="592" y="174"/>
                  </a:lnTo>
                  <a:lnTo>
                    <a:pt x="583" y="160"/>
                  </a:lnTo>
                  <a:lnTo>
                    <a:pt x="570" y="146"/>
                  </a:lnTo>
                  <a:lnTo>
                    <a:pt x="557" y="133"/>
                  </a:lnTo>
                  <a:lnTo>
                    <a:pt x="543" y="119"/>
                  </a:lnTo>
                  <a:lnTo>
                    <a:pt x="512" y="88"/>
                  </a:lnTo>
                  <a:lnTo>
                    <a:pt x="414" y="0"/>
                  </a:lnTo>
                  <a:lnTo>
                    <a:pt x="0" y="382"/>
                  </a:lnTo>
                  <a:lnTo>
                    <a:pt x="84" y="462"/>
                  </a:lnTo>
                  <a:close/>
                </a:path>
              </a:pathLst>
            </a:custGeom>
            <a:solidFill>
              <a:srgbClr val="3333cc"/>
            </a:solidFill>
            <a:ln w="0">
              <a:noFill/>
            </a:ln>
          </p:spPr>
          <p:txBody>
            <a:bodyPr lIns="90000" rIns="90000" tIns="45000" bIns="45000" anchor="t">
              <a:noAutofit/>
            </a:bodyPr>
            <a:p>
              <a:endParaRPr b="0" lang="en-US" sz="1800" strike="noStrike" u="none">
                <a:solidFill>
                  <a:srgbClr val="ffffff"/>
                </a:solidFill>
                <a:effectLst/>
                <a:uFillTx/>
                <a:latin typeface="Arial"/>
              </a:endParaRPr>
            </a:p>
          </p:txBody>
        </p:sp>
        <p:sp>
          <p:nvSpPr>
            <p:cNvPr id="8" name=""/>
            <p:cNvSpPr/>
            <p:nvPr/>
          </p:nvSpPr>
          <p:spPr>
            <a:xfrm>
              <a:off x="647640" y="1014480"/>
              <a:ext cx="114840" cy="108360"/>
            </a:xfrm>
            <a:custGeom>
              <a:avLst/>
              <a:gdLst/>
              <a:ahLst/>
              <a:rect l="0" t="0" r="r" b="b"/>
              <a:pathLst>
                <a:path w="319" h="301">
                  <a:moveTo>
                    <a:pt x="229" y="17"/>
                  </a:moveTo>
                  <a:lnTo>
                    <a:pt x="238" y="13"/>
                  </a:lnTo>
                  <a:lnTo>
                    <a:pt x="247" y="8"/>
                  </a:lnTo>
                  <a:lnTo>
                    <a:pt x="256" y="0"/>
                  </a:lnTo>
                  <a:lnTo>
                    <a:pt x="265" y="0"/>
                  </a:lnTo>
                  <a:lnTo>
                    <a:pt x="274" y="0"/>
                  </a:lnTo>
                  <a:lnTo>
                    <a:pt x="288" y="8"/>
                  </a:lnTo>
                  <a:lnTo>
                    <a:pt x="297" y="13"/>
                  </a:lnTo>
                  <a:lnTo>
                    <a:pt x="301" y="17"/>
                  </a:lnTo>
                  <a:lnTo>
                    <a:pt x="310" y="26"/>
                  </a:lnTo>
                  <a:lnTo>
                    <a:pt x="315" y="35"/>
                  </a:lnTo>
                  <a:lnTo>
                    <a:pt x="315" y="40"/>
                  </a:lnTo>
                  <a:lnTo>
                    <a:pt x="315" y="44"/>
                  </a:lnTo>
                  <a:lnTo>
                    <a:pt x="319" y="49"/>
                  </a:lnTo>
                  <a:lnTo>
                    <a:pt x="319" y="53"/>
                  </a:lnTo>
                  <a:lnTo>
                    <a:pt x="315" y="67"/>
                  </a:lnTo>
                  <a:lnTo>
                    <a:pt x="315" y="71"/>
                  </a:lnTo>
                  <a:lnTo>
                    <a:pt x="310" y="81"/>
                  </a:lnTo>
                  <a:lnTo>
                    <a:pt x="306" y="86"/>
                  </a:lnTo>
                  <a:lnTo>
                    <a:pt x="301" y="86"/>
                  </a:lnTo>
                  <a:lnTo>
                    <a:pt x="90" y="283"/>
                  </a:lnTo>
                  <a:lnTo>
                    <a:pt x="81" y="292"/>
                  </a:lnTo>
                  <a:lnTo>
                    <a:pt x="71" y="297"/>
                  </a:lnTo>
                  <a:lnTo>
                    <a:pt x="67" y="297"/>
                  </a:lnTo>
                  <a:lnTo>
                    <a:pt x="62" y="297"/>
                  </a:lnTo>
                  <a:lnTo>
                    <a:pt x="58" y="301"/>
                  </a:lnTo>
                  <a:lnTo>
                    <a:pt x="53" y="301"/>
                  </a:lnTo>
                  <a:lnTo>
                    <a:pt x="40" y="297"/>
                  </a:lnTo>
                  <a:lnTo>
                    <a:pt x="35" y="297"/>
                  </a:lnTo>
                  <a:lnTo>
                    <a:pt x="31" y="297"/>
                  </a:lnTo>
                  <a:lnTo>
                    <a:pt x="22" y="292"/>
                  </a:lnTo>
                  <a:lnTo>
                    <a:pt x="17" y="288"/>
                  </a:lnTo>
                  <a:lnTo>
                    <a:pt x="17" y="283"/>
                  </a:lnTo>
                  <a:lnTo>
                    <a:pt x="8" y="283"/>
                  </a:lnTo>
                  <a:lnTo>
                    <a:pt x="4" y="270"/>
                  </a:lnTo>
                  <a:lnTo>
                    <a:pt x="4" y="266"/>
                  </a:lnTo>
                  <a:lnTo>
                    <a:pt x="0" y="261"/>
                  </a:lnTo>
                  <a:lnTo>
                    <a:pt x="0" y="257"/>
                  </a:lnTo>
                  <a:lnTo>
                    <a:pt x="0" y="252"/>
                  </a:lnTo>
                  <a:lnTo>
                    <a:pt x="0" y="243"/>
                  </a:lnTo>
                  <a:lnTo>
                    <a:pt x="4" y="234"/>
                  </a:lnTo>
                  <a:lnTo>
                    <a:pt x="8" y="224"/>
                  </a:lnTo>
                  <a:lnTo>
                    <a:pt x="13" y="215"/>
                  </a:lnTo>
                  <a:lnTo>
                    <a:pt x="17" y="215"/>
                  </a:lnTo>
                  <a:lnTo>
                    <a:pt x="229" y="17"/>
                  </a:lnTo>
                  <a:close/>
                </a:path>
              </a:pathLst>
            </a:custGeom>
            <a:solidFill>
              <a:srgbClr val="3333cc"/>
            </a:solidFill>
            <a:ln w="0">
              <a:noFill/>
            </a:ln>
          </p:spPr>
          <p:txBody>
            <a:bodyPr lIns="90000" rIns="90000" tIns="45000" bIns="45000" anchor="t">
              <a:noAutofit/>
            </a:bodyPr>
            <a:p>
              <a:endParaRPr b="0" lang="en-US" sz="1800" strike="noStrike" u="none">
                <a:solidFill>
                  <a:srgbClr val="ffffff"/>
                </a:solidFill>
                <a:effectLst/>
                <a:uFillTx/>
                <a:latin typeface="Arial"/>
              </a:endParaRPr>
            </a:p>
          </p:txBody>
        </p:sp>
      </p:grpSp>
      <p:pic>
        <p:nvPicPr>
          <p:cNvPr id="9" name="" descr=""/>
          <p:cNvPicPr/>
          <p:nvPr/>
        </p:nvPicPr>
        <p:blipFill>
          <a:blip r:embed="rId2"/>
          <a:stretch/>
        </p:blipFill>
        <p:spPr>
          <a:xfrm>
            <a:off x="6448320" y="6095880"/>
            <a:ext cx="2733840" cy="781200"/>
          </a:xfrm>
          <a:prstGeom prst="rect">
            <a:avLst/>
          </a:prstGeom>
          <a:noFill/>
          <a:ln w="0">
            <a:noFill/>
          </a:ln>
        </p:spPr>
      </p:pic>
      <p:sp>
        <p:nvSpPr>
          <p:cNvPr id="10" name=""/>
          <p:cNvSpPr/>
          <p:nvPr/>
        </p:nvSpPr>
        <p:spPr>
          <a:xfrm flipH="1">
            <a:off x="614520" y="1371600"/>
            <a:ext cx="8529480" cy="0"/>
          </a:xfrm>
          <a:prstGeom prst="line">
            <a:avLst/>
          </a:prstGeom>
          <a:ln w="76320">
            <a:solidFill>
              <a:srgbClr val="3333cc"/>
            </a:solidFill>
            <a:round/>
          </a:ln>
        </p:spPr>
        <p:style>
          <a:lnRef idx="0"/>
          <a:fillRef idx="0"/>
          <a:effectRef idx="0"/>
          <a:fontRef idx="minor"/>
        </p:style>
        <p:txBody>
          <a:bodyPr lIns="128160" rIns="128160" tIns="-83160" bIns="-83160" anchor="t">
            <a:noAutofit/>
          </a:bodyPr>
          <a:p>
            <a:endParaRPr b="0" lang="en-US" sz="1800" strike="noStrike" u="none">
              <a:solidFill>
                <a:srgbClr val="000000"/>
              </a:solidFill>
              <a:effectLst/>
              <a:uFillTx/>
              <a:latin typeface="Arial"/>
            </a:endParaRPr>
          </a:p>
        </p:txBody>
      </p:sp>
      <p:sp>
        <p:nvSpPr>
          <p:cNvPr id="11"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US" sz="4400" strike="noStrike" u="none">
                <a:solidFill>
                  <a:srgbClr val="000000"/>
                </a:solidFill>
                <a:effectLst/>
                <a:uFillTx/>
                <a:latin typeface="Arial"/>
              </a:rPr>
              <a:t>Click to edit the title text format</a:t>
            </a:r>
            <a:endParaRPr b="0" lang="en-US" sz="4400" strike="noStrike" u="none">
              <a:solidFill>
                <a:srgbClr val="000000"/>
              </a:solidFill>
              <a:effectLst/>
              <a:uFillTx/>
              <a:latin typeface="Arial"/>
            </a:endParaRPr>
          </a:p>
        </p:txBody>
      </p:sp>
      <p:sp>
        <p:nvSpPr>
          <p:cNvPr id="12"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en-US" sz="2800" strike="noStrike" u="none">
                <a:solidFill>
                  <a:srgbClr val="000000"/>
                </a:solidFill>
                <a:effectLst/>
                <a:uFillTx/>
                <a:latin typeface="Arial"/>
              </a:rPr>
              <a:t>Second Outline Level</a:t>
            </a:r>
            <a:endParaRPr b="0" lang="en-US" sz="2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 name=""/>
          <p:cNvSpPr txBox="1"/>
          <p:nvPr/>
        </p:nvSpPr>
        <p:spPr>
          <a:xfrm>
            <a:off x="685800" y="1752480"/>
            <a:ext cx="7575480" cy="3290760"/>
          </a:xfrm>
          <a:prstGeom prst="rect">
            <a:avLst/>
          </a:prstGeom>
          <a:noFill/>
          <a:ln w="0">
            <a:noFill/>
          </a:ln>
        </p:spPr>
        <p:txBody>
          <a:bodyPr lIns="0" rIns="0" tIns="0" bIns="0" anchor="t">
            <a:spAutoFit/>
          </a:bodyPr>
          <a:p>
            <a:pPr algn="ctr">
              <a:lnSpc>
                <a:spcPct val="100000"/>
              </a:lnSpc>
            </a:pPr>
            <a:r>
              <a:rPr b="1" lang="en-US" sz="5400" strike="noStrike" u="none">
                <a:solidFill>
                  <a:srgbClr val="000000"/>
                </a:solidFill>
                <a:effectLst/>
                <a:uFillTx/>
                <a:latin typeface="Book Antiqua"/>
                <a:ea typeface="Book Antiqua"/>
              </a:rPr>
              <a:t>PROJECT DOOR STEP</a:t>
            </a:r>
            <a:endParaRPr b="0" lang="en-US" sz="5400" strike="noStrike" u="none">
              <a:solidFill>
                <a:srgbClr val="000000"/>
              </a:solidFill>
              <a:effectLst/>
              <a:uFillTx/>
              <a:latin typeface="Arial"/>
            </a:endParaRPr>
          </a:p>
          <a:p>
            <a:pPr algn="ctr">
              <a:lnSpc>
                <a:spcPct val="100000"/>
              </a:lnSpc>
            </a:pPr>
            <a:r>
              <a:rPr b="1" lang="en-US" sz="4800" strike="noStrike" u="none">
                <a:solidFill>
                  <a:srgbClr val="000000"/>
                </a:solidFill>
                <a:effectLst/>
                <a:uFillTx/>
                <a:latin typeface="Book Antiqua"/>
                <a:ea typeface="Book Antiqua"/>
              </a:rPr>
              <a:t>Buenos Aires</a:t>
            </a:r>
            <a:endParaRPr b="0" lang="en-US" sz="4800" strike="noStrike" u="none">
              <a:solidFill>
                <a:srgbClr val="000000"/>
              </a:solidFill>
              <a:effectLst/>
              <a:uFillTx/>
              <a:latin typeface="Arial"/>
            </a:endParaRPr>
          </a:p>
          <a:p>
            <a:pPr algn="ctr">
              <a:lnSpc>
                <a:spcPct val="100000"/>
              </a:lnSpc>
            </a:pPr>
            <a:endParaRPr b="0" lang="en-US" sz="2400" strike="noStrike" u="none">
              <a:solidFill>
                <a:srgbClr val="000000"/>
              </a:solidFill>
              <a:effectLst/>
              <a:uFillTx/>
              <a:latin typeface="Arial"/>
            </a:endParaRPr>
          </a:p>
          <a:p>
            <a:pPr algn="ctr">
              <a:lnSpc>
                <a:spcPct val="100000"/>
              </a:lnSpc>
            </a:pPr>
            <a:endParaRPr b="0" lang="en-US" sz="2400" strike="noStrike" u="none">
              <a:solidFill>
                <a:srgbClr val="000000"/>
              </a:solidFill>
              <a:effectLst/>
              <a:uFillTx/>
              <a:latin typeface="Arial"/>
            </a:endParaRPr>
          </a:p>
          <a:p>
            <a:pPr algn="ctr">
              <a:lnSpc>
                <a:spcPct val="100000"/>
              </a:lnSpc>
            </a:pPr>
            <a:r>
              <a:rPr b="1" lang="en-US" sz="2000" strike="noStrike" u="none">
                <a:solidFill>
                  <a:srgbClr val="000000"/>
                </a:solidFill>
                <a:effectLst/>
                <a:uFillTx/>
                <a:latin typeface="Book Antiqua"/>
                <a:ea typeface="Book Antiqua"/>
              </a:rPr>
              <a:t>Office Visit- February 16-18, 2000</a:t>
            </a:r>
            <a:endParaRPr b="0" lang="en-US" sz="2000" strike="noStrike" u="none">
              <a:solidFill>
                <a:srgbClr val="000000"/>
              </a:solidFill>
              <a:effectLst/>
              <a:uFillTx/>
              <a:latin typeface="Arial"/>
            </a:endParaRPr>
          </a:p>
          <a:p>
            <a:pPr algn="ctr">
              <a:lnSpc>
                <a:spcPct val="100000"/>
              </a:lnSpc>
            </a:pPr>
            <a:r>
              <a:rPr b="1" lang="en-US" sz="2000" strike="noStrike" u="none">
                <a:solidFill>
                  <a:srgbClr val="000000"/>
                </a:solidFill>
                <a:effectLst/>
                <a:uFillTx/>
                <a:latin typeface="Book Antiqua"/>
                <a:ea typeface="Book Antiqua"/>
              </a:rPr>
              <a:t>Report Issued- March 6, 2000</a:t>
            </a:r>
            <a:endParaRPr b="0" lang="en-US" sz="2000" strike="noStrike" u="none">
              <a:solidFill>
                <a:srgbClr val="000000"/>
              </a:solidFill>
              <a:effectLst/>
              <a:uFillTx/>
              <a:latin typeface="Arial"/>
            </a:endParaRPr>
          </a:p>
        </p:txBody>
      </p:sp>
      <p:sp>
        <p:nvSpPr>
          <p:cNvPr id="16" name=""/>
          <p:cNvSpPr txBox="1"/>
          <p:nvPr/>
        </p:nvSpPr>
        <p:spPr>
          <a:xfrm>
            <a:off x="3352680" y="5029200"/>
            <a:ext cx="2470320" cy="641520"/>
          </a:xfrm>
          <a:prstGeom prst="rect">
            <a:avLst/>
          </a:prstGeom>
          <a:noFill/>
          <a:ln w="0">
            <a:noFill/>
          </a:ln>
        </p:spPr>
        <p:txBody>
          <a:bodyPr lIns="0" rIns="0" tIns="0" bIns="0" anchor="t">
            <a:spAutoFit/>
          </a:bodyPr>
          <a:p>
            <a:pPr>
              <a:lnSpc>
                <a:spcPct val="100000"/>
              </a:lnSpc>
            </a:pPr>
            <a:r>
              <a:rPr b="0" i="1" lang="en-US" sz="3600" strike="noStrike" u="none">
                <a:solidFill>
                  <a:srgbClr val="808080"/>
                </a:solidFill>
                <a:effectLst/>
                <a:uFillTx/>
                <a:latin typeface="Times New Roman"/>
                <a:ea typeface="Times New Roman"/>
              </a:rPr>
              <a:t>Confidential</a:t>
            </a:r>
            <a:endParaRPr b="0" lang="en-US" sz="3600" strike="noStrike" u="none">
              <a:solidFill>
                <a:srgbClr val="000000"/>
              </a:solidFill>
              <a:effectLst/>
              <a:uFillTx/>
              <a:latin typeface="Arial"/>
            </a:endParaRPr>
          </a:p>
        </p:txBody>
      </p:sp>
      <p:sp>
        <p:nvSpPr>
          <p:cNvPr id="17" name=""/>
          <p:cNvSpPr/>
          <p:nvPr/>
        </p:nvSpPr>
        <p:spPr>
          <a:xfrm>
            <a:off x="4680" y="1371600"/>
            <a:ext cx="9139320" cy="0"/>
          </a:xfrm>
          <a:prstGeom prst="line">
            <a:avLst/>
          </a:prstGeom>
          <a:ln w="76320">
            <a:solidFill>
              <a:srgbClr val="ffffff"/>
            </a:solidFill>
            <a:round/>
          </a:ln>
        </p:spPr>
        <p:style>
          <a:lnRef idx="0"/>
          <a:fillRef idx="0"/>
          <a:effectRef idx="0"/>
          <a:fontRef idx="minor"/>
        </p:style>
        <p:txBody>
          <a:bodyPr lIns="128160" rIns="128160" tIns="-83160" bIns="-83160" anchor="t">
            <a:noAutofit/>
          </a:bodyPr>
          <a:p>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 name=""/>
          <p:cNvSpPr txBox="1"/>
          <p:nvPr/>
        </p:nvSpPr>
        <p:spPr>
          <a:xfrm>
            <a:off x="838080" y="304920"/>
            <a:ext cx="8305920" cy="1125000"/>
          </a:xfrm>
          <a:prstGeom prst="rect">
            <a:avLst/>
          </a:prstGeom>
          <a:noFill/>
          <a:ln w="0">
            <a:noFill/>
          </a:ln>
        </p:spPr>
        <p:txBody>
          <a:bodyPr lIns="0" rIns="0" tIns="0" bIns="0" anchor="t">
            <a:spAutoFit/>
          </a:bodyPr>
          <a:p>
            <a:pPr algn="r">
              <a:lnSpc>
                <a:spcPct val="100000"/>
              </a:lnSpc>
            </a:pPr>
            <a:r>
              <a:rPr b="0" lang="en-US" sz="4000" strike="noStrike" u="none">
                <a:solidFill>
                  <a:srgbClr val="000000"/>
                </a:solidFill>
                <a:effectLst/>
                <a:uFillTx/>
                <a:latin typeface="Times New Roman"/>
                <a:ea typeface="Times New Roman"/>
              </a:rPr>
              <a:t>Project Doorstep-Buenos Aires</a:t>
            </a:r>
            <a:br>
              <a:rPr sz="4000"/>
            </a:br>
            <a:r>
              <a:rPr b="0" lang="en-US" sz="4000" strike="noStrike" u="none">
                <a:solidFill>
                  <a:srgbClr val="000000"/>
                </a:solidFill>
                <a:effectLst/>
                <a:uFillTx/>
                <a:latin typeface="Times New Roman"/>
                <a:ea typeface="Times New Roman"/>
              </a:rPr>
              <a:t>Review Highlights </a:t>
            </a:r>
            <a:endParaRPr b="0" lang="en-US" sz="4000" strike="noStrike" u="none">
              <a:solidFill>
                <a:srgbClr val="000000"/>
              </a:solidFill>
              <a:effectLst/>
              <a:uFillTx/>
              <a:latin typeface="Arial"/>
            </a:endParaRPr>
          </a:p>
        </p:txBody>
      </p:sp>
      <p:sp>
        <p:nvSpPr>
          <p:cNvPr id="19" name=""/>
          <p:cNvSpPr txBox="1"/>
          <p:nvPr/>
        </p:nvSpPr>
        <p:spPr>
          <a:xfrm>
            <a:off x="1136520" y="1517760"/>
            <a:ext cx="7327800" cy="4584600"/>
          </a:xfrm>
          <a:prstGeom prst="rect">
            <a:avLst/>
          </a:prstGeom>
          <a:solidFill>
            <a:srgbClr val="ffffff"/>
          </a:solidFill>
          <a:ln w="12600">
            <a:solidFill>
              <a:srgbClr val="ff6600"/>
            </a:solidFill>
            <a:round/>
          </a:ln>
          <a:effectLst>
            <a:outerShdw dist="0" dir="0" blurRad="0" rotWithShape="0">
              <a:srgbClr val="000000"/>
            </a:outerShdw>
          </a:effectLst>
        </p:spPr>
        <p:txBody>
          <a:bodyPr lIns="0" rIns="0" tIns="0" bIns="0" anchor="t">
            <a:spAutoFit/>
          </a:bodyPr>
          <a:p>
            <a:pPr>
              <a:lnSpc>
                <a:spcPct val="100000"/>
              </a:lnSpc>
            </a:pPr>
            <a:endParaRPr b="0" lang="en-US" sz="1000" strike="noStrike" u="none">
              <a:solidFill>
                <a:srgbClr val="000000"/>
              </a:solidFill>
              <a:effectLst/>
              <a:uFillTx/>
              <a:latin typeface="Arial"/>
            </a:endParaRPr>
          </a:p>
          <a:p>
            <a:pPr>
              <a:lnSpc>
                <a:spcPct val="100000"/>
              </a:lnSpc>
            </a:pPr>
            <a:r>
              <a:rPr b="1" lang="en-US" sz="1400" strike="noStrike" u="none">
                <a:solidFill>
                  <a:srgbClr val="000000"/>
                </a:solidFill>
                <a:effectLst/>
                <a:uFillTx/>
                <a:latin typeface="Book Antiqua"/>
                <a:ea typeface="Book Antiqua"/>
              </a:rPr>
              <a:t>Project Objective:</a:t>
            </a:r>
            <a:endParaRPr b="0" lang="en-US" sz="1400" strike="noStrike" u="none">
              <a:solidFill>
                <a:srgbClr val="000000"/>
              </a:solidFill>
              <a:effectLst/>
              <a:uFillTx/>
              <a:latin typeface="Arial"/>
            </a:endParaRPr>
          </a:p>
          <a:p>
            <a:pPr>
              <a:lnSpc>
                <a:spcPct val="100000"/>
              </a:lnSpc>
            </a:pPr>
            <a:endParaRPr b="0" lang="en-US" sz="1000" strike="noStrike" u="none">
              <a:solidFill>
                <a:srgbClr val="000000"/>
              </a:solidFill>
              <a:effectLst/>
              <a:uFillTx/>
              <a:latin typeface="Arial"/>
            </a:endParaRPr>
          </a:p>
          <a:p>
            <a:pPr>
              <a:lnSpc>
                <a:spcPct val="100000"/>
              </a:lnSpc>
            </a:pPr>
            <a:r>
              <a:rPr b="0" lang="en-US" sz="1400" strike="noStrike" u="none">
                <a:solidFill>
                  <a:srgbClr val="000000"/>
                </a:solidFill>
                <a:effectLst/>
                <a:uFillTx/>
                <a:latin typeface="Book Antiqua"/>
                <a:ea typeface="Book Antiqua"/>
              </a:rPr>
              <a:t>We performed an on-site review of processes, procedures and controls that support the trading and origination business activities within the Buenos Aires office.  Our procedures included interviews with key commercial and accounting personnel.  We also performed a test of commodity transactions from deal execution through settlement.</a:t>
            </a:r>
            <a:endParaRPr b="0" lang="en-US" sz="1400" strike="noStrike" u="none">
              <a:solidFill>
                <a:srgbClr val="000000"/>
              </a:solidFill>
              <a:effectLst/>
              <a:uFillTx/>
              <a:latin typeface="Arial"/>
            </a:endParaRPr>
          </a:p>
          <a:p>
            <a:pPr>
              <a:lnSpc>
                <a:spcPct val="100000"/>
              </a:lnSpc>
            </a:pPr>
            <a:endParaRPr b="0" lang="en-US" sz="1400" strike="noStrike" u="none">
              <a:solidFill>
                <a:srgbClr val="000000"/>
              </a:solidFill>
              <a:effectLst/>
              <a:uFillTx/>
              <a:latin typeface="Arial"/>
            </a:endParaRPr>
          </a:p>
          <a:p>
            <a:pPr>
              <a:lnSpc>
                <a:spcPct val="100000"/>
              </a:lnSpc>
            </a:pPr>
            <a:endParaRPr b="0" lang="en-US" sz="1400" strike="noStrike" u="none">
              <a:solidFill>
                <a:srgbClr val="000000"/>
              </a:solidFill>
              <a:effectLst/>
              <a:uFillTx/>
              <a:latin typeface="Arial"/>
            </a:endParaRPr>
          </a:p>
          <a:p>
            <a:pPr>
              <a:lnSpc>
                <a:spcPct val="100000"/>
              </a:lnSpc>
            </a:pPr>
            <a:r>
              <a:rPr b="1" lang="en-US" sz="1400" strike="noStrike" u="none">
                <a:solidFill>
                  <a:srgbClr val="000000"/>
                </a:solidFill>
                <a:effectLst/>
                <a:uFillTx/>
                <a:latin typeface="Book Antiqua"/>
                <a:ea typeface="Book Antiqua"/>
              </a:rPr>
              <a:t>	</a:t>
            </a:r>
            <a:r>
              <a:rPr b="1" lang="en-US" sz="1400" strike="noStrike" u="none">
                <a:solidFill>
                  <a:srgbClr val="000000"/>
                </a:solidFill>
                <a:effectLst/>
                <a:uFillTx/>
                <a:latin typeface="Book Antiqua"/>
                <a:ea typeface="Book Antiqua"/>
              </a:rPr>
              <a:t>Team Members:</a:t>
            </a:r>
            <a:r>
              <a:rPr b="1" lang="en-US" sz="1400" strike="noStrike" u="none">
                <a:solidFill>
                  <a:srgbClr val="000000"/>
                </a:solidFill>
                <a:effectLst/>
                <a:uFillTx/>
                <a:latin typeface="Book Antiqua"/>
                <a:ea typeface="Book Antiqua"/>
              </a:rPr>
              <a:t>	</a:t>
            </a:r>
            <a:r>
              <a:rPr b="1" lang="en-US" sz="1400" strike="noStrike" u="none">
                <a:solidFill>
                  <a:srgbClr val="000000"/>
                </a:solidFill>
                <a:effectLst/>
                <a:uFillTx/>
                <a:latin typeface="Book Antiqua"/>
                <a:ea typeface="Book Antiqua"/>
              </a:rPr>
              <a:t>	</a:t>
            </a:r>
            <a:r>
              <a:rPr b="1" lang="en-US" sz="1400" strike="noStrike" u="none">
                <a:solidFill>
                  <a:srgbClr val="000000"/>
                </a:solidFill>
                <a:effectLst/>
                <a:uFillTx/>
                <a:latin typeface="Book Antiqua"/>
                <a:ea typeface="Book Antiqua"/>
              </a:rPr>
              <a:t>Office Personnel Interviewed:</a:t>
            </a:r>
            <a:endParaRPr b="0" lang="en-US" sz="1400" strike="noStrike" u="none">
              <a:solidFill>
                <a:srgbClr val="000000"/>
              </a:solidFill>
              <a:effectLst/>
              <a:uFillTx/>
              <a:latin typeface="Arial"/>
            </a:endParaRPr>
          </a:p>
          <a:p>
            <a:pPr>
              <a:lnSpc>
                <a:spcPct val="100000"/>
              </a:lnSpc>
            </a:pP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Sally Beck</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Mike Guerriero - Vice President</a:t>
            </a:r>
            <a:endParaRPr b="0" lang="en-US" sz="1400" strike="noStrike" u="none">
              <a:solidFill>
                <a:srgbClr val="000000"/>
              </a:solidFill>
              <a:effectLst/>
              <a:uFillTx/>
              <a:latin typeface="Arial"/>
            </a:endParaRPr>
          </a:p>
          <a:p>
            <a:pPr>
              <a:lnSpc>
                <a:spcPct val="100000"/>
              </a:lnSpc>
            </a:pP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Ted Murphy</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Julian Poole - Manager (Power)</a:t>
            </a:r>
            <a:endParaRPr b="0" lang="en-US" sz="1400" strike="noStrike" u="none">
              <a:solidFill>
                <a:srgbClr val="000000"/>
              </a:solidFill>
              <a:effectLst/>
              <a:uFillTx/>
              <a:latin typeface="Arial"/>
            </a:endParaRPr>
          </a:p>
          <a:p>
            <a:pPr>
              <a:lnSpc>
                <a:spcPct val="100000"/>
              </a:lnSpc>
            </a:pP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Tom Bauer - AA</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Rodolfo Freyre - Manager (Gas)</a:t>
            </a:r>
            <a:endParaRPr b="0" lang="en-US" sz="1400" strike="noStrike" u="none">
              <a:solidFill>
                <a:srgbClr val="000000"/>
              </a:solidFill>
              <a:effectLst/>
              <a:uFillTx/>
              <a:latin typeface="Arial"/>
            </a:endParaRPr>
          </a:p>
          <a:p>
            <a:pPr>
              <a:lnSpc>
                <a:spcPct val="100000"/>
              </a:lnSpc>
            </a:pP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John Sorrells - AA</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Luis Juarrez - Controller</a:t>
            </a:r>
            <a:endParaRPr b="0" lang="en-US" sz="1400" strike="noStrike" u="none">
              <a:solidFill>
                <a:srgbClr val="000000"/>
              </a:solidFill>
              <a:effectLst/>
              <a:uFillTx/>
              <a:latin typeface="Arial"/>
            </a:endParaRPr>
          </a:p>
          <a:p>
            <a:pPr>
              <a:lnSpc>
                <a:spcPct val="100000"/>
              </a:lnSpc>
            </a:pP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Kate Agnew - AA</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Veronica Leppez - Commercial support</a:t>
            </a:r>
            <a:endParaRPr b="0" lang="en-US" sz="1400" strike="noStrike" u="none">
              <a:solidFill>
                <a:srgbClr val="000000"/>
              </a:solidFill>
              <a:effectLst/>
              <a:uFillTx/>
              <a:latin typeface="Arial"/>
            </a:endParaRPr>
          </a:p>
          <a:p>
            <a:pPr>
              <a:lnSpc>
                <a:spcPct val="100000"/>
              </a:lnSpc>
            </a:pP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John Vickers - AA</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Carolina Warington - Commercial support</a:t>
            </a:r>
            <a:endParaRPr b="0" lang="en-US" sz="1400" strike="noStrike" u="none">
              <a:solidFill>
                <a:srgbClr val="000000"/>
              </a:solidFill>
              <a:effectLst/>
              <a:uFillTx/>
              <a:latin typeface="Arial"/>
            </a:endParaRPr>
          </a:p>
          <a:p>
            <a:pPr>
              <a:lnSpc>
                <a:spcPct val="100000"/>
              </a:lnSpc>
            </a:pP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Sue Frusco-  Houston</a:t>
            </a:r>
            <a:endParaRPr b="0" lang="en-US" sz="1400" strike="noStrike" u="none">
              <a:solidFill>
                <a:srgbClr val="000000"/>
              </a:solidFill>
              <a:effectLst/>
              <a:uFillTx/>
              <a:latin typeface="Arial"/>
            </a:endParaRPr>
          </a:p>
          <a:p>
            <a:pPr>
              <a:lnSpc>
                <a:spcPct val="100000"/>
              </a:lnSpc>
            </a:pP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	</a:t>
            </a:r>
            <a:r>
              <a:rPr b="0" lang="en-US" sz="1400" strike="noStrike" u="none">
                <a:solidFill>
                  <a:srgbClr val="000000"/>
                </a:solidFill>
                <a:effectLst/>
                <a:uFillTx/>
                <a:latin typeface="Book Antiqua"/>
                <a:ea typeface="Book Antiqua"/>
              </a:rPr>
              <a:t>Christine Garcia-  Houston</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 name=""/>
          <p:cNvSpPr txBox="1"/>
          <p:nvPr/>
        </p:nvSpPr>
        <p:spPr>
          <a:xfrm>
            <a:off x="676440" y="1819440"/>
            <a:ext cx="7791480" cy="2152800"/>
          </a:xfrm>
          <a:prstGeom prst="rect">
            <a:avLst/>
          </a:prstGeom>
          <a:noFill/>
          <a:ln w="12600">
            <a:solidFill>
              <a:srgbClr val="990033"/>
            </a:solidFill>
            <a:round/>
          </a:ln>
        </p:spPr>
        <p:txBody>
          <a:bodyPr lIns="0" rIns="0" tIns="0" bIns="0" anchor="t">
            <a:spAutoFit/>
          </a:bodyPr>
          <a:p>
            <a:pPr marL="343080" indent="-343080">
              <a:lnSpc>
                <a:spcPct val="100000"/>
              </a:lnSpc>
              <a:spcBef>
                <a:spcPts val="479"/>
              </a:spcBef>
              <a:buClr>
                <a:srgbClr val="000000"/>
              </a:buClr>
              <a:buSzPct val="45000"/>
              <a:buFont typeface="CP1252"/>
              <a:buChar char=""/>
            </a:pPr>
            <a:r>
              <a:rPr b="0" lang="en-US" sz="1600" strike="noStrike" u="none">
                <a:solidFill>
                  <a:srgbClr val="000000"/>
                </a:solidFill>
                <a:effectLst/>
                <a:uFillTx/>
                <a:latin typeface="Times New Roman"/>
                <a:ea typeface="Times New Roman"/>
              </a:rPr>
              <a:t>9 active deals, all physical</a:t>
            </a:r>
            <a:endParaRPr b="0" lang="en-US" sz="1600" strike="noStrike" u="none">
              <a:solidFill>
                <a:srgbClr val="000000"/>
              </a:solidFill>
              <a:effectLst/>
              <a:uFillTx/>
              <a:latin typeface="Arial"/>
            </a:endParaRPr>
          </a:p>
          <a:p>
            <a:pPr marL="343080" indent="-343080">
              <a:lnSpc>
                <a:spcPct val="100000"/>
              </a:lnSpc>
              <a:spcBef>
                <a:spcPts val="479"/>
              </a:spcBef>
              <a:buClr>
                <a:srgbClr val="000000"/>
              </a:buClr>
              <a:buSzPct val="45000"/>
              <a:buFont typeface="CP1252"/>
              <a:buChar char=""/>
            </a:pPr>
            <a:r>
              <a:rPr b="0" lang="en-US" sz="1600" strike="noStrike" u="none">
                <a:solidFill>
                  <a:srgbClr val="000000"/>
                </a:solidFill>
                <a:effectLst/>
                <a:uFillTx/>
                <a:latin typeface="Times New Roman"/>
                <a:ea typeface="Times New Roman"/>
              </a:rPr>
              <a:t>Terms generally for 1 year or more; final expiration </a:t>
            </a:r>
            <a:br>
              <a:rPr sz="1600"/>
            </a:br>
            <a:r>
              <a:rPr b="0" lang="en-US" sz="1600" strike="noStrike" u="none">
                <a:solidFill>
                  <a:srgbClr val="000000"/>
                </a:solidFill>
                <a:effectLst/>
                <a:uFillTx/>
                <a:latin typeface="Times New Roman"/>
                <a:ea typeface="Times New Roman"/>
              </a:rPr>
              <a:t>currently in November 2012</a:t>
            </a:r>
            <a:endParaRPr b="0" lang="en-US" sz="1600" strike="noStrike" u="none">
              <a:solidFill>
                <a:srgbClr val="000000"/>
              </a:solidFill>
              <a:effectLst/>
              <a:uFillTx/>
              <a:latin typeface="Arial"/>
            </a:endParaRPr>
          </a:p>
          <a:p>
            <a:pPr marL="343080" indent="-343080">
              <a:lnSpc>
                <a:spcPct val="100000"/>
              </a:lnSpc>
              <a:spcBef>
                <a:spcPts val="479"/>
              </a:spcBef>
              <a:buClr>
                <a:srgbClr val="000000"/>
              </a:buClr>
              <a:buSzPct val="45000"/>
              <a:buFont typeface="CP1252"/>
              <a:buChar char=""/>
            </a:pPr>
            <a:r>
              <a:rPr b="0" lang="en-US" sz="1600" strike="noStrike" u="none">
                <a:solidFill>
                  <a:srgbClr val="000000"/>
                </a:solidFill>
                <a:effectLst/>
                <a:uFillTx/>
                <a:latin typeface="Times New Roman"/>
                <a:ea typeface="Times New Roman"/>
              </a:rPr>
              <a:t>Published “index” and “transport pricing” which each </a:t>
            </a:r>
            <a:br>
              <a:rPr sz="1600"/>
            </a:br>
            <a:r>
              <a:rPr b="0" lang="en-US" sz="1600" strike="noStrike" u="none">
                <a:solidFill>
                  <a:srgbClr val="000000"/>
                </a:solidFill>
                <a:effectLst/>
                <a:uFillTx/>
                <a:latin typeface="Times New Roman"/>
                <a:ea typeface="Times New Roman"/>
              </a:rPr>
              <a:t>change twice annually</a:t>
            </a:r>
            <a:endParaRPr b="0" lang="en-US" sz="1600" strike="noStrike" u="none">
              <a:solidFill>
                <a:srgbClr val="000000"/>
              </a:solidFill>
              <a:effectLst/>
              <a:uFillTx/>
              <a:latin typeface="Arial"/>
            </a:endParaRPr>
          </a:p>
          <a:p>
            <a:pPr marL="343080" indent="-343080">
              <a:lnSpc>
                <a:spcPct val="100000"/>
              </a:lnSpc>
              <a:spcBef>
                <a:spcPts val="479"/>
              </a:spcBef>
              <a:buClr>
                <a:srgbClr val="000000"/>
              </a:buClr>
              <a:buSzPct val="45000"/>
              <a:buFont typeface="CP1252"/>
              <a:buChar char=""/>
            </a:pPr>
            <a:r>
              <a:rPr b="0" lang="en-US" sz="1600" strike="noStrike" u="none">
                <a:solidFill>
                  <a:srgbClr val="000000"/>
                </a:solidFill>
                <a:effectLst/>
                <a:uFillTx/>
                <a:latin typeface="Times New Roman"/>
                <a:ea typeface="Times New Roman"/>
              </a:rPr>
              <a:t>Transport contracts include 1 firm and 3 interruptible</a:t>
            </a:r>
            <a:endParaRPr b="0" lang="en-US" sz="1600" strike="noStrike" u="none">
              <a:solidFill>
                <a:srgbClr val="000000"/>
              </a:solidFill>
              <a:effectLst/>
              <a:uFillTx/>
              <a:latin typeface="Arial"/>
            </a:endParaRPr>
          </a:p>
          <a:p>
            <a:pPr marL="343080" indent="-343080">
              <a:lnSpc>
                <a:spcPct val="100000"/>
              </a:lnSpc>
              <a:spcBef>
                <a:spcPts val="479"/>
              </a:spcBef>
              <a:buClr>
                <a:srgbClr val="000000"/>
              </a:buClr>
              <a:buSzPct val="45000"/>
              <a:buFont typeface="CP1252"/>
              <a:buChar char=""/>
            </a:pPr>
            <a:r>
              <a:rPr b="0" lang="en-US" sz="400" strike="noStrike" u="none">
                <a:solidFill>
                  <a:srgbClr val="000000"/>
                </a:solidFill>
                <a:effectLst/>
                <a:uFillTx/>
                <a:latin typeface="Times New Roman"/>
                <a:ea typeface="Times New Roman"/>
              </a:rPr>
              <a:t> </a:t>
            </a:r>
            <a:endParaRPr b="0" lang="en-US" sz="400" strike="noStrike" u="none">
              <a:solidFill>
                <a:srgbClr val="000000"/>
              </a:solidFill>
              <a:effectLst/>
              <a:uFillTx/>
              <a:latin typeface="Arial"/>
            </a:endParaRPr>
          </a:p>
          <a:p>
            <a:pPr marL="343080" indent="-343080" algn="ctr">
              <a:lnSpc>
                <a:spcPct val="100000"/>
              </a:lnSpc>
              <a:spcBef>
                <a:spcPts val="479"/>
              </a:spcBef>
            </a:pPr>
            <a:r>
              <a:rPr b="1" lang="en-US" sz="2000" strike="noStrike" u="none">
                <a:solidFill>
                  <a:srgbClr val="000000"/>
                </a:solidFill>
                <a:effectLst/>
                <a:uFillTx/>
                <a:latin typeface="Times New Roman"/>
                <a:ea typeface="Times New Roman"/>
              </a:rPr>
              <a:t>*</a:t>
            </a:r>
            <a:r>
              <a:rPr b="1" lang="en-US" sz="1600" strike="noStrike" u="none">
                <a:solidFill>
                  <a:srgbClr val="000000"/>
                </a:solidFill>
                <a:effectLst/>
                <a:uFillTx/>
                <a:latin typeface="Times New Roman"/>
                <a:ea typeface="Times New Roman"/>
              </a:rPr>
              <a:t>  DEAL TEST- Tested 5 commodity deals and 2 transport contracts</a:t>
            </a:r>
            <a:endParaRPr b="0" lang="en-US" sz="1600" strike="noStrike" u="none">
              <a:solidFill>
                <a:srgbClr val="000000"/>
              </a:solidFill>
              <a:effectLst/>
              <a:uFillTx/>
              <a:latin typeface="Arial"/>
            </a:endParaRPr>
          </a:p>
        </p:txBody>
      </p:sp>
      <p:sp>
        <p:nvSpPr>
          <p:cNvPr id="21" name=""/>
          <p:cNvSpPr txBox="1"/>
          <p:nvPr/>
        </p:nvSpPr>
        <p:spPr>
          <a:xfrm>
            <a:off x="838080" y="304920"/>
            <a:ext cx="8305920" cy="1125000"/>
          </a:xfrm>
          <a:prstGeom prst="rect">
            <a:avLst/>
          </a:prstGeom>
          <a:noFill/>
          <a:ln w="0">
            <a:noFill/>
          </a:ln>
        </p:spPr>
        <p:txBody>
          <a:bodyPr lIns="0" rIns="0" tIns="0" bIns="0" anchor="t">
            <a:spAutoFit/>
          </a:bodyPr>
          <a:p>
            <a:pPr algn="r">
              <a:lnSpc>
                <a:spcPct val="100000"/>
              </a:lnSpc>
            </a:pPr>
            <a:r>
              <a:rPr b="0" lang="en-US" sz="4000" strike="noStrike" u="none">
                <a:solidFill>
                  <a:srgbClr val="000000"/>
                </a:solidFill>
                <a:effectLst/>
                <a:uFillTx/>
                <a:latin typeface="Times New Roman"/>
                <a:ea typeface="Times New Roman"/>
              </a:rPr>
              <a:t>Project Doorstep-Buenos Aires</a:t>
            </a:r>
            <a:br>
              <a:rPr sz="4000"/>
            </a:br>
            <a:r>
              <a:rPr b="0" lang="en-US" sz="4000" strike="noStrike" u="none">
                <a:solidFill>
                  <a:srgbClr val="000000"/>
                </a:solidFill>
                <a:effectLst/>
                <a:uFillTx/>
                <a:latin typeface="Times New Roman"/>
                <a:ea typeface="Times New Roman"/>
              </a:rPr>
              <a:t>Current Portfolio </a:t>
            </a:r>
            <a:endParaRPr b="0" lang="en-US" sz="4000" strike="noStrike" u="none">
              <a:solidFill>
                <a:srgbClr val="000000"/>
              </a:solidFill>
              <a:effectLst/>
              <a:uFillTx/>
              <a:latin typeface="Arial"/>
            </a:endParaRPr>
          </a:p>
        </p:txBody>
      </p:sp>
      <p:sp>
        <p:nvSpPr>
          <p:cNvPr id="22" name=""/>
          <p:cNvSpPr txBox="1"/>
          <p:nvPr/>
        </p:nvSpPr>
        <p:spPr>
          <a:xfrm>
            <a:off x="676440" y="4410000"/>
            <a:ext cx="7791480" cy="1695600"/>
          </a:xfrm>
          <a:prstGeom prst="rect">
            <a:avLst/>
          </a:prstGeom>
          <a:noFill/>
          <a:ln w="12600">
            <a:solidFill>
              <a:srgbClr val="990033"/>
            </a:solidFill>
            <a:round/>
          </a:ln>
        </p:spPr>
        <p:txBody>
          <a:bodyPr lIns="0" rIns="0" tIns="0" bIns="0" anchor="t">
            <a:spAutoFit/>
          </a:bodyPr>
          <a:p>
            <a:pPr marL="343080" indent="-343080">
              <a:lnSpc>
                <a:spcPct val="100000"/>
              </a:lnSpc>
              <a:spcBef>
                <a:spcPts val="479"/>
              </a:spcBef>
              <a:buClr>
                <a:srgbClr val="000000"/>
              </a:buClr>
              <a:buSzPct val="45000"/>
              <a:buFont typeface="CP1252"/>
              <a:buChar char=""/>
            </a:pPr>
            <a:r>
              <a:rPr b="0" lang="en-US" sz="1600" strike="noStrike" u="none">
                <a:solidFill>
                  <a:srgbClr val="000000"/>
                </a:solidFill>
                <a:effectLst/>
                <a:uFillTx/>
                <a:latin typeface="Times New Roman"/>
                <a:ea typeface="Times New Roman"/>
              </a:rPr>
              <a:t>21 active deals; 19 physical, 2 financial</a:t>
            </a:r>
            <a:endParaRPr b="0" lang="en-US" sz="1600" strike="noStrike" u="none">
              <a:solidFill>
                <a:srgbClr val="000000"/>
              </a:solidFill>
              <a:effectLst/>
              <a:uFillTx/>
              <a:latin typeface="Arial"/>
            </a:endParaRPr>
          </a:p>
          <a:p>
            <a:pPr marL="343080" indent="-343080">
              <a:lnSpc>
                <a:spcPct val="100000"/>
              </a:lnSpc>
              <a:spcBef>
                <a:spcPts val="479"/>
              </a:spcBef>
              <a:buClr>
                <a:srgbClr val="000000"/>
              </a:buClr>
              <a:buSzPct val="45000"/>
              <a:buFont typeface="CP1252"/>
              <a:buChar char=""/>
            </a:pPr>
            <a:r>
              <a:rPr b="0" lang="en-US" sz="1600" strike="noStrike" u="none">
                <a:solidFill>
                  <a:srgbClr val="000000"/>
                </a:solidFill>
                <a:effectLst/>
                <a:uFillTx/>
                <a:latin typeface="Times New Roman"/>
                <a:ea typeface="Times New Roman"/>
              </a:rPr>
              <a:t>Minimum term 1 year, the longest term deal is two years</a:t>
            </a:r>
            <a:endParaRPr b="0" lang="en-US" sz="1600" strike="noStrike" u="none">
              <a:solidFill>
                <a:srgbClr val="000000"/>
              </a:solidFill>
              <a:effectLst/>
              <a:uFillTx/>
              <a:latin typeface="Arial"/>
            </a:endParaRPr>
          </a:p>
          <a:p>
            <a:pPr marL="343080" indent="-343080">
              <a:lnSpc>
                <a:spcPct val="100000"/>
              </a:lnSpc>
              <a:spcBef>
                <a:spcPts val="479"/>
              </a:spcBef>
              <a:buClr>
                <a:srgbClr val="000000"/>
              </a:buClr>
              <a:buSzPct val="45000"/>
              <a:buFont typeface="CP1252"/>
              <a:buChar char=""/>
            </a:pPr>
            <a:r>
              <a:rPr b="0" lang="en-US" sz="1600" strike="noStrike" u="none">
                <a:solidFill>
                  <a:srgbClr val="000000"/>
                </a:solidFill>
                <a:effectLst/>
                <a:uFillTx/>
                <a:latin typeface="Times New Roman"/>
                <a:ea typeface="Times New Roman"/>
              </a:rPr>
              <a:t>Transport tarriff incurred for each deal as used</a:t>
            </a:r>
            <a:endParaRPr b="0" lang="en-US" sz="1600" strike="noStrike" u="none">
              <a:solidFill>
                <a:srgbClr val="000000"/>
              </a:solidFill>
              <a:effectLst/>
              <a:uFillTx/>
              <a:latin typeface="Arial"/>
            </a:endParaRPr>
          </a:p>
          <a:p>
            <a:pPr marL="343080" indent="-343080">
              <a:lnSpc>
                <a:spcPct val="100000"/>
              </a:lnSpc>
              <a:spcBef>
                <a:spcPts val="479"/>
              </a:spcBef>
              <a:buClr>
                <a:srgbClr val="000000"/>
              </a:buClr>
              <a:buSzPct val="45000"/>
              <a:buFont typeface="CP1252"/>
              <a:buChar char=""/>
            </a:pPr>
            <a:r>
              <a:rPr b="0" lang="en-US" sz="1600" strike="noStrike" u="none">
                <a:solidFill>
                  <a:srgbClr val="000000"/>
                </a:solidFill>
                <a:effectLst/>
                <a:uFillTx/>
                <a:latin typeface="Times New Roman"/>
                <a:ea typeface="Times New Roman"/>
              </a:rPr>
              <a:t> </a:t>
            </a:r>
            <a:endParaRPr b="0" lang="en-US" sz="1600" strike="noStrike" u="none">
              <a:solidFill>
                <a:srgbClr val="000000"/>
              </a:solidFill>
              <a:effectLst/>
              <a:uFillTx/>
              <a:latin typeface="Arial"/>
            </a:endParaRPr>
          </a:p>
          <a:p>
            <a:pPr marL="343080" indent="-343080" algn="ctr">
              <a:lnSpc>
                <a:spcPct val="100000"/>
              </a:lnSpc>
              <a:spcBef>
                <a:spcPts val="479"/>
              </a:spcBef>
            </a:pPr>
            <a:r>
              <a:rPr b="1" lang="en-US" sz="2000" strike="noStrike" u="none">
                <a:solidFill>
                  <a:srgbClr val="000000"/>
                </a:solidFill>
                <a:effectLst/>
                <a:uFillTx/>
                <a:latin typeface="Times New Roman"/>
                <a:ea typeface="Times New Roman"/>
              </a:rPr>
              <a:t>*</a:t>
            </a:r>
            <a:r>
              <a:rPr b="1" lang="en-US" sz="1600" strike="noStrike" u="none">
                <a:solidFill>
                  <a:srgbClr val="000000"/>
                </a:solidFill>
                <a:effectLst/>
                <a:uFillTx/>
                <a:latin typeface="Times New Roman"/>
                <a:ea typeface="Times New Roman"/>
              </a:rPr>
              <a:t> DEAL TEST- Tested 9 commodity deals</a:t>
            </a:r>
            <a:endParaRPr b="0" lang="en-US" sz="1600" strike="noStrike" u="none">
              <a:solidFill>
                <a:srgbClr val="000000"/>
              </a:solidFill>
              <a:effectLst/>
              <a:uFillTx/>
              <a:latin typeface="Arial"/>
            </a:endParaRPr>
          </a:p>
        </p:txBody>
      </p:sp>
      <p:sp>
        <p:nvSpPr>
          <p:cNvPr id="23" name=""/>
          <p:cNvSpPr txBox="1"/>
          <p:nvPr/>
        </p:nvSpPr>
        <p:spPr>
          <a:xfrm>
            <a:off x="3581280" y="1371600"/>
            <a:ext cx="1647720" cy="457200"/>
          </a:xfrm>
          <a:prstGeom prst="rect">
            <a:avLst/>
          </a:prstGeom>
          <a:noFill/>
          <a:ln w="0">
            <a:noFill/>
          </a:ln>
        </p:spPr>
        <p:txBody>
          <a:bodyPr lIns="0" rIns="0" tIns="0" bIns="0" anchor="t">
            <a:spAutoFit/>
          </a:bodyPr>
          <a:p>
            <a:pPr>
              <a:lnSpc>
                <a:spcPct val="100000"/>
              </a:lnSpc>
            </a:pPr>
            <a:r>
              <a:rPr b="0" lang="en-US" sz="2400" strike="noStrike" u="none">
                <a:solidFill>
                  <a:srgbClr val="000000"/>
                </a:solidFill>
                <a:effectLst/>
                <a:uFillTx/>
                <a:latin typeface="Times New Roman"/>
                <a:ea typeface="Times New Roman"/>
              </a:rPr>
              <a:t>Natural Gas</a:t>
            </a:r>
            <a:endParaRPr b="0" lang="en-US" sz="2400" strike="noStrike" u="none">
              <a:solidFill>
                <a:srgbClr val="000000"/>
              </a:solidFill>
              <a:effectLst/>
              <a:uFillTx/>
              <a:latin typeface="Arial"/>
            </a:endParaRPr>
          </a:p>
        </p:txBody>
      </p:sp>
      <p:sp>
        <p:nvSpPr>
          <p:cNvPr id="24" name=""/>
          <p:cNvSpPr txBox="1"/>
          <p:nvPr/>
        </p:nvSpPr>
        <p:spPr>
          <a:xfrm>
            <a:off x="3733920" y="4038480"/>
            <a:ext cx="963720" cy="457200"/>
          </a:xfrm>
          <a:prstGeom prst="rect">
            <a:avLst/>
          </a:prstGeom>
          <a:noFill/>
          <a:ln w="0">
            <a:noFill/>
          </a:ln>
        </p:spPr>
        <p:txBody>
          <a:bodyPr lIns="0" rIns="0" tIns="0" bIns="0" anchor="t">
            <a:spAutoFit/>
          </a:bodyPr>
          <a:p>
            <a:pPr>
              <a:lnSpc>
                <a:spcPct val="100000"/>
              </a:lnSpc>
            </a:pPr>
            <a:r>
              <a:rPr b="0" lang="en-US" sz="2400" strike="noStrike" u="none">
                <a:solidFill>
                  <a:srgbClr val="000000"/>
                </a:solidFill>
                <a:effectLst/>
                <a:uFillTx/>
                <a:latin typeface="Times New Roman"/>
                <a:ea typeface="Times New Roman"/>
              </a:rPr>
              <a:t>Power</a:t>
            </a:r>
            <a:endParaRPr b="0" lang="en-US" sz="2400" strike="noStrike" u="none">
              <a:solidFill>
                <a:srgbClr val="000000"/>
              </a:solidFill>
              <a:effectLst/>
              <a:uFillTx/>
              <a:latin typeface="Arial"/>
            </a:endParaRPr>
          </a:p>
        </p:txBody>
      </p:sp>
      <p:sp>
        <p:nvSpPr>
          <p:cNvPr id="25" name=""/>
          <p:cNvSpPr txBox="1"/>
          <p:nvPr/>
        </p:nvSpPr>
        <p:spPr>
          <a:xfrm>
            <a:off x="6462720" y="1967040"/>
            <a:ext cx="1704960" cy="790560"/>
          </a:xfrm>
          <a:prstGeom prst="rect">
            <a:avLst/>
          </a:prstGeom>
          <a:solidFill>
            <a:srgbClr val="ffff99"/>
          </a:solidFill>
          <a:ln w="25560">
            <a:solidFill>
              <a:srgbClr val="000000"/>
            </a:solidFill>
            <a:round/>
          </a:ln>
        </p:spPr>
        <p:txBody>
          <a:bodyPr lIns="0" rIns="0" tIns="0" bIns="0" anchor="t">
            <a:spAutoFit/>
          </a:bodyPr>
          <a:p>
            <a:pPr>
              <a:lnSpc>
                <a:spcPct val="100000"/>
              </a:lnSpc>
            </a:pPr>
            <a:r>
              <a:rPr b="1" lang="en-US" sz="1400" strike="noStrike" u="none">
                <a:solidFill>
                  <a:srgbClr val="000000"/>
                </a:solidFill>
                <a:effectLst/>
                <a:uFillTx/>
                <a:latin typeface="Times New Roman"/>
                <a:ea typeface="Times New Roman"/>
              </a:rPr>
              <a:t>         2-18-00</a:t>
            </a:r>
            <a:endParaRPr b="0" lang="en-US" sz="1400" strike="noStrike" u="none">
              <a:solidFill>
                <a:srgbClr val="000000"/>
              </a:solidFill>
              <a:effectLst/>
              <a:uFillTx/>
              <a:latin typeface="Arial"/>
            </a:endParaRPr>
          </a:p>
          <a:p>
            <a:pPr>
              <a:lnSpc>
                <a:spcPct val="100000"/>
              </a:lnSpc>
            </a:pPr>
            <a:r>
              <a:rPr b="0" lang="en-US" sz="1400" strike="noStrike" u="none">
                <a:solidFill>
                  <a:srgbClr val="000000"/>
                </a:solidFill>
                <a:effectLst/>
                <a:uFillTx/>
                <a:latin typeface="Times New Roman"/>
                <a:ea typeface="Times New Roman"/>
              </a:rPr>
              <a:t>NOP  (5.4 BCF)</a:t>
            </a:r>
            <a:endParaRPr b="0" lang="en-US" sz="1400" strike="noStrike" u="none">
              <a:solidFill>
                <a:srgbClr val="000000"/>
              </a:solidFill>
              <a:effectLst/>
              <a:uFillTx/>
              <a:latin typeface="Arial"/>
            </a:endParaRPr>
          </a:p>
          <a:p>
            <a:pPr>
              <a:lnSpc>
                <a:spcPct val="100000"/>
              </a:lnSpc>
            </a:pPr>
            <a:r>
              <a:rPr b="0" lang="en-US" sz="1400" strike="noStrike" u="none">
                <a:solidFill>
                  <a:srgbClr val="000000"/>
                </a:solidFill>
                <a:effectLst/>
                <a:uFillTx/>
                <a:latin typeface="Times New Roman"/>
                <a:ea typeface="Times New Roman"/>
              </a:rPr>
              <a:t>YTD P/L  ($.8)MM</a:t>
            </a:r>
            <a:endParaRPr b="0" lang="en-US" sz="1400" strike="noStrike" u="none">
              <a:solidFill>
                <a:srgbClr val="000000"/>
              </a:solidFill>
              <a:effectLst/>
              <a:uFillTx/>
              <a:latin typeface="Arial"/>
            </a:endParaRPr>
          </a:p>
        </p:txBody>
      </p:sp>
      <p:sp>
        <p:nvSpPr>
          <p:cNvPr id="26" name=""/>
          <p:cNvSpPr txBox="1"/>
          <p:nvPr/>
        </p:nvSpPr>
        <p:spPr>
          <a:xfrm>
            <a:off x="6462720" y="4557600"/>
            <a:ext cx="1704960" cy="790560"/>
          </a:xfrm>
          <a:prstGeom prst="rect">
            <a:avLst/>
          </a:prstGeom>
          <a:solidFill>
            <a:srgbClr val="ffff99"/>
          </a:solidFill>
          <a:ln w="25560">
            <a:solidFill>
              <a:srgbClr val="000000"/>
            </a:solidFill>
            <a:round/>
          </a:ln>
        </p:spPr>
        <p:txBody>
          <a:bodyPr lIns="0" rIns="0" tIns="0" bIns="0" anchor="t">
            <a:spAutoFit/>
          </a:bodyPr>
          <a:p>
            <a:pPr>
              <a:lnSpc>
                <a:spcPct val="100000"/>
              </a:lnSpc>
            </a:pPr>
            <a:r>
              <a:rPr b="1" lang="en-US" sz="1400" strike="noStrike" u="none">
                <a:solidFill>
                  <a:srgbClr val="000000"/>
                </a:solidFill>
                <a:effectLst/>
                <a:uFillTx/>
                <a:latin typeface="Times New Roman"/>
                <a:ea typeface="Times New Roman"/>
              </a:rPr>
              <a:t>         2-18-00</a:t>
            </a:r>
            <a:endParaRPr b="0" lang="en-US" sz="1400" strike="noStrike" u="none">
              <a:solidFill>
                <a:srgbClr val="000000"/>
              </a:solidFill>
              <a:effectLst/>
              <a:uFillTx/>
              <a:latin typeface="Arial"/>
            </a:endParaRPr>
          </a:p>
          <a:p>
            <a:pPr>
              <a:lnSpc>
                <a:spcPct val="100000"/>
              </a:lnSpc>
            </a:pPr>
            <a:r>
              <a:rPr b="0" lang="en-US" sz="1400" strike="noStrike" u="none">
                <a:solidFill>
                  <a:srgbClr val="000000"/>
                </a:solidFill>
                <a:effectLst/>
                <a:uFillTx/>
                <a:latin typeface="Times New Roman"/>
                <a:ea typeface="Times New Roman"/>
              </a:rPr>
              <a:t>NOP  (0.7MM Mwh)</a:t>
            </a:r>
            <a:endParaRPr b="0" lang="en-US" sz="1400" strike="noStrike" u="none">
              <a:solidFill>
                <a:srgbClr val="000000"/>
              </a:solidFill>
              <a:effectLst/>
              <a:uFillTx/>
              <a:latin typeface="Arial"/>
            </a:endParaRPr>
          </a:p>
          <a:p>
            <a:pPr>
              <a:lnSpc>
                <a:spcPct val="100000"/>
              </a:lnSpc>
            </a:pPr>
            <a:r>
              <a:rPr b="0" lang="en-US" sz="1400" strike="noStrike" u="none">
                <a:solidFill>
                  <a:srgbClr val="000000"/>
                </a:solidFill>
                <a:effectLst/>
                <a:uFillTx/>
                <a:latin typeface="Times New Roman"/>
                <a:ea typeface="Times New Roman"/>
              </a:rPr>
              <a:t>YTD P/L  ($.1) MM</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 name=""/>
          <p:cNvSpPr txBox="1"/>
          <p:nvPr/>
        </p:nvSpPr>
        <p:spPr>
          <a:xfrm>
            <a:off x="838080" y="304920"/>
            <a:ext cx="8305920" cy="1125000"/>
          </a:xfrm>
          <a:prstGeom prst="rect">
            <a:avLst/>
          </a:prstGeom>
          <a:noFill/>
          <a:ln w="0">
            <a:noFill/>
          </a:ln>
        </p:spPr>
        <p:txBody>
          <a:bodyPr lIns="0" rIns="0" tIns="0" bIns="0" anchor="t">
            <a:spAutoFit/>
          </a:bodyPr>
          <a:p>
            <a:pPr algn="r">
              <a:lnSpc>
                <a:spcPct val="100000"/>
              </a:lnSpc>
            </a:pPr>
            <a:r>
              <a:rPr b="0" lang="en-US" sz="4000" strike="noStrike" u="none">
                <a:solidFill>
                  <a:srgbClr val="000000"/>
                </a:solidFill>
                <a:effectLst/>
                <a:uFillTx/>
                <a:latin typeface="Times New Roman"/>
                <a:ea typeface="Times New Roman"/>
              </a:rPr>
              <a:t>Project Doorstep - Buenos Aires Observations </a:t>
            </a:r>
            <a:endParaRPr b="0" lang="en-US" sz="4000" strike="noStrike" u="none">
              <a:solidFill>
                <a:srgbClr val="000000"/>
              </a:solidFill>
              <a:effectLst/>
              <a:uFillTx/>
              <a:latin typeface="Arial"/>
            </a:endParaRPr>
          </a:p>
        </p:txBody>
      </p:sp>
      <p:sp>
        <p:nvSpPr>
          <p:cNvPr id="28" name=""/>
          <p:cNvSpPr txBox="1"/>
          <p:nvPr/>
        </p:nvSpPr>
        <p:spPr>
          <a:xfrm>
            <a:off x="450720" y="1593720"/>
            <a:ext cx="8470800" cy="4280040"/>
          </a:xfrm>
          <a:prstGeom prst="rect">
            <a:avLst/>
          </a:prstGeom>
          <a:solidFill>
            <a:srgbClr val="ffffff"/>
          </a:solidFill>
          <a:ln w="12600">
            <a:solidFill>
              <a:srgbClr val="ff6600"/>
            </a:solidFill>
            <a:round/>
          </a:ln>
          <a:effectLst>
            <a:outerShdw dist="0" dir="0" blurRad="0" rotWithShape="0">
              <a:srgbClr val="000000"/>
            </a:outerShdw>
          </a:effectLst>
        </p:spPr>
        <p:txBody>
          <a:bodyPr lIns="0" rIns="0" tIns="0" bIns="0" anchor="t">
            <a:spAutoFit/>
          </a:bodyPr>
          <a:p>
            <a:pPr marL="115920" indent="-115920">
              <a:lnSpc>
                <a:spcPct val="100000"/>
              </a:lnSpc>
              <a:tabLst>
                <a:tab algn="l" pos="519120"/>
              </a:tabLst>
            </a:pPr>
            <a:endParaRPr b="0" lang="en-US" sz="1400" strike="noStrike" u="none">
              <a:solidFill>
                <a:srgbClr val="000000"/>
              </a:solidFill>
              <a:effectLst/>
              <a:uFillTx/>
              <a:latin typeface="Arial"/>
            </a:endParaRPr>
          </a:p>
          <a:p>
            <a:pPr marL="115920" indent="-115920">
              <a:lnSpc>
                <a:spcPct val="100000"/>
              </a:lnSpc>
              <a:tabLst>
                <a:tab algn="l" pos="519120"/>
              </a:tabLst>
            </a:pPr>
            <a:r>
              <a:rPr b="1" lang="en-US" sz="1400" strike="noStrike" u="none">
                <a:solidFill>
                  <a:srgbClr val="000000"/>
                </a:solidFill>
                <a:effectLst/>
                <a:uFillTx/>
                <a:latin typeface="Book Antiqua"/>
                <a:ea typeface="Book Antiqua"/>
              </a:rPr>
              <a:t>EFFECTIVE CONTROLS</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1" lang="en-US" sz="1400" strike="noStrike" u="none">
                <a:solidFill>
                  <a:srgbClr val="000000"/>
                </a:solidFill>
                <a:effectLst/>
                <a:uFillTx/>
                <a:latin typeface="Book Antiqua"/>
                <a:ea typeface="Book Antiqua"/>
              </a:rPr>
              <a:t>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000" strike="noStrike" u="none">
                <a:solidFill>
                  <a:srgbClr val="000000"/>
                </a:solidFill>
                <a:effectLst/>
                <a:uFillTx/>
                <a:latin typeface="Book Antiqua"/>
                <a:ea typeface="Book Antiqua"/>
              </a:rPr>
              <a:t> </a:t>
            </a:r>
            <a:endParaRPr b="0" lang="en-US" sz="10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400" strike="noStrike" u="none">
                <a:solidFill>
                  <a:srgbClr val="000000"/>
                </a:solidFill>
                <a:effectLst/>
                <a:uFillTx/>
                <a:latin typeface="Book Antiqua"/>
                <a:ea typeface="Book Antiqua"/>
              </a:rPr>
              <a:t>Knowledgeable back-office (logistics and physical settlements) personnel</a:t>
            </a:r>
            <a:endParaRPr b="0" lang="en-US" sz="1400" strike="noStrike" u="none">
              <a:solidFill>
                <a:srgbClr val="000000"/>
              </a:solidFill>
              <a:effectLst/>
              <a:uFillTx/>
              <a:latin typeface="Arial"/>
            </a:endParaRPr>
          </a:p>
          <a:p>
            <a:pPr marL="457200">
              <a:lnSpc>
                <a:spcPct val="100000"/>
              </a:lnSpc>
              <a:tabLst>
                <a:tab algn="l" pos="177840"/>
              </a:tabLst>
            </a:pP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400" strike="noStrike" u="none">
                <a:solidFill>
                  <a:srgbClr val="000000"/>
                </a:solidFill>
                <a:effectLst/>
                <a:uFillTx/>
                <a:latin typeface="Book Antiqua"/>
                <a:ea typeface="Book Antiqua"/>
              </a:rPr>
              <a:t>New/Revised Deal Report prepared weekly and distributed to Head Trader</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400" strike="noStrike" u="none">
                <a:solidFill>
                  <a:srgbClr val="000000"/>
                </a:solidFill>
                <a:effectLst/>
                <a:uFillTx/>
                <a:latin typeface="Book Antiqua"/>
                <a:ea typeface="Book Antiqua"/>
              </a:rPr>
              <a:t>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400" strike="noStrike" u="none">
                <a:solidFill>
                  <a:srgbClr val="000000"/>
                </a:solidFill>
                <a:effectLst/>
                <a:uFillTx/>
                <a:latin typeface="Book Antiqua"/>
                <a:ea typeface="Book Antiqua"/>
              </a:rPr>
              <a:t>Financial transactions executed directly with Enron North Amercia</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400" strike="noStrike" u="none">
                <a:solidFill>
                  <a:srgbClr val="000000"/>
                </a:solidFill>
                <a:effectLst/>
                <a:uFillTx/>
                <a:latin typeface="Book Antiqua"/>
                <a:ea typeface="Book Antiqua"/>
              </a:rPr>
              <a:t>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400" strike="noStrike" u="none">
                <a:solidFill>
                  <a:srgbClr val="000000"/>
                </a:solidFill>
                <a:effectLst/>
                <a:uFillTx/>
                <a:latin typeface="Book Antiqua"/>
                <a:ea typeface="Book Antiqua"/>
              </a:rPr>
              <a:t>Natural gas transactions captured on existing trading systems</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400" strike="noStrike" u="none">
                <a:solidFill>
                  <a:srgbClr val="000000"/>
                </a:solidFill>
                <a:effectLst/>
                <a:uFillTx/>
                <a:latin typeface="Book Antiqua"/>
                <a:ea typeface="Book Antiqua"/>
              </a:rPr>
              <a:t>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400" strike="noStrike" u="none">
                <a:solidFill>
                  <a:srgbClr val="000000"/>
                </a:solidFill>
                <a:effectLst/>
                <a:uFillTx/>
                <a:latin typeface="Book Antiqua"/>
                <a:ea typeface="Book Antiqua"/>
              </a:rPr>
              <a:t>Financial settlements approved by Houston operations and BA traders</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400" strike="noStrike" u="none">
                <a:solidFill>
                  <a:srgbClr val="000000"/>
                </a:solidFill>
                <a:effectLst/>
                <a:uFillTx/>
                <a:latin typeface="Book Antiqua"/>
                <a:ea typeface="Book Antiqua"/>
              </a:rPr>
              <a:t>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400" strike="noStrike" u="none">
                <a:solidFill>
                  <a:srgbClr val="000000"/>
                </a:solidFill>
                <a:effectLst/>
                <a:uFillTx/>
                <a:latin typeface="Book Antiqua"/>
                <a:ea typeface="Book Antiqua"/>
              </a:rPr>
              <a:t>Cash needs assessment (for Buenos Aires) approved monthly by the Southern Cone CFO.</a:t>
            </a:r>
            <a:r>
              <a:rPr b="1" lang="en-US" sz="1400" strike="noStrike" u="none">
                <a:solidFill>
                  <a:srgbClr val="000000"/>
                </a:solidFill>
                <a:effectLst/>
                <a:uFillTx/>
                <a:latin typeface="Book Antiqua"/>
                <a:ea typeface="Book Antiqua"/>
              </a:rPr>
              <a:t>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1" lang="en-US" sz="1400" strike="noStrike" u="none">
                <a:solidFill>
                  <a:srgbClr val="000000"/>
                </a:solidFill>
                <a:effectLst/>
                <a:uFillTx/>
                <a:latin typeface="Book Antiqua"/>
                <a:ea typeface="Book Antiqua"/>
              </a:rPr>
              <a:t>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400" strike="noStrike" u="none">
                <a:solidFill>
                  <a:srgbClr val="000000"/>
                </a:solidFill>
                <a:effectLst/>
                <a:uFillTx/>
                <a:latin typeface="Book Antiqua"/>
                <a:ea typeface="Book Antiqua"/>
              </a:rPr>
              <a:t>Taped trader phone lines</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400" strike="noStrike" u="none">
                <a:solidFill>
                  <a:srgbClr val="000000"/>
                </a:solidFill>
                <a:effectLst/>
                <a:uFillTx/>
                <a:latin typeface="Book Antiqua"/>
                <a:ea typeface="Book Antiqua"/>
              </a:rPr>
              <a:t>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tabLst>
                <a:tab algn="l" pos="519120"/>
              </a:tabLst>
            </a:pPr>
            <a:r>
              <a:rPr b="0" lang="en-US" sz="1400" strike="noStrike" u="none">
                <a:solidFill>
                  <a:srgbClr val="000000"/>
                </a:solidFill>
                <a:effectLst/>
                <a:uFillTx/>
                <a:latin typeface="Book Antiqua"/>
                <a:ea typeface="Book Antiqua"/>
              </a:rPr>
              <a:t>Deal documentation complete and easily accessible</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 name=""/>
          <p:cNvSpPr txBox="1"/>
          <p:nvPr/>
        </p:nvSpPr>
        <p:spPr>
          <a:xfrm>
            <a:off x="838080" y="304920"/>
            <a:ext cx="8305920" cy="1125000"/>
          </a:xfrm>
          <a:prstGeom prst="rect">
            <a:avLst/>
          </a:prstGeom>
          <a:noFill/>
          <a:ln w="0">
            <a:noFill/>
          </a:ln>
        </p:spPr>
        <p:txBody>
          <a:bodyPr lIns="0" rIns="0" tIns="0" bIns="0" anchor="t">
            <a:spAutoFit/>
          </a:bodyPr>
          <a:p>
            <a:pPr algn="r">
              <a:lnSpc>
                <a:spcPct val="100000"/>
              </a:lnSpc>
            </a:pPr>
            <a:r>
              <a:rPr b="0" lang="en-US" sz="4000" strike="noStrike" u="none">
                <a:solidFill>
                  <a:srgbClr val="000000"/>
                </a:solidFill>
                <a:effectLst/>
                <a:uFillTx/>
                <a:latin typeface="Times New Roman"/>
                <a:ea typeface="Times New Roman"/>
              </a:rPr>
              <a:t>Project Doorstep - Buenos Aires Observations </a:t>
            </a:r>
            <a:endParaRPr b="0" lang="en-US" sz="4000" strike="noStrike" u="none">
              <a:solidFill>
                <a:srgbClr val="000000"/>
              </a:solidFill>
              <a:effectLst/>
              <a:uFillTx/>
              <a:latin typeface="Arial"/>
            </a:endParaRPr>
          </a:p>
        </p:txBody>
      </p:sp>
      <p:sp>
        <p:nvSpPr>
          <p:cNvPr id="30" name=""/>
          <p:cNvSpPr/>
          <p:nvPr/>
        </p:nvSpPr>
        <p:spPr>
          <a:xfrm flipH="1">
            <a:off x="614520" y="1371600"/>
            <a:ext cx="8072280" cy="0"/>
          </a:xfrm>
          <a:prstGeom prst="line">
            <a:avLst/>
          </a:prstGeom>
          <a:ln w="76320">
            <a:solidFill>
              <a:srgbClr val="3333cc"/>
            </a:solidFill>
            <a:round/>
          </a:ln>
        </p:spPr>
        <p:style>
          <a:lnRef idx="0"/>
          <a:fillRef idx="0"/>
          <a:effectRef idx="0"/>
          <a:fontRef idx="minor"/>
        </p:style>
        <p:txBody>
          <a:bodyPr lIns="128160" rIns="128160" tIns="-83160" bIns="-83160" anchor="t">
            <a:noAutofit/>
          </a:bodyPr>
          <a:p>
            <a:endParaRPr b="0" lang="en-US" sz="1800" strike="noStrike" u="none">
              <a:solidFill>
                <a:srgbClr val="000000"/>
              </a:solidFill>
              <a:effectLst/>
              <a:uFillTx/>
              <a:latin typeface="Arial"/>
            </a:endParaRPr>
          </a:p>
        </p:txBody>
      </p:sp>
      <p:pic>
        <p:nvPicPr>
          <p:cNvPr id="31" name="" descr=""/>
          <p:cNvPicPr/>
          <p:nvPr/>
        </p:nvPicPr>
        <p:blipFill>
          <a:blip r:embed="rId1"/>
          <a:stretch/>
        </p:blipFill>
        <p:spPr>
          <a:xfrm>
            <a:off x="466560" y="1184400"/>
            <a:ext cx="8454960" cy="5673600"/>
          </a:xfrm>
          <a:prstGeom prst="rect">
            <a:avLst/>
          </a:prstGeom>
          <a:noFill/>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 name=""/>
          <p:cNvSpPr txBox="1"/>
          <p:nvPr/>
        </p:nvSpPr>
        <p:spPr>
          <a:xfrm>
            <a:off x="838080" y="304920"/>
            <a:ext cx="8305920" cy="1125000"/>
          </a:xfrm>
          <a:prstGeom prst="rect">
            <a:avLst/>
          </a:prstGeom>
          <a:noFill/>
          <a:ln w="0">
            <a:noFill/>
          </a:ln>
        </p:spPr>
        <p:txBody>
          <a:bodyPr lIns="0" rIns="0" tIns="0" bIns="0" anchor="t">
            <a:spAutoFit/>
          </a:bodyPr>
          <a:p>
            <a:pPr algn="r">
              <a:lnSpc>
                <a:spcPct val="100000"/>
              </a:lnSpc>
            </a:pPr>
            <a:r>
              <a:rPr b="0" lang="en-US" sz="4000" strike="noStrike" u="none">
                <a:solidFill>
                  <a:srgbClr val="000000"/>
                </a:solidFill>
                <a:effectLst/>
                <a:uFillTx/>
                <a:latin typeface="Times New Roman"/>
                <a:ea typeface="Times New Roman"/>
              </a:rPr>
              <a:t>Project Doorstep - Buenos Aires Observations </a:t>
            </a:r>
            <a:endParaRPr b="0" lang="en-US" sz="4000" strike="noStrike" u="none">
              <a:solidFill>
                <a:srgbClr val="000000"/>
              </a:solidFill>
              <a:effectLst/>
              <a:uFillTx/>
              <a:latin typeface="Arial"/>
            </a:endParaRPr>
          </a:p>
        </p:txBody>
      </p:sp>
      <p:sp>
        <p:nvSpPr>
          <p:cNvPr id="33" name=""/>
          <p:cNvSpPr txBox="1"/>
          <p:nvPr/>
        </p:nvSpPr>
        <p:spPr>
          <a:xfrm>
            <a:off x="1136520" y="1593720"/>
            <a:ext cx="6946920" cy="3822840"/>
          </a:xfrm>
          <a:prstGeom prst="rect">
            <a:avLst/>
          </a:prstGeom>
          <a:solidFill>
            <a:srgbClr val="ffffff"/>
          </a:solidFill>
          <a:ln w="12600">
            <a:solidFill>
              <a:srgbClr val="ff6600"/>
            </a:solidFill>
            <a:round/>
          </a:ln>
          <a:effectLst>
            <a:outerShdw dist="0" dir="0" blurRad="0" rotWithShape="0">
              <a:srgbClr val="000000"/>
            </a:outerShdw>
          </a:effectLst>
        </p:spPr>
        <p:txBody>
          <a:bodyPr lIns="0" rIns="0" tIns="0" bIns="0" anchor="t">
            <a:spAutoFit/>
          </a:bodyPr>
          <a:p>
            <a:pPr marL="115920" indent="-115920">
              <a:lnSpc>
                <a:spcPct val="100000"/>
              </a:lnSpc>
            </a:pPr>
            <a:endParaRPr b="0" lang="en-US" sz="1400" strike="noStrike" u="none">
              <a:solidFill>
                <a:srgbClr val="000000"/>
              </a:solidFill>
              <a:effectLst/>
              <a:uFillTx/>
              <a:latin typeface="Arial"/>
            </a:endParaRPr>
          </a:p>
          <a:p>
            <a:pPr marL="115920" indent="-115920">
              <a:lnSpc>
                <a:spcPct val="100000"/>
              </a:lnSpc>
            </a:pPr>
            <a:r>
              <a:rPr b="1" lang="en-US" sz="1400" strike="noStrike" u="none">
                <a:solidFill>
                  <a:srgbClr val="000000"/>
                </a:solidFill>
                <a:effectLst/>
                <a:uFillTx/>
                <a:latin typeface="Book Antiqua"/>
                <a:ea typeface="Book Antiqua"/>
              </a:rPr>
              <a:t>AREAS FOR FURTHER REVIEW</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lang="en-US" sz="1200" strike="noStrike" u="none">
                <a:solidFill>
                  <a:srgbClr val="000000"/>
                </a:solidFill>
                <a:effectLst/>
                <a:uFillTx/>
                <a:latin typeface="Book Antiqua"/>
                <a:ea typeface="Book Antiqua"/>
              </a:rPr>
              <a:t> </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lang="en-US" sz="1400" strike="noStrike" u="none">
                <a:solidFill>
                  <a:srgbClr val="000000"/>
                </a:solidFill>
                <a:effectLst/>
                <a:uFillTx/>
                <a:latin typeface="Book Antiqua"/>
                <a:ea typeface="Book Antiqua"/>
              </a:rPr>
              <a:t>Office profitability and liquidity analysis (including major components)</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lang="en-US" sz="1400" strike="noStrike" u="none">
                <a:solidFill>
                  <a:srgbClr val="000000"/>
                </a:solidFill>
                <a:effectLst/>
                <a:uFillTx/>
                <a:latin typeface="Book Antiqua"/>
                <a:ea typeface="Book Antiqua"/>
              </a:rPr>
              <a:t>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lang="en-US" sz="1400" strike="noStrike" u="none">
                <a:solidFill>
                  <a:srgbClr val="000000"/>
                </a:solidFill>
                <a:effectLst/>
                <a:uFillTx/>
                <a:latin typeface="Book Antiqua"/>
                <a:ea typeface="Book Antiqua"/>
              </a:rPr>
              <a:t>Cash forecasting and reporting</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lang="en-US" sz="1400" strike="noStrike" u="none">
                <a:solidFill>
                  <a:srgbClr val="000000"/>
                </a:solidFill>
                <a:effectLst/>
                <a:uFillTx/>
                <a:latin typeface="Book Antiqua"/>
                <a:ea typeface="Book Antiqua"/>
              </a:rPr>
              <a:t>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lang="en-US" sz="1400" strike="noStrike" u="none">
                <a:solidFill>
                  <a:srgbClr val="000000"/>
                </a:solidFill>
                <a:effectLst/>
                <a:uFillTx/>
                <a:latin typeface="Book Antiqua"/>
                <a:ea typeface="Book Antiqua"/>
              </a:rPr>
              <a:t>Cash disbursements controls</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lang="en-US" sz="1400" strike="noStrike" u="none">
                <a:solidFill>
                  <a:srgbClr val="000000"/>
                </a:solidFill>
                <a:effectLst/>
                <a:uFillTx/>
                <a:latin typeface="Book Antiqua"/>
                <a:ea typeface="Book Antiqua"/>
              </a:rPr>
              <a:t>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lang="en-US" sz="1400" strike="noStrike" u="none">
                <a:solidFill>
                  <a:srgbClr val="000000"/>
                </a:solidFill>
                <a:effectLst/>
                <a:uFillTx/>
                <a:latin typeface="Book Antiqua"/>
                <a:ea typeface="Book Antiqua"/>
              </a:rPr>
              <a:t>Existence of side agreements</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lang="en-US" sz="1400" strike="noStrike" u="none">
                <a:solidFill>
                  <a:srgbClr val="000000"/>
                </a:solidFill>
                <a:effectLst/>
                <a:uFillTx/>
                <a:latin typeface="Book Antiqua"/>
                <a:ea typeface="Book Antiqua"/>
              </a:rPr>
              <a:t>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lang="en-US" sz="1400" strike="noStrike" u="none">
                <a:solidFill>
                  <a:srgbClr val="000000"/>
                </a:solidFill>
                <a:effectLst/>
                <a:uFillTx/>
                <a:latin typeface="Book Antiqua"/>
                <a:ea typeface="Book Antiqua"/>
              </a:rPr>
              <a:t>EnPower post implementation</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lang="en-US" sz="1400" strike="noStrike" u="none">
                <a:solidFill>
                  <a:srgbClr val="000000"/>
                </a:solidFill>
                <a:effectLst/>
                <a:uFillTx/>
                <a:latin typeface="Book Antiqua"/>
                <a:ea typeface="Book Antiqua"/>
              </a:rPr>
              <a:t>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lang="en-US" sz="1400" strike="noStrike" u="none">
                <a:solidFill>
                  <a:srgbClr val="000000"/>
                </a:solidFill>
                <a:effectLst/>
                <a:uFillTx/>
                <a:latin typeface="Book Antiqua"/>
                <a:ea typeface="Book Antiqua"/>
              </a:rPr>
              <a:t>Supporting Houston operations</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 name=""/>
          <p:cNvSpPr txBox="1"/>
          <p:nvPr/>
        </p:nvSpPr>
        <p:spPr>
          <a:xfrm>
            <a:off x="838080" y="152280"/>
            <a:ext cx="8305920" cy="1143000"/>
          </a:xfrm>
          <a:prstGeom prst="rect">
            <a:avLst/>
          </a:prstGeom>
          <a:noFill/>
          <a:ln w="0">
            <a:noFill/>
          </a:ln>
        </p:spPr>
        <p:txBody>
          <a:bodyPr lIns="0" rIns="0" tIns="0" bIns="0" anchor="t">
            <a:spAutoFit/>
          </a:bodyPr>
          <a:p>
            <a:pPr algn="r">
              <a:lnSpc>
                <a:spcPct val="100000"/>
              </a:lnSpc>
            </a:pPr>
            <a:r>
              <a:rPr b="0" lang="en-US" sz="4000" strike="noStrike" u="none">
                <a:solidFill>
                  <a:srgbClr val="000000"/>
                </a:solidFill>
                <a:effectLst/>
                <a:uFillTx/>
                <a:latin typeface="Times New Roman"/>
                <a:ea typeface="Times New Roman"/>
              </a:rPr>
              <a:t>Project Doorstep - Buenos Aires </a:t>
            </a:r>
            <a:br>
              <a:rPr sz="4000"/>
            </a:br>
            <a:r>
              <a:rPr b="0" lang="en-US" sz="4000" strike="noStrike" u="none">
                <a:solidFill>
                  <a:srgbClr val="000000"/>
                </a:solidFill>
                <a:effectLst/>
                <a:uFillTx/>
                <a:latin typeface="Times New Roman"/>
                <a:ea typeface="Times New Roman"/>
              </a:rPr>
              <a:t>Office Analysis Framework</a:t>
            </a:r>
            <a:endParaRPr b="0" lang="en-US" sz="4000" strike="noStrike" u="none">
              <a:solidFill>
                <a:srgbClr val="000000"/>
              </a:solidFill>
              <a:effectLst/>
              <a:uFillTx/>
              <a:latin typeface="Arial"/>
            </a:endParaRPr>
          </a:p>
        </p:txBody>
      </p:sp>
      <p:sp>
        <p:nvSpPr>
          <p:cNvPr id="35" name=""/>
          <p:cNvSpPr txBox="1"/>
          <p:nvPr/>
        </p:nvSpPr>
        <p:spPr>
          <a:xfrm>
            <a:off x="831960" y="1670040"/>
            <a:ext cx="2527200" cy="4508640"/>
          </a:xfrm>
          <a:prstGeom prst="rect">
            <a:avLst/>
          </a:prstGeom>
          <a:solidFill>
            <a:srgbClr val="ffffff"/>
          </a:solidFill>
          <a:ln w="12600">
            <a:solidFill>
              <a:srgbClr val="ff6600"/>
            </a:solidFill>
            <a:round/>
          </a:ln>
          <a:effectLst>
            <a:outerShdw dist="0" dir="0" blurRad="0" rotWithShape="0">
              <a:srgbClr val="000000"/>
            </a:outerShdw>
          </a:effectLst>
        </p:spPr>
        <p:txBody>
          <a:bodyPr lIns="0" rIns="0" tIns="0" bIns="0" anchor="t">
            <a:spAutoFit/>
          </a:bodyPr>
          <a:p>
            <a:pPr marL="115920" indent="-115920" algn="ctr">
              <a:lnSpc>
                <a:spcPct val="100000"/>
              </a:lnSpc>
            </a:pPr>
            <a:r>
              <a:rPr b="1" lang="en-US" sz="1400" strike="noStrike" u="none">
                <a:solidFill>
                  <a:srgbClr val="000000"/>
                </a:solidFill>
                <a:effectLst/>
                <a:uFillTx/>
                <a:latin typeface="Book Antiqua"/>
                <a:ea typeface="Book Antiqua"/>
              </a:rPr>
              <a:t>Market Structure - Power</a:t>
            </a:r>
            <a:endParaRPr b="0" lang="en-US" sz="1400" strike="noStrike" u="none">
              <a:solidFill>
                <a:srgbClr val="000000"/>
              </a:solidFill>
              <a:effectLst/>
              <a:uFillTx/>
              <a:latin typeface="Arial"/>
            </a:endParaRPr>
          </a:p>
          <a:p>
            <a:pPr marL="115920" indent="-115920">
              <a:lnSpc>
                <a:spcPct val="100000"/>
              </a:lnSpc>
            </a:pP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Primarily physical market environment, financial transactions recently executed.</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Open access distribution market for customers larger than 50kw hours, regulated tariff structure in place.</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Generation is fully deregulated and power is available for sale on spot or contractual basis up to the facilities capacity.</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Independent Service Operator  controls transmission system.</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Peak demand analyzed as approximately 12,750 mw, 19,490 mw available.</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Power generation approximately 50% thermal, 45% hydro, 5% nuclear in WEM.</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Contracts executed for one year minimum, must be reported and  accepted by regulatory agency.      </a:t>
            </a:r>
            <a:endParaRPr b="0" lang="en-US" sz="1200" strike="noStrike" u="none">
              <a:solidFill>
                <a:srgbClr val="000000"/>
              </a:solidFill>
              <a:effectLst/>
              <a:uFillTx/>
              <a:latin typeface="Arial"/>
            </a:endParaRPr>
          </a:p>
        </p:txBody>
      </p:sp>
      <p:sp>
        <p:nvSpPr>
          <p:cNvPr id="36" name=""/>
          <p:cNvSpPr txBox="1"/>
          <p:nvPr/>
        </p:nvSpPr>
        <p:spPr>
          <a:xfrm>
            <a:off x="6318360" y="1670040"/>
            <a:ext cx="2603520" cy="4508640"/>
          </a:xfrm>
          <a:prstGeom prst="rect">
            <a:avLst/>
          </a:prstGeom>
          <a:solidFill>
            <a:srgbClr val="ffffff"/>
          </a:solidFill>
          <a:ln w="12600">
            <a:solidFill>
              <a:srgbClr val="ff6600"/>
            </a:solidFill>
            <a:round/>
          </a:ln>
          <a:effectLst>
            <a:outerShdw dist="0" dir="0" blurRad="0" rotWithShape="0">
              <a:srgbClr val="000000"/>
            </a:outerShdw>
          </a:effectLst>
        </p:spPr>
        <p:txBody>
          <a:bodyPr lIns="0" rIns="0" tIns="0" bIns="0" anchor="t">
            <a:spAutoFit/>
          </a:bodyPr>
          <a:p>
            <a:pPr marL="115920" indent="-115920" algn="ctr">
              <a:lnSpc>
                <a:spcPct val="100000"/>
              </a:lnSpc>
            </a:pPr>
            <a:r>
              <a:rPr b="1" lang="en-US" sz="1400" strike="noStrike" u="none">
                <a:solidFill>
                  <a:srgbClr val="000000"/>
                </a:solidFill>
                <a:effectLst/>
                <a:uFillTx/>
                <a:latin typeface="Book Antiqua"/>
                <a:ea typeface="Book Antiqua"/>
              </a:rPr>
              <a:t>Market Structure - Natural Gas </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 </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System privatized at all levels (production, transportation, and distribution)</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Currently a physical market, no financial transactions.</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Open access to all customers larger than 3mm cm/year.</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Two major firm supply transactions with expiration in 2004, one transport deal with expiration in 2009.</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Market dominated by single major player, YPF, produces 40% and markets 55% of gas total supply.</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Limited volatility in natural gas and transportation pricing.  Transport is approximately 40% of total price.</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Opportunities available to exploit  market for transportation. </a:t>
            </a:r>
            <a:endParaRPr b="0" lang="en-US" sz="1200" strike="noStrike" u="none">
              <a:solidFill>
                <a:srgbClr val="000000"/>
              </a:solidFill>
              <a:effectLst/>
              <a:uFillTx/>
              <a:latin typeface="Arial"/>
            </a:endParaRPr>
          </a:p>
        </p:txBody>
      </p:sp>
      <p:sp>
        <p:nvSpPr>
          <p:cNvPr id="37" name=""/>
          <p:cNvSpPr txBox="1"/>
          <p:nvPr/>
        </p:nvSpPr>
        <p:spPr>
          <a:xfrm>
            <a:off x="3575160" y="1822320"/>
            <a:ext cx="2527200" cy="3213000"/>
          </a:xfrm>
          <a:prstGeom prst="rect">
            <a:avLst/>
          </a:prstGeom>
          <a:solidFill>
            <a:srgbClr val="ffffff"/>
          </a:solidFill>
          <a:ln w="12600">
            <a:solidFill>
              <a:srgbClr val="ff6600"/>
            </a:solidFill>
            <a:round/>
          </a:ln>
          <a:effectLst>
            <a:outerShdw dist="0" dir="0" blurRad="0" rotWithShape="0">
              <a:srgbClr val="000000"/>
            </a:outerShdw>
          </a:effectLst>
        </p:spPr>
        <p:txBody>
          <a:bodyPr lIns="0" rIns="0" tIns="0" bIns="0" anchor="t">
            <a:spAutoFit/>
          </a:bodyPr>
          <a:p>
            <a:pPr marL="115920" indent="-115920" algn="ctr">
              <a:lnSpc>
                <a:spcPct val="100000"/>
              </a:lnSpc>
            </a:pPr>
            <a:r>
              <a:rPr b="1" lang="en-US" sz="1200" strike="noStrike" u="none">
                <a:solidFill>
                  <a:srgbClr val="000000"/>
                </a:solidFill>
                <a:effectLst/>
                <a:uFillTx/>
                <a:latin typeface="Book Antiqua"/>
                <a:ea typeface="Book Antiqua"/>
              </a:rPr>
              <a:t>Strategy</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 </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Continuing focus on expansion of natural gas and power portfolios and development of “commodities” market.  </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Development of Industrial market based upon structured energy services.</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Expansion into power financial transactions.</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Pursue opportunities to capitalize on (i.e. firm vs. interruptible transport).</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Explore possibilities of acquiring generation assets and associated market opportunities. </a:t>
            </a: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 name=""/>
          <p:cNvSpPr txBox="1"/>
          <p:nvPr/>
        </p:nvSpPr>
        <p:spPr>
          <a:xfrm>
            <a:off x="838080" y="304920"/>
            <a:ext cx="8305920" cy="1143000"/>
          </a:xfrm>
          <a:prstGeom prst="rect">
            <a:avLst/>
          </a:prstGeom>
          <a:noFill/>
          <a:ln w="0">
            <a:noFill/>
          </a:ln>
        </p:spPr>
        <p:txBody>
          <a:bodyPr lIns="0" rIns="0" tIns="0" bIns="0" anchor="t">
            <a:spAutoFit/>
          </a:bodyPr>
          <a:p>
            <a:pPr algn="r">
              <a:lnSpc>
                <a:spcPct val="100000"/>
              </a:lnSpc>
            </a:pPr>
            <a:r>
              <a:rPr b="0" lang="en-US" sz="4000" strike="noStrike" u="none">
                <a:solidFill>
                  <a:srgbClr val="000000"/>
                </a:solidFill>
                <a:effectLst/>
                <a:uFillTx/>
                <a:latin typeface="Times New Roman"/>
                <a:ea typeface="Times New Roman"/>
              </a:rPr>
              <a:t>Project Doorstep - Buenos Aires </a:t>
            </a:r>
            <a:br>
              <a:rPr sz="4000"/>
            </a:br>
            <a:r>
              <a:rPr b="0" lang="en-US" sz="4000" strike="noStrike" u="none">
                <a:solidFill>
                  <a:srgbClr val="000000"/>
                </a:solidFill>
                <a:effectLst/>
                <a:uFillTx/>
                <a:latin typeface="Times New Roman"/>
                <a:ea typeface="Times New Roman"/>
              </a:rPr>
              <a:t>Office Analysis Framework</a:t>
            </a:r>
            <a:endParaRPr b="0" lang="en-US" sz="4000" strike="noStrike" u="none">
              <a:solidFill>
                <a:srgbClr val="000000"/>
              </a:solidFill>
              <a:effectLst/>
              <a:uFillTx/>
              <a:latin typeface="Arial"/>
            </a:endParaRPr>
          </a:p>
        </p:txBody>
      </p:sp>
      <p:sp>
        <p:nvSpPr>
          <p:cNvPr id="39" name=""/>
          <p:cNvSpPr/>
          <p:nvPr/>
        </p:nvSpPr>
        <p:spPr>
          <a:xfrm flipH="1">
            <a:off x="919080" y="1676520"/>
            <a:ext cx="8224920" cy="0"/>
          </a:xfrm>
          <a:prstGeom prst="line">
            <a:avLst/>
          </a:prstGeom>
          <a:ln w="76320">
            <a:solidFill>
              <a:srgbClr val="3333cc"/>
            </a:solidFill>
            <a:round/>
          </a:ln>
        </p:spPr>
        <p:style>
          <a:lnRef idx="0"/>
          <a:fillRef idx="0"/>
          <a:effectRef idx="0"/>
          <a:fontRef idx="minor"/>
        </p:style>
        <p:txBody>
          <a:bodyPr lIns="128160" rIns="128160" tIns="-83160" bIns="-83160" anchor="t">
            <a:noAutofit/>
          </a:bodyPr>
          <a:p>
            <a:endParaRPr b="0" lang="en-US" sz="1800" strike="noStrike" u="none">
              <a:solidFill>
                <a:srgbClr val="000000"/>
              </a:solidFill>
              <a:effectLst/>
              <a:uFillTx/>
              <a:latin typeface="Arial"/>
            </a:endParaRPr>
          </a:p>
        </p:txBody>
      </p:sp>
      <p:sp>
        <p:nvSpPr>
          <p:cNvPr id="40" name=""/>
          <p:cNvSpPr txBox="1"/>
          <p:nvPr/>
        </p:nvSpPr>
        <p:spPr>
          <a:xfrm>
            <a:off x="6165720" y="1974960"/>
            <a:ext cx="2527200" cy="3746520"/>
          </a:xfrm>
          <a:prstGeom prst="rect">
            <a:avLst/>
          </a:prstGeom>
          <a:solidFill>
            <a:srgbClr val="ffffff"/>
          </a:solidFill>
          <a:ln w="12600">
            <a:solidFill>
              <a:srgbClr val="ff6600"/>
            </a:solidFill>
            <a:round/>
          </a:ln>
          <a:effectLst>
            <a:outerShdw dist="0" dir="0" blurRad="0" rotWithShape="0">
              <a:srgbClr val="000000"/>
            </a:outerShdw>
          </a:effectLst>
        </p:spPr>
        <p:txBody>
          <a:bodyPr lIns="0" rIns="0" tIns="0" bIns="0" anchor="t">
            <a:spAutoFit/>
          </a:bodyPr>
          <a:p>
            <a:pPr marL="115920" indent="-115920" algn="ctr">
              <a:lnSpc>
                <a:spcPct val="100000"/>
              </a:lnSpc>
            </a:pPr>
            <a:r>
              <a:rPr b="1" lang="en-US" sz="1400" strike="noStrike" u="none">
                <a:solidFill>
                  <a:srgbClr val="000000"/>
                </a:solidFill>
                <a:effectLst/>
                <a:uFillTx/>
                <a:latin typeface="Book Antiqua"/>
                <a:ea typeface="Book Antiqua"/>
              </a:rPr>
              <a:t>Information</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 </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Positions for power and natural gas distributed to trading management and traders weekly</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New deal reports prepared and reviewed by traders weekly.</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Southern Cone Trading Risk Profile (positions and YTD p&amp;l) delivered to senior management weekly.</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Monthly cash position and estimated profit and loss statement reports delivered for review by Southern Cone senior management. </a:t>
            </a:r>
            <a:endParaRPr b="0" lang="en-US" sz="1200" strike="noStrike" u="none">
              <a:solidFill>
                <a:srgbClr val="000000"/>
              </a:solidFill>
              <a:effectLst/>
              <a:uFillTx/>
              <a:latin typeface="Arial"/>
            </a:endParaRPr>
          </a:p>
        </p:txBody>
      </p:sp>
      <p:sp>
        <p:nvSpPr>
          <p:cNvPr id="41" name=""/>
          <p:cNvSpPr txBox="1"/>
          <p:nvPr/>
        </p:nvSpPr>
        <p:spPr>
          <a:xfrm>
            <a:off x="3422520" y="2127240"/>
            <a:ext cx="2527200" cy="2374920"/>
          </a:xfrm>
          <a:prstGeom prst="rect">
            <a:avLst/>
          </a:prstGeom>
          <a:solidFill>
            <a:srgbClr val="ffffff"/>
          </a:solidFill>
          <a:ln w="12600">
            <a:solidFill>
              <a:srgbClr val="ff6600"/>
            </a:solidFill>
            <a:round/>
          </a:ln>
          <a:effectLst>
            <a:outerShdw dist="0" dir="0" blurRad="0" rotWithShape="0">
              <a:srgbClr val="000000"/>
            </a:outerShdw>
          </a:effectLst>
        </p:spPr>
        <p:txBody>
          <a:bodyPr lIns="0" rIns="0" tIns="0" bIns="0" anchor="t">
            <a:spAutoFit/>
          </a:bodyPr>
          <a:p>
            <a:pPr marL="115920" indent="-115920" algn="ctr">
              <a:lnSpc>
                <a:spcPct val="100000"/>
              </a:lnSpc>
            </a:pPr>
            <a:r>
              <a:rPr b="1" lang="en-US" sz="1400" strike="noStrike" u="none">
                <a:solidFill>
                  <a:srgbClr val="000000"/>
                </a:solidFill>
                <a:effectLst/>
                <a:uFillTx/>
                <a:latin typeface="Book Antiqua"/>
                <a:ea typeface="Book Antiqua"/>
              </a:rPr>
              <a:t>Systems</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 </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Natural gas transactions utilize established Houston trading systems (i.e., ERMS, CPR)</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Power activity captured on Excel spreadsheets.</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Financial Reporting information captured in newly installed SAP.</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Power valuation model developed in Excel   </a:t>
            </a:r>
            <a:endParaRPr b="0" lang="en-US" sz="1200" strike="noStrike" u="none">
              <a:solidFill>
                <a:srgbClr val="000000"/>
              </a:solidFill>
              <a:effectLst/>
              <a:uFillTx/>
              <a:latin typeface="Arial"/>
            </a:endParaRPr>
          </a:p>
        </p:txBody>
      </p:sp>
      <p:sp>
        <p:nvSpPr>
          <p:cNvPr id="42" name=""/>
          <p:cNvSpPr txBox="1"/>
          <p:nvPr/>
        </p:nvSpPr>
        <p:spPr>
          <a:xfrm>
            <a:off x="679320" y="1974960"/>
            <a:ext cx="2527200" cy="3746520"/>
          </a:xfrm>
          <a:prstGeom prst="rect">
            <a:avLst/>
          </a:prstGeom>
          <a:solidFill>
            <a:srgbClr val="ffffff"/>
          </a:solidFill>
          <a:ln w="12600">
            <a:solidFill>
              <a:srgbClr val="ff6600"/>
            </a:solidFill>
            <a:round/>
          </a:ln>
          <a:effectLst>
            <a:outerShdw dist="0" dir="0" blurRad="0" rotWithShape="0">
              <a:srgbClr val="000000"/>
            </a:outerShdw>
          </a:effectLst>
        </p:spPr>
        <p:txBody>
          <a:bodyPr lIns="0" rIns="0" tIns="0" bIns="0" anchor="t">
            <a:spAutoFit/>
          </a:bodyPr>
          <a:p>
            <a:pPr marL="115920" indent="-115920" algn="ctr">
              <a:lnSpc>
                <a:spcPct val="100000"/>
              </a:lnSpc>
            </a:pPr>
            <a:r>
              <a:rPr b="1" lang="en-US" sz="1400" strike="noStrike" u="none">
                <a:solidFill>
                  <a:srgbClr val="000000"/>
                </a:solidFill>
                <a:effectLst/>
                <a:uFillTx/>
                <a:latin typeface="Book Antiqua"/>
                <a:ea typeface="Book Antiqua"/>
              </a:rPr>
              <a:t>Management</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Management and operational staff control oriented.</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Commercial and operations groups primarily locals, few key positions held by seasoned Enron personnel.</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Several energy operations support functions performed in Houston, rapid portfolio expansion may necessitate local operations.</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Movement to have overall employee portfolio supported by locals. </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Management supportive of rotating key employees through similar functions in Houston to further develop employees knowledge and experience.    </a:t>
            </a: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 name=""/>
          <p:cNvSpPr txBox="1"/>
          <p:nvPr/>
        </p:nvSpPr>
        <p:spPr>
          <a:xfrm>
            <a:off x="838080" y="304920"/>
            <a:ext cx="8305920" cy="1143000"/>
          </a:xfrm>
          <a:prstGeom prst="rect">
            <a:avLst/>
          </a:prstGeom>
          <a:noFill/>
          <a:ln w="0">
            <a:noFill/>
          </a:ln>
        </p:spPr>
        <p:txBody>
          <a:bodyPr lIns="0" rIns="0" tIns="0" bIns="0" anchor="t">
            <a:spAutoFit/>
          </a:bodyPr>
          <a:p>
            <a:pPr algn="r">
              <a:lnSpc>
                <a:spcPct val="100000"/>
              </a:lnSpc>
            </a:pPr>
            <a:r>
              <a:rPr b="0" lang="en-US" sz="4000" strike="noStrike" u="none">
                <a:solidFill>
                  <a:srgbClr val="000000"/>
                </a:solidFill>
                <a:effectLst/>
                <a:uFillTx/>
                <a:latin typeface="Times New Roman"/>
                <a:ea typeface="Times New Roman"/>
              </a:rPr>
              <a:t>Project Doorstep - Buenos Aires </a:t>
            </a:r>
            <a:br>
              <a:rPr sz="4000"/>
            </a:br>
            <a:r>
              <a:rPr b="0" lang="en-US" sz="4000" strike="noStrike" u="none">
                <a:solidFill>
                  <a:srgbClr val="000000"/>
                </a:solidFill>
                <a:effectLst/>
                <a:uFillTx/>
                <a:latin typeface="Times New Roman"/>
                <a:ea typeface="Times New Roman"/>
              </a:rPr>
              <a:t>Office Analysis Framework</a:t>
            </a:r>
            <a:endParaRPr b="0" lang="en-US" sz="4000" strike="noStrike" u="none">
              <a:solidFill>
                <a:srgbClr val="000000"/>
              </a:solidFill>
              <a:effectLst/>
              <a:uFillTx/>
              <a:latin typeface="Arial"/>
            </a:endParaRPr>
          </a:p>
        </p:txBody>
      </p:sp>
      <p:sp>
        <p:nvSpPr>
          <p:cNvPr id="44" name=""/>
          <p:cNvSpPr/>
          <p:nvPr/>
        </p:nvSpPr>
        <p:spPr>
          <a:xfrm flipH="1">
            <a:off x="919080" y="1447920"/>
            <a:ext cx="8224920" cy="0"/>
          </a:xfrm>
          <a:prstGeom prst="line">
            <a:avLst/>
          </a:prstGeom>
          <a:ln w="76320">
            <a:solidFill>
              <a:srgbClr val="3333cc"/>
            </a:solidFill>
            <a:round/>
          </a:ln>
        </p:spPr>
        <p:style>
          <a:lnRef idx="0"/>
          <a:fillRef idx="0"/>
          <a:effectRef idx="0"/>
          <a:fontRef idx="minor"/>
        </p:style>
        <p:txBody>
          <a:bodyPr lIns="128160" rIns="128160" tIns="-83160" bIns="-83160" anchor="t">
            <a:noAutofit/>
          </a:bodyPr>
          <a:p>
            <a:endParaRPr b="0" lang="en-US" sz="1800" strike="noStrike" u="none">
              <a:solidFill>
                <a:srgbClr val="000000"/>
              </a:solidFill>
              <a:effectLst/>
              <a:uFillTx/>
              <a:latin typeface="Arial"/>
            </a:endParaRPr>
          </a:p>
        </p:txBody>
      </p:sp>
      <p:sp>
        <p:nvSpPr>
          <p:cNvPr id="45" name=""/>
          <p:cNvSpPr txBox="1"/>
          <p:nvPr/>
        </p:nvSpPr>
        <p:spPr>
          <a:xfrm>
            <a:off x="1670040" y="1746360"/>
            <a:ext cx="2527200" cy="4051440"/>
          </a:xfrm>
          <a:prstGeom prst="rect">
            <a:avLst/>
          </a:prstGeom>
          <a:solidFill>
            <a:srgbClr val="ffffff"/>
          </a:solidFill>
          <a:ln w="12600">
            <a:solidFill>
              <a:srgbClr val="ff6600"/>
            </a:solidFill>
            <a:round/>
          </a:ln>
          <a:effectLst>
            <a:outerShdw dist="0" dir="0" blurRad="0" rotWithShape="0">
              <a:srgbClr val="000000"/>
            </a:outerShdw>
          </a:effectLst>
        </p:spPr>
        <p:txBody>
          <a:bodyPr lIns="0" rIns="0" tIns="0" bIns="0" anchor="t">
            <a:spAutoFit/>
          </a:bodyPr>
          <a:p>
            <a:pPr marL="115920" indent="-115920" algn="ctr">
              <a:lnSpc>
                <a:spcPct val="100000"/>
              </a:lnSpc>
            </a:pPr>
            <a:r>
              <a:rPr b="1" lang="en-US" sz="1400" strike="noStrike" u="none">
                <a:solidFill>
                  <a:srgbClr val="000000"/>
                </a:solidFill>
                <a:effectLst/>
                <a:uFillTx/>
                <a:latin typeface="Book Antiqua"/>
                <a:ea typeface="Book Antiqua"/>
              </a:rPr>
              <a:t>Business Processes</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 </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Back-office coordination between Houston and BA:</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Deal Documentation, Capture and Risk Management in Houston.</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Logistics, Settlements, and Financial Reporting in BA.</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Position reports prepared for distribution in Risk Management weekly.</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Deal information prepared by traders and delivered to Houston for risk identification and capture in trading portfolios.</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Credit approval coordinated with GCG in Houston.</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Financial settlements  approved by Houston operations and BA traders prior to mailing.</a:t>
            </a:r>
            <a:endParaRPr b="0" lang="en-US" sz="1200" strike="noStrike" u="none">
              <a:solidFill>
                <a:srgbClr val="000000"/>
              </a:solidFill>
              <a:effectLst/>
              <a:uFillTx/>
              <a:latin typeface="Arial"/>
            </a:endParaRPr>
          </a:p>
        </p:txBody>
      </p:sp>
      <p:sp>
        <p:nvSpPr>
          <p:cNvPr id="46" name=""/>
          <p:cNvSpPr txBox="1"/>
          <p:nvPr/>
        </p:nvSpPr>
        <p:spPr>
          <a:xfrm>
            <a:off x="5327640" y="1746360"/>
            <a:ext cx="2527200" cy="1930320"/>
          </a:xfrm>
          <a:prstGeom prst="rect">
            <a:avLst/>
          </a:prstGeom>
          <a:solidFill>
            <a:srgbClr val="ffffff"/>
          </a:solidFill>
          <a:ln w="12600">
            <a:solidFill>
              <a:srgbClr val="ff6600"/>
            </a:solidFill>
            <a:round/>
          </a:ln>
          <a:effectLst>
            <a:outerShdw dist="0" dir="0" blurRad="0" rotWithShape="0">
              <a:srgbClr val="000000"/>
            </a:outerShdw>
          </a:effectLst>
        </p:spPr>
        <p:txBody>
          <a:bodyPr lIns="0" rIns="0" tIns="0" bIns="0" anchor="t">
            <a:spAutoFit/>
          </a:bodyPr>
          <a:p>
            <a:pPr marL="115920" indent="-115920" algn="ctr">
              <a:lnSpc>
                <a:spcPct val="100000"/>
              </a:lnSpc>
            </a:pPr>
            <a:r>
              <a:rPr b="1" lang="en-US" sz="1400" strike="noStrike" u="none">
                <a:solidFill>
                  <a:srgbClr val="000000"/>
                </a:solidFill>
                <a:effectLst/>
                <a:uFillTx/>
                <a:latin typeface="Book Antiqua"/>
                <a:ea typeface="Book Antiqua"/>
              </a:rPr>
              <a:t>Competitors</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Natural Gas  - two LDC owed marketers and recently licensed Duke Energy.</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 </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Power - Recent licensed Duke and one other registered marketer.</a:t>
            </a:r>
            <a:endParaRPr b="0" lang="en-US" sz="1200" strike="noStrike" u="none">
              <a:solidFill>
                <a:srgbClr val="000000"/>
              </a:solidFill>
              <a:effectLst/>
              <a:uFillTx/>
              <a:latin typeface="Arial"/>
            </a:endParaRPr>
          </a:p>
        </p:txBody>
      </p:sp>
      <p:sp>
        <p:nvSpPr>
          <p:cNvPr id="47" name=""/>
          <p:cNvSpPr txBox="1"/>
          <p:nvPr/>
        </p:nvSpPr>
        <p:spPr>
          <a:xfrm>
            <a:off x="5327640" y="4032360"/>
            <a:ext cx="2527200" cy="1765440"/>
          </a:xfrm>
          <a:prstGeom prst="rect">
            <a:avLst/>
          </a:prstGeom>
          <a:solidFill>
            <a:srgbClr val="ffffff"/>
          </a:solidFill>
          <a:ln w="12600">
            <a:solidFill>
              <a:srgbClr val="ff6600"/>
            </a:solidFill>
            <a:round/>
          </a:ln>
          <a:effectLst>
            <a:outerShdw dist="0" dir="0" blurRad="0" rotWithShape="0">
              <a:srgbClr val="000000"/>
            </a:outerShdw>
          </a:effectLst>
        </p:spPr>
        <p:txBody>
          <a:bodyPr lIns="0" rIns="0" tIns="0" bIns="0" anchor="t">
            <a:spAutoFit/>
          </a:bodyPr>
          <a:p>
            <a:pPr marL="115920" indent="-115920" algn="ctr">
              <a:lnSpc>
                <a:spcPct val="100000"/>
              </a:lnSpc>
            </a:pPr>
            <a:r>
              <a:rPr b="1" lang="en-US" sz="1400" strike="noStrike" u="none">
                <a:solidFill>
                  <a:srgbClr val="000000"/>
                </a:solidFill>
                <a:effectLst/>
                <a:uFillTx/>
                <a:latin typeface="Book Antiqua"/>
                <a:ea typeface="Book Antiqua"/>
              </a:rPr>
              <a:t>Counterparties</a:t>
            </a:r>
            <a:endParaRPr b="0" lang="en-US" sz="14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Natural Gas - YPF, Quintana, Totalassa, Cerro Vanguardia, Bagleysa, Gases de Ensenada.</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 </a:t>
            </a:r>
            <a:endParaRPr b="0" lang="en-US" sz="1200" strike="noStrike" u="none">
              <a:solidFill>
                <a:srgbClr val="000000"/>
              </a:solidFill>
              <a:effectLst/>
              <a:uFillTx/>
              <a:latin typeface="Arial"/>
            </a:endParaRPr>
          </a:p>
          <a:p>
            <a:pPr marL="115920" indent="-115920">
              <a:lnSpc>
                <a:spcPct val="100000"/>
              </a:lnSpc>
              <a:buClr>
                <a:srgbClr val="000000"/>
              </a:buClr>
              <a:buSzPct val="45000"/>
              <a:buFont typeface="CP1252"/>
              <a:buChar char=""/>
            </a:pPr>
            <a:r>
              <a:rPr b="0" i="1" lang="en-US" sz="1200" strike="noStrike" u="none">
                <a:solidFill>
                  <a:srgbClr val="000000"/>
                </a:solidFill>
                <a:effectLst/>
                <a:uFillTx/>
                <a:latin typeface="Book Antiqua"/>
                <a:ea typeface="Book Antiqua"/>
              </a:rPr>
              <a:t>Power - Perez Companc, Centeral Termica Alto Valle S.A., Firestone, Electrometalurgica Andina, Praxair.  </a:t>
            </a: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Arthur Andersen</dc:creator>
  <dc:description/>
  <dc:language>en-US</dc:language>
  <cp:lastModifiedBy>Arthur Andersen</cp:lastModifiedBy>
  <cp:revision>0</cp:revision>
  <dc:subject/>
  <dc:title>No Slide Title</dc:title>
</cp:coreProperties>
</file>