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/>
  <p:notesSz cx="6796088" cy="98710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3A2AC1C-7ABD-43DF-A487-96F57C70BF1E}" type="slidenum">
              <a:t>&lt;#&gt;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0958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FT%20conference%20slides%20banner" descr=""/>
          <p:cNvPicPr/>
          <p:nvPr/>
        </p:nvPicPr>
        <p:blipFill>
          <a:blip r:embed="rId2"/>
          <a:srcRect l="31771" t="24545" r="0" b="-24"/>
          <a:stretch/>
        </p:blipFill>
        <p:spPr>
          <a:xfrm>
            <a:off x="0" y="0"/>
            <a:ext cx="1219320" cy="685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" name="" descr=""/>
          <p:cNvPicPr/>
          <p:nvPr/>
        </p:nvPicPr>
        <p:blipFill>
          <a:blip r:embed="rId3"/>
          <a:stretch/>
        </p:blipFill>
        <p:spPr>
          <a:xfrm>
            <a:off x="8001000" y="5638680"/>
            <a:ext cx="1371600" cy="1067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228600" y="152280"/>
            <a:ext cx="8534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ENRON EUROPE 2002 BUDGET GUIDELINES AND METHODOLGY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533520" y="655308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209680" y="2514600"/>
            <a:ext cx="4614840" cy="25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2002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BUDGET GUIDELINES AND METHODOLGY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0" y="1371600"/>
            <a:ext cx="9144000" cy="15228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828800" y="533520"/>
            <a:ext cx="56386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ENRON EUROPE</a:t>
            </a:r>
            <a:r>
              <a:rPr b="1" lang="en-GB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533520" y="655308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990720" y="1219320"/>
            <a:ext cx="7391160" cy="503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ONCE WE  HAVE COMPLETED THE FIRST ROUND OF BUDGET MEETINGS AND THE OFFICE OF THE CHAIR HAS APPROVED INIATIVES WE WILL INFORM YOU.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 WILL THEN HAVE THE OPPORTUNITY TO GO BACK AND ADJUSTED YOUR BUDGET ACCORDINGLY.</a:t>
            </a: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533520" y="655308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914400" y="2209680"/>
            <a:ext cx="73915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COSTS DO I NEED TO BUDGET FOR ?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533520" y="655308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990720" y="990720"/>
            <a:ext cx="7772400" cy="521460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 budget all direct costs that relate to your cost centre. These include: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Salary &amp; Wages and all associated headcount costs, T&amp;E, Office Expenses etc.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cost as advised by Legal.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Audit cost if relevant.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relating to </a:t>
            </a:r>
            <a:r>
              <a:rPr b="1" lang="en-GB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projects</a:t>
            </a: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or </a:t>
            </a:r>
            <a:r>
              <a:rPr b="1" lang="en-GB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deals</a:t>
            </a: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that your department has initiated.   These  should include all relevant amounts as advised by function heads, eg Legal, Tax, IT, Financial Control etc.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533520" y="655308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838080" y="2057400"/>
            <a:ext cx="73915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TYPE OF COST SHOULD I INCLUDE IN EACH COST CATEGORY?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593640" y="914400"/>
            <a:ext cx="8093160" cy="62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Salaries &amp; Wages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Permanent full and part-time staff.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Contract staff.  Any employee who is employed on a fixed-term contract.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Temporary staff.  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 individual who is employed through a temporary agency for Enron Europe regardless of the length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their assignment, or anyone else working on a temporary basis.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Expat staff.  Those staff  working in an Enron Europe location or business but are paid on a negotiated Expat basis.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Budget cost should include annual base salary (pro-rata if join or leave during the budget period), payroll tax and other benefits paid either to the employee or a third party as a result of employment.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CONSULTANTS PAID BY A THIRD PARTY WORKING ON A SPECIFIC PROJECT OR NON-RECURRING ACTIVITY FOR A SPECIFIED PERIOD OF TIME SHOULD NOT BE INCLUDED IN THE SALARY AND WAGES LINE.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Travel &amp; Entertainment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Budget all business and team related cost.  These should include conferences and other events such as public relations activities.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Budgeted on the basis of the number of hotel nights and flights (short, medium and long haul and by class).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business travel: Annual spend on trains and car hire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Meals &amp; Entertainment: Annual spend, split by employee and client expenditure. This includes: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meals – both in-house and external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social events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taxis used by employees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/>
          <p:nvPr/>
        </p:nvSpPr>
        <p:spPr>
          <a:xfrm>
            <a:off x="762120" y="914400"/>
            <a:ext cx="8381880" cy="52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Expenses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commercial and most support cost centres should only expect to budget for the annual postage and stationary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Extensive budgets expected for Corporate Real Estate and Regional Office Support cost centres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Consultancy, Audit &amp; 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Any consultancy, from a third party, to be incurred during the year. This includes: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Consultants hired to work on specific projects.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Recruitment costs.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External Audit expenditure.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Legal expenditure for each cost centre is to be advised by the Legal department.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Occupancy 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Only Corporate Real Estate and individual Regional Office Support budgets are expected to budget occupancy cost.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Expat rental cost are budgeted here.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General &amp; Admin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category covers expenditure on: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 subscriptions to third parties – both business and employee based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Employee training courses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Charitable contributions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Advertising expenditure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Business Expenditure that does not naturally fall into another category.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Telephone expenditure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line rental and call 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Mobile phone rental/purchase cost and call 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533520" y="655308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38080" y="2057400"/>
            <a:ext cx="73915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WILL WE DO ALLOCATIONS?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533520" y="655308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066680" y="1371600"/>
            <a:ext cx="7391520" cy="448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WHERE POSSIBLE COST WILL BE CHARGED DIRECTLY TO YOUR COST CENTRE.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HOWEVER SOME COST WILL STILL HAVE TO BE ALLOCATED AS NOTED ON THE FOLLOWING PAGE.</a:t>
            </a: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533520" y="655308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715000" y="190512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286000" y="2209680"/>
            <a:ext cx="182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752480" y="2666880"/>
            <a:ext cx="4419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209680" y="3581280"/>
            <a:ext cx="3657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Allocated to Commercial on a Commercial Headcount basis.</a:t>
            </a: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676520" y="4114800"/>
            <a:ext cx="5105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676520" y="5257800"/>
            <a:ext cx="5715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828800" y="2057400"/>
            <a:ext cx="4191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Allocated to business that requested work.  Allocation via time sheets or direct posting 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590920" y="4724280"/>
            <a:ext cx="3504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Allocated to Commercial on a Commercial Headcount basis.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898000" y="914400"/>
            <a:ext cx="2433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ALLOCATIONS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286000" y="1447920"/>
            <a:ext cx="3962520" cy="304560"/>
          </a:xfrm>
          <a:prstGeom prst="rightArrow">
            <a:avLst>
              <a:gd name="adj1" fmla="val 50000"/>
              <a:gd name="adj2" fmla="val 325266"/>
            </a:avLst>
          </a:prstGeom>
          <a:gradFill rotWithShape="0">
            <a:gsLst>
              <a:gs pos="0">
                <a:srgbClr val="3333cc"/>
              </a:gs>
              <a:gs pos="100000">
                <a:srgbClr val="17175e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66840" y="879480"/>
            <a:ext cx="1603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707880" y="914400"/>
            <a:ext cx="2398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324480" y="1752480"/>
            <a:ext cx="1067040" cy="160020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3366ff"/>
              </a:gs>
              <a:gs pos="100000">
                <a:srgbClr val="172f75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Specific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Commercial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Task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858000" y="3352680"/>
            <a:ext cx="1066680" cy="144792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00ccff"/>
              </a:gs>
              <a:gs pos="100000">
                <a:srgbClr val="005e75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Task for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Group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391520" y="4800600"/>
            <a:ext cx="1143000" cy="99072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Non Allocated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Related 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Running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Dept</a:t>
            </a: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57200" y="1828800"/>
            <a:ext cx="1219320" cy="411480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cc00"/>
              </a:gs>
              <a:gs pos="100000">
                <a:srgbClr val="755e00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2002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Full Budget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/>
          <p:nvPr/>
        </p:nvSpPr>
        <p:spPr>
          <a:xfrm>
            <a:off x="533520" y="655308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838080" y="2057400"/>
            <a:ext cx="73915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ARE THE MAIN DUE DATES AND TIMELINES I NEED TO BE AWARE OF?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533520" y="655308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838080" y="2057400"/>
            <a:ext cx="73915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DO WE WANT YOU TO </a:t>
            </a:r>
            <a:r>
              <a:rPr b="0" lang="en-GB" sz="3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THINK</a:t>
            </a: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ABOUT BUDGETING FOR 2002?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533520" y="655308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33520" y="1219320"/>
            <a:ext cx="8305560" cy="441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Aft>
                <a:spcPts val="17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Dates</a:t>
            </a:r>
            <a:r>
              <a:rPr b="0" lang="en-GB" sz="14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Budget Guidance Memo issued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Aug 30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Budgeting System Adaytum opened for Input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Aug 31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Baseline and Potential cost Reductions Analysis Due to MRG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Aug 31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Budget Meetings with the Office of the Chair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 17 – Oct 19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b="0" lang="en-GB" sz="1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st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Draft of Corporate Allocations provided by Corp.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 14</a:t>
            </a:r>
            <a:r>
              <a:rPr b="0" lang="en-GB" sz="1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 Corporate Allocations Provided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Oct. 1st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Submit 2002 1</a:t>
            </a:r>
            <a:r>
              <a:rPr b="0" lang="en-GB" sz="1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st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Draft of Plan to  Corporate Financial Planning.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Oct. 4</a:t>
            </a:r>
            <a:r>
              <a:rPr b="0" lang="en-GB" sz="1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Presentation pages for Lay  to Corporate Financial Planning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 26th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 Executive Review of Enron Europe Plan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Oct. 24</a:t>
            </a:r>
            <a:r>
              <a:rPr b="0" lang="en-GB" sz="1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 Plan Revisions and Board Book information Due to Corporate Financial Planning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Nov. 12th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533520" y="655308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838080" y="2057400"/>
            <a:ext cx="7391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NEXT?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"/>
          <p:cNvSpPr/>
          <p:nvPr/>
        </p:nvSpPr>
        <p:spPr>
          <a:xfrm>
            <a:off x="533520" y="655308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838080" y="2057400"/>
            <a:ext cx="7391520" cy="283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YOUR MANAGEMENT ACCOUNTANT WILL BE CONTACTING YOU TO ARRANGE A  TIME TO ASSIST YOU IN PREPARING YOUR 2002 BUDGET.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533520" y="655308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914400" y="2209680"/>
            <a:ext cx="769608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want you to take a 5 step approach to budgeting as outlined on the following page.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1905120" y="4419720"/>
            <a:ext cx="1066680" cy="19810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2f7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STEP 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Baseline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Budget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467480" y="1143000"/>
            <a:ext cx="304920" cy="5334120"/>
          </a:xfrm>
          <a:custGeom>
            <a:avLst/>
            <a:gdLst>
              <a:gd name="textAreaLeft" fmla="*/ 0 w 304920"/>
              <a:gd name="textAreaRight" fmla="*/ 110160 w 304920"/>
              <a:gd name="textAreaTop" fmla="*/ 138960 h 5334120"/>
              <a:gd name="textAreaBottom" fmla="*/ 5195160 h 533412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143000" y="1447920"/>
            <a:ext cx="4800600" cy="609480"/>
          </a:xfrm>
          <a:prstGeom prst="rightArrow">
            <a:avLst>
              <a:gd name="adj1" fmla="val 50000"/>
              <a:gd name="adj2" fmla="val 196914"/>
            </a:avLst>
          </a:prstGeom>
          <a:gradFill rotWithShape="0">
            <a:gsLst>
              <a:gs pos="0">
                <a:srgbClr val="99ff99"/>
              </a:gs>
              <a:gs pos="100000">
                <a:srgbClr val="467546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Business Planning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986600" y="3287880"/>
            <a:ext cx="11764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Unit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Budget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33520" y="655308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934320" y="266688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971800" y="4419720"/>
            <a:ext cx="1066680" cy="198108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003b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971800" y="3733920"/>
            <a:ext cx="1066680" cy="685800"/>
          </a:xfrm>
          <a:prstGeom prst="rect">
            <a:avLst/>
          </a:prstGeom>
          <a:gradFill rotWithShape="0">
            <a:gsLst>
              <a:gs pos="0">
                <a:srgbClr val="00cc00"/>
              </a:gs>
              <a:gs pos="100000">
                <a:srgbClr val="005e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STEP2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Rollover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Projects/Cost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038480" y="3733920"/>
            <a:ext cx="1067040" cy="2666880"/>
          </a:xfrm>
          <a:prstGeom prst="rect">
            <a:avLst/>
          </a:prstGeom>
          <a:gradFill rotWithShape="0">
            <a:gsLst>
              <a:gs pos="0">
                <a:srgbClr val="ff6600"/>
              </a:gs>
              <a:gs pos="100000">
                <a:srgbClr val="752f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038480" y="3048120"/>
            <a:ext cx="1067040" cy="685800"/>
          </a:xfrm>
          <a:prstGeom prst="rect">
            <a:avLst/>
          </a:prstGeom>
          <a:gradFill rotWithShape="0">
            <a:gsLst>
              <a:gs pos="0">
                <a:srgbClr val="ff6600"/>
              </a:gs>
              <a:gs pos="100000">
                <a:srgbClr val="752f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STEP 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Mandatory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Initiatives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105520" y="3048120"/>
            <a:ext cx="1066680" cy="3352680"/>
          </a:xfrm>
          <a:prstGeom prst="rect">
            <a:avLst/>
          </a:prstGeom>
          <a:gradFill rotWithShape="0">
            <a:gsLst>
              <a:gs pos="0">
                <a:srgbClr val="cc99ff"/>
              </a:gs>
              <a:gs pos="100000">
                <a:srgbClr val="5e467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105520" y="2362320"/>
            <a:ext cx="1066680" cy="685800"/>
          </a:xfrm>
          <a:prstGeom prst="rect">
            <a:avLst/>
          </a:prstGeom>
          <a:gradFill rotWithShape="0">
            <a:gsLst>
              <a:gs pos="0">
                <a:srgbClr val="cc99ff"/>
              </a:gs>
              <a:gs pos="100000">
                <a:srgbClr val="5e467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STEP 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Discretionary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Initiatives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172200" y="2362320"/>
            <a:ext cx="1066680" cy="403848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7546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172200" y="1219320"/>
            <a:ext cx="1066680" cy="11430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7546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STEP 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Discretionary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Business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Led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Initiatives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1143000" y="1676520"/>
            <a:ext cx="746748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STEP 1 - 2002 BASELINE BUDGET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Groups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Based on your 2001 Operational run rate.  That is the minimum cost required to run your area.  These costs do not include projects or other non-recurring items.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If your area includes teams that work on deals then your baseline is the number of employees needed to support the current level of deals.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Based on your 2001 run rate and the Headcount required to maintain current revenue levels.  This will include trading and origination staff.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STEP 2 -  ROLLOVER PROJECTS/DEALS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Support/Commercial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Identify projects started in 2001 that will continue into 2002.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1066680" y="1676520"/>
          <a:ext cx="7620120" cy="2133360"/>
        </p:xfrm>
        <a:graphic>
          <a:graphicData uri="http://schemas.openxmlformats.org/drawingml/2006/table">
            <a:tbl>
              <a:tblPr/>
              <a:tblGrid>
                <a:gridCol w="7620120"/>
              </a:tblGrid>
              <a:tr h="2133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8720">
                      <a:solidFill>
                        <a:srgbClr val="ffff00"/>
                      </a:solidFill>
                      <a:prstDash val="solid"/>
                    </a:lnL>
                    <a:lnR w="18720">
                      <a:solidFill>
                        <a:srgbClr val="ffff00"/>
                      </a:solidFill>
                      <a:prstDash val="solid"/>
                    </a:lnR>
                    <a:lnT w="18720">
                      <a:solidFill>
                        <a:srgbClr val="ffff00"/>
                      </a:solidFill>
                      <a:prstDash val="solid"/>
                    </a:lnT>
                    <a:lnB w="18720">
                      <a:solidFill>
                        <a:srgbClr val="ffff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2" name=""/>
          <p:cNvGraphicFramePr/>
          <p:nvPr/>
        </p:nvGraphicFramePr>
        <p:xfrm>
          <a:off x="1066680" y="4343400"/>
          <a:ext cx="7543800" cy="1143000"/>
        </p:xfrm>
        <a:graphic>
          <a:graphicData uri="http://schemas.openxmlformats.org/drawingml/2006/table">
            <a:tbl>
              <a:tblPr/>
              <a:tblGrid>
                <a:gridCol w="7543800"/>
              </a:tblGrid>
              <a:tr h="1143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8720">
                      <a:solidFill>
                        <a:srgbClr val="ffff00"/>
                      </a:solidFill>
                      <a:prstDash val="solid"/>
                    </a:lnL>
                    <a:lnR w="18720">
                      <a:solidFill>
                        <a:srgbClr val="ffff00"/>
                      </a:solidFill>
                      <a:prstDash val="solid"/>
                    </a:lnR>
                    <a:lnT w="18720">
                      <a:solidFill>
                        <a:srgbClr val="ffff00"/>
                      </a:solidFill>
                      <a:prstDash val="solid"/>
                    </a:lnT>
                    <a:lnB w="18720">
                      <a:solidFill>
                        <a:srgbClr val="ffff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1143000" y="1066680"/>
            <a:ext cx="746748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STEP 3 – MANDATORY INITIATIVES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Support/Commercial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These are tasks that we have to complete as a company to meet changes in legislation or maintain our competitive edge.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EG: Infrastructure Projects, Regulatory Enhancements, European Directives etc.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STEP 4 – DISCRETIONARY INITIATIVES YOUR BUSINESS AREA WANTS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Support/Commercial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Upgrades that you require to improve systems and efficiency.  Justified But Not Necessarily Critical eg. New travel booking  system.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STEP 5 – DISCRETIONARY BUSINESS INITIATIVES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Support/Commercial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Initiatives that have been requested by support or commercial groups that impact your cost centre.  Eg.setting up operations in new countries, deal related work.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" name=""/>
          <p:cNvGraphicFramePr/>
          <p:nvPr/>
        </p:nvGraphicFramePr>
        <p:xfrm>
          <a:off x="1066680" y="990720"/>
          <a:ext cx="7620120" cy="1523880"/>
        </p:xfrm>
        <a:graphic>
          <a:graphicData uri="http://schemas.openxmlformats.org/drawingml/2006/table">
            <a:tbl>
              <a:tblPr/>
              <a:tblGrid>
                <a:gridCol w="7620120"/>
              </a:tblGrid>
              <a:tr h="1523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8720">
                      <a:solidFill>
                        <a:srgbClr val="ffff00"/>
                      </a:solidFill>
                      <a:prstDash val="solid"/>
                    </a:lnL>
                    <a:lnR w="18720">
                      <a:solidFill>
                        <a:srgbClr val="ffff00"/>
                      </a:solidFill>
                      <a:prstDash val="solid"/>
                    </a:lnR>
                    <a:lnT w="18720">
                      <a:solidFill>
                        <a:srgbClr val="ffff00"/>
                      </a:solidFill>
                      <a:prstDash val="solid"/>
                    </a:lnT>
                    <a:lnB w="18720">
                      <a:solidFill>
                        <a:srgbClr val="ffff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5" name=""/>
          <p:cNvGraphicFramePr/>
          <p:nvPr/>
        </p:nvGraphicFramePr>
        <p:xfrm>
          <a:off x="1066680" y="2743200"/>
          <a:ext cx="7619760" cy="1066680"/>
        </p:xfrm>
        <a:graphic>
          <a:graphicData uri="http://schemas.openxmlformats.org/drawingml/2006/table">
            <a:tbl>
              <a:tblPr/>
              <a:tblGrid>
                <a:gridCol w="7619760"/>
              </a:tblGrid>
              <a:tr h="1066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8720">
                      <a:solidFill>
                        <a:srgbClr val="ffff00"/>
                      </a:solidFill>
                      <a:prstDash val="solid"/>
                    </a:lnL>
                    <a:lnR w="18720">
                      <a:solidFill>
                        <a:srgbClr val="ffff00"/>
                      </a:solidFill>
                      <a:prstDash val="solid"/>
                    </a:lnR>
                    <a:lnT w="18720">
                      <a:solidFill>
                        <a:srgbClr val="ffff00"/>
                      </a:solidFill>
                      <a:prstDash val="solid"/>
                    </a:lnT>
                    <a:lnB w="18720">
                      <a:solidFill>
                        <a:srgbClr val="ffff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6" name=""/>
          <p:cNvGraphicFramePr/>
          <p:nvPr/>
        </p:nvGraphicFramePr>
        <p:xfrm>
          <a:off x="1066680" y="4191120"/>
          <a:ext cx="7619760" cy="1066680"/>
        </p:xfrm>
        <a:graphic>
          <a:graphicData uri="http://schemas.openxmlformats.org/drawingml/2006/table">
            <a:tbl>
              <a:tblPr/>
              <a:tblGrid>
                <a:gridCol w="7619760"/>
              </a:tblGrid>
              <a:tr h="1066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8720">
                      <a:solidFill>
                        <a:srgbClr val="ffff00"/>
                      </a:solidFill>
                      <a:prstDash val="solid"/>
                    </a:lnL>
                    <a:lnR w="18720">
                      <a:solidFill>
                        <a:srgbClr val="ffff00"/>
                      </a:solidFill>
                      <a:prstDash val="solid"/>
                    </a:lnR>
                    <a:lnT w="18720">
                      <a:solidFill>
                        <a:srgbClr val="ffff00"/>
                      </a:solidFill>
                      <a:prstDash val="solid"/>
                    </a:lnT>
                    <a:lnB w="18720">
                      <a:solidFill>
                        <a:srgbClr val="ffff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533520" y="655308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143000" y="2133720"/>
            <a:ext cx="73915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ARE WE ASKING YOU TO THINK ABOUT BUDGETING THIS WAY?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533520" y="655308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066680" y="1093680"/>
            <a:ext cx="7925040" cy="57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Forces Cost Centre heads to fully understand their cost base and drivers.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better stratification of cost base which allows Cost Centre heads to target cost saving initiatives.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Better control and understanding of cost.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Provides basic running cost information for the business.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533520" y="655308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838080" y="1752480"/>
            <a:ext cx="7391520" cy="283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 AM A SUPPORT GROUP. 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DO I COMPLETE STEP 5  WHEN I DO NOT KNOW WHAT ALL THE COMMERCIAL GROUPS REQUIRE NEXT YEAR?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2001-08-07T07:37:43Z</dcterms:created>
  <dc:creator>lrijo</dc:creator>
  <dc:description/>
  <dc:language>en-US</dc:language>
  <cp:lastModifiedBy>swood3</cp:lastModifiedBy>
  <dcterms:modified xsi:type="dcterms:W3CDTF">2001-08-30T07:43:04Z</dcterms:modified>
  <cp:revision>66</cp:revision>
  <dc:subject/>
  <dc:title>PowerPoint Presentation</dc:title>
</cp:coreProperties>
</file>