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wmf" ContentType="image/x-wmf"/>
  <Override PartName="/ppt/media/image7.png" ContentType="image/png"/>
  <Override PartName="/ppt/media/image8.wmf" ContentType="image/x-wmf"/>
  <Override PartName="/ppt/embeddings/oleObject1.bin" ContentType="application/vnd.openxmlformats-officedocument.oleObject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5.png"/><Relationship Id="rId8" Type="http://schemas.openxmlformats.org/officeDocument/2006/relationships/image" Target="../media/image5.png"/><Relationship Id="rId9" Type="http://schemas.openxmlformats.org/officeDocument/2006/relationships/image" Target="../media/image6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5.png"/><Relationship Id="rId8" Type="http://schemas.openxmlformats.org/officeDocument/2006/relationships/image" Target="../media/image5.png"/><Relationship Id="rId9" Type="http://schemas.openxmlformats.org/officeDocument/2006/relationships/image" Target="../media/image6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14520" y="650880"/>
            <a:ext cx="377640" cy="422280"/>
          </a:xfrm>
          <a:custGeom>
            <a:avLst/>
            <a:gdLst>
              <a:gd name="textAreaLeft" fmla="*/ 27000 w 377640"/>
              <a:gd name="textAreaRight" fmla="*/ 350640 w 37764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51">
                <a:moveTo>
                  <a:pt x="5278" y="0"/>
                </a:moveTo>
                <a:arcTo wR="5278" hR="5278" stAng="16200000" swAng="-5400000"/>
                <a:lnTo>
                  <a:pt x="0" y="18873"/>
                </a:lnTo>
                <a:arcTo wR="5278" hR="5278" stAng="10800000" swAng="-5400000"/>
                <a:lnTo>
                  <a:pt x="16322" y="24151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1495080" y="1397160"/>
            <a:ext cx="6962760" cy="469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6002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dt" idx="1"/>
          </p:nvPr>
        </p:nvSpPr>
        <p:spPr>
          <a:xfrm>
            <a:off x="119376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ftr" idx="2"/>
          </p:nvPr>
        </p:nvSpPr>
        <p:spPr>
          <a:xfrm>
            <a:off x="3632040" y="6690960"/>
            <a:ext cx="289584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sldNum" idx="3"/>
          </p:nvPr>
        </p:nvSpPr>
        <p:spPr>
          <a:xfrm>
            <a:off x="706104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9EDCB40-049D-4572-85E2-12ABF8A0107B}" type="slidenum"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" name=""/>
          <p:cNvGrpSpPr/>
          <p:nvPr/>
        </p:nvGrpSpPr>
        <p:grpSpPr>
          <a:xfrm>
            <a:off x="-1114560" y="303120"/>
            <a:ext cx="895320" cy="733680"/>
            <a:chOff x="-1114560" y="303120"/>
            <a:chExt cx="895320" cy="733680"/>
          </a:xfrm>
        </p:grpSpPr>
        <p:sp>
          <p:nvSpPr>
            <p:cNvPr id="9" name=""/>
            <p:cNvSpPr/>
            <p:nvPr/>
          </p:nvSpPr>
          <p:spPr>
            <a:xfrm>
              <a:off x="-804960" y="604800"/>
              <a:ext cx="119160" cy="12384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-649440" y="461880"/>
              <a:ext cx="119160" cy="1238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-649440" y="30312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-1114560" y="604800"/>
              <a:ext cx="1173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-338400" y="604800"/>
              <a:ext cx="1191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-804960" y="758880"/>
              <a:ext cx="119160" cy="12384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-804960" y="912960"/>
              <a:ext cx="1191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-1114560" y="758880"/>
              <a:ext cx="117360" cy="123840"/>
            </a:xfrm>
            <a:prstGeom prst="ellipse">
              <a:avLst/>
            </a:prstGeom>
            <a:solidFill>
              <a:srgbClr val="e2020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-649440" y="60480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-493920" y="604800"/>
              <a:ext cx="117360" cy="123840"/>
            </a:xfrm>
            <a:prstGeom prst="ellipse">
              <a:avLst/>
            </a:prstGeom>
            <a:solidFill>
              <a:srgbClr val="d95a3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-493920" y="303120"/>
              <a:ext cx="1173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-960480" y="461880"/>
              <a:ext cx="118800" cy="123840"/>
            </a:xfrm>
            <a:prstGeom prst="ellipse">
              <a:avLst/>
            </a:prstGeom>
            <a:solidFill>
              <a:srgbClr val="68a32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-960480" y="303120"/>
              <a:ext cx="118800" cy="123840"/>
            </a:xfrm>
            <a:prstGeom prst="ellipse">
              <a:avLst/>
            </a:prstGeom>
            <a:solidFill>
              <a:srgbClr val="7e2d8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-960480" y="604800"/>
              <a:ext cx="11880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-960480" y="757080"/>
              <a:ext cx="118800" cy="1256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25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26" name="" descr=""/>
            <p:cNvPicPr/>
            <p:nvPr/>
          </p:nvPicPr>
          <p:blipFill>
            <a:blip r:embed="rId9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7" name=""/>
          <p:cNvSpPr/>
          <p:nvPr/>
        </p:nvSpPr>
        <p:spPr>
          <a:xfrm>
            <a:off x="404640" y="988920"/>
            <a:ext cx="8520120" cy="157320"/>
          </a:xfrm>
          <a:prstGeom prst="roundRect">
            <a:avLst>
              <a:gd name="adj" fmla="val 5000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14520" y="650880"/>
            <a:ext cx="377640" cy="422280"/>
          </a:xfrm>
          <a:custGeom>
            <a:avLst/>
            <a:gdLst>
              <a:gd name="textAreaLeft" fmla="*/ 27000 w 377640"/>
              <a:gd name="textAreaRight" fmla="*/ 350640 w 37764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51">
                <a:moveTo>
                  <a:pt x="5278" y="0"/>
                </a:moveTo>
                <a:arcTo wR="5278" hR="5278" stAng="16200000" swAng="-5400000"/>
                <a:lnTo>
                  <a:pt x="0" y="18873"/>
                </a:lnTo>
                <a:arcTo wR="5278" hR="5278" stAng="10800000" swAng="-5400000"/>
                <a:lnTo>
                  <a:pt x="16322" y="24151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1495080" y="1397160"/>
            <a:ext cx="6962760" cy="469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4520" indent="-34452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744480" indent="-28584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11430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6002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2057400" indent="-228600">
              <a:lnSpc>
                <a:spcPct val="90000"/>
              </a:lnSpc>
              <a:spcBef>
                <a:spcPts val="1239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dt" idx="4"/>
          </p:nvPr>
        </p:nvSpPr>
        <p:spPr>
          <a:xfrm>
            <a:off x="119376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ftr" idx="5"/>
          </p:nvPr>
        </p:nvSpPr>
        <p:spPr>
          <a:xfrm>
            <a:off x="3632040" y="6690960"/>
            <a:ext cx="289584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sldNum" idx="6"/>
          </p:nvPr>
        </p:nvSpPr>
        <p:spPr>
          <a:xfrm>
            <a:off x="706104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CB00381-9FDA-433D-B999-524BFDF77729}" type="slidenum"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3" name=""/>
          <p:cNvGrpSpPr/>
          <p:nvPr/>
        </p:nvGrpSpPr>
        <p:grpSpPr>
          <a:xfrm>
            <a:off x="-1114560" y="303120"/>
            <a:ext cx="895320" cy="733680"/>
            <a:chOff x="-1114560" y="303120"/>
            <a:chExt cx="895320" cy="733680"/>
          </a:xfrm>
        </p:grpSpPr>
        <p:sp>
          <p:nvSpPr>
            <p:cNvPr id="9" name=""/>
            <p:cNvSpPr/>
            <p:nvPr/>
          </p:nvSpPr>
          <p:spPr>
            <a:xfrm>
              <a:off x="-804960" y="604800"/>
              <a:ext cx="119160" cy="123840"/>
            </a:xfrm>
            <a:prstGeom prst="ellipse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-649440" y="461880"/>
              <a:ext cx="119160" cy="1238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-649440" y="30312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-1114560" y="604800"/>
              <a:ext cx="1173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-338400" y="604800"/>
              <a:ext cx="119160" cy="123840"/>
            </a:xfrm>
            <a:prstGeom prst="ellipse">
              <a:avLst/>
            </a:prstGeom>
            <a:solidFill>
              <a:srgbClr val="bbdef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-804960" y="758880"/>
              <a:ext cx="119160" cy="12384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-804960" y="912960"/>
              <a:ext cx="1191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-1114560" y="758880"/>
              <a:ext cx="117360" cy="123840"/>
            </a:xfrm>
            <a:prstGeom prst="ellipse">
              <a:avLst/>
            </a:prstGeom>
            <a:solidFill>
              <a:srgbClr val="e2020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-649440" y="604800"/>
              <a:ext cx="11916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-493920" y="604800"/>
              <a:ext cx="117360" cy="123840"/>
            </a:xfrm>
            <a:prstGeom prst="ellipse">
              <a:avLst/>
            </a:prstGeom>
            <a:solidFill>
              <a:srgbClr val="d95a3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-493920" y="303120"/>
              <a:ext cx="117360" cy="123840"/>
            </a:xfrm>
            <a:prstGeom prst="ellipse">
              <a:avLst/>
            </a:prstGeom>
            <a:solidFill>
              <a:srgbClr val="ff9b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-960480" y="461880"/>
              <a:ext cx="118800" cy="123840"/>
            </a:xfrm>
            <a:prstGeom prst="ellipse">
              <a:avLst/>
            </a:prstGeom>
            <a:solidFill>
              <a:srgbClr val="68a32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-960480" y="303120"/>
              <a:ext cx="118800" cy="123840"/>
            </a:xfrm>
            <a:prstGeom prst="ellipse">
              <a:avLst/>
            </a:prstGeom>
            <a:solidFill>
              <a:srgbClr val="7e2d8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-960480" y="604800"/>
              <a:ext cx="118800" cy="123840"/>
            </a:xfrm>
            <a:prstGeom prst="ellipse">
              <a:avLst/>
            </a:prstGeom>
            <a:solidFill>
              <a:srgbClr val="e6e6e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1040" bIns="41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-960480" y="757080"/>
              <a:ext cx="118800" cy="125640"/>
            </a:xfrm>
            <a:prstGeom prst="ellipse">
              <a:avLst/>
            </a:prstGeom>
            <a:solidFill>
              <a:srgbClr val="4ca7d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25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35" name="" descr=""/>
            <p:cNvPicPr/>
            <p:nvPr/>
          </p:nvPicPr>
          <p:blipFill>
            <a:blip r:embed="rId9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7" name=""/>
          <p:cNvSpPr/>
          <p:nvPr/>
        </p:nvSpPr>
        <p:spPr>
          <a:xfrm>
            <a:off x="404640" y="988920"/>
            <a:ext cx="8520120" cy="157320"/>
          </a:xfrm>
          <a:prstGeom prst="roundRect">
            <a:avLst>
              <a:gd name="adj" fmla="val 5000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352520" y="223812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dt" idx="7"/>
          </p:nvPr>
        </p:nvSpPr>
        <p:spPr>
          <a:xfrm>
            <a:off x="1371600" y="662904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ftr" idx="8"/>
          </p:nvPr>
        </p:nvSpPr>
        <p:spPr>
          <a:xfrm>
            <a:off x="3809880" y="6629040"/>
            <a:ext cx="2895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sldNum" idx="9"/>
          </p:nvPr>
        </p:nvSpPr>
        <p:spPr>
          <a:xfrm>
            <a:off x="7238880" y="662904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12934FA-8175-4E0E-9F60-C15F87F4A9B4}" type="slidenum"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50840" y="198360"/>
            <a:ext cx="1087560" cy="6465960"/>
          </a:xfrm>
          <a:custGeom>
            <a:avLst/>
            <a:gdLst>
              <a:gd name="textAreaLeft" fmla="*/ 52920 w 1087560"/>
              <a:gd name="textAreaRight" fmla="*/ 1034640 w 1087560"/>
              <a:gd name="textAreaTop" fmla="*/ 52920 h 6465960"/>
              <a:gd name="textAreaBottom" fmla="*/ 6413040 h 6465960"/>
            </a:gdLst>
            <a:ahLst/>
            <a:cxnLst/>
            <a:rect l="textAreaLeft" t="textAreaTop" r="textAreaRight" b="textAreaBottom"/>
            <a:pathLst>
              <a:path w="21600" h="128385">
                <a:moveTo>
                  <a:pt x="3600" y="0"/>
                </a:moveTo>
                <a:arcTo wR="3600" hR="3600" stAng="16200000" swAng="-5400000"/>
                <a:lnTo>
                  <a:pt x="0" y="124785"/>
                </a:lnTo>
                <a:arcTo wR="3600" hR="3600" stAng="10800000" swAng="-5400000"/>
                <a:lnTo>
                  <a:pt x="18000" y="12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1908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90520" y="811080"/>
            <a:ext cx="633240" cy="62892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04640" y="3314880"/>
            <a:ext cx="8282160" cy="156960"/>
          </a:xfrm>
          <a:prstGeom prst="roundRect">
            <a:avLst>
              <a:gd name="adj" fmla="val 30301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04800" y="641520"/>
            <a:ext cx="378000" cy="422280"/>
          </a:xfrm>
          <a:custGeom>
            <a:avLst/>
            <a:gdLst>
              <a:gd name="textAreaLeft" fmla="*/ 27000 w 378000"/>
              <a:gd name="textAreaRight" fmla="*/ 351000 w 378000"/>
              <a:gd name="textAreaTop" fmla="*/ 27000 h 422280"/>
              <a:gd name="textAreaBottom" fmla="*/ 395280 h 422280"/>
            </a:gdLst>
            <a:ahLst/>
            <a:cxnLst/>
            <a:rect l="textAreaLeft" t="textAreaTop" r="textAreaRight" b="textAreaBottom"/>
            <a:pathLst>
              <a:path w="21600" h="24128">
                <a:moveTo>
                  <a:pt x="5278" y="0"/>
                </a:moveTo>
                <a:arcTo wR="5278" hR="5278" stAng="16200000" swAng="-5400000"/>
                <a:lnTo>
                  <a:pt x="0" y="18850"/>
                </a:lnTo>
                <a:arcTo wR="5278" hR="5278" stAng="10800000" swAng="-5400000"/>
                <a:lnTo>
                  <a:pt x="16322" y="24128"/>
                </a:lnTo>
                <a:arcTo wR="5278" hR="5278" stAng="5400000" swAng="-5400000"/>
                <a:lnTo>
                  <a:pt x="21600" y="5278"/>
                </a:lnTo>
                <a:arcTo wR="5278" hR="5278" stAng="0" swAng="-5400000"/>
                <a:close/>
              </a:path>
            </a:pathLst>
          </a:cu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57280" y="604800"/>
            <a:ext cx="119160" cy="12384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12800" y="461880"/>
            <a:ext cx="119160" cy="12384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12800" y="303120"/>
            <a:ext cx="11916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47680" y="604800"/>
            <a:ext cx="1173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02384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86832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1280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03200" y="60480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57280" y="758880"/>
            <a:ext cx="119160" cy="123840"/>
          </a:xfrm>
          <a:prstGeom prst="ellipse">
            <a:avLst/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57280" y="912960"/>
            <a:ext cx="1191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47680" y="758880"/>
            <a:ext cx="117360" cy="123840"/>
          </a:xfrm>
          <a:prstGeom prst="ellipse">
            <a:avLst/>
          </a:prstGeom>
          <a:solidFill>
            <a:srgbClr val="e2020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12800" y="604800"/>
            <a:ext cx="11916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868320" y="604800"/>
            <a:ext cx="117360" cy="123840"/>
          </a:xfrm>
          <a:prstGeom prst="ellipse">
            <a:avLst/>
          </a:prstGeom>
          <a:solidFill>
            <a:srgbClr val="d95a3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868320" y="303120"/>
            <a:ext cx="1173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01760" y="461880"/>
            <a:ext cx="118800" cy="123840"/>
          </a:xfrm>
          <a:prstGeom prst="ellipse">
            <a:avLst/>
          </a:prstGeom>
          <a:solidFill>
            <a:srgbClr val="68a3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01760" y="303120"/>
            <a:ext cx="118800" cy="123840"/>
          </a:xfrm>
          <a:prstGeom prst="ellipse">
            <a:avLst/>
          </a:prstGeom>
          <a:solidFill>
            <a:srgbClr val="7e2d8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01760" y="604800"/>
            <a:ext cx="11880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01760" y="757080"/>
            <a:ext cx="118800" cy="12564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" name=""/>
          <p:cNvGrpSpPr/>
          <p:nvPr/>
        </p:nvGrpSpPr>
        <p:grpSpPr>
          <a:xfrm>
            <a:off x="333360" y="5834160"/>
            <a:ext cx="804960" cy="689040"/>
            <a:chOff x="333360" y="5834160"/>
            <a:chExt cx="804960" cy="689040"/>
          </a:xfrm>
        </p:grpSpPr>
        <p:sp>
          <p:nvSpPr>
            <p:cNvPr id="63" name=""/>
            <p:cNvSpPr/>
            <p:nvPr/>
          </p:nvSpPr>
          <p:spPr>
            <a:xfrm>
              <a:off x="882360" y="619956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73c6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64" name="" descr=""/>
            <p:cNvPicPr/>
            <p:nvPr/>
          </p:nvPicPr>
          <p:blipFill>
            <a:blip r:embed="rId2"/>
            <a:stretch/>
          </p:blipFill>
          <p:spPr>
            <a:xfrm>
              <a:off x="333360" y="5834160"/>
              <a:ext cx="689760" cy="68904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6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23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1" marL="457200" indent="1440" algn="ctr">
              <a:lnSpc>
                <a:spcPct val="95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2" marL="914400" algn="ctr">
              <a:lnSpc>
                <a:spcPct val="95000"/>
              </a:lnSpc>
              <a:spcBef>
                <a:spcPts val="601"/>
              </a:spcBef>
              <a:buClr>
                <a:srgbClr val="000000"/>
              </a:buClr>
              <a:buSzPct val="85000"/>
              <a:buFont typeface="Frutiger 55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SzPct val="85000"/>
              <a:buFont typeface="Frutiger 55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Frutiger 55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1352520" y="223812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</a:t>
            </a:r>
            <a:endParaRPr b="1" i="1" lang="en-US" sz="36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subTitle"/>
          </p:nvPr>
        </p:nvSpPr>
        <p:spPr>
          <a:xfrm>
            <a:off x="1390680" y="6049800"/>
            <a:ext cx="6400800" cy="470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90000"/>
              </a:lnSpc>
              <a:spcBef>
                <a:spcPts val="123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September 4, 2001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graphicFrame>
        <p:nvGraphicFramePr>
          <p:cNvPr id="68" name=""/>
          <p:cNvGraphicFramePr/>
          <p:nvPr/>
        </p:nvGraphicFramePr>
        <p:xfrm>
          <a:off x="1370160" y="3833640"/>
          <a:ext cx="3630600" cy="627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0160" y="3833640"/>
                    <a:ext cx="3630600" cy="627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0" name=""/>
          <p:cNvSpPr/>
          <p:nvPr/>
        </p:nvSpPr>
        <p:spPr>
          <a:xfrm>
            <a:off x="1365120" y="2251080"/>
            <a:ext cx="710568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2EB7B97-AD56-40A3-BD9B-EC365E5BFB4D}" type="slidenum">
              <a:t>1</a:t>
            </a:fld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 flipV="1">
            <a:off x="3848040" y="2957400"/>
            <a:ext cx="0" cy="39240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5479920" y="2957400"/>
            <a:ext cx="0" cy="392400"/>
          </a:xfrm>
          <a:prstGeom prst="line">
            <a:avLst/>
          </a:prstGeom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rot="5400000">
            <a:off x="4523760" y="698400"/>
            <a:ext cx="330480" cy="4825800"/>
          </a:xfrm>
          <a:custGeom>
            <a:avLst/>
            <a:gdLst>
              <a:gd name="textAreaLeft" fmla="*/ 97200 w 330480"/>
              <a:gd name="textAreaRight" fmla="*/ 330840 w 330480"/>
              <a:gd name="textAreaTop" fmla="*/ 109800 h 4825800"/>
              <a:gd name="textAreaBottom" fmla="*/ 4716000 h 4825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492"/>
                  <a:pt x="0" y="983"/>
                </a:cubicBezTo>
                <a:lnTo>
                  <a:pt x="0" y="20617"/>
                </a:lnTo>
                <a:cubicBezTo>
                  <a:pt x="0" y="21109"/>
                  <a:pt x="10800" y="21600"/>
                  <a:pt x="21600" y="21600"/>
                </a:cubicBezTo>
              </a:path>
            </a:pathLst>
          </a:custGeom>
          <a:noFill/>
          <a:ln w="2844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903920" y="3267000"/>
            <a:ext cx="1143000" cy="1117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273480" y="3267000"/>
            <a:ext cx="1143000" cy="1117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700280" y="3267000"/>
            <a:ext cx="1143000" cy="1117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529320" y="3267000"/>
            <a:ext cx="1143000" cy="1117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524640" y="3240000"/>
            <a:ext cx="1189080" cy="117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Market Risk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Ted Murphy /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David Port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660680" y="3160800"/>
            <a:ext cx="1188720" cy="11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Risk Management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Bill Bradford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251160" y="3252960"/>
            <a:ext cx="1189080" cy="11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ctr" anchorCtr="1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Portfolio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Rick Carson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681440" y="1960560"/>
            <a:ext cx="42840" cy="996840"/>
          </a:xfrm>
          <a:custGeom>
            <a:avLst/>
            <a:gdLst/>
            <a:ahLst/>
            <a:rect l="l" t="t" r="r" b="b"/>
            <a:pathLst>
              <a:path w="1" h="1566">
                <a:moveTo>
                  <a:pt x="0" y="0"/>
                </a:moveTo>
                <a:cubicBezTo>
                  <a:pt x="0" y="0"/>
                  <a:pt x="0" y="783"/>
                  <a:pt x="0" y="1566"/>
                </a:cubicBezTo>
              </a:path>
            </a:pathLst>
          </a:custGeom>
          <a:noFill/>
          <a:ln w="28440">
            <a:solidFill>
              <a:srgbClr val="c0c0c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886280" y="3247920"/>
            <a:ext cx="1189080" cy="117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Underwriting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Dave Gorte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1238040" y="3600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txBody>
          <a:bodyPr lIns="90000" rIns="90000" tIns="46800" bIns="46800" anchor="b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Risk Assessment &amp; Control Group (“RAC”)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462480" y="1903320"/>
            <a:ext cx="2406600" cy="7174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478320" y="2028960"/>
            <a:ext cx="2374920" cy="63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Chief Risk Officer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Rick Buy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rot="5400000">
            <a:off x="4581000" y="768240"/>
            <a:ext cx="177840" cy="2422440"/>
          </a:xfrm>
          <a:custGeom>
            <a:avLst/>
            <a:gdLst>
              <a:gd name="textAreaLeft" fmla="*/ 52200 w 177840"/>
              <a:gd name="textAreaRight" fmla="*/ 177840 w 177840"/>
              <a:gd name="textAreaTop" fmla="*/ 44640 h 2422440"/>
              <a:gd name="textAreaBottom" fmla="*/ 2377800 h 2422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0800" y="0"/>
                  <a:pt x="0" y="399"/>
                  <a:pt x="0" y="798"/>
                </a:cubicBezTo>
                <a:lnTo>
                  <a:pt x="0" y="20802"/>
                </a:lnTo>
                <a:cubicBezTo>
                  <a:pt x="0" y="21201"/>
                  <a:pt x="10800" y="21600"/>
                  <a:pt x="21600" y="21600"/>
                </a:cubicBezTo>
              </a:path>
            </a:pathLst>
          </a:cu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475080" y="1897200"/>
            <a:ext cx="2406600" cy="72684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8" name=""/>
          <p:cNvGrpSpPr/>
          <p:nvPr/>
        </p:nvGrpSpPr>
        <p:grpSpPr>
          <a:xfrm>
            <a:off x="4856040" y="4506840"/>
            <a:ext cx="1233720" cy="549360"/>
            <a:chOff x="4856040" y="4506840"/>
            <a:chExt cx="1233720" cy="549360"/>
          </a:xfrm>
        </p:grpSpPr>
        <p:sp>
          <p:nvSpPr>
            <p:cNvPr id="89" name=""/>
            <p:cNvSpPr/>
            <p:nvPr/>
          </p:nvSpPr>
          <p:spPr>
            <a:xfrm>
              <a:off x="4910040" y="4575600"/>
              <a:ext cx="1131840" cy="417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2080" rIns="82080" tIns="41040" bIns="4104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21 Professionals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4856040" y="4506840"/>
              <a:ext cx="1233720" cy="54936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1" name=""/>
          <p:cNvGrpSpPr/>
          <p:nvPr/>
        </p:nvGrpSpPr>
        <p:grpSpPr>
          <a:xfrm>
            <a:off x="3236760" y="4510080"/>
            <a:ext cx="1233720" cy="549360"/>
            <a:chOff x="3236760" y="4510080"/>
            <a:chExt cx="1233720" cy="549360"/>
          </a:xfrm>
        </p:grpSpPr>
        <p:sp>
          <p:nvSpPr>
            <p:cNvPr id="92" name=""/>
            <p:cNvSpPr/>
            <p:nvPr/>
          </p:nvSpPr>
          <p:spPr>
            <a:xfrm>
              <a:off x="3290760" y="4578840"/>
              <a:ext cx="1131840" cy="417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2080" rIns="82080" tIns="41040" bIns="4104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24 Professionals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3236760" y="4510080"/>
              <a:ext cx="1233720" cy="54936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4" name=""/>
          <p:cNvGrpSpPr/>
          <p:nvPr/>
        </p:nvGrpSpPr>
        <p:grpSpPr>
          <a:xfrm>
            <a:off x="1636560" y="4506840"/>
            <a:ext cx="1233720" cy="549360"/>
            <a:chOff x="1636560" y="4506840"/>
            <a:chExt cx="1233720" cy="549360"/>
          </a:xfrm>
        </p:grpSpPr>
        <p:sp>
          <p:nvSpPr>
            <p:cNvPr id="95" name=""/>
            <p:cNvSpPr/>
            <p:nvPr/>
          </p:nvSpPr>
          <p:spPr>
            <a:xfrm>
              <a:off x="1690560" y="4575600"/>
              <a:ext cx="1131840" cy="417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2080" rIns="82080" tIns="41040" bIns="4104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49 Professionals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1636560" y="4506840"/>
              <a:ext cx="1233720" cy="54936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7" name=""/>
          <p:cNvGrpSpPr/>
          <p:nvPr/>
        </p:nvGrpSpPr>
        <p:grpSpPr>
          <a:xfrm>
            <a:off x="6491160" y="4508640"/>
            <a:ext cx="1233720" cy="549000"/>
            <a:chOff x="6491160" y="4508640"/>
            <a:chExt cx="1233720" cy="549000"/>
          </a:xfrm>
        </p:grpSpPr>
        <p:sp>
          <p:nvSpPr>
            <p:cNvPr id="98" name=""/>
            <p:cNvSpPr/>
            <p:nvPr/>
          </p:nvSpPr>
          <p:spPr>
            <a:xfrm>
              <a:off x="6545160" y="4576680"/>
              <a:ext cx="1131840" cy="417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2080" rIns="82080" tIns="41040" bIns="4104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24 Professionals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6491160" y="4508640"/>
              <a:ext cx="1233720" cy="54900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0" name=""/>
          <p:cNvGrpSpPr/>
          <p:nvPr/>
        </p:nvGrpSpPr>
        <p:grpSpPr>
          <a:xfrm>
            <a:off x="3532320" y="5400720"/>
            <a:ext cx="2255400" cy="549360"/>
            <a:chOff x="3532320" y="5400720"/>
            <a:chExt cx="2255400" cy="549360"/>
          </a:xfrm>
        </p:grpSpPr>
        <p:sp>
          <p:nvSpPr>
            <p:cNvPr id="101" name=""/>
            <p:cNvSpPr/>
            <p:nvPr/>
          </p:nvSpPr>
          <p:spPr>
            <a:xfrm>
              <a:off x="3630960" y="5553360"/>
              <a:ext cx="2068920" cy="250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2080" rIns="82080" tIns="41040" bIns="41040" anchor="ctr" anchorCtr="1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118 Total Professionals*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3532320" y="5400720"/>
              <a:ext cx="2255400" cy="549360"/>
            </a:xfrm>
            <a:prstGeom prst="roundRect">
              <a:avLst>
                <a:gd name="adj" fmla="val 16667"/>
              </a:avLst>
            </a:prstGeom>
            <a:noFill/>
            <a:ln w="28440">
              <a:solidFill>
                <a:srgbClr val="c0c0c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3" name=""/>
          <p:cNvGrpSpPr/>
          <p:nvPr/>
        </p:nvGrpSpPr>
        <p:grpSpPr>
          <a:xfrm>
            <a:off x="1347840" y="6264360"/>
            <a:ext cx="4553280" cy="345960"/>
            <a:chOff x="1347840" y="6264360"/>
            <a:chExt cx="4553280" cy="345960"/>
          </a:xfrm>
        </p:grpSpPr>
        <p:sp>
          <p:nvSpPr>
            <p:cNvPr id="104" name=""/>
            <p:cNvSpPr/>
            <p:nvPr/>
          </p:nvSpPr>
          <p:spPr>
            <a:xfrm>
              <a:off x="1546920" y="6313680"/>
              <a:ext cx="4177080" cy="250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82080" rIns="82080" tIns="41040" bIns="41040" anchor="ctr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0" lang="en-US" sz="1100" strike="noStrike" u="none">
                  <a:solidFill>
                    <a:srgbClr val="000000"/>
                  </a:solidFill>
                  <a:effectLst/>
                  <a:uFillTx/>
                  <a:latin typeface="Frutiger 55 Roman"/>
                </a:rPr>
                <a:t>* excludes Analysts &amp; Associates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1347840" y="6264360"/>
              <a:ext cx="4553280" cy="345960"/>
            </a:xfrm>
            <a:prstGeom prst="roundRect">
              <a:avLst>
                <a:gd name="adj" fmla="val 16667"/>
              </a:avLst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9F6A9C-7B9C-42EB-AB8F-550847D1D831}" type="slidenum">
              <a:t>2</a:t>
            </a:fld>
          </a:p>
        </p:txBody>
      </p:sp>
    </p:spTree>
  </p:cSld>
  <p:transition>
    <p:wipe dir="d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"/>
          <p:cNvSpPr/>
          <p:nvPr/>
        </p:nvSpPr>
        <p:spPr>
          <a:xfrm>
            <a:off x="1325520" y="1333440"/>
            <a:ext cx="7454880" cy="341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4520" indent="-344520">
              <a:lnSpc>
                <a:spcPct val="90000"/>
              </a:lnSpc>
              <a:spcBef>
                <a:spcPts val="901"/>
              </a:spcBef>
              <a:buClr>
                <a:srgbClr val="1067b6"/>
              </a:buClr>
              <a:buSzPct val="8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Management of explosive growth in transactions and number of counterparties in certain business units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90000"/>
              </a:lnSpc>
              <a:spcBef>
                <a:spcPts val="901"/>
              </a:spcBef>
              <a:buClr>
                <a:srgbClr val="1067b6"/>
              </a:buClr>
              <a:buSzPct val="8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90000"/>
              </a:lnSpc>
              <a:spcBef>
                <a:spcPts val="901"/>
              </a:spcBef>
              <a:buClr>
                <a:srgbClr val="1067b6"/>
              </a:buClr>
              <a:buSzPct val="8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Analysis of more complex business models and transactions where risk parameters have not been established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90000"/>
              </a:lnSpc>
              <a:spcBef>
                <a:spcPts val="901"/>
              </a:spcBef>
              <a:buClr>
                <a:srgbClr val="1067b6"/>
              </a:buClr>
              <a:buSzPct val="8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90000"/>
              </a:lnSpc>
              <a:spcBef>
                <a:spcPts val="901"/>
              </a:spcBef>
              <a:buClr>
                <a:srgbClr val="1067b6"/>
              </a:buClr>
              <a:buSzPct val="8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Maintenance of a sophisticated risk control environment to enhance bank and investor confidence in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90000"/>
              </a:lnSpc>
              <a:spcBef>
                <a:spcPts val="901"/>
              </a:spcBef>
              <a:buClr>
                <a:srgbClr val="1067b6"/>
              </a:buClr>
              <a:buSzPct val="8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90000"/>
              </a:lnSpc>
              <a:spcBef>
                <a:spcPts val="901"/>
              </a:spcBef>
              <a:buClr>
                <a:srgbClr val="1067b6"/>
              </a:buClr>
              <a:buSzPct val="8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Development of an analytical metric that is capable of evaluating both capital and risk management transactions in order to better optimize Enron’s allocation of 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238400" y="3636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RAC Challenges for 2002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831B75-E191-401E-8FCB-0049EC30C62C}" type="slidenum">
              <a:t>3</a:t>
            </a:fld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"/>
          <p:cNvSpPr/>
          <p:nvPr/>
        </p:nvSpPr>
        <p:spPr>
          <a:xfrm>
            <a:off x="1332000" y="1308240"/>
            <a:ext cx="7454880" cy="498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4520" indent="-344520">
              <a:lnSpc>
                <a:spcPct val="9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Credit Risk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90000"/>
              </a:lnSpc>
              <a:spcBef>
                <a:spcPts val="675"/>
              </a:spcBef>
              <a:buClr>
                <a:srgbClr val="1067b6"/>
              </a:buClr>
              <a:buSzPct val="8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Manage increased growth of counterparties and overall corporate credit risk as a result of the expansion of EES and EWS business models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90000"/>
              </a:lnSpc>
              <a:spcBef>
                <a:spcPts val="675"/>
              </a:spcBef>
              <a:buClr>
                <a:srgbClr val="1067b6"/>
              </a:buClr>
              <a:buSzPct val="8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Continue to enhance reporting and analytics of corporate credit portfolio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60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9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Portfolio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90000"/>
              </a:lnSpc>
              <a:spcBef>
                <a:spcPts val="675"/>
              </a:spcBef>
              <a:buClr>
                <a:srgbClr val="1067b6"/>
              </a:buClr>
              <a:buSzPct val="8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Improve portfolio reporting to provide more meaningful data for decision making to senior management and the Board of Directors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90000"/>
              </a:lnSpc>
              <a:spcBef>
                <a:spcPts val="675"/>
              </a:spcBef>
              <a:buClr>
                <a:srgbClr val="1067b6"/>
              </a:buClr>
              <a:buSzPct val="8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Maintain a high quality “quickstrike” due diligence team capable of field level counterparty and transaction analysis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60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9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Underwriting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90000"/>
              </a:lnSpc>
              <a:spcBef>
                <a:spcPts val="675"/>
              </a:spcBef>
              <a:buClr>
                <a:srgbClr val="1067b6"/>
              </a:buClr>
              <a:buSzPct val="8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  <a:ea typeface="Times New Roman"/>
              </a:rPr>
              <a:t>Provide comprehensive, independent, qualitative and quantitative evaluations of capital and non-standard commodity transactions to senior management and the Board of Directors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90000"/>
              </a:lnSpc>
              <a:spcBef>
                <a:spcPts val="675"/>
              </a:spcBef>
              <a:buClr>
                <a:srgbClr val="1067b6"/>
              </a:buClr>
              <a:buSzPct val="8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  <a:ea typeface="Times New Roman"/>
              </a:rPr>
              <a:t>Use sophisticated modeling and analytical tools to supplement business judgment in making effective initial investment and ongoing portfolio management decisions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60000"/>
              </a:lnSpc>
              <a:spcBef>
                <a:spcPts val="78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9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Market Risk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90000"/>
              </a:lnSpc>
              <a:spcBef>
                <a:spcPts val="675"/>
              </a:spcBef>
              <a:buClr>
                <a:srgbClr val="1067b6"/>
              </a:buClr>
              <a:buSzPct val="8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  <a:ea typeface="Times New Roman"/>
              </a:rPr>
              <a:t>Implement and administer new Risk Management Policy with its expanded scope which includes liquidity risk and operational risk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4520" indent="-344520">
              <a:lnSpc>
                <a:spcPct val="90000"/>
              </a:lnSpc>
              <a:spcBef>
                <a:spcPts val="675"/>
              </a:spcBef>
              <a:buClr>
                <a:srgbClr val="1067b6"/>
              </a:buClr>
              <a:buSzPct val="8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55 Roman"/>
                <a:ea typeface="Times New Roman"/>
              </a:rPr>
              <a:t>Address more complex risks inherent in commodity sales and services 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238400" y="3636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RAC Objectives for 2002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429B24E-6E9E-499E-B7DB-C73376DDCE6C}" type="slidenum">
              <a:t>4</a:t>
            </a:fld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"/>
          <p:cNvSpPr/>
          <p:nvPr/>
        </p:nvSpPr>
        <p:spPr>
          <a:xfrm>
            <a:off x="1238400" y="36360"/>
            <a:ext cx="7489800" cy="9493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2002 RAC Budget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1" name="" descr=""/>
          <p:cNvPicPr/>
          <p:nvPr/>
        </p:nvPicPr>
        <p:blipFill>
          <a:blip r:embed="rId1"/>
          <a:stretch/>
        </p:blipFill>
        <p:spPr>
          <a:xfrm>
            <a:off x="1101600" y="1287360"/>
            <a:ext cx="8007480" cy="4381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960CB0-445C-4B5F-A4FF-55919752B5FE}" type="slidenum">
              <a:t>5</a:t>
            </a:fld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22989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2000-02-24T18:09:27Z</dcterms:created>
  <dc:creator>Mary Kay Moore</dc:creator>
  <dc:description/>
  <dc:language>en-US</dc:language>
  <cp:lastModifiedBy>kjolly</cp:lastModifiedBy>
  <cp:lastPrinted>2000-03-01T16:58:23Z</cp:lastPrinted>
  <dcterms:modified xsi:type="dcterms:W3CDTF">2001-08-31T14:18:25Z</dcterms:modified>
  <cp:revision>444</cp:revision>
  <dc:subject/>
  <dc:title>No Slide Title</dc:title>
</cp:coreProperties>
</file>