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wmf" ContentType="image/x-wmf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wmf" ContentType="image/x-wmf"/>
  <Override PartName="/ppt/media/image9.wmf" ContentType="image/x-wmf"/>
  <Override PartName="/ppt/embeddings/oleObject1.docx" ContentType="application/vnd.openxmlformats-officedocument.wordprocessingml.document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A1C540E-F7F1-4867-9CF9-E796CBB2B7C3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9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Num" idx="2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7EB4820-C711-4C99-B26F-333D335FE1C0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18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ftr" idx="3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Peakers.ppt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sldNum" idx="4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9F30DC2-C09B-46B8-BCC1-FDECFC86552A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spcBef>
                <a:spcPts val="400"/>
              </a:spcBef>
              <a:buClr>
                <a:srgbClr val="3333cc"/>
              </a:buClr>
              <a:buFont typeface="Times New Roman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 algn="ctr">
              <a:spcBef>
                <a:spcPts val="349"/>
              </a:spcBef>
              <a:buClr>
                <a:srgbClr val="3333cc"/>
              </a:buClr>
              <a:buFont typeface="Times New Roman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828800" algn="ctr">
              <a:spcBef>
                <a:spcPts val="349"/>
              </a:spcBef>
              <a:buClr>
                <a:srgbClr val="3333cc"/>
              </a:buClr>
              <a:buFont typeface="Times New Roman"/>
              <a:buChar char="-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"/>
          <p:cNvGraphicFramePr/>
          <p:nvPr/>
        </p:nvGraphicFramePr>
        <p:xfrm>
          <a:off x="3276720" y="1295280"/>
          <a:ext cx="2514600" cy="2444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276720" y="1295280"/>
                    <a:ext cx="251460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" name=""/>
          <p:cNvSpPr/>
          <p:nvPr/>
        </p:nvSpPr>
        <p:spPr>
          <a:xfrm>
            <a:off x="1143000" y="4343400"/>
            <a:ext cx="2057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December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6095880" y="4343400"/>
            <a:ext cx="2514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&amp; Proprietary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143000" y="5410080"/>
            <a:ext cx="6248520" cy="81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Presentation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Overview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random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1142640" y="1978200"/>
            <a:ext cx="70866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Interconnected via a single ring bus switchyard to TVA’s Cordova-Jackson 500 kV transmission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There is one line connected to TVA’s Cordova switchyard and the other line is connected to TVA’s Jackson switchyard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DC69A1B-DDA7-4061-9763-9B021C0F6FC2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Transportation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304560" y="1523880"/>
            <a:ext cx="4800600" cy="4569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 Company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Point: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ML-2 (Plant Gate)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Contract: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IT/IPLS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 years (May - Sept), beginning April 1,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83,253 Dth/day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$0.09 plus fuel and ACA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0.0% on backhaul from Chicago; 2.91%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 forward haul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Receipt Points: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 Area LA and Joliet, IL.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$0.015 per Dth/day for out of balance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Backup Contract: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 has a one time right to convert to firm transport at any time during the first 5 years of the agreement.  Rate is $0.13 plus ACA and fuel.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Balancing: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IPLS at plant gate (limited to 84,000 Dth).  IPLS service subject to economic dispatching and pipeline operational conditions.  Balancing in-kind.  Allows for uneven hourly flow at plant delivery point with even 24 hour supply flow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5029200" y="1600200"/>
            <a:ext cx="3851280" cy="434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EA46BBF-7CCF-4260-BE3E-C9564AA5C9A7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Location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3" name="brownsville%20version2" descr=""/>
          <p:cNvPicPr/>
          <p:nvPr/>
        </p:nvPicPr>
        <p:blipFill>
          <a:blip r:embed="rId1"/>
          <a:stretch/>
        </p:blipFill>
        <p:spPr>
          <a:xfrm>
            <a:off x="1447920" y="1600200"/>
            <a:ext cx="6172200" cy="476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0F292EF-9408-402B-A6B2-0763192F422A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Control Area Status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control area, ENSE, has been designated a control area in accordance with NERC policy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designation is valuable for point to point power sales and scheduling of power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Following the sale, control area options for purchaser include: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services could be provided by TVA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purchaser could re-establish a control area in accordance with NERC procedures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Enron affiliate could provide control area and scheduling services, under separate contract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9ADA7C0-DFC4-4514-B3C9-474B450CBE08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Expansion/Conversion Opportunity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has been designed to facilitate a future plant expansion and/or conversion to combined cycle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heat rate could go from approximately 11,300 Btu/kWh plant average (HHV) to approximately 7,900 Btu/kWh (HHV), depending on equipment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output could go from approximately 494 MW (nominal) currently to approximately 700 MW (nominal), depending on equipment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Conversion of Brownsville should take approximately 18 to 24 months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Installation of an SCR should facilitate getting a PSD permit for combined cycle operation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02422F8-A58D-4878-B2D3-07AFC775E94B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Environmental Issues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1752480" y="2209680"/>
            <a:ext cx="6477120" cy="289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Discharge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Required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Air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Non-PSD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Control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x Water injection (D5A)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x Steam injection (D5)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Compliance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249 T NOx per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225 T CO per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 Commission NOx: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&lt;15 ppm (D5) and &lt; 25 ppm (D5A)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Estimated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1,365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1600200" y="2133720"/>
            <a:ext cx="2819520" cy="3124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4419720" y="2133720"/>
            <a:ext cx="3504960" cy="3124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322C45B-875F-457C-BE9A-C34BAB34D199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Estimated Operating Costs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47" name=""/>
          <p:cNvGraphicFramePr/>
          <p:nvPr/>
        </p:nvGraphicFramePr>
        <p:xfrm>
          <a:off x="1038240" y="1976400"/>
          <a:ext cx="7068960" cy="2905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4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38240" y="1976400"/>
                    <a:ext cx="7068960" cy="2905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AD57A69-575A-4DB2-9D2E-7D53CD592A4E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Organizational Chart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762120" y="1676520"/>
            <a:ext cx="3581280" cy="441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is currently operated by Operational Energy Corp (“OEC”), an Enron Corp. subsidiary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is anticipated that at closing, O&amp;M contract with OEC will be terminated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personnel are currently employees of OEC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3" name=""/>
          <p:cNvGraphicFramePr/>
          <p:nvPr/>
        </p:nvGraphicFramePr>
        <p:xfrm>
          <a:off x="3429000" y="2514600"/>
          <a:ext cx="5413320" cy="3406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29000" y="2514600"/>
                    <a:ext cx="5413320" cy="3406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D25DBA4-9A08-4F50-B4C6-16C8BE9E65DF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Legal 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1143000" y="2133720"/>
            <a:ext cx="6781680" cy="39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Power I L.L.C. (“Brownsville Power”) leases the facility    (including real property) from the Industrial Development Board of Haywood County for a term of 15 years beginning on the date of commercial operations (approximately June 1999)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Power has the right to buy the facility at any time during the term of the lease or within 90 days after the expiration thereof for $500.00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Power is a single member Delaware limited liability company and is 100% owned by Enron North America Corp.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Purchaser will acquire 100% of the member interests in Brownsville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6FE6349-84B9-40F6-820A-C603CB19DC07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143000" y="1526760"/>
            <a:ext cx="6934320" cy="456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Description: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494 MW (nominal) natural gas-fired,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simple-cycle facility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134-acre tract in Haywood County,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Tennessee, in the TVA subregion of SERC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TVA 500 kV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 Company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Start of Construction: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October 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Operation Date: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Approx. Max. Annual MWh: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674,000 (nominal)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Approx.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1,365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&lt;15 ppm (501 D5) and &lt;25 ppm (501 D5A)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&lt;25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990720" y="1676520"/>
            <a:ext cx="2895480" cy="3809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3886200" y="1676520"/>
            <a:ext cx="4114800" cy="3809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B2F8039-8103-430C-A957-5B83FCDC1C02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Facility Strengths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143000" y="1828440"/>
            <a:ext cx="6781680" cy="426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143000" y="2057400"/>
            <a:ext cx="6781680" cy="40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“First-mover advantage” inside TVA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TVA and surrounding areas have historically experienced extreme power price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Ideally suited to capitalize on gas/power arbitrage opportunities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Expansion/conversion potential at existing 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Site has room for additional gas turbines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and layout of turbines allow for conversion to combined cycle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30-minute normal unit ramp up from cold to full load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3FD2653-55C7-4281-8BA2-A7D5507F43F6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Picture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9" name=""/>
          <p:cNvGraphicFramePr/>
          <p:nvPr/>
        </p:nvGraphicFramePr>
        <p:xfrm>
          <a:off x="1447920" y="1760400"/>
          <a:ext cx="6324480" cy="411660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7920" y="1760400"/>
                    <a:ext cx="6324480" cy="411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26FA0C8-77C8-4DBF-9FA0-06A4877897EB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3" name="new99" descr=""/>
          <p:cNvPicPr/>
          <p:nvPr/>
        </p:nvPicPr>
        <p:blipFill>
          <a:blip r:embed="rId1"/>
          <a:stretch/>
        </p:blipFill>
        <p:spPr>
          <a:xfrm>
            <a:off x="1676520" y="1600200"/>
            <a:ext cx="6019560" cy="465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4EE8654-78D4-43FC-A44E-8A6D408935E5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Market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Power I, L.L.C. is qualified as an Exempt Wholesale Generator and has authority to sell energy and capacity at market-based rates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TVA’s extensive 500 kV system provides system users excellent transmission reliability and reach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Brownsville’s location in TVA and access to eastern U.S. electricity market provide sales opportunities into the wholesale power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provides access to TVA system with direct connections to 12 surrounding control area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is within two utility wheels away from over 70 control area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C186055-63D1-4B98-8807-32D239C2F3E1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838080" y="1676520"/>
            <a:ext cx="3810240" cy="441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Turbines: 2 Westinghouse Model 501 D5 and 2 Westinghouse Model 501 D5A, with evaporative cooling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Equipment: ABB, 500 kV interconnect breakers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Configuration: single ring bus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Transformers: (2) ABB 332 MVA, 3 winding, three-phase, 13.8 kV/500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System: WDPF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Circuit Breakers: (4) ABB (11,500 A)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Voltages: 13.8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Distribution Voltages: 4160 V and 480 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800600" y="1600200"/>
            <a:ext cx="3900600" cy="469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4826160" y="1622520"/>
            <a:ext cx="3678120" cy="3985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4821120" y="1654200"/>
            <a:ext cx="36547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6221880" y="1662120"/>
            <a:ext cx="1180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BROWNSVILLE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6487560" y="1801800"/>
            <a:ext cx="4122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ENSE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8313840" y="3544920"/>
            <a:ext cx="371520" cy="406440"/>
          </a:xfrm>
          <a:custGeom>
            <a:avLst/>
            <a:gdLst/>
            <a:ahLst/>
            <a:rect l="l" t="t" r="r" b="b"/>
            <a:pathLst>
              <a:path w="326" h="366">
                <a:moveTo>
                  <a:pt x="0" y="178"/>
                </a:moveTo>
                <a:lnTo>
                  <a:pt x="8" y="152"/>
                </a:lnTo>
                <a:lnTo>
                  <a:pt x="8" y="125"/>
                </a:lnTo>
                <a:lnTo>
                  <a:pt x="16" y="97"/>
                </a:lnTo>
                <a:lnTo>
                  <a:pt x="32" y="71"/>
                </a:lnTo>
                <a:lnTo>
                  <a:pt x="48" y="53"/>
                </a:lnTo>
                <a:lnTo>
                  <a:pt x="72" y="36"/>
                </a:lnTo>
                <a:lnTo>
                  <a:pt x="88" y="17"/>
                </a:lnTo>
                <a:lnTo>
                  <a:pt x="112" y="8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8"/>
                </a:lnTo>
                <a:lnTo>
                  <a:pt x="238" y="17"/>
                </a:lnTo>
                <a:lnTo>
                  <a:pt x="262" y="36"/>
                </a:lnTo>
                <a:lnTo>
                  <a:pt x="278" y="53"/>
                </a:lnTo>
                <a:lnTo>
                  <a:pt x="294" y="71"/>
                </a:lnTo>
                <a:lnTo>
                  <a:pt x="310" y="97"/>
                </a:lnTo>
                <a:lnTo>
                  <a:pt x="318" y="125"/>
                </a:lnTo>
                <a:lnTo>
                  <a:pt x="326" y="152"/>
                </a:lnTo>
                <a:lnTo>
                  <a:pt x="326" y="178"/>
                </a:lnTo>
                <a:lnTo>
                  <a:pt x="326" y="205"/>
                </a:lnTo>
                <a:lnTo>
                  <a:pt x="318" y="232"/>
                </a:lnTo>
                <a:lnTo>
                  <a:pt x="310" y="258"/>
                </a:lnTo>
                <a:lnTo>
                  <a:pt x="294" y="285"/>
                </a:lnTo>
                <a:lnTo>
                  <a:pt x="278" y="313"/>
                </a:lnTo>
                <a:lnTo>
                  <a:pt x="262" y="330"/>
                </a:lnTo>
                <a:lnTo>
                  <a:pt x="238" y="339"/>
                </a:lnTo>
                <a:lnTo>
                  <a:pt x="214" y="357"/>
                </a:lnTo>
                <a:lnTo>
                  <a:pt x="191" y="357"/>
                </a:lnTo>
                <a:lnTo>
                  <a:pt x="167" y="366"/>
                </a:lnTo>
                <a:lnTo>
                  <a:pt x="143" y="357"/>
                </a:lnTo>
                <a:lnTo>
                  <a:pt x="112" y="357"/>
                </a:lnTo>
                <a:lnTo>
                  <a:pt x="88" y="339"/>
                </a:lnTo>
                <a:lnTo>
                  <a:pt x="72" y="330"/>
                </a:lnTo>
                <a:lnTo>
                  <a:pt x="48" y="313"/>
                </a:lnTo>
                <a:lnTo>
                  <a:pt x="32" y="285"/>
                </a:lnTo>
                <a:lnTo>
                  <a:pt x="16" y="258"/>
                </a:lnTo>
                <a:lnTo>
                  <a:pt x="8" y="232"/>
                </a:lnTo>
                <a:lnTo>
                  <a:pt x="8" y="205"/>
                </a:lnTo>
                <a:lnTo>
                  <a:pt x="0" y="178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421840" y="3654360"/>
            <a:ext cx="22680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8421480" y="366228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313840" y="2736720"/>
            <a:ext cx="371520" cy="398520"/>
          </a:xfrm>
          <a:custGeom>
            <a:avLst/>
            <a:gdLst/>
            <a:ahLst/>
            <a:rect l="l" t="t" r="r" b="b"/>
            <a:pathLst>
              <a:path w="326" h="359">
                <a:moveTo>
                  <a:pt x="0" y="179"/>
                </a:moveTo>
                <a:lnTo>
                  <a:pt x="8" y="152"/>
                </a:lnTo>
                <a:lnTo>
                  <a:pt x="8" y="125"/>
                </a:lnTo>
                <a:lnTo>
                  <a:pt x="16" y="99"/>
                </a:lnTo>
                <a:lnTo>
                  <a:pt x="32" y="72"/>
                </a:lnTo>
                <a:lnTo>
                  <a:pt x="48" y="45"/>
                </a:lnTo>
                <a:lnTo>
                  <a:pt x="72" y="27"/>
                </a:lnTo>
                <a:lnTo>
                  <a:pt x="88" y="19"/>
                </a:lnTo>
                <a:lnTo>
                  <a:pt x="112" y="0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0"/>
                </a:lnTo>
                <a:lnTo>
                  <a:pt x="238" y="19"/>
                </a:lnTo>
                <a:lnTo>
                  <a:pt x="262" y="27"/>
                </a:lnTo>
                <a:lnTo>
                  <a:pt x="278" y="45"/>
                </a:lnTo>
                <a:lnTo>
                  <a:pt x="294" y="72"/>
                </a:lnTo>
                <a:lnTo>
                  <a:pt x="310" y="99"/>
                </a:lnTo>
                <a:lnTo>
                  <a:pt x="318" y="125"/>
                </a:lnTo>
                <a:lnTo>
                  <a:pt x="326" y="152"/>
                </a:lnTo>
                <a:lnTo>
                  <a:pt x="326" y="179"/>
                </a:lnTo>
                <a:lnTo>
                  <a:pt x="326" y="207"/>
                </a:lnTo>
                <a:lnTo>
                  <a:pt x="318" y="234"/>
                </a:lnTo>
                <a:lnTo>
                  <a:pt x="310" y="260"/>
                </a:lnTo>
                <a:lnTo>
                  <a:pt x="294" y="287"/>
                </a:lnTo>
                <a:lnTo>
                  <a:pt x="278" y="304"/>
                </a:lnTo>
                <a:lnTo>
                  <a:pt x="262" y="323"/>
                </a:lnTo>
                <a:lnTo>
                  <a:pt x="238" y="340"/>
                </a:lnTo>
                <a:lnTo>
                  <a:pt x="214" y="350"/>
                </a:lnTo>
                <a:lnTo>
                  <a:pt x="191" y="359"/>
                </a:lnTo>
                <a:lnTo>
                  <a:pt x="167" y="359"/>
                </a:lnTo>
                <a:lnTo>
                  <a:pt x="143" y="359"/>
                </a:lnTo>
                <a:lnTo>
                  <a:pt x="112" y="350"/>
                </a:lnTo>
                <a:lnTo>
                  <a:pt x="88" y="340"/>
                </a:lnTo>
                <a:lnTo>
                  <a:pt x="72" y="323"/>
                </a:lnTo>
                <a:lnTo>
                  <a:pt x="48" y="304"/>
                </a:lnTo>
                <a:lnTo>
                  <a:pt x="32" y="287"/>
                </a:lnTo>
                <a:lnTo>
                  <a:pt x="16" y="260"/>
                </a:lnTo>
                <a:lnTo>
                  <a:pt x="8" y="234"/>
                </a:lnTo>
                <a:lnTo>
                  <a:pt x="8" y="207"/>
                </a:lnTo>
                <a:lnTo>
                  <a:pt x="0" y="179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8421840" y="2846520"/>
            <a:ext cx="226800" cy="18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8421480" y="285588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8313840" y="2228760"/>
            <a:ext cx="371520" cy="398520"/>
          </a:xfrm>
          <a:custGeom>
            <a:avLst/>
            <a:gdLst/>
            <a:ahLst/>
            <a:rect l="l" t="t" r="r" b="b"/>
            <a:pathLst>
              <a:path w="326" h="358">
                <a:moveTo>
                  <a:pt x="0" y="179"/>
                </a:moveTo>
                <a:lnTo>
                  <a:pt x="8" y="152"/>
                </a:lnTo>
                <a:lnTo>
                  <a:pt x="8" y="126"/>
                </a:lnTo>
                <a:lnTo>
                  <a:pt x="16" y="99"/>
                </a:lnTo>
                <a:lnTo>
                  <a:pt x="32" y="72"/>
                </a:lnTo>
                <a:lnTo>
                  <a:pt x="48" y="53"/>
                </a:lnTo>
                <a:lnTo>
                  <a:pt x="72" y="36"/>
                </a:lnTo>
                <a:lnTo>
                  <a:pt x="88" y="19"/>
                </a:lnTo>
                <a:lnTo>
                  <a:pt x="112" y="9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9"/>
                </a:lnTo>
                <a:lnTo>
                  <a:pt x="238" y="19"/>
                </a:lnTo>
                <a:lnTo>
                  <a:pt x="262" y="36"/>
                </a:lnTo>
                <a:lnTo>
                  <a:pt x="278" y="53"/>
                </a:lnTo>
                <a:lnTo>
                  <a:pt x="294" y="72"/>
                </a:lnTo>
                <a:lnTo>
                  <a:pt x="310" y="99"/>
                </a:lnTo>
                <a:lnTo>
                  <a:pt x="318" y="126"/>
                </a:lnTo>
                <a:lnTo>
                  <a:pt x="326" y="152"/>
                </a:lnTo>
                <a:lnTo>
                  <a:pt x="326" y="179"/>
                </a:lnTo>
                <a:lnTo>
                  <a:pt x="326" y="206"/>
                </a:lnTo>
                <a:lnTo>
                  <a:pt x="318" y="234"/>
                </a:lnTo>
                <a:lnTo>
                  <a:pt x="310" y="260"/>
                </a:lnTo>
                <a:lnTo>
                  <a:pt x="294" y="287"/>
                </a:lnTo>
                <a:lnTo>
                  <a:pt x="278" y="305"/>
                </a:lnTo>
                <a:lnTo>
                  <a:pt x="262" y="323"/>
                </a:lnTo>
                <a:lnTo>
                  <a:pt x="238" y="341"/>
                </a:lnTo>
                <a:lnTo>
                  <a:pt x="214" y="350"/>
                </a:lnTo>
                <a:lnTo>
                  <a:pt x="191" y="358"/>
                </a:lnTo>
                <a:lnTo>
                  <a:pt x="167" y="358"/>
                </a:lnTo>
                <a:lnTo>
                  <a:pt x="143" y="358"/>
                </a:lnTo>
                <a:lnTo>
                  <a:pt x="112" y="350"/>
                </a:lnTo>
                <a:lnTo>
                  <a:pt x="88" y="341"/>
                </a:lnTo>
                <a:lnTo>
                  <a:pt x="72" y="323"/>
                </a:lnTo>
                <a:lnTo>
                  <a:pt x="48" y="305"/>
                </a:lnTo>
                <a:lnTo>
                  <a:pt x="32" y="287"/>
                </a:lnTo>
                <a:lnTo>
                  <a:pt x="16" y="260"/>
                </a:lnTo>
                <a:lnTo>
                  <a:pt x="8" y="234"/>
                </a:lnTo>
                <a:lnTo>
                  <a:pt x="8" y="206"/>
                </a:lnTo>
                <a:lnTo>
                  <a:pt x="0" y="179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8421840" y="2338560"/>
            <a:ext cx="22680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8421480" y="234792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8313840" y="4052880"/>
            <a:ext cx="371520" cy="396720"/>
          </a:xfrm>
          <a:custGeom>
            <a:avLst/>
            <a:gdLst/>
            <a:ahLst/>
            <a:rect l="l" t="t" r="r" b="b"/>
            <a:pathLst>
              <a:path w="326" h="357">
                <a:moveTo>
                  <a:pt x="0" y="178"/>
                </a:moveTo>
                <a:lnTo>
                  <a:pt x="8" y="152"/>
                </a:lnTo>
                <a:lnTo>
                  <a:pt x="8" y="125"/>
                </a:lnTo>
                <a:lnTo>
                  <a:pt x="16" y="99"/>
                </a:lnTo>
                <a:lnTo>
                  <a:pt x="32" y="72"/>
                </a:lnTo>
                <a:lnTo>
                  <a:pt x="48" y="53"/>
                </a:lnTo>
                <a:lnTo>
                  <a:pt x="72" y="36"/>
                </a:lnTo>
                <a:lnTo>
                  <a:pt x="88" y="17"/>
                </a:lnTo>
                <a:lnTo>
                  <a:pt x="112" y="9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9"/>
                </a:lnTo>
                <a:lnTo>
                  <a:pt x="238" y="17"/>
                </a:lnTo>
                <a:lnTo>
                  <a:pt x="262" y="36"/>
                </a:lnTo>
                <a:lnTo>
                  <a:pt x="278" y="53"/>
                </a:lnTo>
                <a:lnTo>
                  <a:pt x="294" y="72"/>
                </a:lnTo>
                <a:lnTo>
                  <a:pt x="310" y="99"/>
                </a:lnTo>
                <a:lnTo>
                  <a:pt x="318" y="125"/>
                </a:lnTo>
                <a:lnTo>
                  <a:pt x="326" y="152"/>
                </a:lnTo>
                <a:lnTo>
                  <a:pt x="326" y="178"/>
                </a:lnTo>
                <a:lnTo>
                  <a:pt x="326" y="205"/>
                </a:lnTo>
                <a:lnTo>
                  <a:pt x="318" y="232"/>
                </a:lnTo>
                <a:lnTo>
                  <a:pt x="310" y="258"/>
                </a:lnTo>
                <a:lnTo>
                  <a:pt x="294" y="286"/>
                </a:lnTo>
                <a:lnTo>
                  <a:pt x="278" y="304"/>
                </a:lnTo>
                <a:lnTo>
                  <a:pt x="262" y="321"/>
                </a:lnTo>
                <a:lnTo>
                  <a:pt x="238" y="340"/>
                </a:lnTo>
                <a:lnTo>
                  <a:pt x="214" y="349"/>
                </a:lnTo>
                <a:lnTo>
                  <a:pt x="191" y="357"/>
                </a:lnTo>
                <a:lnTo>
                  <a:pt x="167" y="357"/>
                </a:lnTo>
                <a:lnTo>
                  <a:pt x="143" y="357"/>
                </a:lnTo>
                <a:lnTo>
                  <a:pt x="112" y="349"/>
                </a:lnTo>
                <a:lnTo>
                  <a:pt x="88" y="340"/>
                </a:lnTo>
                <a:lnTo>
                  <a:pt x="72" y="321"/>
                </a:lnTo>
                <a:lnTo>
                  <a:pt x="48" y="304"/>
                </a:lnTo>
                <a:lnTo>
                  <a:pt x="32" y="286"/>
                </a:lnTo>
                <a:lnTo>
                  <a:pt x="16" y="258"/>
                </a:lnTo>
                <a:lnTo>
                  <a:pt x="8" y="232"/>
                </a:lnTo>
                <a:lnTo>
                  <a:pt x="8" y="205"/>
                </a:lnTo>
                <a:lnTo>
                  <a:pt x="0" y="178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8421840" y="4162320"/>
            <a:ext cx="22680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8421480" y="417024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7950240" y="2836800"/>
            <a:ext cx="182520" cy="20160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8013600" y="287820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8013600" y="288288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7950240" y="3645000"/>
            <a:ext cx="182520" cy="19980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8013600" y="368460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8013600" y="36878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7950240" y="415116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8013600" y="419112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8013600" y="419580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8131320" y="2935440"/>
            <a:ext cx="182520" cy="144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8131320" y="3745080"/>
            <a:ext cx="182520" cy="36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8131320" y="4251240"/>
            <a:ext cx="182520" cy="180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7815240" y="2428920"/>
            <a:ext cx="135000" cy="407880"/>
          </a:xfrm>
          <a:custGeom>
            <a:avLst/>
            <a:gdLst/>
            <a:ahLst/>
            <a:rect l="l" t="t" r="r" b="b"/>
            <a:pathLst>
              <a:path w="119" h="367">
                <a:moveTo>
                  <a:pt x="119" y="0"/>
                </a:moveTo>
                <a:lnTo>
                  <a:pt x="40" y="0"/>
                </a:lnTo>
                <a:lnTo>
                  <a:pt x="24" y="0"/>
                </a:lnTo>
                <a:lnTo>
                  <a:pt x="16" y="9"/>
                </a:lnTo>
                <a:lnTo>
                  <a:pt x="7" y="19"/>
                </a:lnTo>
                <a:lnTo>
                  <a:pt x="0" y="36"/>
                </a:lnTo>
                <a:lnTo>
                  <a:pt x="0" y="45"/>
                </a:lnTo>
                <a:lnTo>
                  <a:pt x="0" y="63"/>
                </a:lnTo>
                <a:lnTo>
                  <a:pt x="7" y="72"/>
                </a:lnTo>
                <a:lnTo>
                  <a:pt x="16" y="81"/>
                </a:lnTo>
                <a:lnTo>
                  <a:pt x="24" y="89"/>
                </a:lnTo>
                <a:lnTo>
                  <a:pt x="40" y="89"/>
                </a:lnTo>
                <a:lnTo>
                  <a:pt x="24" y="89"/>
                </a:lnTo>
                <a:lnTo>
                  <a:pt x="16" y="99"/>
                </a:lnTo>
                <a:lnTo>
                  <a:pt x="7" y="108"/>
                </a:lnTo>
                <a:lnTo>
                  <a:pt x="0" y="125"/>
                </a:lnTo>
                <a:lnTo>
                  <a:pt x="0" y="135"/>
                </a:lnTo>
                <a:lnTo>
                  <a:pt x="0" y="152"/>
                </a:lnTo>
                <a:lnTo>
                  <a:pt x="7" y="161"/>
                </a:lnTo>
                <a:lnTo>
                  <a:pt x="16" y="171"/>
                </a:lnTo>
                <a:lnTo>
                  <a:pt x="24" y="179"/>
                </a:lnTo>
                <a:lnTo>
                  <a:pt x="40" y="179"/>
                </a:lnTo>
                <a:lnTo>
                  <a:pt x="24" y="188"/>
                </a:lnTo>
                <a:lnTo>
                  <a:pt x="16" y="188"/>
                </a:lnTo>
                <a:lnTo>
                  <a:pt x="7" y="198"/>
                </a:lnTo>
                <a:lnTo>
                  <a:pt x="0" y="215"/>
                </a:lnTo>
                <a:lnTo>
                  <a:pt x="0" y="224"/>
                </a:lnTo>
                <a:lnTo>
                  <a:pt x="0" y="242"/>
                </a:lnTo>
                <a:lnTo>
                  <a:pt x="7" y="251"/>
                </a:lnTo>
                <a:lnTo>
                  <a:pt x="16" y="270"/>
                </a:lnTo>
                <a:lnTo>
                  <a:pt x="24" y="270"/>
                </a:lnTo>
                <a:lnTo>
                  <a:pt x="40" y="278"/>
                </a:lnTo>
                <a:lnTo>
                  <a:pt x="24" y="278"/>
                </a:lnTo>
                <a:lnTo>
                  <a:pt x="16" y="278"/>
                </a:lnTo>
                <a:lnTo>
                  <a:pt x="7" y="296"/>
                </a:lnTo>
                <a:lnTo>
                  <a:pt x="0" y="304"/>
                </a:lnTo>
                <a:lnTo>
                  <a:pt x="0" y="323"/>
                </a:lnTo>
                <a:lnTo>
                  <a:pt x="0" y="332"/>
                </a:lnTo>
                <a:lnTo>
                  <a:pt x="7" y="350"/>
                </a:lnTo>
                <a:lnTo>
                  <a:pt x="16" y="359"/>
                </a:lnTo>
                <a:lnTo>
                  <a:pt x="24" y="359"/>
                </a:lnTo>
                <a:lnTo>
                  <a:pt x="40" y="367"/>
                </a:lnTo>
                <a:lnTo>
                  <a:pt x="119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7580160" y="2428920"/>
            <a:ext cx="135000" cy="407880"/>
          </a:xfrm>
          <a:custGeom>
            <a:avLst/>
            <a:gdLst/>
            <a:ahLst/>
            <a:rect l="l" t="t" r="r" b="b"/>
            <a:pathLst>
              <a:path w="118" h="367">
                <a:moveTo>
                  <a:pt x="0" y="0"/>
                </a:moveTo>
                <a:lnTo>
                  <a:pt x="78" y="0"/>
                </a:lnTo>
                <a:lnTo>
                  <a:pt x="95" y="0"/>
                </a:lnTo>
                <a:lnTo>
                  <a:pt x="102" y="9"/>
                </a:lnTo>
                <a:lnTo>
                  <a:pt x="111" y="19"/>
                </a:lnTo>
                <a:lnTo>
                  <a:pt x="118" y="36"/>
                </a:lnTo>
                <a:lnTo>
                  <a:pt x="118" y="45"/>
                </a:lnTo>
                <a:lnTo>
                  <a:pt x="118" y="63"/>
                </a:lnTo>
                <a:lnTo>
                  <a:pt x="111" y="72"/>
                </a:lnTo>
                <a:lnTo>
                  <a:pt x="102" y="81"/>
                </a:lnTo>
                <a:lnTo>
                  <a:pt x="95" y="89"/>
                </a:lnTo>
                <a:lnTo>
                  <a:pt x="78" y="89"/>
                </a:lnTo>
                <a:lnTo>
                  <a:pt x="95" y="89"/>
                </a:lnTo>
                <a:lnTo>
                  <a:pt x="102" y="99"/>
                </a:lnTo>
                <a:lnTo>
                  <a:pt x="111" y="108"/>
                </a:lnTo>
                <a:lnTo>
                  <a:pt x="118" y="125"/>
                </a:lnTo>
                <a:lnTo>
                  <a:pt x="118" y="135"/>
                </a:lnTo>
                <a:lnTo>
                  <a:pt x="118" y="152"/>
                </a:lnTo>
                <a:lnTo>
                  <a:pt x="111" y="161"/>
                </a:lnTo>
                <a:lnTo>
                  <a:pt x="102" y="171"/>
                </a:lnTo>
                <a:lnTo>
                  <a:pt x="95" y="179"/>
                </a:lnTo>
                <a:lnTo>
                  <a:pt x="78" y="179"/>
                </a:lnTo>
                <a:lnTo>
                  <a:pt x="95" y="188"/>
                </a:lnTo>
                <a:lnTo>
                  <a:pt x="102" y="188"/>
                </a:lnTo>
                <a:lnTo>
                  <a:pt x="111" y="198"/>
                </a:lnTo>
                <a:lnTo>
                  <a:pt x="118" y="215"/>
                </a:lnTo>
                <a:lnTo>
                  <a:pt x="118" y="224"/>
                </a:lnTo>
                <a:lnTo>
                  <a:pt x="118" y="242"/>
                </a:lnTo>
                <a:lnTo>
                  <a:pt x="111" y="251"/>
                </a:lnTo>
                <a:lnTo>
                  <a:pt x="102" y="270"/>
                </a:lnTo>
                <a:lnTo>
                  <a:pt x="95" y="270"/>
                </a:lnTo>
                <a:lnTo>
                  <a:pt x="78" y="278"/>
                </a:lnTo>
                <a:lnTo>
                  <a:pt x="95" y="278"/>
                </a:lnTo>
                <a:lnTo>
                  <a:pt x="102" y="278"/>
                </a:lnTo>
                <a:lnTo>
                  <a:pt x="111" y="296"/>
                </a:lnTo>
                <a:lnTo>
                  <a:pt x="118" y="304"/>
                </a:lnTo>
                <a:lnTo>
                  <a:pt x="118" y="323"/>
                </a:lnTo>
                <a:lnTo>
                  <a:pt x="118" y="332"/>
                </a:lnTo>
                <a:lnTo>
                  <a:pt x="111" y="350"/>
                </a:lnTo>
                <a:lnTo>
                  <a:pt x="102" y="359"/>
                </a:lnTo>
                <a:lnTo>
                  <a:pt x="95" y="359"/>
                </a:lnTo>
                <a:lnTo>
                  <a:pt x="78" y="367"/>
                </a:lnTo>
                <a:lnTo>
                  <a:pt x="0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7651800" y="2846520"/>
            <a:ext cx="26352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7651800" y="2849400"/>
            <a:ext cx="256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T1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7815240" y="3743280"/>
            <a:ext cx="135000" cy="407880"/>
          </a:xfrm>
          <a:custGeom>
            <a:avLst/>
            <a:gdLst/>
            <a:ahLst/>
            <a:rect l="l" t="t" r="r" b="b"/>
            <a:pathLst>
              <a:path w="119" h="367">
                <a:moveTo>
                  <a:pt x="119" y="0"/>
                </a:moveTo>
                <a:lnTo>
                  <a:pt x="40" y="0"/>
                </a:lnTo>
                <a:lnTo>
                  <a:pt x="24" y="0"/>
                </a:lnTo>
                <a:lnTo>
                  <a:pt x="16" y="9"/>
                </a:lnTo>
                <a:lnTo>
                  <a:pt x="7" y="17"/>
                </a:lnTo>
                <a:lnTo>
                  <a:pt x="0" y="36"/>
                </a:lnTo>
                <a:lnTo>
                  <a:pt x="0" y="44"/>
                </a:lnTo>
                <a:lnTo>
                  <a:pt x="0" y="63"/>
                </a:lnTo>
                <a:lnTo>
                  <a:pt x="7" y="72"/>
                </a:lnTo>
                <a:lnTo>
                  <a:pt x="16" y="80"/>
                </a:lnTo>
                <a:lnTo>
                  <a:pt x="24" y="89"/>
                </a:lnTo>
                <a:lnTo>
                  <a:pt x="40" y="89"/>
                </a:lnTo>
                <a:lnTo>
                  <a:pt x="24" y="99"/>
                </a:lnTo>
                <a:lnTo>
                  <a:pt x="16" y="99"/>
                </a:lnTo>
                <a:lnTo>
                  <a:pt x="7" y="107"/>
                </a:lnTo>
                <a:lnTo>
                  <a:pt x="0" y="125"/>
                </a:lnTo>
                <a:lnTo>
                  <a:pt x="0" y="143"/>
                </a:lnTo>
                <a:lnTo>
                  <a:pt x="0" y="152"/>
                </a:lnTo>
                <a:lnTo>
                  <a:pt x="7" y="169"/>
                </a:lnTo>
                <a:lnTo>
                  <a:pt x="16" y="179"/>
                </a:lnTo>
                <a:lnTo>
                  <a:pt x="24" y="179"/>
                </a:lnTo>
                <a:lnTo>
                  <a:pt x="40" y="188"/>
                </a:lnTo>
                <a:lnTo>
                  <a:pt x="24" y="188"/>
                </a:lnTo>
                <a:lnTo>
                  <a:pt x="16" y="196"/>
                </a:lnTo>
                <a:lnTo>
                  <a:pt x="7" y="206"/>
                </a:lnTo>
                <a:lnTo>
                  <a:pt x="0" y="215"/>
                </a:lnTo>
                <a:lnTo>
                  <a:pt x="0" y="232"/>
                </a:lnTo>
                <a:lnTo>
                  <a:pt x="0" y="242"/>
                </a:lnTo>
                <a:lnTo>
                  <a:pt x="7" y="259"/>
                </a:lnTo>
                <a:lnTo>
                  <a:pt x="16" y="268"/>
                </a:lnTo>
                <a:lnTo>
                  <a:pt x="24" y="268"/>
                </a:lnTo>
                <a:lnTo>
                  <a:pt x="40" y="278"/>
                </a:lnTo>
                <a:lnTo>
                  <a:pt x="24" y="278"/>
                </a:lnTo>
                <a:lnTo>
                  <a:pt x="16" y="287"/>
                </a:lnTo>
                <a:lnTo>
                  <a:pt x="7" y="295"/>
                </a:lnTo>
                <a:lnTo>
                  <a:pt x="0" y="304"/>
                </a:lnTo>
                <a:lnTo>
                  <a:pt x="0" y="322"/>
                </a:lnTo>
                <a:lnTo>
                  <a:pt x="0" y="331"/>
                </a:lnTo>
                <a:lnTo>
                  <a:pt x="7" y="350"/>
                </a:lnTo>
                <a:lnTo>
                  <a:pt x="16" y="358"/>
                </a:lnTo>
                <a:lnTo>
                  <a:pt x="24" y="367"/>
                </a:lnTo>
                <a:lnTo>
                  <a:pt x="40" y="367"/>
                </a:lnTo>
                <a:lnTo>
                  <a:pt x="119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7580160" y="3743280"/>
            <a:ext cx="135000" cy="407880"/>
          </a:xfrm>
          <a:custGeom>
            <a:avLst/>
            <a:gdLst/>
            <a:ahLst/>
            <a:rect l="l" t="t" r="r" b="b"/>
            <a:pathLst>
              <a:path w="118" h="367">
                <a:moveTo>
                  <a:pt x="0" y="0"/>
                </a:moveTo>
                <a:lnTo>
                  <a:pt x="78" y="0"/>
                </a:lnTo>
                <a:lnTo>
                  <a:pt x="95" y="0"/>
                </a:lnTo>
                <a:lnTo>
                  <a:pt x="102" y="9"/>
                </a:lnTo>
                <a:lnTo>
                  <a:pt x="111" y="17"/>
                </a:lnTo>
                <a:lnTo>
                  <a:pt x="118" y="36"/>
                </a:lnTo>
                <a:lnTo>
                  <a:pt x="118" y="44"/>
                </a:lnTo>
                <a:lnTo>
                  <a:pt x="118" y="63"/>
                </a:lnTo>
                <a:lnTo>
                  <a:pt x="111" y="72"/>
                </a:lnTo>
                <a:lnTo>
                  <a:pt x="102" y="80"/>
                </a:lnTo>
                <a:lnTo>
                  <a:pt x="95" y="89"/>
                </a:lnTo>
                <a:lnTo>
                  <a:pt x="78" y="89"/>
                </a:lnTo>
                <a:lnTo>
                  <a:pt x="95" y="99"/>
                </a:lnTo>
                <a:lnTo>
                  <a:pt x="102" y="99"/>
                </a:lnTo>
                <a:lnTo>
                  <a:pt x="111" y="107"/>
                </a:lnTo>
                <a:lnTo>
                  <a:pt x="118" y="125"/>
                </a:lnTo>
                <a:lnTo>
                  <a:pt x="118" y="143"/>
                </a:lnTo>
                <a:lnTo>
                  <a:pt x="118" y="152"/>
                </a:lnTo>
                <a:lnTo>
                  <a:pt x="111" y="169"/>
                </a:lnTo>
                <a:lnTo>
                  <a:pt x="102" y="179"/>
                </a:lnTo>
                <a:lnTo>
                  <a:pt x="95" y="179"/>
                </a:lnTo>
                <a:lnTo>
                  <a:pt x="78" y="188"/>
                </a:lnTo>
                <a:lnTo>
                  <a:pt x="95" y="188"/>
                </a:lnTo>
                <a:lnTo>
                  <a:pt x="102" y="196"/>
                </a:lnTo>
                <a:lnTo>
                  <a:pt x="111" y="206"/>
                </a:lnTo>
                <a:lnTo>
                  <a:pt x="118" y="215"/>
                </a:lnTo>
                <a:lnTo>
                  <a:pt x="118" y="232"/>
                </a:lnTo>
                <a:lnTo>
                  <a:pt x="118" y="242"/>
                </a:lnTo>
                <a:lnTo>
                  <a:pt x="111" y="259"/>
                </a:lnTo>
                <a:lnTo>
                  <a:pt x="102" y="268"/>
                </a:lnTo>
                <a:lnTo>
                  <a:pt x="95" y="268"/>
                </a:lnTo>
                <a:lnTo>
                  <a:pt x="78" y="278"/>
                </a:lnTo>
                <a:lnTo>
                  <a:pt x="95" y="278"/>
                </a:lnTo>
                <a:lnTo>
                  <a:pt x="102" y="287"/>
                </a:lnTo>
                <a:lnTo>
                  <a:pt x="111" y="295"/>
                </a:lnTo>
                <a:lnTo>
                  <a:pt x="118" y="304"/>
                </a:lnTo>
                <a:lnTo>
                  <a:pt x="118" y="322"/>
                </a:lnTo>
                <a:lnTo>
                  <a:pt x="118" y="331"/>
                </a:lnTo>
                <a:lnTo>
                  <a:pt x="111" y="350"/>
                </a:lnTo>
                <a:lnTo>
                  <a:pt x="102" y="358"/>
                </a:lnTo>
                <a:lnTo>
                  <a:pt x="95" y="367"/>
                </a:lnTo>
                <a:lnTo>
                  <a:pt x="78" y="367"/>
                </a:lnTo>
                <a:lnTo>
                  <a:pt x="0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7651800" y="4162320"/>
            <a:ext cx="26352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7651800" y="4164120"/>
            <a:ext cx="256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T2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7488360" y="2622600"/>
            <a:ext cx="180720" cy="126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5187960" y="4957920"/>
            <a:ext cx="3497400" cy="6807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6329520" y="4997520"/>
            <a:ext cx="52524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6329520" y="5006880"/>
            <a:ext cx="517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Summer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7070760" y="4997520"/>
            <a:ext cx="26496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7071120" y="5006880"/>
            <a:ext cx="533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Nominal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434360" y="4997520"/>
            <a:ext cx="42696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757280" y="5006880"/>
            <a:ext cx="423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Winter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5234040" y="5159520"/>
            <a:ext cx="96984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5235120" y="5167440"/>
            <a:ext cx="8931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Unit MW Rating: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6329520" y="5159520"/>
            <a:ext cx="2728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632916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070760" y="5159520"/>
            <a:ext cx="2746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707040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7434360" y="5159520"/>
            <a:ext cx="2728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775620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329520" y="5316480"/>
            <a:ext cx="2728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632916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7070760" y="5316480"/>
            <a:ext cx="2746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707040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7434360" y="5316480"/>
            <a:ext cx="2728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775620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133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5234040" y="5486400"/>
            <a:ext cx="104148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5234040" y="549576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6329520" y="5486400"/>
            <a:ext cx="30780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329520" y="549576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234040" y="5646600"/>
            <a:ext cx="979560" cy="1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5234040" y="56563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329520" y="5646600"/>
            <a:ext cx="1123920" cy="1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6329520" y="56563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6329520" y="5805360"/>
            <a:ext cx="133956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6329520" y="581328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4861080" y="6062760"/>
            <a:ext cx="52704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858200" y="6067440"/>
            <a:ext cx="500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 = Breaker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4861080" y="6164280"/>
            <a:ext cx="133344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4856040" y="6168960"/>
            <a:ext cx="1271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= Generator Step-up Unit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8131320" y="2422440"/>
            <a:ext cx="182520" cy="144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7950240" y="232884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8013600" y="2368440"/>
            <a:ext cx="100080" cy="16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8013600" y="237348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7488360" y="3946680"/>
            <a:ext cx="180720" cy="14040"/>
          </a:xfrm>
          <a:custGeom>
            <a:avLst/>
            <a:gdLst/>
            <a:ahLst/>
            <a:rect l="l" t="t" r="r" b="b"/>
            <a:pathLst>
              <a:path w="159" h="13">
                <a:moveTo>
                  <a:pt x="159" y="11"/>
                </a:moveTo>
                <a:lnTo>
                  <a:pt x="159" y="0"/>
                </a:lnTo>
                <a:lnTo>
                  <a:pt x="0" y="2"/>
                </a:lnTo>
                <a:lnTo>
                  <a:pt x="0" y="13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7307280" y="2622600"/>
            <a:ext cx="181080" cy="126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7307280" y="3946680"/>
            <a:ext cx="181080" cy="14040"/>
          </a:xfrm>
          <a:custGeom>
            <a:avLst/>
            <a:gdLst/>
            <a:ahLst/>
            <a:rect l="l" t="t" r="r" b="b"/>
            <a:pathLst>
              <a:path w="159" h="13">
                <a:moveTo>
                  <a:pt x="159" y="11"/>
                </a:moveTo>
                <a:lnTo>
                  <a:pt x="159" y="0"/>
                </a:lnTo>
                <a:lnTo>
                  <a:pt x="0" y="2"/>
                </a:lnTo>
                <a:lnTo>
                  <a:pt x="0" y="13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7300800" y="2736720"/>
            <a:ext cx="14400" cy="1513080"/>
          </a:xfrm>
          <a:custGeom>
            <a:avLst/>
            <a:gdLst/>
            <a:ahLst/>
            <a:rect l="l" t="t" r="r" b="b"/>
            <a:pathLst>
              <a:path w="12" h="1360">
                <a:moveTo>
                  <a:pt x="11" y="0"/>
                </a:moveTo>
                <a:lnTo>
                  <a:pt x="0" y="0"/>
                </a:lnTo>
                <a:lnTo>
                  <a:pt x="1" y="1360"/>
                </a:lnTo>
                <a:lnTo>
                  <a:pt x="12" y="136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 rot="16200000">
            <a:off x="7110360" y="3562920"/>
            <a:ext cx="63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rot="-54000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 1 (500 kV)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7026120" y="2622600"/>
            <a:ext cx="281160" cy="12600"/>
          </a:xfrm>
          <a:custGeom>
            <a:avLst/>
            <a:gdLst/>
            <a:ahLst/>
            <a:rect l="l" t="t" r="r" b="b"/>
            <a:pathLst>
              <a:path w="246" h="12">
                <a:moveTo>
                  <a:pt x="246" y="11"/>
                </a:moveTo>
                <a:lnTo>
                  <a:pt x="246" y="0"/>
                </a:lnTo>
                <a:lnTo>
                  <a:pt x="0" y="1"/>
                </a:lnTo>
                <a:lnTo>
                  <a:pt x="0" y="12"/>
                </a:lnTo>
                <a:lnTo>
                  <a:pt x="246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7026120" y="3946680"/>
            <a:ext cx="281160" cy="14040"/>
          </a:xfrm>
          <a:custGeom>
            <a:avLst/>
            <a:gdLst/>
            <a:ahLst/>
            <a:rect l="l" t="t" r="r" b="b"/>
            <a:pathLst>
              <a:path w="246" h="13">
                <a:moveTo>
                  <a:pt x="246" y="11"/>
                </a:moveTo>
                <a:lnTo>
                  <a:pt x="246" y="0"/>
                </a:lnTo>
                <a:lnTo>
                  <a:pt x="0" y="2"/>
                </a:lnTo>
                <a:lnTo>
                  <a:pt x="0" y="13"/>
                </a:lnTo>
                <a:lnTo>
                  <a:pt x="246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7020000" y="2627280"/>
            <a:ext cx="12600" cy="209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7020000" y="3951360"/>
            <a:ext cx="12600" cy="1998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6664320" y="4146480"/>
            <a:ext cx="642960" cy="12600"/>
          </a:xfrm>
          <a:custGeom>
            <a:avLst/>
            <a:gdLst/>
            <a:ahLst/>
            <a:rect l="l" t="t" r="r" b="b"/>
            <a:pathLst>
              <a:path w="564" h="12">
                <a:moveTo>
                  <a:pt x="564" y="11"/>
                </a:moveTo>
                <a:lnTo>
                  <a:pt x="564" y="0"/>
                </a:lnTo>
                <a:lnTo>
                  <a:pt x="0" y="1"/>
                </a:lnTo>
                <a:lnTo>
                  <a:pt x="0" y="12"/>
                </a:lnTo>
                <a:lnTo>
                  <a:pt x="564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6664320" y="2832120"/>
            <a:ext cx="642960" cy="12600"/>
          </a:xfrm>
          <a:custGeom>
            <a:avLst/>
            <a:gdLst/>
            <a:ahLst/>
            <a:rect l="l" t="t" r="r" b="b"/>
            <a:pathLst>
              <a:path w="564" h="12">
                <a:moveTo>
                  <a:pt x="564" y="11"/>
                </a:moveTo>
                <a:lnTo>
                  <a:pt x="564" y="0"/>
                </a:lnTo>
                <a:lnTo>
                  <a:pt x="0" y="1"/>
                </a:lnTo>
                <a:lnTo>
                  <a:pt x="0" y="12"/>
                </a:lnTo>
                <a:lnTo>
                  <a:pt x="564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7070760" y="2736720"/>
            <a:ext cx="19368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7135920" y="276876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7135560" y="27716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7070760" y="4052880"/>
            <a:ext cx="193680" cy="1983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7135920" y="409248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7135560" y="409716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6754680" y="4052880"/>
            <a:ext cx="182520" cy="1983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6818400" y="409248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6818040" y="409716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6754680" y="273672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6818400" y="276876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6818040" y="27716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6564240" y="3340080"/>
            <a:ext cx="743040" cy="12600"/>
          </a:xfrm>
          <a:custGeom>
            <a:avLst/>
            <a:gdLst/>
            <a:ahLst/>
            <a:rect l="l" t="t" r="r" b="b"/>
            <a:pathLst>
              <a:path w="651" h="12">
                <a:moveTo>
                  <a:pt x="651" y="11"/>
                </a:moveTo>
                <a:lnTo>
                  <a:pt x="651" y="0"/>
                </a:lnTo>
                <a:lnTo>
                  <a:pt x="0" y="1"/>
                </a:lnTo>
                <a:lnTo>
                  <a:pt x="0" y="12"/>
                </a:lnTo>
                <a:lnTo>
                  <a:pt x="651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6564240" y="2832120"/>
            <a:ext cx="100080" cy="12600"/>
          </a:xfrm>
          <a:custGeom>
            <a:avLst/>
            <a:gdLst/>
            <a:ahLst/>
            <a:rect l="l" t="t" r="r" b="b"/>
            <a:pathLst>
              <a:path w="87" h="12">
                <a:moveTo>
                  <a:pt x="87" y="11"/>
                </a:moveTo>
                <a:lnTo>
                  <a:pt x="87" y="0"/>
                </a:lnTo>
                <a:lnTo>
                  <a:pt x="0" y="1"/>
                </a:lnTo>
                <a:lnTo>
                  <a:pt x="0" y="12"/>
                </a:lnTo>
                <a:lnTo>
                  <a:pt x="87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6564240" y="4146480"/>
            <a:ext cx="100080" cy="12600"/>
          </a:xfrm>
          <a:custGeom>
            <a:avLst/>
            <a:gdLst/>
            <a:ahLst/>
            <a:rect l="l" t="t" r="r" b="b"/>
            <a:pathLst>
              <a:path w="87" h="12">
                <a:moveTo>
                  <a:pt x="87" y="11"/>
                </a:moveTo>
                <a:lnTo>
                  <a:pt x="87" y="0"/>
                </a:lnTo>
                <a:lnTo>
                  <a:pt x="0" y="1"/>
                </a:lnTo>
                <a:lnTo>
                  <a:pt x="0" y="12"/>
                </a:lnTo>
                <a:lnTo>
                  <a:pt x="87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6559560" y="2627280"/>
            <a:ext cx="12600" cy="1724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 rot="16200000">
            <a:off x="6184800" y="3663000"/>
            <a:ext cx="63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rot="-54000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 2 (500 kV)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5649840" y="4344840"/>
            <a:ext cx="1067040" cy="222480"/>
          </a:xfrm>
          <a:custGeom>
            <a:avLst/>
            <a:gdLst/>
            <a:ahLst/>
            <a:rect l="l" t="t" r="r" b="b"/>
            <a:pathLst>
              <a:path w="935" h="199">
                <a:moveTo>
                  <a:pt x="802" y="0"/>
                </a:moveTo>
                <a:lnTo>
                  <a:pt x="802" y="11"/>
                </a:lnTo>
                <a:lnTo>
                  <a:pt x="929" y="11"/>
                </a:lnTo>
                <a:lnTo>
                  <a:pt x="929" y="5"/>
                </a:lnTo>
                <a:lnTo>
                  <a:pt x="924" y="5"/>
                </a:lnTo>
                <a:lnTo>
                  <a:pt x="925" y="9"/>
                </a:lnTo>
                <a:lnTo>
                  <a:pt x="924" y="5"/>
                </a:lnTo>
                <a:lnTo>
                  <a:pt x="924" y="193"/>
                </a:lnTo>
                <a:lnTo>
                  <a:pt x="929" y="193"/>
                </a:lnTo>
                <a:lnTo>
                  <a:pt x="929" y="188"/>
                </a:lnTo>
                <a:lnTo>
                  <a:pt x="925" y="189"/>
                </a:lnTo>
                <a:lnTo>
                  <a:pt x="929" y="188"/>
                </a:lnTo>
                <a:lnTo>
                  <a:pt x="0" y="188"/>
                </a:lnTo>
                <a:lnTo>
                  <a:pt x="0" y="199"/>
                </a:lnTo>
                <a:lnTo>
                  <a:pt x="929" y="199"/>
                </a:lnTo>
                <a:lnTo>
                  <a:pt x="929" y="198"/>
                </a:lnTo>
                <a:lnTo>
                  <a:pt x="933" y="197"/>
                </a:lnTo>
                <a:lnTo>
                  <a:pt x="934" y="193"/>
                </a:lnTo>
                <a:lnTo>
                  <a:pt x="935" y="193"/>
                </a:lnTo>
                <a:lnTo>
                  <a:pt x="935" y="5"/>
                </a:lnTo>
                <a:lnTo>
                  <a:pt x="934" y="5"/>
                </a:lnTo>
                <a:lnTo>
                  <a:pt x="933" y="1"/>
                </a:lnTo>
                <a:lnTo>
                  <a:pt x="929" y="0"/>
                </a:lnTo>
                <a:lnTo>
                  <a:pt x="80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4818240" y="4218120"/>
            <a:ext cx="825480" cy="5587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4862520" y="4311720"/>
            <a:ext cx="78120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5052600" y="4321080"/>
            <a:ext cx="4010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Jackson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4994280" y="4448160"/>
            <a:ext cx="534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5468760" y="2935440"/>
            <a:ext cx="735120" cy="6109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5478480" y="3067200"/>
            <a:ext cx="69840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5622120" y="3075120"/>
            <a:ext cx="4363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Cordova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5568840" y="3203640"/>
            <a:ext cx="534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202440" y="3340080"/>
            <a:ext cx="361800" cy="12600"/>
          </a:xfrm>
          <a:custGeom>
            <a:avLst/>
            <a:gdLst/>
            <a:ahLst/>
            <a:rect l="l" t="t" r="r" b="b"/>
            <a:pathLst>
              <a:path w="318" h="12">
                <a:moveTo>
                  <a:pt x="318" y="11"/>
                </a:moveTo>
                <a:lnTo>
                  <a:pt x="318" y="0"/>
                </a:lnTo>
                <a:lnTo>
                  <a:pt x="0" y="1"/>
                </a:lnTo>
                <a:lnTo>
                  <a:pt x="0" y="12"/>
                </a:lnTo>
                <a:lnTo>
                  <a:pt x="318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6527880" y="2209680"/>
            <a:ext cx="242640" cy="1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6527520" y="2219400"/>
            <a:ext cx="4536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 kV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4800600" y="1600200"/>
            <a:ext cx="3906720" cy="4700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8111520" y="5338800"/>
            <a:ext cx="3985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(D5A)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8140320" y="5156280"/>
            <a:ext cx="288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(D5)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D2D6D2D-BB4B-486C-861B-9D96C9067C48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Layout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2" name="Brownsville" descr=""/>
          <p:cNvPicPr/>
          <p:nvPr/>
        </p:nvPicPr>
        <p:blipFill>
          <a:blip r:embed="rId1"/>
          <a:stretch/>
        </p:blipFill>
        <p:spPr>
          <a:xfrm>
            <a:off x="1447920" y="1593720"/>
            <a:ext cx="6172200" cy="462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7628302-B647-4818-9742-DAF48500F3C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Results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46519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54853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63187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3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71521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4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1294200" y="2508120"/>
            <a:ext cx="1693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Life-to-Date Run Hours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4682160" y="2508120"/>
            <a:ext cx="412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1,105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554544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922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635364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819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720756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937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1294560" y="2711520"/>
            <a:ext cx="13363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Life-to-Date Starts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47739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55821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639000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174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72489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661560" y="3048120"/>
            <a:ext cx="1793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Test Data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1299600" y="3324240"/>
            <a:ext cx="9424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Output (MW)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3089520" y="332424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46612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54946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63280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71614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1293840" y="3730680"/>
            <a:ext cx="1217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 Rate (LHV)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3089520" y="373068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4615920" y="3730680"/>
            <a:ext cx="458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9,790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5449320" y="3730680"/>
            <a:ext cx="458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9,917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6284520" y="373068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10,451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7117920" y="373068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10,555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1293840" y="3935520"/>
            <a:ext cx="1244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 Rate (HHV)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3089520" y="393552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46159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10,867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54493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11,009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62845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11,601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71179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11,716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1262160" y="4343400"/>
            <a:ext cx="1601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Emissions (ppm)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3062880" y="4343400"/>
            <a:ext cx="150840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15% O</a:t>
            </a:r>
            <a:r>
              <a:rPr b="0" lang="en-US" sz="1300" strike="noStrike" u="none" baseline="-2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47073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11.9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55407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12.6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63741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24.1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72075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24.7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1066680" y="3276720"/>
            <a:ext cx="6705720" cy="1371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1066680" y="2971800"/>
            <a:ext cx="6705720" cy="304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1066680" y="1752480"/>
            <a:ext cx="6705720" cy="1143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1066680" y="1752480"/>
            <a:ext cx="6705720" cy="304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3769560" y="1828800"/>
            <a:ext cx="1409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Data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4775040" y="2108160"/>
            <a:ext cx="2109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5600880" y="2108160"/>
            <a:ext cx="2109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6362640" y="2120760"/>
            <a:ext cx="444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7201080" y="2120760"/>
            <a:ext cx="4442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1271520" y="2133720"/>
            <a:ext cx="7048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Unit Type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98FEE4F-74E2-4E2F-A9F9-538C9CBFE300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21633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1998-03-06T18:15:04Z</dcterms:created>
  <dc:creator>sdick</dc:creator>
  <dc:description/>
  <dc:language>en-US</dc:language>
  <cp:lastModifiedBy>Ben Rogers</cp:lastModifiedBy>
  <cp:lastPrinted>2000-11-30T13:13:05Z</cp:lastPrinted>
  <dcterms:modified xsi:type="dcterms:W3CDTF">2000-11-30T21:30:27Z</dcterms:modified>
  <cp:revision>725</cp:revision>
  <dc:subject/>
  <dc:title>No Slide Title</dc:title>
</cp:coreProperties>
</file>