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.wmf" ContentType="image/x-wmf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wmf" ContentType="image/x-wmf"/>
  <Override PartName="/ppt/media/image9.wmf" ContentType="image/x-wmf"/>
  <Override PartName="/ppt/embeddings/oleObject1.docx" ContentType="application/vnd.openxmlformats-officedocument.wordprocessingml.document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/>
  <p:notesSz cx="6994525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6553080" y="63975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0E7054F-B0DC-464B-9CB5-2F93337B5E37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685800" y="60660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1143000" y="606600"/>
            <a:ext cx="1981080" cy="0"/>
          </a:xfrm>
          <a:prstGeom prst="line">
            <a:avLst/>
          </a:prstGeom>
          <a:ln w="63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467480" y="378000"/>
            <a:ext cx="1067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 flipV="1">
            <a:off x="838080" y="6397200"/>
            <a:ext cx="6705720" cy="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8077320" y="639756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" name="" descr=""/>
          <p:cNvPicPr/>
          <p:nvPr/>
        </p:nvPicPr>
        <p:blipFill>
          <a:blip r:embed="rId2"/>
          <a:srcRect l="-56" t="0" r="-56" b="0"/>
          <a:stretch/>
        </p:blipFill>
        <p:spPr>
          <a:xfrm>
            <a:off x="7467480" y="6093000"/>
            <a:ext cx="731880" cy="57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9" name=""/>
          <p:cNvSpPr/>
          <p:nvPr/>
        </p:nvSpPr>
        <p:spPr>
          <a:xfrm>
            <a:off x="685800" y="152388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sldNum" idx="2"/>
          </p:nvPr>
        </p:nvSpPr>
        <p:spPr>
          <a:xfrm>
            <a:off x="6553080" y="63975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0CEDD82-C320-409A-9068-C22CB9DDA705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685800" y="60660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1143000" y="606600"/>
            <a:ext cx="1981080" cy="0"/>
          </a:xfrm>
          <a:prstGeom prst="line">
            <a:avLst/>
          </a:prstGeom>
          <a:ln w="63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467480" y="378000"/>
            <a:ext cx="1067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 flipV="1">
            <a:off x="838080" y="6397200"/>
            <a:ext cx="6705720" cy="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8077320" y="639756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" name="" descr=""/>
          <p:cNvPicPr/>
          <p:nvPr/>
        </p:nvPicPr>
        <p:blipFill>
          <a:blip r:embed="rId2"/>
          <a:srcRect l="-56" t="0" r="-56" b="0"/>
          <a:stretch/>
        </p:blipFill>
        <p:spPr>
          <a:xfrm>
            <a:off x="7467480" y="6093000"/>
            <a:ext cx="731880" cy="57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18" name=""/>
          <p:cNvSpPr/>
          <p:nvPr/>
        </p:nvSpPr>
        <p:spPr>
          <a:xfrm>
            <a:off x="685800" y="152388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ftr" idx="3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Peakers.ppt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sldNum" idx="4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89BCAA9-4E14-4FEF-A4C0-168E2F524D16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ctr">
              <a:spcBef>
                <a:spcPts val="400"/>
              </a:spcBef>
              <a:buClr>
                <a:srgbClr val="3333cc"/>
              </a:buClr>
              <a:buFont typeface="Times New Roman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 algn="ctr">
              <a:spcBef>
                <a:spcPts val="349"/>
              </a:spcBef>
              <a:buClr>
                <a:srgbClr val="3333cc"/>
              </a:buClr>
              <a:buFont typeface="Times New Roman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828800" algn="ctr">
              <a:spcBef>
                <a:spcPts val="349"/>
              </a:spcBef>
              <a:buClr>
                <a:srgbClr val="3333cc"/>
              </a:buClr>
              <a:buFont typeface="Times New Roman"/>
              <a:buChar char="-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828800">
              <a:spcBef>
                <a:spcPts val="34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828800">
              <a:spcBef>
                <a:spcPts val="34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"/>
          <p:cNvGraphicFramePr/>
          <p:nvPr/>
        </p:nvGraphicFramePr>
        <p:xfrm>
          <a:off x="3276720" y="1295280"/>
          <a:ext cx="2514600" cy="24447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276720" y="1295280"/>
                    <a:ext cx="251460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" name=""/>
          <p:cNvSpPr/>
          <p:nvPr/>
        </p:nvSpPr>
        <p:spPr>
          <a:xfrm>
            <a:off x="1143000" y="4343400"/>
            <a:ext cx="2057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November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6095880" y="4343400"/>
            <a:ext cx="2514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&amp; Proprietary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1143000" y="5410080"/>
            <a:ext cx="6248520" cy="81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Presentation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Overview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random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Interconnection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1142640" y="1978200"/>
            <a:ext cx="708660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Brownsville facility is interconnected via a ring bus switchyard to two TVA 500 kV lines.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There is one line connected to TVA’s Cordova switchyard and the other line is connected to TVA’s Jackson switchyard.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7109CA1-72F9-4957-BDAE-8E87C10534CE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Transportation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304560" y="1523880"/>
            <a:ext cx="4800600" cy="4569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Pipeline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Point: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ML-2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Contract: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IT/IPLS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 years (May - Sept), beginning April 1,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83,253 MMBtu/d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$0.0922 plus fuel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0.0% on Backhaul from Chicago; 2.91%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 forward haul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Receipt Points: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 Area, LA/Joliet, IL.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Balancing: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$0.015 per MMBtu/d out of balance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volumes fed by IT contract $0.015 per MMBtu/d out of balance for volumes feed by capacity release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Backup Contract: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ENA has a one time right to convert to ETS at any time during the first 5 years of the agreement.  Rate is $0.13 plus ACA and fuel.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Balancing: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IPLS at Plant Interconnect (limited to 84,000 MMBtu).  IPLS service subject to economic dispatching and pipeline operational conditions.  Balancing in-kind allows for uneven hourly flow at plant delivery point with even 24 hour supply flow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5029200" y="1600200"/>
            <a:ext cx="3851280" cy="434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A32C5DE-C1D0-46C9-956B-C205E5B39EBC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Location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1" name="brownsville" descr=""/>
          <p:cNvPicPr/>
          <p:nvPr/>
        </p:nvPicPr>
        <p:blipFill>
          <a:blip r:embed="rId1"/>
          <a:stretch/>
        </p:blipFill>
        <p:spPr>
          <a:xfrm>
            <a:off x="1600200" y="1600200"/>
            <a:ext cx="5867280" cy="4533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4F5A4FF-73ED-45E7-95F8-53D5D89A8819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Control Area Status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control area, ENSE, has been designated a control area in accordance with NERC policy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Following the sale, control area options for purchaser include: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services could be provided by TVA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purchaser could re-establish a control area in accordance with NERC procedures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Enron affiliate could provide control area and scheduling services, under separate contract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BFE6577-664D-4C92-9B3B-0849A024CD48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Expansion/Conversion Opportunity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has been designed to facilitate a future plant expansion and/or conversion to combined cycle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heat rate could go from 11,400 Btu/kWh (HHV) currently to approximately 8,000 (HHV), depending on equipment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output could go from 494 MW (nominal) currently to 754 MW (nominal), depending on equipment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Conversion of Brownsville should take approximately 18 to 24 months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Installation of an SCR should facilitate getting a PSD permit for combined cycle operation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8F5D446-9E34-4372-9837-1B12C1987E97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Environmental Issues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1752480" y="2209680"/>
            <a:ext cx="6477120" cy="2594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Discharge Permit: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Required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Air Permit: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Non-PSD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Control Method: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x Water injection;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x Steam injection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Compliance Method: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249 T NOx per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249 T CO per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 Commission NOx: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&lt;15 ppm (501 D5) and &lt; 25 ppm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(501 D5A)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Estimated Run Hours: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1,365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>
            <a:off x="1600200" y="2133720"/>
            <a:ext cx="2819520" cy="3352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>
            <a:off x="4419720" y="2133720"/>
            <a:ext cx="3200400" cy="3352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541E74F-1979-41C1-8B6A-11FBF39AB846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Operating Costs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45" name=""/>
          <p:cNvGraphicFramePr/>
          <p:nvPr/>
        </p:nvGraphicFramePr>
        <p:xfrm>
          <a:off x="1452600" y="2095560"/>
          <a:ext cx="6240600" cy="26668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52600" y="2095560"/>
                    <a:ext cx="6240600" cy="2666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BA52CE8-F84A-4226-BB40-00E51F7E02EB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Organizational Chart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>
            <a:off x="1143000" y="1676520"/>
            <a:ext cx="3581280" cy="441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is currently operated by Operational Energy Corp (“OEC”), an Enron Corp. subsidiary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is anticipated that at closing, O&amp;M contract with OEC will be terminated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personnel are employees of OEC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51" name=""/>
          <p:cNvGraphicFramePr/>
          <p:nvPr/>
        </p:nvGraphicFramePr>
        <p:xfrm>
          <a:off x="2514600" y="2743200"/>
          <a:ext cx="6324480" cy="2797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14600" y="2743200"/>
                    <a:ext cx="6324480" cy="2797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9C76986-1F72-45EF-8B82-263D00FA8EF3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Legal Structure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1143000" y="2133720"/>
            <a:ext cx="6781680" cy="39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Plant I, L.L.C. (“Brownsville”), a single member Delaware limited liability company, has a fee simple ownership of the facility (including the real property)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has the right to buy the facility at any time during the term of the lease or within 90 days after the expiration thereof for $500.00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is a single member Delaware limited liability company and is 100% owned by Enron North America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Purchaser will acquire 100% of the member interests in Brownsville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588CEFC-ECF0-4F84-8A57-2A1D2B347C8D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143000" y="1526760"/>
            <a:ext cx="6934320" cy="456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Description: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494 MW (nominal) natural gas-fired,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simple-cycle facility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134-acre tract in Haywood County,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Tennessee, in the TVA subregion of SERC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Interconnect: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Interconnect into a 500 kV TVA 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Interconnect: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Pipeline Company Gas Interconnect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Start of Construction: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October 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Operation Date: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 Rate: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11,100 (nominal)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Approx. Max. Annual MWh: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674,000 MWhs (nominal)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Approx. Run Hours: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1,365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(per unit):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&lt;15 ppm (501 D5) and &lt;25 ppm (501 D5A)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 (per unit):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&lt;25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990720" y="1676520"/>
            <a:ext cx="2895480" cy="4114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3886200" y="1676520"/>
            <a:ext cx="4114800" cy="4114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3DF9D99-BF82-4167-90CE-B0E5E7902AF0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Facility Strengths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143000" y="1828440"/>
            <a:ext cx="6781680" cy="426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1143000" y="2057400"/>
            <a:ext cx="6781680" cy="40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“First-mover advantage” inside TVA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TVA and surrounding areas have historically experienced extreme power price volatility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Ideally suited to capitalize on gas/power arbitrage opportunities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Expansion/conversion potential at existing site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2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Site has room for additional gas turbines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2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and layout of turbines allow for conversion to combined cycle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30-minute normal unit ramp up from cold to full load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54A18B6-46FE-454D-B390-221A6A373537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Picture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9" name=""/>
          <p:cNvGraphicFramePr/>
          <p:nvPr/>
        </p:nvGraphicFramePr>
        <p:xfrm>
          <a:off x="1447920" y="1760400"/>
          <a:ext cx="6324480" cy="411660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7920" y="1760400"/>
                    <a:ext cx="6324480" cy="4116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6490BF1-4C37-4DDD-AE90-D19B55CFB1FC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3" name="new99" descr=""/>
          <p:cNvPicPr/>
          <p:nvPr/>
        </p:nvPicPr>
        <p:blipFill>
          <a:blip r:embed="rId1"/>
          <a:stretch/>
        </p:blipFill>
        <p:spPr>
          <a:xfrm>
            <a:off x="1676520" y="1600200"/>
            <a:ext cx="6019560" cy="465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AE2B4E3-055F-4CF5-AFB5-3701DCD1C839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Market Opportunities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Plant I, L.L.C. is qualified as an Exempt Wholesale Generator and has the authority to sell energy and capacity at market-based rates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Brownsville’s location in TVA and its access to the eastern U.S. electricity market will provide sales opportunities into the wholesale power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Brownsville’s interconnection into a TVA 500 kV line provides easy accessibility to other wheels and regions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Brownsville’s location provides access into the SERC region with direct access to over 30 control area markets within two utility wheels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704E266-3892-42F0-80B7-93A0B3CF1E49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Equipment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838080" y="1676520"/>
            <a:ext cx="3810240" cy="441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Turbines: 2 Westinghouse Model 501 D5 and 2 Westinghouse Model 501 D5A, with evap. cooling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Switchyard Equipment: ABB, 500 kV interconnect breakers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Switchyard Configuration: single ring bus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Transformers: (2) ABB 332 MVA, 3 winding, three-phase, 13.8 kV/500 kV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System: WDPF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Generator Circuit Breakers: (4) ABB (11,500 A)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Generator Voltages: 13.8 kV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Distribution Voltages: 4160 V and 480 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4800600" y="1600200"/>
            <a:ext cx="3900600" cy="469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4826160" y="1622520"/>
            <a:ext cx="3678120" cy="39852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4821120" y="1654200"/>
            <a:ext cx="36547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6221880" y="1662120"/>
            <a:ext cx="1180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BROWNSVILLE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6487560" y="1801800"/>
            <a:ext cx="4122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ENSE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8313840" y="3544920"/>
            <a:ext cx="371520" cy="406440"/>
          </a:xfrm>
          <a:custGeom>
            <a:avLst/>
            <a:gdLst/>
            <a:ahLst/>
            <a:rect l="l" t="t" r="r" b="b"/>
            <a:pathLst>
              <a:path w="326" h="366">
                <a:moveTo>
                  <a:pt x="0" y="178"/>
                </a:moveTo>
                <a:lnTo>
                  <a:pt x="8" y="152"/>
                </a:lnTo>
                <a:lnTo>
                  <a:pt x="8" y="125"/>
                </a:lnTo>
                <a:lnTo>
                  <a:pt x="16" y="97"/>
                </a:lnTo>
                <a:lnTo>
                  <a:pt x="32" y="71"/>
                </a:lnTo>
                <a:lnTo>
                  <a:pt x="48" y="53"/>
                </a:lnTo>
                <a:lnTo>
                  <a:pt x="72" y="36"/>
                </a:lnTo>
                <a:lnTo>
                  <a:pt x="88" y="17"/>
                </a:lnTo>
                <a:lnTo>
                  <a:pt x="112" y="8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8"/>
                </a:lnTo>
                <a:lnTo>
                  <a:pt x="238" y="17"/>
                </a:lnTo>
                <a:lnTo>
                  <a:pt x="262" y="36"/>
                </a:lnTo>
                <a:lnTo>
                  <a:pt x="278" y="53"/>
                </a:lnTo>
                <a:lnTo>
                  <a:pt x="294" y="71"/>
                </a:lnTo>
                <a:lnTo>
                  <a:pt x="310" y="97"/>
                </a:lnTo>
                <a:lnTo>
                  <a:pt x="318" y="125"/>
                </a:lnTo>
                <a:lnTo>
                  <a:pt x="326" y="152"/>
                </a:lnTo>
                <a:lnTo>
                  <a:pt x="326" y="178"/>
                </a:lnTo>
                <a:lnTo>
                  <a:pt x="326" y="205"/>
                </a:lnTo>
                <a:lnTo>
                  <a:pt x="318" y="232"/>
                </a:lnTo>
                <a:lnTo>
                  <a:pt x="310" y="258"/>
                </a:lnTo>
                <a:lnTo>
                  <a:pt x="294" y="285"/>
                </a:lnTo>
                <a:lnTo>
                  <a:pt x="278" y="313"/>
                </a:lnTo>
                <a:lnTo>
                  <a:pt x="262" y="330"/>
                </a:lnTo>
                <a:lnTo>
                  <a:pt x="238" y="339"/>
                </a:lnTo>
                <a:lnTo>
                  <a:pt x="214" y="357"/>
                </a:lnTo>
                <a:lnTo>
                  <a:pt x="191" y="357"/>
                </a:lnTo>
                <a:lnTo>
                  <a:pt x="167" y="366"/>
                </a:lnTo>
                <a:lnTo>
                  <a:pt x="143" y="357"/>
                </a:lnTo>
                <a:lnTo>
                  <a:pt x="112" y="357"/>
                </a:lnTo>
                <a:lnTo>
                  <a:pt x="88" y="339"/>
                </a:lnTo>
                <a:lnTo>
                  <a:pt x="72" y="330"/>
                </a:lnTo>
                <a:lnTo>
                  <a:pt x="48" y="313"/>
                </a:lnTo>
                <a:lnTo>
                  <a:pt x="32" y="285"/>
                </a:lnTo>
                <a:lnTo>
                  <a:pt x="16" y="258"/>
                </a:lnTo>
                <a:lnTo>
                  <a:pt x="8" y="232"/>
                </a:lnTo>
                <a:lnTo>
                  <a:pt x="8" y="205"/>
                </a:lnTo>
                <a:lnTo>
                  <a:pt x="0" y="178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421840" y="3654360"/>
            <a:ext cx="22680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8421480" y="366228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313840" y="2736720"/>
            <a:ext cx="371520" cy="398520"/>
          </a:xfrm>
          <a:custGeom>
            <a:avLst/>
            <a:gdLst/>
            <a:ahLst/>
            <a:rect l="l" t="t" r="r" b="b"/>
            <a:pathLst>
              <a:path w="326" h="359">
                <a:moveTo>
                  <a:pt x="0" y="179"/>
                </a:moveTo>
                <a:lnTo>
                  <a:pt x="8" y="152"/>
                </a:lnTo>
                <a:lnTo>
                  <a:pt x="8" y="125"/>
                </a:lnTo>
                <a:lnTo>
                  <a:pt x="16" y="99"/>
                </a:lnTo>
                <a:lnTo>
                  <a:pt x="32" y="72"/>
                </a:lnTo>
                <a:lnTo>
                  <a:pt x="48" y="45"/>
                </a:lnTo>
                <a:lnTo>
                  <a:pt x="72" y="27"/>
                </a:lnTo>
                <a:lnTo>
                  <a:pt x="88" y="19"/>
                </a:lnTo>
                <a:lnTo>
                  <a:pt x="112" y="0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0"/>
                </a:lnTo>
                <a:lnTo>
                  <a:pt x="238" y="19"/>
                </a:lnTo>
                <a:lnTo>
                  <a:pt x="262" y="27"/>
                </a:lnTo>
                <a:lnTo>
                  <a:pt x="278" y="45"/>
                </a:lnTo>
                <a:lnTo>
                  <a:pt x="294" y="72"/>
                </a:lnTo>
                <a:lnTo>
                  <a:pt x="310" y="99"/>
                </a:lnTo>
                <a:lnTo>
                  <a:pt x="318" y="125"/>
                </a:lnTo>
                <a:lnTo>
                  <a:pt x="326" y="152"/>
                </a:lnTo>
                <a:lnTo>
                  <a:pt x="326" y="179"/>
                </a:lnTo>
                <a:lnTo>
                  <a:pt x="326" y="207"/>
                </a:lnTo>
                <a:lnTo>
                  <a:pt x="318" y="234"/>
                </a:lnTo>
                <a:lnTo>
                  <a:pt x="310" y="260"/>
                </a:lnTo>
                <a:lnTo>
                  <a:pt x="294" y="287"/>
                </a:lnTo>
                <a:lnTo>
                  <a:pt x="278" y="304"/>
                </a:lnTo>
                <a:lnTo>
                  <a:pt x="262" y="323"/>
                </a:lnTo>
                <a:lnTo>
                  <a:pt x="238" y="340"/>
                </a:lnTo>
                <a:lnTo>
                  <a:pt x="214" y="350"/>
                </a:lnTo>
                <a:lnTo>
                  <a:pt x="191" y="359"/>
                </a:lnTo>
                <a:lnTo>
                  <a:pt x="167" y="359"/>
                </a:lnTo>
                <a:lnTo>
                  <a:pt x="143" y="359"/>
                </a:lnTo>
                <a:lnTo>
                  <a:pt x="112" y="350"/>
                </a:lnTo>
                <a:lnTo>
                  <a:pt x="88" y="340"/>
                </a:lnTo>
                <a:lnTo>
                  <a:pt x="72" y="323"/>
                </a:lnTo>
                <a:lnTo>
                  <a:pt x="48" y="304"/>
                </a:lnTo>
                <a:lnTo>
                  <a:pt x="32" y="287"/>
                </a:lnTo>
                <a:lnTo>
                  <a:pt x="16" y="260"/>
                </a:lnTo>
                <a:lnTo>
                  <a:pt x="8" y="234"/>
                </a:lnTo>
                <a:lnTo>
                  <a:pt x="8" y="207"/>
                </a:lnTo>
                <a:lnTo>
                  <a:pt x="0" y="179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8421840" y="2846520"/>
            <a:ext cx="226800" cy="18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8421480" y="285588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8313840" y="2228760"/>
            <a:ext cx="371520" cy="398520"/>
          </a:xfrm>
          <a:custGeom>
            <a:avLst/>
            <a:gdLst/>
            <a:ahLst/>
            <a:rect l="l" t="t" r="r" b="b"/>
            <a:pathLst>
              <a:path w="326" h="358">
                <a:moveTo>
                  <a:pt x="0" y="179"/>
                </a:moveTo>
                <a:lnTo>
                  <a:pt x="8" y="152"/>
                </a:lnTo>
                <a:lnTo>
                  <a:pt x="8" y="126"/>
                </a:lnTo>
                <a:lnTo>
                  <a:pt x="16" y="99"/>
                </a:lnTo>
                <a:lnTo>
                  <a:pt x="32" y="72"/>
                </a:lnTo>
                <a:lnTo>
                  <a:pt x="48" y="53"/>
                </a:lnTo>
                <a:lnTo>
                  <a:pt x="72" y="36"/>
                </a:lnTo>
                <a:lnTo>
                  <a:pt x="88" y="19"/>
                </a:lnTo>
                <a:lnTo>
                  <a:pt x="112" y="9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9"/>
                </a:lnTo>
                <a:lnTo>
                  <a:pt x="238" y="19"/>
                </a:lnTo>
                <a:lnTo>
                  <a:pt x="262" y="36"/>
                </a:lnTo>
                <a:lnTo>
                  <a:pt x="278" y="53"/>
                </a:lnTo>
                <a:lnTo>
                  <a:pt x="294" y="72"/>
                </a:lnTo>
                <a:lnTo>
                  <a:pt x="310" y="99"/>
                </a:lnTo>
                <a:lnTo>
                  <a:pt x="318" y="126"/>
                </a:lnTo>
                <a:lnTo>
                  <a:pt x="326" y="152"/>
                </a:lnTo>
                <a:lnTo>
                  <a:pt x="326" y="179"/>
                </a:lnTo>
                <a:lnTo>
                  <a:pt x="326" y="206"/>
                </a:lnTo>
                <a:lnTo>
                  <a:pt x="318" y="234"/>
                </a:lnTo>
                <a:lnTo>
                  <a:pt x="310" y="260"/>
                </a:lnTo>
                <a:lnTo>
                  <a:pt x="294" y="287"/>
                </a:lnTo>
                <a:lnTo>
                  <a:pt x="278" y="305"/>
                </a:lnTo>
                <a:lnTo>
                  <a:pt x="262" y="323"/>
                </a:lnTo>
                <a:lnTo>
                  <a:pt x="238" y="341"/>
                </a:lnTo>
                <a:lnTo>
                  <a:pt x="214" y="350"/>
                </a:lnTo>
                <a:lnTo>
                  <a:pt x="191" y="358"/>
                </a:lnTo>
                <a:lnTo>
                  <a:pt x="167" y="358"/>
                </a:lnTo>
                <a:lnTo>
                  <a:pt x="143" y="358"/>
                </a:lnTo>
                <a:lnTo>
                  <a:pt x="112" y="350"/>
                </a:lnTo>
                <a:lnTo>
                  <a:pt x="88" y="341"/>
                </a:lnTo>
                <a:lnTo>
                  <a:pt x="72" y="323"/>
                </a:lnTo>
                <a:lnTo>
                  <a:pt x="48" y="305"/>
                </a:lnTo>
                <a:lnTo>
                  <a:pt x="32" y="287"/>
                </a:lnTo>
                <a:lnTo>
                  <a:pt x="16" y="260"/>
                </a:lnTo>
                <a:lnTo>
                  <a:pt x="8" y="234"/>
                </a:lnTo>
                <a:lnTo>
                  <a:pt x="8" y="206"/>
                </a:lnTo>
                <a:lnTo>
                  <a:pt x="0" y="179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8421840" y="2338560"/>
            <a:ext cx="22680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8421480" y="234792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8313840" y="4052880"/>
            <a:ext cx="371520" cy="396720"/>
          </a:xfrm>
          <a:custGeom>
            <a:avLst/>
            <a:gdLst/>
            <a:ahLst/>
            <a:rect l="l" t="t" r="r" b="b"/>
            <a:pathLst>
              <a:path w="326" h="357">
                <a:moveTo>
                  <a:pt x="0" y="178"/>
                </a:moveTo>
                <a:lnTo>
                  <a:pt x="8" y="152"/>
                </a:lnTo>
                <a:lnTo>
                  <a:pt x="8" y="125"/>
                </a:lnTo>
                <a:lnTo>
                  <a:pt x="16" y="99"/>
                </a:lnTo>
                <a:lnTo>
                  <a:pt x="32" y="72"/>
                </a:lnTo>
                <a:lnTo>
                  <a:pt x="48" y="53"/>
                </a:lnTo>
                <a:lnTo>
                  <a:pt x="72" y="36"/>
                </a:lnTo>
                <a:lnTo>
                  <a:pt x="88" y="17"/>
                </a:lnTo>
                <a:lnTo>
                  <a:pt x="112" y="9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9"/>
                </a:lnTo>
                <a:lnTo>
                  <a:pt x="238" y="17"/>
                </a:lnTo>
                <a:lnTo>
                  <a:pt x="262" y="36"/>
                </a:lnTo>
                <a:lnTo>
                  <a:pt x="278" y="53"/>
                </a:lnTo>
                <a:lnTo>
                  <a:pt x="294" y="72"/>
                </a:lnTo>
                <a:lnTo>
                  <a:pt x="310" y="99"/>
                </a:lnTo>
                <a:lnTo>
                  <a:pt x="318" y="125"/>
                </a:lnTo>
                <a:lnTo>
                  <a:pt x="326" y="152"/>
                </a:lnTo>
                <a:lnTo>
                  <a:pt x="326" y="178"/>
                </a:lnTo>
                <a:lnTo>
                  <a:pt x="326" y="205"/>
                </a:lnTo>
                <a:lnTo>
                  <a:pt x="318" y="232"/>
                </a:lnTo>
                <a:lnTo>
                  <a:pt x="310" y="258"/>
                </a:lnTo>
                <a:lnTo>
                  <a:pt x="294" y="286"/>
                </a:lnTo>
                <a:lnTo>
                  <a:pt x="278" y="304"/>
                </a:lnTo>
                <a:lnTo>
                  <a:pt x="262" y="321"/>
                </a:lnTo>
                <a:lnTo>
                  <a:pt x="238" y="340"/>
                </a:lnTo>
                <a:lnTo>
                  <a:pt x="214" y="349"/>
                </a:lnTo>
                <a:lnTo>
                  <a:pt x="191" y="357"/>
                </a:lnTo>
                <a:lnTo>
                  <a:pt x="167" y="357"/>
                </a:lnTo>
                <a:lnTo>
                  <a:pt x="143" y="357"/>
                </a:lnTo>
                <a:lnTo>
                  <a:pt x="112" y="349"/>
                </a:lnTo>
                <a:lnTo>
                  <a:pt x="88" y="340"/>
                </a:lnTo>
                <a:lnTo>
                  <a:pt x="72" y="321"/>
                </a:lnTo>
                <a:lnTo>
                  <a:pt x="48" y="304"/>
                </a:lnTo>
                <a:lnTo>
                  <a:pt x="32" y="286"/>
                </a:lnTo>
                <a:lnTo>
                  <a:pt x="16" y="258"/>
                </a:lnTo>
                <a:lnTo>
                  <a:pt x="8" y="232"/>
                </a:lnTo>
                <a:lnTo>
                  <a:pt x="8" y="205"/>
                </a:lnTo>
                <a:lnTo>
                  <a:pt x="0" y="178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8421840" y="4162320"/>
            <a:ext cx="22680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8421480" y="417024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7950240" y="2836800"/>
            <a:ext cx="182520" cy="20160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8013600" y="2878200"/>
            <a:ext cx="1000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8013600" y="288288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7950240" y="3645000"/>
            <a:ext cx="182520" cy="19980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8013600" y="3684600"/>
            <a:ext cx="1000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8013600" y="368784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7950240" y="4151160"/>
            <a:ext cx="18252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8013600" y="4191120"/>
            <a:ext cx="1000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8013600" y="419580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8131320" y="2935440"/>
            <a:ext cx="182520" cy="1440"/>
          </a:xfrm>
          <a:custGeom>
            <a:avLst/>
            <a:gdLst/>
            <a:ahLst/>
            <a:rect l="l" t="t" r="r" b="b"/>
            <a:pathLst>
              <a:path w="159" h="0">
                <a:moveTo>
                  <a:pt x="0" y="0"/>
                </a:move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8131320" y="3745080"/>
            <a:ext cx="182520" cy="360"/>
          </a:xfrm>
          <a:custGeom>
            <a:avLst/>
            <a:gdLst/>
            <a:ahLst/>
            <a:rect l="l" t="t" r="r" b="b"/>
            <a:pathLst>
              <a:path w="159" h="0">
                <a:moveTo>
                  <a:pt x="0" y="0"/>
                </a:move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8131320" y="4251240"/>
            <a:ext cx="182520" cy="1800"/>
          </a:xfrm>
          <a:custGeom>
            <a:avLst/>
            <a:gdLst/>
            <a:ahLst/>
            <a:rect l="l" t="t" r="r" b="b"/>
            <a:pathLst>
              <a:path w="159" h="0">
                <a:moveTo>
                  <a:pt x="0" y="0"/>
                </a:move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7815240" y="2428920"/>
            <a:ext cx="135000" cy="407880"/>
          </a:xfrm>
          <a:custGeom>
            <a:avLst/>
            <a:gdLst/>
            <a:ahLst/>
            <a:rect l="l" t="t" r="r" b="b"/>
            <a:pathLst>
              <a:path w="119" h="367">
                <a:moveTo>
                  <a:pt x="119" y="0"/>
                </a:moveTo>
                <a:lnTo>
                  <a:pt x="40" y="0"/>
                </a:lnTo>
                <a:lnTo>
                  <a:pt x="24" y="0"/>
                </a:lnTo>
                <a:lnTo>
                  <a:pt x="16" y="9"/>
                </a:lnTo>
                <a:lnTo>
                  <a:pt x="7" y="19"/>
                </a:lnTo>
                <a:lnTo>
                  <a:pt x="0" y="36"/>
                </a:lnTo>
                <a:lnTo>
                  <a:pt x="0" y="45"/>
                </a:lnTo>
                <a:lnTo>
                  <a:pt x="0" y="63"/>
                </a:lnTo>
                <a:lnTo>
                  <a:pt x="7" y="72"/>
                </a:lnTo>
                <a:lnTo>
                  <a:pt x="16" y="81"/>
                </a:lnTo>
                <a:lnTo>
                  <a:pt x="24" y="89"/>
                </a:lnTo>
                <a:lnTo>
                  <a:pt x="40" y="89"/>
                </a:lnTo>
                <a:lnTo>
                  <a:pt x="24" y="89"/>
                </a:lnTo>
                <a:lnTo>
                  <a:pt x="16" y="99"/>
                </a:lnTo>
                <a:lnTo>
                  <a:pt x="7" y="108"/>
                </a:lnTo>
                <a:lnTo>
                  <a:pt x="0" y="125"/>
                </a:lnTo>
                <a:lnTo>
                  <a:pt x="0" y="135"/>
                </a:lnTo>
                <a:lnTo>
                  <a:pt x="0" y="152"/>
                </a:lnTo>
                <a:lnTo>
                  <a:pt x="7" y="161"/>
                </a:lnTo>
                <a:lnTo>
                  <a:pt x="16" y="171"/>
                </a:lnTo>
                <a:lnTo>
                  <a:pt x="24" y="179"/>
                </a:lnTo>
                <a:lnTo>
                  <a:pt x="40" y="179"/>
                </a:lnTo>
                <a:lnTo>
                  <a:pt x="24" y="188"/>
                </a:lnTo>
                <a:lnTo>
                  <a:pt x="16" y="188"/>
                </a:lnTo>
                <a:lnTo>
                  <a:pt x="7" y="198"/>
                </a:lnTo>
                <a:lnTo>
                  <a:pt x="0" y="215"/>
                </a:lnTo>
                <a:lnTo>
                  <a:pt x="0" y="224"/>
                </a:lnTo>
                <a:lnTo>
                  <a:pt x="0" y="242"/>
                </a:lnTo>
                <a:lnTo>
                  <a:pt x="7" y="251"/>
                </a:lnTo>
                <a:lnTo>
                  <a:pt x="16" y="270"/>
                </a:lnTo>
                <a:lnTo>
                  <a:pt x="24" y="270"/>
                </a:lnTo>
                <a:lnTo>
                  <a:pt x="40" y="278"/>
                </a:lnTo>
                <a:lnTo>
                  <a:pt x="24" y="278"/>
                </a:lnTo>
                <a:lnTo>
                  <a:pt x="16" y="278"/>
                </a:lnTo>
                <a:lnTo>
                  <a:pt x="7" y="296"/>
                </a:lnTo>
                <a:lnTo>
                  <a:pt x="0" y="304"/>
                </a:lnTo>
                <a:lnTo>
                  <a:pt x="0" y="323"/>
                </a:lnTo>
                <a:lnTo>
                  <a:pt x="0" y="332"/>
                </a:lnTo>
                <a:lnTo>
                  <a:pt x="7" y="350"/>
                </a:lnTo>
                <a:lnTo>
                  <a:pt x="16" y="359"/>
                </a:lnTo>
                <a:lnTo>
                  <a:pt x="24" y="359"/>
                </a:lnTo>
                <a:lnTo>
                  <a:pt x="40" y="367"/>
                </a:lnTo>
                <a:lnTo>
                  <a:pt x="119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7580160" y="2428920"/>
            <a:ext cx="135000" cy="407880"/>
          </a:xfrm>
          <a:custGeom>
            <a:avLst/>
            <a:gdLst/>
            <a:ahLst/>
            <a:rect l="l" t="t" r="r" b="b"/>
            <a:pathLst>
              <a:path w="118" h="367">
                <a:moveTo>
                  <a:pt x="0" y="0"/>
                </a:moveTo>
                <a:lnTo>
                  <a:pt x="78" y="0"/>
                </a:lnTo>
                <a:lnTo>
                  <a:pt x="95" y="0"/>
                </a:lnTo>
                <a:lnTo>
                  <a:pt x="102" y="9"/>
                </a:lnTo>
                <a:lnTo>
                  <a:pt x="111" y="19"/>
                </a:lnTo>
                <a:lnTo>
                  <a:pt x="118" y="36"/>
                </a:lnTo>
                <a:lnTo>
                  <a:pt x="118" y="45"/>
                </a:lnTo>
                <a:lnTo>
                  <a:pt x="118" y="63"/>
                </a:lnTo>
                <a:lnTo>
                  <a:pt x="111" y="72"/>
                </a:lnTo>
                <a:lnTo>
                  <a:pt x="102" y="81"/>
                </a:lnTo>
                <a:lnTo>
                  <a:pt x="95" y="89"/>
                </a:lnTo>
                <a:lnTo>
                  <a:pt x="78" y="89"/>
                </a:lnTo>
                <a:lnTo>
                  <a:pt x="95" y="89"/>
                </a:lnTo>
                <a:lnTo>
                  <a:pt x="102" y="99"/>
                </a:lnTo>
                <a:lnTo>
                  <a:pt x="111" y="108"/>
                </a:lnTo>
                <a:lnTo>
                  <a:pt x="118" y="125"/>
                </a:lnTo>
                <a:lnTo>
                  <a:pt x="118" y="135"/>
                </a:lnTo>
                <a:lnTo>
                  <a:pt x="118" y="152"/>
                </a:lnTo>
                <a:lnTo>
                  <a:pt x="111" y="161"/>
                </a:lnTo>
                <a:lnTo>
                  <a:pt x="102" y="171"/>
                </a:lnTo>
                <a:lnTo>
                  <a:pt x="95" y="179"/>
                </a:lnTo>
                <a:lnTo>
                  <a:pt x="78" y="179"/>
                </a:lnTo>
                <a:lnTo>
                  <a:pt x="95" y="188"/>
                </a:lnTo>
                <a:lnTo>
                  <a:pt x="102" y="188"/>
                </a:lnTo>
                <a:lnTo>
                  <a:pt x="111" y="198"/>
                </a:lnTo>
                <a:lnTo>
                  <a:pt x="118" y="215"/>
                </a:lnTo>
                <a:lnTo>
                  <a:pt x="118" y="224"/>
                </a:lnTo>
                <a:lnTo>
                  <a:pt x="118" y="242"/>
                </a:lnTo>
                <a:lnTo>
                  <a:pt x="111" y="251"/>
                </a:lnTo>
                <a:lnTo>
                  <a:pt x="102" y="270"/>
                </a:lnTo>
                <a:lnTo>
                  <a:pt x="95" y="270"/>
                </a:lnTo>
                <a:lnTo>
                  <a:pt x="78" y="278"/>
                </a:lnTo>
                <a:lnTo>
                  <a:pt x="95" y="278"/>
                </a:lnTo>
                <a:lnTo>
                  <a:pt x="102" y="278"/>
                </a:lnTo>
                <a:lnTo>
                  <a:pt x="111" y="296"/>
                </a:lnTo>
                <a:lnTo>
                  <a:pt x="118" y="304"/>
                </a:lnTo>
                <a:lnTo>
                  <a:pt x="118" y="323"/>
                </a:lnTo>
                <a:lnTo>
                  <a:pt x="118" y="332"/>
                </a:lnTo>
                <a:lnTo>
                  <a:pt x="111" y="350"/>
                </a:lnTo>
                <a:lnTo>
                  <a:pt x="102" y="359"/>
                </a:lnTo>
                <a:lnTo>
                  <a:pt x="95" y="359"/>
                </a:lnTo>
                <a:lnTo>
                  <a:pt x="78" y="367"/>
                </a:lnTo>
                <a:lnTo>
                  <a:pt x="0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7651800" y="2846520"/>
            <a:ext cx="263520" cy="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7651800" y="2849400"/>
            <a:ext cx="256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T1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7815240" y="3743280"/>
            <a:ext cx="135000" cy="407880"/>
          </a:xfrm>
          <a:custGeom>
            <a:avLst/>
            <a:gdLst/>
            <a:ahLst/>
            <a:rect l="l" t="t" r="r" b="b"/>
            <a:pathLst>
              <a:path w="119" h="367">
                <a:moveTo>
                  <a:pt x="119" y="0"/>
                </a:moveTo>
                <a:lnTo>
                  <a:pt x="40" y="0"/>
                </a:lnTo>
                <a:lnTo>
                  <a:pt x="24" y="0"/>
                </a:lnTo>
                <a:lnTo>
                  <a:pt x="16" y="9"/>
                </a:lnTo>
                <a:lnTo>
                  <a:pt x="7" y="17"/>
                </a:lnTo>
                <a:lnTo>
                  <a:pt x="0" y="36"/>
                </a:lnTo>
                <a:lnTo>
                  <a:pt x="0" y="44"/>
                </a:lnTo>
                <a:lnTo>
                  <a:pt x="0" y="63"/>
                </a:lnTo>
                <a:lnTo>
                  <a:pt x="7" y="72"/>
                </a:lnTo>
                <a:lnTo>
                  <a:pt x="16" y="80"/>
                </a:lnTo>
                <a:lnTo>
                  <a:pt x="24" y="89"/>
                </a:lnTo>
                <a:lnTo>
                  <a:pt x="40" y="89"/>
                </a:lnTo>
                <a:lnTo>
                  <a:pt x="24" y="99"/>
                </a:lnTo>
                <a:lnTo>
                  <a:pt x="16" y="99"/>
                </a:lnTo>
                <a:lnTo>
                  <a:pt x="7" y="107"/>
                </a:lnTo>
                <a:lnTo>
                  <a:pt x="0" y="125"/>
                </a:lnTo>
                <a:lnTo>
                  <a:pt x="0" y="143"/>
                </a:lnTo>
                <a:lnTo>
                  <a:pt x="0" y="152"/>
                </a:lnTo>
                <a:lnTo>
                  <a:pt x="7" y="169"/>
                </a:lnTo>
                <a:lnTo>
                  <a:pt x="16" y="179"/>
                </a:lnTo>
                <a:lnTo>
                  <a:pt x="24" y="179"/>
                </a:lnTo>
                <a:lnTo>
                  <a:pt x="40" y="188"/>
                </a:lnTo>
                <a:lnTo>
                  <a:pt x="24" y="188"/>
                </a:lnTo>
                <a:lnTo>
                  <a:pt x="16" y="196"/>
                </a:lnTo>
                <a:lnTo>
                  <a:pt x="7" y="206"/>
                </a:lnTo>
                <a:lnTo>
                  <a:pt x="0" y="215"/>
                </a:lnTo>
                <a:lnTo>
                  <a:pt x="0" y="232"/>
                </a:lnTo>
                <a:lnTo>
                  <a:pt x="0" y="242"/>
                </a:lnTo>
                <a:lnTo>
                  <a:pt x="7" y="259"/>
                </a:lnTo>
                <a:lnTo>
                  <a:pt x="16" y="268"/>
                </a:lnTo>
                <a:lnTo>
                  <a:pt x="24" y="268"/>
                </a:lnTo>
                <a:lnTo>
                  <a:pt x="40" y="278"/>
                </a:lnTo>
                <a:lnTo>
                  <a:pt x="24" y="278"/>
                </a:lnTo>
                <a:lnTo>
                  <a:pt x="16" y="287"/>
                </a:lnTo>
                <a:lnTo>
                  <a:pt x="7" y="295"/>
                </a:lnTo>
                <a:lnTo>
                  <a:pt x="0" y="304"/>
                </a:lnTo>
                <a:lnTo>
                  <a:pt x="0" y="322"/>
                </a:lnTo>
                <a:lnTo>
                  <a:pt x="0" y="331"/>
                </a:lnTo>
                <a:lnTo>
                  <a:pt x="7" y="350"/>
                </a:lnTo>
                <a:lnTo>
                  <a:pt x="16" y="358"/>
                </a:lnTo>
                <a:lnTo>
                  <a:pt x="24" y="367"/>
                </a:lnTo>
                <a:lnTo>
                  <a:pt x="40" y="367"/>
                </a:lnTo>
                <a:lnTo>
                  <a:pt x="119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7580160" y="3743280"/>
            <a:ext cx="135000" cy="407880"/>
          </a:xfrm>
          <a:custGeom>
            <a:avLst/>
            <a:gdLst/>
            <a:ahLst/>
            <a:rect l="l" t="t" r="r" b="b"/>
            <a:pathLst>
              <a:path w="118" h="367">
                <a:moveTo>
                  <a:pt x="0" y="0"/>
                </a:moveTo>
                <a:lnTo>
                  <a:pt x="78" y="0"/>
                </a:lnTo>
                <a:lnTo>
                  <a:pt x="95" y="0"/>
                </a:lnTo>
                <a:lnTo>
                  <a:pt x="102" y="9"/>
                </a:lnTo>
                <a:lnTo>
                  <a:pt x="111" y="17"/>
                </a:lnTo>
                <a:lnTo>
                  <a:pt x="118" y="36"/>
                </a:lnTo>
                <a:lnTo>
                  <a:pt x="118" y="44"/>
                </a:lnTo>
                <a:lnTo>
                  <a:pt x="118" y="63"/>
                </a:lnTo>
                <a:lnTo>
                  <a:pt x="111" y="72"/>
                </a:lnTo>
                <a:lnTo>
                  <a:pt x="102" y="80"/>
                </a:lnTo>
                <a:lnTo>
                  <a:pt x="95" y="89"/>
                </a:lnTo>
                <a:lnTo>
                  <a:pt x="78" y="89"/>
                </a:lnTo>
                <a:lnTo>
                  <a:pt x="95" y="99"/>
                </a:lnTo>
                <a:lnTo>
                  <a:pt x="102" y="99"/>
                </a:lnTo>
                <a:lnTo>
                  <a:pt x="111" y="107"/>
                </a:lnTo>
                <a:lnTo>
                  <a:pt x="118" y="125"/>
                </a:lnTo>
                <a:lnTo>
                  <a:pt x="118" y="143"/>
                </a:lnTo>
                <a:lnTo>
                  <a:pt x="118" y="152"/>
                </a:lnTo>
                <a:lnTo>
                  <a:pt x="111" y="169"/>
                </a:lnTo>
                <a:lnTo>
                  <a:pt x="102" y="179"/>
                </a:lnTo>
                <a:lnTo>
                  <a:pt x="95" y="179"/>
                </a:lnTo>
                <a:lnTo>
                  <a:pt x="78" y="188"/>
                </a:lnTo>
                <a:lnTo>
                  <a:pt x="95" y="188"/>
                </a:lnTo>
                <a:lnTo>
                  <a:pt x="102" y="196"/>
                </a:lnTo>
                <a:lnTo>
                  <a:pt x="111" y="206"/>
                </a:lnTo>
                <a:lnTo>
                  <a:pt x="118" y="215"/>
                </a:lnTo>
                <a:lnTo>
                  <a:pt x="118" y="232"/>
                </a:lnTo>
                <a:lnTo>
                  <a:pt x="118" y="242"/>
                </a:lnTo>
                <a:lnTo>
                  <a:pt x="111" y="259"/>
                </a:lnTo>
                <a:lnTo>
                  <a:pt x="102" y="268"/>
                </a:lnTo>
                <a:lnTo>
                  <a:pt x="95" y="268"/>
                </a:lnTo>
                <a:lnTo>
                  <a:pt x="78" y="278"/>
                </a:lnTo>
                <a:lnTo>
                  <a:pt x="95" y="278"/>
                </a:lnTo>
                <a:lnTo>
                  <a:pt x="102" y="287"/>
                </a:lnTo>
                <a:lnTo>
                  <a:pt x="111" y="295"/>
                </a:lnTo>
                <a:lnTo>
                  <a:pt x="118" y="304"/>
                </a:lnTo>
                <a:lnTo>
                  <a:pt x="118" y="322"/>
                </a:lnTo>
                <a:lnTo>
                  <a:pt x="118" y="331"/>
                </a:lnTo>
                <a:lnTo>
                  <a:pt x="111" y="350"/>
                </a:lnTo>
                <a:lnTo>
                  <a:pt x="102" y="358"/>
                </a:lnTo>
                <a:lnTo>
                  <a:pt x="95" y="367"/>
                </a:lnTo>
                <a:lnTo>
                  <a:pt x="78" y="367"/>
                </a:lnTo>
                <a:lnTo>
                  <a:pt x="0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7651800" y="4162320"/>
            <a:ext cx="263520" cy="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7651800" y="4164120"/>
            <a:ext cx="256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T2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7488360" y="2622600"/>
            <a:ext cx="180720" cy="12600"/>
          </a:xfrm>
          <a:custGeom>
            <a:avLst/>
            <a:gdLst/>
            <a:ahLst/>
            <a:rect l="l" t="t" r="r" b="b"/>
            <a:pathLst>
              <a:path w="159" h="12">
                <a:moveTo>
                  <a:pt x="159" y="11"/>
                </a:moveTo>
                <a:lnTo>
                  <a:pt x="159" y="0"/>
                </a:lnTo>
                <a:lnTo>
                  <a:pt x="0" y="1"/>
                </a:lnTo>
                <a:lnTo>
                  <a:pt x="0" y="12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5187960" y="4957920"/>
            <a:ext cx="3497400" cy="6807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6329520" y="4997520"/>
            <a:ext cx="52524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6329520" y="5006880"/>
            <a:ext cx="517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Summer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7070760" y="4997520"/>
            <a:ext cx="26496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7071120" y="5006880"/>
            <a:ext cx="533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Nominal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434360" y="4997520"/>
            <a:ext cx="42696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757280" y="5006880"/>
            <a:ext cx="423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Winter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5234040" y="5159520"/>
            <a:ext cx="96984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5235120" y="5167440"/>
            <a:ext cx="8931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Unit MW Rating: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6329520" y="5159520"/>
            <a:ext cx="27288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6329160" y="516744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070760" y="5159520"/>
            <a:ext cx="27468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7070400" y="516744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7434360" y="5159520"/>
            <a:ext cx="27288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7756200" y="516744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329520" y="5316480"/>
            <a:ext cx="27288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6329160" y="532620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7070760" y="5316480"/>
            <a:ext cx="27468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7070400" y="532620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7434360" y="5316480"/>
            <a:ext cx="27288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7756200" y="532620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133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5234040" y="5486400"/>
            <a:ext cx="104148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5234040" y="5495760"/>
            <a:ext cx="36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6329520" y="5486400"/>
            <a:ext cx="30780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6329520" y="5495760"/>
            <a:ext cx="36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234040" y="5646600"/>
            <a:ext cx="979560" cy="19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5234040" y="5656320"/>
            <a:ext cx="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6329520" y="5646600"/>
            <a:ext cx="1123920" cy="19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6329520" y="5656320"/>
            <a:ext cx="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6329520" y="5805360"/>
            <a:ext cx="133956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6329520" y="5813280"/>
            <a:ext cx="36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4861080" y="6062760"/>
            <a:ext cx="52704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858200" y="6067440"/>
            <a:ext cx="500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 = Breaker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4861080" y="6164280"/>
            <a:ext cx="133344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4856040" y="6168960"/>
            <a:ext cx="1271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= Generator Step-up Unit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8131320" y="2422440"/>
            <a:ext cx="182520" cy="14400"/>
          </a:xfrm>
          <a:custGeom>
            <a:avLst/>
            <a:gdLst/>
            <a:ahLst/>
            <a:rect l="l" t="t" r="r" b="b"/>
            <a:pathLst>
              <a:path w="159" h="12">
                <a:moveTo>
                  <a:pt x="159" y="11"/>
                </a:moveTo>
                <a:lnTo>
                  <a:pt x="159" y="0"/>
                </a:lnTo>
                <a:lnTo>
                  <a:pt x="0" y="1"/>
                </a:lnTo>
                <a:lnTo>
                  <a:pt x="0" y="12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7950240" y="2328840"/>
            <a:ext cx="18252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8013600" y="2368440"/>
            <a:ext cx="100080" cy="16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8013600" y="237348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7488360" y="3946680"/>
            <a:ext cx="180720" cy="14040"/>
          </a:xfrm>
          <a:custGeom>
            <a:avLst/>
            <a:gdLst/>
            <a:ahLst/>
            <a:rect l="l" t="t" r="r" b="b"/>
            <a:pathLst>
              <a:path w="159" h="13">
                <a:moveTo>
                  <a:pt x="159" y="11"/>
                </a:moveTo>
                <a:lnTo>
                  <a:pt x="159" y="0"/>
                </a:lnTo>
                <a:lnTo>
                  <a:pt x="0" y="2"/>
                </a:lnTo>
                <a:lnTo>
                  <a:pt x="0" y="13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7307280" y="2622600"/>
            <a:ext cx="181080" cy="12600"/>
          </a:xfrm>
          <a:custGeom>
            <a:avLst/>
            <a:gdLst/>
            <a:ahLst/>
            <a:rect l="l" t="t" r="r" b="b"/>
            <a:pathLst>
              <a:path w="159" h="12">
                <a:moveTo>
                  <a:pt x="159" y="11"/>
                </a:moveTo>
                <a:lnTo>
                  <a:pt x="159" y="0"/>
                </a:lnTo>
                <a:lnTo>
                  <a:pt x="0" y="1"/>
                </a:lnTo>
                <a:lnTo>
                  <a:pt x="0" y="12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7307280" y="3946680"/>
            <a:ext cx="181080" cy="14040"/>
          </a:xfrm>
          <a:custGeom>
            <a:avLst/>
            <a:gdLst/>
            <a:ahLst/>
            <a:rect l="l" t="t" r="r" b="b"/>
            <a:pathLst>
              <a:path w="159" h="13">
                <a:moveTo>
                  <a:pt x="159" y="11"/>
                </a:moveTo>
                <a:lnTo>
                  <a:pt x="159" y="0"/>
                </a:lnTo>
                <a:lnTo>
                  <a:pt x="0" y="2"/>
                </a:lnTo>
                <a:lnTo>
                  <a:pt x="0" y="13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7300800" y="2736720"/>
            <a:ext cx="14400" cy="1513080"/>
          </a:xfrm>
          <a:custGeom>
            <a:avLst/>
            <a:gdLst/>
            <a:ahLst/>
            <a:rect l="l" t="t" r="r" b="b"/>
            <a:pathLst>
              <a:path w="12" h="1360">
                <a:moveTo>
                  <a:pt x="11" y="0"/>
                </a:moveTo>
                <a:lnTo>
                  <a:pt x="0" y="0"/>
                </a:lnTo>
                <a:lnTo>
                  <a:pt x="1" y="1360"/>
                </a:lnTo>
                <a:lnTo>
                  <a:pt x="12" y="136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 rot="16200000">
            <a:off x="7110360" y="3562920"/>
            <a:ext cx="6332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rot="-54000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 1 (500 kV)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7026120" y="2622600"/>
            <a:ext cx="281160" cy="12600"/>
          </a:xfrm>
          <a:custGeom>
            <a:avLst/>
            <a:gdLst/>
            <a:ahLst/>
            <a:rect l="l" t="t" r="r" b="b"/>
            <a:pathLst>
              <a:path w="246" h="12">
                <a:moveTo>
                  <a:pt x="246" y="11"/>
                </a:moveTo>
                <a:lnTo>
                  <a:pt x="246" y="0"/>
                </a:lnTo>
                <a:lnTo>
                  <a:pt x="0" y="1"/>
                </a:lnTo>
                <a:lnTo>
                  <a:pt x="0" y="12"/>
                </a:lnTo>
                <a:lnTo>
                  <a:pt x="246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7026120" y="3946680"/>
            <a:ext cx="281160" cy="14040"/>
          </a:xfrm>
          <a:custGeom>
            <a:avLst/>
            <a:gdLst/>
            <a:ahLst/>
            <a:rect l="l" t="t" r="r" b="b"/>
            <a:pathLst>
              <a:path w="246" h="13">
                <a:moveTo>
                  <a:pt x="246" y="11"/>
                </a:moveTo>
                <a:lnTo>
                  <a:pt x="246" y="0"/>
                </a:lnTo>
                <a:lnTo>
                  <a:pt x="0" y="2"/>
                </a:lnTo>
                <a:lnTo>
                  <a:pt x="0" y="13"/>
                </a:lnTo>
                <a:lnTo>
                  <a:pt x="246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7020000" y="2627280"/>
            <a:ext cx="12600" cy="209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7020000" y="3951360"/>
            <a:ext cx="12600" cy="1998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6664320" y="4146480"/>
            <a:ext cx="642960" cy="12600"/>
          </a:xfrm>
          <a:custGeom>
            <a:avLst/>
            <a:gdLst/>
            <a:ahLst/>
            <a:rect l="l" t="t" r="r" b="b"/>
            <a:pathLst>
              <a:path w="564" h="12">
                <a:moveTo>
                  <a:pt x="564" y="11"/>
                </a:moveTo>
                <a:lnTo>
                  <a:pt x="564" y="0"/>
                </a:lnTo>
                <a:lnTo>
                  <a:pt x="0" y="1"/>
                </a:lnTo>
                <a:lnTo>
                  <a:pt x="0" y="12"/>
                </a:lnTo>
                <a:lnTo>
                  <a:pt x="564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6664320" y="2832120"/>
            <a:ext cx="642960" cy="12600"/>
          </a:xfrm>
          <a:custGeom>
            <a:avLst/>
            <a:gdLst/>
            <a:ahLst/>
            <a:rect l="l" t="t" r="r" b="b"/>
            <a:pathLst>
              <a:path w="564" h="12">
                <a:moveTo>
                  <a:pt x="564" y="11"/>
                </a:moveTo>
                <a:lnTo>
                  <a:pt x="564" y="0"/>
                </a:lnTo>
                <a:lnTo>
                  <a:pt x="0" y="1"/>
                </a:lnTo>
                <a:lnTo>
                  <a:pt x="0" y="12"/>
                </a:lnTo>
                <a:lnTo>
                  <a:pt x="564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7070760" y="2736720"/>
            <a:ext cx="19368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7135920" y="276876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7135560" y="277164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7070760" y="4052880"/>
            <a:ext cx="193680" cy="1983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7135920" y="409248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7135560" y="409716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6754680" y="4052880"/>
            <a:ext cx="182520" cy="1983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6818400" y="409248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6818040" y="409716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6754680" y="2736720"/>
            <a:ext cx="18252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6818400" y="276876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6818040" y="277164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6564240" y="3340080"/>
            <a:ext cx="743040" cy="12600"/>
          </a:xfrm>
          <a:custGeom>
            <a:avLst/>
            <a:gdLst/>
            <a:ahLst/>
            <a:rect l="l" t="t" r="r" b="b"/>
            <a:pathLst>
              <a:path w="651" h="12">
                <a:moveTo>
                  <a:pt x="651" y="11"/>
                </a:moveTo>
                <a:lnTo>
                  <a:pt x="651" y="0"/>
                </a:lnTo>
                <a:lnTo>
                  <a:pt x="0" y="1"/>
                </a:lnTo>
                <a:lnTo>
                  <a:pt x="0" y="12"/>
                </a:lnTo>
                <a:lnTo>
                  <a:pt x="651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6564240" y="2832120"/>
            <a:ext cx="100080" cy="12600"/>
          </a:xfrm>
          <a:custGeom>
            <a:avLst/>
            <a:gdLst/>
            <a:ahLst/>
            <a:rect l="l" t="t" r="r" b="b"/>
            <a:pathLst>
              <a:path w="87" h="12">
                <a:moveTo>
                  <a:pt x="87" y="11"/>
                </a:moveTo>
                <a:lnTo>
                  <a:pt x="87" y="0"/>
                </a:lnTo>
                <a:lnTo>
                  <a:pt x="0" y="1"/>
                </a:lnTo>
                <a:lnTo>
                  <a:pt x="0" y="12"/>
                </a:lnTo>
                <a:lnTo>
                  <a:pt x="87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6564240" y="4146480"/>
            <a:ext cx="100080" cy="12600"/>
          </a:xfrm>
          <a:custGeom>
            <a:avLst/>
            <a:gdLst/>
            <a:ahLst/>
            <a:rect l="l" t="t" r="r" b="b"/>
            <a:pathLst>
              <a:path w="87" h="12">
                <a:moveTo>
                  <a:pt x="87" y="11"/>
                </a:moveTo>
                <a:lnTo>
                  <a:pt x="87" y="0"/>
                </a:lnTo>
                <a:lnTo>
                  <a:pt x="0" y="1"/>
                </a:lnTo>
                <a:lnTo>
                  <a:pt x="0" y="12"/>
                </a:lnTo>
                <a:lnTo>
                  <a:pt x="87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6559560" y="2627280"/>
            <a:ext cx="12600" cy="1724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 rot="16200000">
            <a:off x="6184800" y="3663000"/>
            <a:ext cx="6332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rot="-54000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 2 (500 kV)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5649840" y="4344840"/>
            <a:ext cx="1067040" cy="222480"/>
          </a:xfrm>
          <a:custGeom>
            <a:avLst/>
            <a:gdLst/>
            <a:ahLst/>
            <a:rect l="l" t="t" r="r" b="b"/>
            <a:pathLst>
              <a:path w="935" h="199">
                <a:moveTo>
                  <a:pt x="802" y="0"/>
                </a:moveTo>
                <a:lnTo>
                  <a:pt x="802" y="11"/>
                </a:lnTo>
                <a:lnTo>
                  <a:pt x="929" y="11"/>
                </a:lnTo>
                <a:lnTo>
                  <a:pt x="929" y="5"/>
                </a:lnTo>
                <a:lnTo>
                  <a:pt x="924" y="5"/>
                </a:lnTo>
                <a:lnTo>
                  <a:pt x="925" y="9"/>
                </a:lnTo>
                <a:lnTo>
                  <a:pt x="924" y="5"/>
                </a:lnTo>
                <a:lnTo>
                  <a:pt x="924" y="193"/>
                </a:lnTo>
                <a:lnTo>
                  <a:pt x="929" y="193"/>
                </a:lnTo>
                <a:lnTo>
                  <a:pt x="929" y="188"/>
                </a:lnTo>
                <a:lnTo>
                  <a:pt x="925" y="189"/>
                </a:lnTo>
                <a:lnTo>
                  <a:pt x="929" y="188"/>
                </a:lnTo>
                <a:lnTo>
                  <a:pt x="0" y="188"/>
                </a:lnTo>
                <a:lnTo>
                  <a:pt x="0" y="199"/>
                </a:lnTo>
                <a:lnTo>
                  <a:pt x="929" y="199"/>
                </a:lnTo>
                <a:lnTo>
                  <a:pt x="929" y="198"/>
                </a:lnTo>
                <a:lnTo>
                  <a:pt x="933" y="197"/>
                </a:lnTo>
                <a:lnTo>
                  <a:pt x="934" y="193"/>
                </a:lnTo>
                <a:lnTo>
                  <a:pt x="935" y="193"/>
                </a:lnTo>
                <a:lnTo>
                  <a:pt x="935" y="5"/>
                </a:lnTo>
                <a:lnTo>
                  <a:pt x="934" y="5"/>
                </a:lnTo>
                <a:lnTo>
                  <a:pt x="933" y="1"/>
                </a:lnTo>
                <a:lnTo>
                  <a:pt x="929" y="0"/>
                </a:lnTo>
                <a:lnTo>
                  <a:pt x="80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4818240" y="4218120"/>
            <a:ext cx="825480" cy="55872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4862520" y="4311720"/>
            <a:ext cx="78120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5052600" y="4321080"/>
            <a:ext cx="4010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Jackson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4994280" y="4448160"/>
            <a:ext cx="5349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Substation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5468760" y="2935440"/>
            <a:ext cx="735120" cy="61092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5478480" y="3067200"/>
            <a:ext cx="69840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5622120" y="3075120"/>
            <a:ext cx="4363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Cordova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5568840" y="3203640"/>
            <a:ext cx="5349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Substation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202440" y="3340080"/>
            <a:ext cx="361800" cy="12600"/>
          </a:xfrm>
          <a:custGeom>
            <a:avLst/>
            <a:gdLst/>
            <a:ahLst/>
            <a:rect l="l" t="t" r="r" b="b"/>
            <a:pathLst>
              <a:path w="318" h="12">
                <a:moveTo>
                  <a:pt x="318" y="11"/>
                </a:moveTo>
                <a:lnTo>
                  <a:pt x="318" y="0"/>
                </a:lnTo>
                <a:lnTo>
                  <a:pt x="0" y="1"/>
                </a:lnTo>
                <a:lnTo>
                  <a:pt x="0" y="12"/>
                </a:lnTo>
                <a:lnTo>
                  <a:pt x="318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6527880" y="2209680"/>
            <a:ext cx="242640" cy="1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6527520" y="2219400"/>
            <a:ext cx="4536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 kV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4800600" y="1600200"/>
            <a:ext cx="3906720" cy="4700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29C6D79-DB9B-49E9-AD15-C72AE2B767D4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Layout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0" name="Brownsville" descr=""/>
          <p:cNvPicPr/>
          <p:nvPr/>
        </p:nvPicPr>
        <p:blipFill>
          <a:blip r:embed="rId1"/>
          <a:stretch/>
        </p:blipFill>
        <p:spPr>
          <a:xfrm>
            <a:off x="1447920" y="1593720"/>
            <a:ext cx="6172200" cy="462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FC22DB5-B09F-4E2E-A125-C1645235C354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Results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46519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54853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63187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3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71521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4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1294200" y="2508120"/>
            <a:ext cx="1693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Life-to-Date Run Hours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4682160" y="2508120"/>
            <a:ext cx="412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1,105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5545440" y="25081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922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6353640" y="25081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819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7207560" y="25081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937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1294560" y="2711520"/>
            <a:ext cx="13363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Life-to-Date Starts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477396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178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558216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639000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174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724896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662280" y="3048120"/>
            <a:ext cx="1702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Test Data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1299600" y="3324240"/>
            <a:ext cx="9424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Output (MW)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089520" y="3324240"/>
            <a:ext cx="1281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90 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46612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54946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63280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71614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118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1293840" y="3730680"/>
            <a:ext cx="12171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 Rate (LHV)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3089520" y="3730680"/>
            <a:ext cx="1281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90 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4615920" y="3730680"/>
            <a:ext cx="458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9,790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5449320" y="3730680"/>
            <a:ext cx="458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9,917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6284520" y="373068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10,451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7117920" y="373068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10,555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1293840" y="3935520"/>
            <a:ext cx="12445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 Rate (HHV)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3089520" y="3935520"/>
            <a:ext cx="1281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90 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46159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10,867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54493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11,009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62845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11,601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71179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11,716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1262160" y="4343400"/>
            <a:ext cx="1601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Emissions (ppm)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3062880" y="4343400"/>
            <a:ext cx="150840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15% O</a:t>
            </a:r>
            <a:r>
              <a:rPr b="0" lang="en-US" sz="1300" strike="noStrike" u="none" baseline="-2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47073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11.9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55407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12.6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63741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24.1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7207200" y="4343400"/>
            <a:ext cx="2887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24.7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1066680" y="3276720"/>
            <a:ext cx="6705720" cy="1371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1066680" y="2971800"/>
            <a:ext cx="6705720" cy="304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1066680" y="1752480"/>
            <a:ext cx="6705720" cy="1143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1066680" y="1752480"/>
            <a:ext cx="6705720" cy="304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3662280" y="1828800"/>
            <a:ext cx="1702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Test Data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4598280" y="2108160"/>
            <a:ext cx="5313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501 D5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5436720" y="2108160"/>
            <a:ext cx="5313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501 D5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6223680" y="2120760"/>
            <a:ext cx="6411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501 D5A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7036560" y="2120760"/>
            <a:ext cx="6411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501 D5A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1271520" y="2133720"/>
            <a:ext cx="7048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Unit Type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17A4A72-2B46-4082-B115-2928B9412614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1998-03-06T18:15:04Z</dcterms:created>
  <dc:creator>sdick</dc:creator>
  <dc:description/>
  <dc:language>en-US</dc:language>
  <cp:lastModifiedBy>Ben Rogers</cp:lastModifiedBy>
  <cp:lastPrinted>2000-11-22T13:34:34Z</cp:lastPrinted>
  <dcterms:modified xsi:type="dcterms:W3CDTF">2000-11-22T15:42:36Z</dcterms:modified>
  <cp:revision>694</cp:revision>
  <dc:subject/>
  <dc:title>No Slide Title</dc:title>
</cp:coreProperties>
</file>