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738938" cy="98345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00120" y="228240"/>
            <a:ext cx="76010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500120" y="1523520"/>
            <a:ext cx="760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99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99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99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99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99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33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33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447920" y="6366960"/>
            <a:ext cx="1409760" cy="490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EB0684-6933-4A82-BA82-5D13315A53C1}" type="datetime">
              <a:rPr b="0" lang="en-US" sz="1400" strike="noStrike" u="none">
                <a:solidFill>
                  <a:srgbClr val="3333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242960" y="6342120"/>
            <a:ext cx="2019240" cy="490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024760" y="6334200"/>
            <a:ext cx="1076400" cy="498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3333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28BB51-C15A-4825-A0FE-21FB7C663AA1}" type="slidenum">
              <a:rPr b="0" lang="en-US" sz="10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738160" y="1380600"/>
            <a:ext cx="6404040" cy="233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4"/>
          </p:nvPr>
        </p:nvSpPr>
        <p:spPr>
          <a:xfrm>
            <a:off x="2819160" y="5410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CD1DB0-3AD2-4A47-A840-1FF154A76216}" type="datetime">
              <a: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09/27/25</a:t>
            </a:fld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5"/>
          </p:nvPr>
        </p:nvSpPr>
        <p:spPr>
          <a:xfrm>
            <a:off x="3767040" y="6319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6"/>
          </p:nvPr>
        </p:nvSpPr>
        <p:spPr>
          <a:xfrm>
            <a:off x="7196040" y="6319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AC2F27-A646-4623-ACDF-B4DA39ACCFF2}" type="slidenum">
              <a:rPr b="0" lang="en-US" sz="1400" strike="noStrike" u="none">
                <a:solidFill>
                  <a:srgbClr val="3333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0" y="0"/>
            <a:ext cx="1557360" cy="6878520"/>
            <a:chOff x="0" y="0"/>
            <a:chExt cx="1557360" cy="6878520"/>
          </a:xfrm>
        </p:grpSpPr>
        <p:sp>
          <p:nvSpPr>
            <p:cNvPr id="10" name=""/>
            <p:cNvSpPr/>
            <p:nvPr/>
          </p:nvSpPr>
          <p:spPr>
            <a:xfrm>
              <a:off x="719280" y="3423960"/>
              <a:ext cx="180720" cy="3444840"/>
            </a:xfrm>
            <a:prstGeom prst="rect">
              <a:avLst/>
            </a:prstGeom>
            <a:gradFill rotWithShape="0">
              <a:gsLst>
                <a:gs pos="0">
                  <a:srgbClr val="69623f"/>
                </a:gs>
                <a:gs pos="100000">
                  <a:srgbClr val="e5d58a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0" y="3423960"/>
              <a:ext cx="351000" cy="3444840"/>
            </a:xfrm>
            <a:prstGeom prst="rect">
              <a:avLst/>
            </a:prstGeom>
            <a:gradFill rotWithShape="0">
              <a:gsLst>
                <a:gs pos="0">
                  <a:srgbClr val="69623f"/>
                </a:gs>
                <a:gs pos="100000">
                  <a:srgbClr val="e5d58a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52440" y="3423960"/>
              <a:ext cx="366840" cy="3444840"/>
            </a:xfrm>
            <a:prstGeom prst="rect">
              <a:avLst/>
            </a:prstGeom>
            <a:gradFill rotWithShape="0">
              <a:gsLst>
                <a:gs pos="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900000" y="3438360"/>
              <a:ext cx="324000" cy="3430440"/>
            </a:xfrm>
            <a:prstGeom prst="rect">
              <a:avLst/>
            </a:prstGeom>
            <a:gradFill rotWithShape="0">
              <a:gsLst>
                <a:gs pos="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52440" y="4194000"/>
              <a:ext cx="546120" cy="1027080"/>
            </a:xfrm>
            <a:custGeom>
              <a:avLst/>
              <a:gdLst/>
              <a:ahLst/>
              <a:rect l="l" t="t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52440" y="4625640"/>
              <a:ext cx="546120" cy="1024200"/>
            </a:xfrm>
            <a:custGeom>
              <a:avLst/>
              <a:gdLst/>
              <a:ahLst/>
              <a:rect l="l" t="t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52440" y="5033880"/>
              <a:ext cx="546120" cy="1023840"/>
            </a:xfrm>
            <a:custGeom>
              <a:avLst/>
              <a:gdLst/>
              <a:ahLst/>
              <a:rect l="l" t="t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52440" y="5438520"/>
              <a:ext cx="546120" cy="1025640"/>
            </a:xfrm>
            <a:custGeom>
              <a:avLst/>
              <a:gdLst/>
              <a:ahLst/>
              <a:rect l="l" t="t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52440" y="5846760"/>
              <a:ext cx="546120" cy="1025280"/>
            </a:xfrm>
            <a:custGeom>
              <a:avLst/>
              <a:gdLst/>
              <a:ahLst/>
              <a:rect l="l" t="t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77720" y="6251400"/>
              <a:ext cx="420840" cy="622440"/>
            </a:xfrm>
            <a:custGeom>
              <a:avLst/>
              <a:gdLst/>
              <a:ahLst/>
              <a:rect l="l" t="t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52440" y="3765240"/>
              <a:ext cx="546120" cy="1024200"/>
            </a:xfrm>
            <a:custGeom>
              <a:avLst/>
              <a:gdLst/>
              <a:ahLst/>
              <a:rect l="l" t="t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52440" y="3423960"/>
              <a:ext cx="549360" cy="912960"/>
            </a:xfrm>
            <a:custGeom>
              <a:avLst/>
              <a:gdLst/>
              <a:ahLst/>
              <a:rect l="l" t="t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719280" y="4680"/>
              <a:ext cx="180720" cy="3444840"/>
            </a:xfrm>
            <a:prstGeom prst="rect">
              <a:avLst/>
            </a:prstGeom>
            <a:gradFill rotWithShape="0">
              <a:gsLst>
                <a:gs pos="0">
                  <a:srgbClr val="69623f"/>
                </a:gs>
                <a:gs pos="100000">
                  <a:srgbClr val="e5d58a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0" y="4680"/>
              <a:ext cx="351000" cy="3444840"/>
            </a:xfrm>
            <a:prstGeom prst="rect">
              <a:avLst/>
            </a:prstGeom>
            <a:gradFill rotWithShape="0">
              <a:gsLst>
                <a:gs pos="0">
                  <a:srgbClr val="69623f"/>
                </a:gs>
                <a:gs pos="100000">
                  <a:srgbClr val="e5d58a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352440" y="4680"/>
              <a:ext cx="366840" cy="3444840"/>
            </a:xfrm>
            <a:prstGeom prst="rect">
              <a:avLst/>
            </a:prstGeom>
            <a:gradFill rotWithShape="0">
              <a:gsLst>
                <a:gs pos="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00000" y="4680"/>
              <a:ext cx="324000" cy="3444840"/>
            </a:xfrm>
            <a:prstGeom prst="rect">
              <a:avLst/>
            </a:prstGeom>
            <a:gradFill rotWithShape="0">
              <a:gsLst>
                <a:gs pos="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52440" y="798480"/>
              <a:ext cx="546120" cy="1025280"/>
            </a:xfrm>
            <a:custGeom>
              <a:avLst/>
              <a:gdLst/>
              <a:ahLst/>
              <a:rect l="l" t="t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52440" y="1206360"/>
              <a:ext cx="546120" cy="1023840"/>
            </a:xfrm>
            <a:custGeom>
              <a:avLst/>
              <a:gdLst/>
              <a:ahLst/>
              <a:rect l="l" t="t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52440" y="1612800"/>
              <a:ext cx="546120" cy="1023840"/>
            </a:xfrm>
            <a:custGeom>
              <a:avLst/>
              <a:gdLst/>
              <a:ahLst/>
              <a:rect l="l" t="t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52440" y="2019240"/>
              <a:ext cx="546120" cy="1025280"/>
            </a:xfrm>
            <a:custGeom>
              <a:avLst/>
              <a:gdLst/>
              <a:ahLst/>
              <a:rect l="l" t="t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52440" y="2425680"/>
              <a:ext cx="546120" cy="1027080"/>
            </a:xfrm>
            <a:custGeom>
              <a:avLst/>
              <a:gdLst/>
              <a:ahLst/>
              <a:rect l="l" t="t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47760" y="6642000"/>
              <a:ext cx="554040" cy="236520"/>
            </a:xfrm>
            <a:custGeom>
              <a:avLst/>
              <a:gdLst/>
              <a:ahLst/>
              <a:rect l="l" t="t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52440" y="344160"/>
              <a:ext cx="546120" cy="1025640"/>
            </a:xfrm>
            <a:custGeom>
              <a:avLst/>
              <a:gdLst/>
              <a:ahLst/>
              <a:rect l="l" t="t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52440" y="4680"/>
              <a:ext cx="549360" cy="911160"/>
            </a:xfrm>
            <a:custGeom>
              <a:avLst/>
              <a:gdLst/>
              <a:ahLst/>
              <a:rect l="l" t="t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55680" y="0"/>
              <a:ext cx="244440" cy="466560"/>
            </a:xfrm>
            <a:custGeom>
              <a:avLst/>
              <a:gdLst/>
              <a:ahLst/>
              <a:rect l="l" t="t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52440" y="2860560"/>
              <a:ext cx="546120" cy="1025640"/>
            </a:xfrm>
            <a:custGeom>
              <a:avLst/>
              <a:gdLst/>
              <a:ahLst/>
              <a:rect l="l" t="t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rgbClr val="69623f"/>
                </a:gs>
                <a:gs pos="50000">
                  <a:srgbClr val="e5d58a"/>
                </a:gs>
                <a:gs pos="100000">
                  <a:srgbClr val="69623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224000" y="9360"/>
              <a:ext cx="333360" cy="685656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7575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214200" y="9360"/>
              <a:ext cx="0" cy="6856560"/>
            </a:xfrm>
            <a:prstGeom prst="line">
              <a:avLst/>
            </a:prstGeom>
            <a:ln cap="sq" w="12600">
              <a:solidFill>
                <a:srgbClr val="e5d58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023840" y="9360"/>
              <a:ext cx="0" cy="6856560"/>
            </a:xfrm>
            <a:prstGeom prst="line">
              <a:avLst/>
            </a:prstGeom>
            <a:ln cap="sq" w="12600">
              <a:solidFill>
                <a:srgbClr val="e5d58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" name=""/>
          <p:cNvGrpSpPr/>
          <p:nvPr/>
        </p:nvGrpSpPr>
        <p:grpSpPr>
          <a:xfrm>
            <a:off x="523800" y="1428840"/>
            <a:ext cx="2095560" cy="2095560"/>
            <a:chOff x="523800" y="1428840"/>
            <a:chExt cx="2095560" cy="2095560"/>
          </a:xfrm>
        </p:grpSpPr>
        <p:sp>
          <p:nvSpPr>
            <p:cNvPr id="40" name=""/>
            <p:cNvSpPr/>
            <p:nvPr/>
          </p:nvSpPr>
          <p:spPr>
            <a:xfrm>
              <a:off x="1547640" y="1428840"/>
              <a:ext cx="1071720" cy="2095560"/>
            </a:xfrm>
            <a:prstGeom prst="rect">
              <a:avLst/>
            </a:prstGeom>
            <a:gradFill rotWithShape="0">
              <a:gsLst>
                <a:gs pos="0">
                  <a:srgbClr val="757575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1" name=""/>
            <p:cNvGrpSpPr/>
            <p:nvPr/>
          </p:nvGrpSpPr>
          <p:grpSpPr>
            <a:xfrm>
              <a:off x="523800" y="1610640"/>
              <a:ext cx="1712880" cy="1683360"/>
              <a:chOff x="523800" y="1610640"/>
              <a:chExt cx="1712880" cy="1683360"/>
            </a:xfrm>
          </p:grpSpPr>
          <p:grpSp>
            <p:nvGrpSpPr>
              <p:cNvPr id="42" name=""/>
              <p:cNvGrpSpPr/>
              <p:nvPr/>
            </p:nvGrpSpPr>
            <p:grpSpPr>
              <a:xfrm>
                <a:off x="523800" y="1610640"/>
                <a:ext cx="1712880" cy="1683360"/>
                <a:chOff x="523800" y="1610640"/>
                <a:chExt cx="1712880" cy="1683360"/>
              </a:xfrm>
            </p:grpSpPr>
            <p:grpSp>
              <p:nvGrpSpPr>
                <p:cNvPr id="43" name=""/>
                <p:cNvGrpSpPr/>
                <p:nvPr/>
              </p:nvGrpSpPr>
              <p:grpSpPr>
                <a:xfrm>
                  <a:off x="523800" y="1610640"/>
                  <a:ext cx="1712880" cy="1683360"/>
                  <a:chOff x="523800" y="1610640"/>
                  <a:chExt cx="1712880" cy="1683360"/>
                </a:xfrm>
              </p:grpSpPr>
              <p:sp>
                <p:nvSpPr>
                  <p:cNvPr id="44" name=""/>
                  <p:cNvSpPr/>
                  <p:nvPr/>
                </p:nvSpPr>
                <p:spPr>
                  <a:xfrm>
                    <a:off x="528480" y="3032280"/>
                    <a:ext cx="1704960" cy="26172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5d58a"/>
                      </a:gs>
                      <a:gs pos="100000">
                        <a:srgbClr val="69623f"/>
                      </a:gs>
                    </a:gsLst>
                    <a:lin ang="5400000"/>
                  </a:gra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" name=""/>
                  <p:cNvSpPr/>
                  <p:nvPr/>
                </p:nvSpPr>
                <p:spPr>
                  <a:xfrm>
                    <a:off x="528480" y="1611360"/>
                    <a:ext cx="1704960" cy="26172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69623f"/>
                      </a:gs>
                      <a:gs pos="100000">
                        <a:srgbClr val="e5d58a"/>
                      </a:gs>
                    </a:gsLst>
                    <a:lin ang="5400000"/>
                  </a:gra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" name=""/>
                  <p:cNvSpPr/>
                  <p:nvPr/>
                </p:nvSpPr>
                <p:spPr>
                  <a:xfrm flipV="1" rot="5400000">
                    <a:off x="-144360" y="2294280"/>
                    <a:ext cx="1631880" cy="295200"/>
                  </a:xfrm>
                  <a:custGeom>
                    <a:avLst/>
                    <a:gdLst>
                      <a:gd name="textAreaLeft" fmla="*/ 243000 w 1631880"/>
                      <a:gd name="textAreaRight" fmla="*/ 1388880 w 1631880"/>
                      <a:gd name="textAreaTop" fmla="*/ 43920 h 295200"/>
                      <a:gd name="textAreaBottom" fmla="*/ 251280 h 295200"/>
                      <a:gd name="GluePoint1X" fmla="*/ 6 w 21600"/>
                      <a:gd name="GluePoint1Y" fmla="*/ 10800 h 21600"/>
                      <a:gd name="GluePoint2X" fmla="*/ 10800 w 21600"/>
                      <a:gd name="GluePoint2Y" fmla="*/ 21600 h 21600"/>
                      <a:gd name="GluePoint3X" fmla="*/ 5 w 21600"/>
                      <a:gd name="GluePoint3Y" fmla="*/ 10800 h 21600"/>
                      <a:gd name="GluePoint4X" fmla="*/ 10800 w 21600"/>
                      <a:gd name="GluePoint4Y" fmla="*/ 0 h 21600"/>
                    </a:gdLst>
                    <a:ahLst/>
                    <a:cxnLst>
                      <a:cxn ang="0">
                        <a:pos x="GluePoint1X" y="GluePoint1Y"/>
                      </a:cxn>
                      <a:cxn ang="0">
                        <a:pos x="GluePoint2X" y="GluePoint2Y"/>
                      </a:cxn>
                      <a:cxn ang="0">
                        <a:pos x="GluePoint3X" y="GluePoint3Y"/>
                      </a:cxn>
                      <a:cxn ang="0">
                        <a:pos x="GluePoint4X" y="GluePoint4Y"/>
                      </a:cxn>
                    </a:cxnLst>
                    <a:rect l="textAreaLeft" t="textAreaTop" r="textAreaRight" b="textAreaBottom"/>
                    <a:pathLst>
                      <a:path w="21600" h="21600">
                        <a:moveTo>
                          <a:pt x="0" y="0"/>
                        </a:moveTo>
                        <a:lnTo>
                          <a:pt x="21600" y="0"/>
                        </a:lnTo>
                        <a:lnTo>
                          <a:pt x="18955" y="21600"/>
                        </a:lnTo>
                        <a:lnTo>
                          <a:pt x="2645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5d58a"/>
                      </a:gs>
                      <a:gs pos="100000">
                        <a:srgbClr val="69623f"/>
                      </a:gs>
                    </a:gsLst>
                    <a:lin ang="10800000"/>
                  </a:gra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" name=""/>
                  <p:cNvSpPr/>
                  <p:nvPr/>
                </p:nvSpPr>
                <p:spPr>
                  <a:xfrm flipH="1" flipV="1" rot="16200000">
                    <a:off x="1272960" y="2278440"/>
                    <a:ext cx="1631880" cy="295200"/>
                  </a:xfrm>
                  <a:custGeom>
                    <a:avLst/>
                    <a:gdLst>
                      <a:gd name="textAreaLeft" fmla="*/ 243000 w 1631880"/>
                      <a:gd name="textAreaRight" fmla="*/ 1388880 w 1631880"/>
                      <a:gd name="textAreaTop" fmla="*/ 43920 h 295200"/>
                      <a:gd name="textAreaBottom" fmla="*/ 251280 h 295200"/>
                      <a:gd name="GluePoint1X" fmla="*/ 6 w 21600"/>
                      <a:gd name="GluePoint1Y" fmla="*/ 10800 h 21600"/>
                      <a:gd name="GluePoint2X" fmla="*/ 10800 w 21600"/>
                      <a:gd name="GluePoint2Y" fmla="*/ 21600 h 21600"/>
                      <a:gd name="GluePoint3X" fmla="*/ 5 w 21600"/>
                      <a:gd name="GluePoint3Y" fmla="*/ 10800 h 21600"/>
                      <a:gd name="GluePoint4X" fmla="*/ 10800 w 21600"/>
                      <a:gd name="GluePoint4Y" fmla="*/ 0 h 21600"/>
                    </a:gdLst>
                    <a:ahLst/>
                    <a:cxnLst>
                      <a:cxn ang="0">
                        <a:pos x="GluePoint1X" y="GluePoint1Y"/>
                      </a:cxn>
                      <a:cxn ang="0">
                        <a:pos x="GluePoint2X" y="GluePoint2Y"/>
                      </a:cxn>
                      <a:cxn ang="0">
                        <a:pos x="GluePoint3X" y="GluePoint3Y"/>
                      </a:cxn>
                      <a:cxn ang="0">
                        <a:pos x="GluePoint4X" y="GluePoint4Y"/>
                      </a:cxn>
                    </a:cxnLst>
                    <a:rect l="textAreaLeft" t="textAreaTop" r="textAreaRight" b="textAreaBottom"/>
                    <a:pathLst>
                      <a:path w="21600" h="21600">
                        <a:moveTo>
                          <a:pt x="0" y="0"/>
                        </a:moveTo>
                        <a:lnTo>
                          <a:pt x="21600" y="0"/>
                        </a:lnTo>
                        <a:lnTo>
                          <a:pt x="18955" y="21600"/>
                        </a:lnTo>
                        <a:lnTo>
                          <a:pt x="2645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69623f"/>
                      </a:gs>
                      <a:gs pos="100000">
                        <a:srgbClr val="e5d58a"/>
                      </a:gs>
                    </a:gsLst>
                    <a:lin ang="10800000"/>
                  </a:gra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48" name=""/>
                <p:cNvSpPr/>
                <p:nvPr/>
              </p:nvSpPr>
              <p:spPr>
                <a:xfrm>
                  <a:off x="687240" y="1763640"/>
                  <a:ext cx="1387800" cy="1378080"/>
                </a:xfrm>
                <a:prstGeom prst="rect">
                  <a:avLst/>
                </a:prstGeom>
                <a:gradFill rotWithShape="0">
                  <a:gsLst>
                    <a:gs pos="0">
                      <a:srgbClr val="69623f"/>
                    </a:gs>
                    <a:gs pos="100000">
                      <a:srgbClr val="e5d58a"/>
                    </a:gs>
                  </a:gsLst>
                  <a:path path="rect">
                    <a:fillToRect l="50000" t="50000" r="50000" b="50000"/>
                  </a:path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" name=""/>
                <p:cNvSpPr/>
                <p:nvPr/>
              </p:nvSpPr>
              <p:spPr>
                <a:xfrm>
                  <a:off x="768240" y="1857240"/>
                  <a:ext cx="1225800" cy="119088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69623f"/>
                    </a:gs>
                    <a:gs pos="100000">
                      <a:srgbClr val="e5d58a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6080" bIns="46080" anchor="ctr">
                  <a:noAutofit/>
                </a:bodyPr>
                <a:p>
                  <a:pPr>
                    <a:spcBef>
                      <a:spcPts val="1500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" name=""/>
                <p:cNvSpPr/>
                <p:nvPr/>
              </p:nvSpPr>
              <p:spPr>
                <a:xfrm>
                  <a:off x="887400" y="1969920"/>
                  <a:ext cx="987480" cy="96552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5d58a"/>
                    </a:gs>
                    <a:gs pos="100000">
                      <a:srgbClr val="69623f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6080" bIns="46080" anchor="ctr">
                  <a:noAutofit/>
                </a:bodyPr>
                <a:p>
                  <a:pPr>
                    <a:spcBef>
                      <a:spcPts val="1500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" name=""/>
                <p:cNvSpPr/>
                <p:nvPr/>
              </p:nvSpPr>
              <p:spPr>
                <a:xfrm>
                  <a:off x="990720" y="2068560"/>
                  <a:ext cx="780840" cy="7682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69623f"/>
                    </a:gs>
                    <a:gs pos="100000">
                      <a:srgbClr val="e5d58a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6080" bIns="46080" anchor="ctr">
                  <a:noAutofit/>
                </a:bodyPr>
                <a:p>
                  <a:pPr>
                    <a:spcBef>
                      <a:spcPts val="1500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52" name=""/>
              <p:cNvGrpSpPr/>
              <p:nvPr/>
            </p:nvGrpSpPr>
            <p:grpSpPr>
              <a:xfrm>
                <a:off x="1006560" y="2135160"/>
                <a:ext cx="709560" cy="638280"/>
                <a:chOff x="1006560" y="2135160"/>
                <a:chExt cx="709560" cy="638280"/>
              </a:xfrm>
            </p:grpSpPr>
            <p:sp>
              <p:nvSpPr>
                <p:cNvPr id="53" name=""/>
                <p:cNvSpPr/>
                <p:nvPr/>
              </p:nvSpPr>
              <p:spPr>
                <a:xfrm>
                  <a:off x="1305360" y="2236680"/>
                  <a:ext cx="107280" cy="456840"/>
                </a:xfrm>
                <a:custGeom>
                  <a:avLst/>
                  <a:gdLst/>
                  <a:ahLst/>
                  <a:rect l="l" t="t" r="r" b="b"/>
                  <a:pathLst>
                    <a:path stroke="0" w="21600" h="21600">
                      <a:moveTo>
                        <a:pt x="10800" y="0"/>
                      </a:moveTo>
                      <a:arcTo wR="10800" hR="10800" stAng="-5400000" swAng="10800000"/>
                      <a:lnTo>
                        <a:pt x="10800" y="10800"/>
                      </a:lnTo>
                      <a:close/>
                    </a:path>
                    <a:path fill="none" w="21600" h="21600">
                      <a:moveTo>
                        <a:pt x="10800" y="0"/>
                      </a:moveTo>
                      <a:arcTo wR="10800" hR="10800" stAng="-5400000" swAng="10800000"/>
                    </a:path>
                  </a:pathLst>
                </a:custGeom>
                <a:gradFill rotWithShape="0">
                  <a:gsLst>
                    <a:gs pos="0">
                      <a:srgbClr val="69623f"/>
                    </a:gs>
                    <a:gs pos="100000">
                      <a:srgbClr val="e5d58a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" name=""/>
                <p:cNvSpPr/>
                <p:nvPr/>
              </p:nvSpPr>
              <p:spPr>
                <a:xfrm>
                  <a:off x="1312920" y="2236680"/>
                  <a:ext cx="107640" cy="456840"/>
                </a:xfrm>
                <a:custGeom>
                  <a:avLst/>
                  <a:gdLst/>
                  <a:ahLst/>
                  <a:rect l="l" t="t" r="r" b="b"/>
                  <a:pathLst>
                    <a:path stroke="0" w="21600" h="21600">
                      <a:moveTo>
                        <a:pt x="10800" y="21600"/>
                      </a:moveTo>
                      <a:arcTo wR="10800" hR="10800" stAng="5400000" swAng="10800000"/>
                      <a:lnTo>
                        <a:pt x="10800" y="10800"/>
                      </a:lnTo>
                      <a:close/>
                    </a:path>
                    <a:path fill="none" w="21600" h="21600">
                      <a:moveTo>
                        <a:pt x="10800" y="21600"/>
                      </a:moveTo>
                      <a:arcTo wR="10800" hR="10800" stAng="5400000" swAng="10800000"/>
                    </a:path>
                  </a:pathLst>
                </a:custGeom>
                <a:gradFill rotWithShape="0">
                  <a:gsLst>
                    <a:gs pos="0">
                      <a:srgbClr val="e5d58a"/>
                    </a:gs>
                    <a:gs pos="100000">
                      <a:srgbClr val="69623f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5" name=""/>
                <p:cNvSpPr/>
                <p:nvPr/>
              </p:nvSpPr>
              <p:spPr>
                <a:xfrm>
                  <a:off x="1266840" y="2689200"/>
                  <a:ext cx="193680" cy="84240"/>
                </a:xfrm>
                <a:prstGeom prst="roundRect">
                  <a:avLst>
                    <a:gd name="adj" fmla="val 49995"/>
                  </a:avLst>
                </a:prstGeom>
                <a:gradFill rotWithShape="0">
                  <a:gsLst>
                    <a:gs pos="0">
                      <a:srgbClr val="69623f"/>
                    </a:gs>
                    <a:gs pos="50000">
                      <a:srgbClr val="e5d58a"/>
                    </a:gs>
                    <a:gs pos="100000">
                      <a:srgbClr val="69623f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2960" bIns="1296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6" name=""/>
                <p:cNvSpPr/>
                <p:nvPr/>
              </p:nvSpPr>
              <p:spPr>
                <a:xfrm>
                  <a:off x="1006560" y="2328840"/>
                  <a:ext cx="350640" cy="365040"/>
                </a:xfrm>
                <a:custGeom>
                  <a:avLst/>
                  <a:gdLst/>
                  <a:ahLst/>
                  <a:rect l="l" t="t" r="r" b="b"/>
                  <a:pathLst>
                    <a:path w="221" h="230">
                      <a:moveTo>
                        <a:pt x="220" y="229"/>
                      </a:moveTo>
                      <a:lnTo>
                        <a:pt x="212" y="204"/>
                      </a:lnTo>
                      <a:lnTo>
                        <a:pt x="202" y="180"/>
                      </a:lnTo>
                      <a:lnTo>
                        <a:pt x="194" y="158"/>
                      </a:lnTo>
                      <a:lnTo>
                        <a:pt x="190" y="136"/>
                      </a:lnTo>
                      <a:lnTo>
                        <a:pt x="188" y="111"/>
                      </a:lnTo>
                      <a:lnTo>
                        <a:pt x="185" y="85"/>
                      </a:lnTo>
                      <a:lnTo>
                        <a:pt x="183" y="72"/>
                      </a:lnTo>
                      <a:lnTo>
                        <a:pt x="181" y="61"/>
                      </a:lnTo>
                      <a:lnTo>
                        <a:pt x="178" y="52"/>
                      </a:lnTo>
                      <a:lnTo>
                        <a:pt x="173" y="43"/>
                      </a:lnTo>
                      <a:lnTo>
                        <a:pt x="169" y="37"/>
                      </a:lnTo>
                      <a:lnTo>
                        <a:pt x="164" y="30"/>
                      </a:lnTo>
                      <a:lnTo>
                        <a:pt x="157" y="24"/>
                      </a:lnTo>
                      <a:lnTo>
                        <a:pt x="150" y="18"/>
                      </a:lnTo>
                      <a:lnTo>
                        <a:pt x="143" y="13"/>
                      </a:lnTo>
                      <a:lnTo>
                        <a:pt x="134" y="9"/>
                      </a:lnTo>
                      <a:lnTo>
                        <a:pt x="124" y="5"/>
                      </a:lnTo>
                      <a:lnTo>
                        <a:pt x="112" y="2"/>
                      </a:lnTo>
                      <a:lnTo>
                        <a:pt x="100" y="0"/>
                      </a:lnTo>
                      <a:lnTo>
                        <a:pt x="88" y="0"/>
                      </a:lnTo>
                      <a:lnTo>
                        <a:pt x="76" y="0"/>
                      </a:lnTo>
                      <a:lnTo>
                        <a:pt x="65" y="2"/>
                      </a:lnTo>
                      <a:lnTo>
                        <a:pt x="54" y="7"/>
                      </a:lnTo>
                      <a:lnTo>
                        <a:pt x="45" y="10"/>
                      </a:lnTo>
                      <a:lnTo>
                        <a:pt x="35" y="16"/>
                      </a:lnTo>
                      <a:lnTo>
                        <a:pt x="25" y="24"/>
                      </a:lnTo>
                      <a:lnTo>
                        <a:pt x="18" y="31"/>
                      </a:lnTo>
                      <a:lnTo>
                        <a:pt x="11" y="41"/>
                      </a:lnTo>
                      <a:lnTo>
                        <a:pt x="5" y="51"/>
                      </a:lnTo>
                      <a:lnTo>
                        <a:pt x="1" y="63"/>
                      </a:lnTo>
                      <a:lnTo>
                        <a:pt x="0" y="73"/>
                      </a:lnTo>
                      <a:lnTo>
                        <a:pt x="0" y="79"/>
                      </a:lnTo>
                      <a:lnTo>
                        <a:pt x="3" y="72"/>
                      </a:lnTo>
                      <a:lnTo>
                        <a:pt x="8" y="67"/>
                      </a:lnTo>
                      <a:lnTo>
                        <a:pt x="15" y="64"/>
                      </a:lnTo>
                      <a:lnTo>
                        <a:pt x="25" y="60"/>
                      </a:lnTo>
                      <a:lnTo>
                        <a:pt x="35" y="58"/>
                      </a:lnTo>
                      <a:lnTo>
                        <a:pt x="46" y="57"/>
                      </a:lnTo>
                      <a:lnTo>
                        <a:pt x="56" y="57"/>
                      </a:lnTo>
                      <a:lnTo>
                        <a:pt x="67" y="60"/>
                      </a:lnTo>
                      <a:lnTo>
                        <a:pt x="74" y="63"/>
                      </a:lnTo>
                      <a:lnTo>
                        <a:pt x="81" y="67"/>
                      </a:lnTo>
                      <a:lnTo>
                        <a:pt x="87" y="73"/>
                      </a:lnTo>
                      <a:lnTo>
                        <a:pt x="91" y="78"/>
                      </a:lnTo>
                      <a:lnTo>
                        <a:pt x="93" y="85"/>
                      </a:lnTo>
                      <a:lnTo>
                        <a:pt x="95" y="92"/>
                      </a:lnTo>
                      <a:lnTo>
                        <a:pt x="96" y="102"/>
                      </a:lnTo>
                      <a:lnTo>
                        <a:pt x="98" y="112"/>
                      </a:lnTo>
                      <a:lnTo>
                        <a:pt x="100" y="124"/>
                      </a:lnTo>
                      <a:lnTo>
                        <a:pt x="103" y="135"/>
                      </a:lnTo>
                      <a:lnTo>
                        <a:pt x="106" y="147"/>
                      </a:lnTo>
                      <a:lnTo>
                        <a:pt x="111" y="158"/>
                      </a:lnTo>
                      <a:lnTo>
                        <a:pt x="116" y="168"/>
                      </a:lnTo>
                      <a:lnTo>
                        <a:pt x="123" y="180"/>
                      </a:lnTo>
                      <a:lnTo>
                        <a:pt x="131" y="190"/>
                      </a:lnTo>
                      <a:lnTo>
                        <a:pt x="140" y="199"/>
                      </a:lnTo>
                      <a:lnTo>
                        <a:pt x="150" y="207"/>
                      </a:lnTo>
                      <a:lnTo>
                        <a:pt x="163" y="215"/>
                      </a:lnTo>
                      <a:lnTo>
                        <a:pt x="172" y="219"/>
                      </a:lnTo>
                      <a:lnTo>
                        <a:pt x="183" y="223"/>
                      </a:lnTo>
                      <a:lnTo>
                        <a:pt x="194" y="226"/>
                      </a:lnTo>
                      <a:lnTo>
                        <a:pt x="207" y="228"/>
                      </a:lnTo>
                      <a:lnTo>
                        <a:pt x="220" y="229"/>
                      </a:lnTo>
                    </a:path>
                  </a:pathLst>
                </a:custGeom>
                <a:gradFill rotWithShape="0">
                  <a:gsLst>
                    <a:gs pos="0">
                      <a:srgbClr val="69623f"/>
                    </a:gs>
                    <a:gs pos="100000">
                      <a:srgbClr val="e5d58a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7" name=""/>
                <p:cNvSpPr/>
                <p:nvPr/>
              </p:nvSpPr>
              <p:spPr>
                <a:xfrm>
                  <a:off x="1363680" y="2328840"/>
                  <a:ext cx="352440" cy="365040"/>
                </a:xfrm>
                <a:custGeom>
                  <a:avLst/>
                  <a:gdLst/>
                  <a:ahLst/>
                  <a:rect l="l" t="t" r="r" b="b"/>
                  <a:pathLst>
                    <a:path w="222" h="230">
                      <a:moveTo>
                        <a:pt x="0" y="229"/>
                      </a:moveTo>
                      <a:lnTo>
                        <a:pt x="7" y="204"/>
                      </a:lnTo>
                      <a:lnTo>
                        <a:pt x="17" y="180"/>
                      </a:lnTo>
                      <a:lnTo>
                        <a:pt x="25" y="158"/>
                      </a:lnTo>
                      <a:lnTo>
                        <a:pt x="29" y="136"/>
                      </a:lnTo>
                      <a:lnTo>
                        <a:pt x="31" y="111"/>
                      </a:lnTo>
                      <a:lnTo>
                        <a:pt x="34" y="85"/>
                      </a:lnTo>
                      <a:lnTo>
                        <a:pt x="36" y="72"/>
                      </a:lnTo>
                      <a:lnTo>
                        <a:pt x="38" y="61"/>
                      </a:lnTo>
                      <a:lnTo>
                        <a:pt x="41" y="52"/>
                      </a:lnTo>
                      <a:lnTo>
                        <a:pt x="46" y="43"/>
                      </a:lnTo>
                      <a:lnTo>
                        <a:pt x="50" y="37"/>
                      </a:lnTo>
                      <a:lnTo>
                        <a:pt x="56" y="30"/>
                      </a:lnTo>
                      <a:lnTo>
                        <a:pt x="62" y="24"/>
                      </a:lnTo>
                      <a:lnTo>
                        <a:pt x="69" y="18"/>
                      </a:lnTo>
                      <a:lnTo>
                        <a:pt x="77" y="13"/>
                      </a:lnTo>
                      <a:lnTo>
                        <a:pt x="86" y="9"/>
                      </a:lnTo>
                      <a:lnTo>
                        <a:pt x="96" y="5"/>
                      </a:lnTo>
                      <a:lnTo>
                        <a:pt x="108" y="2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43" y="0"/>
                      </a:lnTo>
                      <a:lnTo>
                        <a:pt x="155" y="2"/>
                      </a:lnTo>
                      <a:lnTo>
                        <a:pt x="165" y="7"/>
                      </a:lnTo>
                      <a:lnTo>
                        <a:pt x="175" y="10"/>
                      </a:lnTo>
                      <a:lnTo>
                        <a:pt x="184" y="16"/>
                      </a:lnTo>
                      <a:lnTo>
                        <a:pt x="195" y="24"/>
                      </a:lnTo>
                      <a:lnTo>
                        <a:pt x="201" y="31"/>
                      </a:lnTo>
                      <a:lnTo>
                        <a:pt x="209" y="41"/>
                      </a:lnTo>
                      <a:lnTo>
                        <a:pt x="215" y="51"/>
                      </a:lnTo>
                      <a:lnTo>
                        <a:pt x="219" y="63"/>
                      </a:lnTo>
                      <a:lnTo>
                        <a:pt x="221" y="73"/>
                      </a:lnTo>
                      <a:lnTo>
                        <a:pt x="220" y="79"/>
                      </a:lnTo>
                      <a:lnTo>
                        <a:pt x="217" y="72"/>
                      </a:lnTo>
                      <a:lnTo>
                        <a:pt x="212" y="67"/>
                      </a:lnTo>
                      <a:lnTo>
                        <a:pt x="205" y="64"/>
                      </a:lnTo>
                      <a:lnTo>
                        <a:pt x="195" y="60"/>
                      </a:lnTo>
                      <a:lnTo>
                        <a:pt x="184" y="58"/>
                      </a:lnTo>
                      <a:lnTo>
                        <a:pt x="174" y="57"/>
                      </a:lnTo>
                      <a:lnTo>
                        <a:pt x="164" y="57"/>
                      </a:lnTo>
                      <a:lnTo>
                        <a:pt x="153" y="60"/>
                      </a:lnTo>
                      <a:lnTo>
                        <a:pt x="145" y="63"/>
                      </a:lnTo>
                      <a:lnTo>
                        <a:pt x="139" y="67"/>
                      </a:lnTo>
                      <a:lnTo>
                        <a:pt x="132" y="73"/>
                      </a:lnTo>
                      <a:lnTo>
                        <a:pt x="129" y="78"/>
                      </a:lnTo>
                      <a:lnTo>
                        <a:pt x="127" y="85"/>
                      </a:lnTo>
                      <a:lnTo>
                        <a:pt x="125" y="92"/>
                      </a:lnTo>
                      <a:lnTo>
                        <a:pt x="123" y="102"/>
                      </a:lnTo>
                      <a:lnTo>
                        <a:pt x="122" y="112"/>
                      </a:lnTo>
                      <a:lnTo>
                        <a:pt x="120" y="124"/>
                      </a:lnTo>
                      <a:lnTo>
                        <a:pt x="117" y="135"/>
                      </a:lnTo>
                      <a:lnTo>
                        <a:pt x="113" y="147"/>
                      </a:lnTo>
                      <a:lnTo>
                        <a:pt x="109" y="158"/>
                      </a:lnTo>
                      <a:lnTo>
                        <a:pt x="104" y="168"/>
                      </a:lnTo>
                      <a:lnTo>
                        <a:pt x="97" y="180"/>
                      </a:lnTo>
                      <a:lnTo>
                        <a:pt x="89" y="190"/>
                      </a:lnTo>
                      <a:lnTo>
                        <a:pt x="79" y="199"/>
                      </a:lnTo>
                      <a:lnTo>
                        <a:pt x="69" y="207"/>
                      </a:lnTo>
                      <a:lnTo>
                        <a:pt x="57" y="215"/>
                      </a:lnTo>
                      <a:lnTo>
                        <a:pt x="47" y="219"/>
                      </a:lnTo>
                      <a:lnTo>
                        <a:pt x="37" y="223"/>
                      </a:lnTo>
                      <a:lnTo>
                        <a:pt x="25" y="226"/>
                      </a:lnTo>
                      <a:lnTo>
                        <a:pt x="12" y="228"/>
                      </a:lnTo>
                      <a:lnTo>
                        <a:pt x="0" y="229"/>
                      </a:lnTo>
                    </a:path>
                  </a:pathLst>
                </a:custGeom>
                <a:gradFill rotWithShape="0">
                  <a:gsLst>
                    <a:gs pos="0">
                      <a:srgbClr val="69623f"/>
                    </a:gs>
                    <a:gs pos="100000">
                      <a:srgbClr val="e5d58a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8" name=""/>
                <p:cNvSpPr/>
                <p:nvPr/>
              </p:nvSpPr>
              <p:spPr>
                <a:xfrm>
                  <a:off x="1316160" y="2135160"/>
                  <a:ext cx="88920" cy="82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69623f"/>
                    </a:gs>
                    <a:gs pos="100000">
                      <a:srgbClr val="e5d58a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12600" bIns="12600" anchor="ctr">
                  <a:noAutofit/>
                </a:bodyPr>
                <a:p>
                  <a:pPr>
                    <a:spcBef>
                      <a:spcPts val="1500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999933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999933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999933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33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33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738160" y="1380600"/>
            <a:ext cx="6404040" cy="233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Dolphin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2741760" y="4124160"/>
            <a:ext cx="5411520" cy="1285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Update - 19 January 01</a:t>
            </a:r>
            <a:endParaRPr b="1" lang="en-US" sz="2400" strike="noStrike" u="none">
              <a:solidFill>
                <a:srgbClr val="3333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6546960" y="573120"/>
            <a:ext cx="1790280" cy="459720"/>
          </a:xfrm>
          <a:prstGeom prst="rect">
            <a:avLst/>
          </a:prstGeom>
          <a:noFill/>
          <a:ln cap="sq" w="12600">
            <a:solidFill>
              <a:srgbClr val="33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00"/>
                </a:solidFill>
                <a:effectLst/>
                <a:uFillTx/>
                <a:latin typeface="Arial"/>
              </a:rPr>
              <a:t>Confidential</a:t>
            </a:r>
            <a:endParaRPr b="0" lang="en-US" sz="2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0" y="176040"/>
            <a:ext cx="9144000" cy="101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Key Project Issues - Reviewed with Frevert</a:t>
            </a:r>
            <a:endParaRPr b="0" lang="en-US" sz="3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(new issues in italics and underlined)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33520" y="1295280"/>
            <a:ext cx="7924680" cy="541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ADNOC/UOG alignment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Upstream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Sharing Agreement 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Block Location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Capex:  Compression, utilities, total capex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FOB price and escalation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Exxon/Mobil influence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costs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Financeability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Landed sales price (controlled by Abu Dhabi government); potential squeeze on Marco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Seasonality management and cost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onshore distribution system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Issues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FEED/EPC organization integration and control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PDA Re-negotiation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Sell-down timing and limits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D42C7B-5DB0-44F4-83B3-A38F21DE109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0" y="152280"/>
            <a:ext cx="9144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Current Focus Areas</a:t>
            </a:r>
            <a:endParaRPr b="0" lang="en-US" sz="32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33520" y="1143000"/>
            <a:ext cx="8381880" cy="541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519120" indent="-51912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Upstream PSA Term Sheet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Agreed Target Execution: 15 Feb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1" marL="966960" indent="-333720">
              <a:lnSpc>
                <a:spcPct val="15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FOB price and escalation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1" marL="966960" indent="-333720">
              <a:lnSpc>
                <a:spcPct val="15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block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1" marL="966960" indent="-333720">
              <a:lnSpc>
                <a:spcPct val="15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Capex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1" marL="966960" indent="-333720">
              <a:lnSpc>
                <a:spcPct val="15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recovery and profit oil splits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lvl="1" marL="966960" indent="-333720">
              <a:lnSpc>
                <a:spcPct val="15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Compression and utilities plan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spcBef>
                <a:spcPts val="601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End-user volumes, pricing, and margins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spcBef>
                <a:spcPts val="451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PDA restructuring/JOA negotiations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impacts sell-down value</a:t>
            </a:r>
            <a:endParaRPr b="0" lang="en-US" sz="18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ADNOC/Dolphin alignment and management team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Early gas/local alternative supplies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722933-325D-4FE4-9C54-C1A1C2597B6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0" y="380880"/>
            <a:ext cx="9144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Cash Requirements - 2001</a:t>
            </a:r>
            <a:endParaRPr b="0" lang="en-US" sz="32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33520" y="1066680"/>
            <a:ext cx="7924680" cy="541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5541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Shareholder G&amp;A ($250/month)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$3.0MM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5541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Shareholder Legal Costs (PDA)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$1.0MM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5541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Dolphin G&amp;A Cash Calls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$0.0MM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5541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Dolphin Third Party Cash Calls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$1.0MM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5541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Pre-FEED Study Cash Calls ($3MM)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$1.2MM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5541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FEED and Appraisal Drilling Cash Calls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$8.0MM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5541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Potential Cash Requirements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$14.2MM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5541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5541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FEED and appraisal drilling is estimated at $90MM total ($20MM in 2001 and $70MM in 2002) and is scheduled to commence after PSA/GSA execution in September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0B2C4F-8AAB-4AD9-B87E-8774260DFDF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0" y="258840"/>
            <a:ext cx="9144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2001 Milestones</a:t>
            </a:r>
            <a:endParaRPr b="0" lang="en-US" sz="32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584280" y="1347120"/>
            <a:ext cx="7980840" cy="2440440"/>
            <a:chOff x="584280" y="1347120"/>
            <a:chExt cx="7980840" cy="2440440"/>
          </a:xfrm>
        </p:grpSpPr>
        <p:sp>
          <p:nvSpPr>
            <p:cNvPr id="71" name=""/>
            <p:cNvSpPr/>
            <p:nvPr/>
          </p:nvSpPr>
          <p:spPr>
            <a:xfrm>
              <a:off x="633240" y="2719440"/>
              <a:ext cx="32796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Sheet</a:t>
              </a:r>
              <a:endParaRPr b="0" lang="en-US" sz="11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6078240" y="2719440"/>
              <a:ext cx="4950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Date for</a:t>
              </a:r>
              <a:endParaRPr b="0" lang="en-US" sz="11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631080" y="3619440"/>
              <a:ext cx="57204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(~$3MM)</a:t>
              </a:r>
              <a:endParaRPr b="0" lang="en-US" sz="1100" strike="noStrike" u="none">
                <a:solidFill>
                  <a:srgbClr val="3333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4" name=""/>
            <p:cNvGrpSpPr/>
            <p:nvPr/>
          </p:nvGrpSpPr>
          <p:grpSpPr>
            <a:xfrm>
              <a:off x="584280" y="1347120"/>
              <a:ext cx="7980840" cy="2261160"/>
              <a:chOff x="584280" y="1347120"/>
              <a:chExt cx="7980840" cy="2261160"/>
            </a:xfrm>
          </p:grpSpPr>
          <p:sp>
            <p:nvSpPr>
              <p:cNvPr id="75" name=""/>
              <p:cNvSpPr/>
              <p:nvPr/>
            </p:nvSpPr>
            <p:spPr>
              <a:xfrm>
                <a:off x="584280" y="2067120"/>
                <a:ext cx="7934040" cy="25200"/>
              </a:xfrm>
              <a:prstGeom prst="rect">
                <a:avLst/>
              </a:pr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3333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6" name=""/>
              <p:cNvGrpSpPr/>
              <p:nvPr/>
            </p:nvGrpSpPr>
            <p:grpSpPr>
              <a:xfrm>
                <a:off x="609480" y="1347120"/>
                <a:ext cx="7955640" cy="2261160"/>
                <a:chOff x="609480" y="1347120"/>
                <a:chExt cx="7955640" cy="2261160"/>
              </a:xfrm>
            </p:grpSpPr>
            <p:sp>
              <p:nvSpPr>
                <p:cNvPr id="77" name=""/>
                <p:cNvSpPr/>
                <p:nvPr/>
              </p:nvSpPr>
              <p:spPr>
                <a:xfrm>
                  <a:off x="3359160" y="2719440"/>
                  <a:ext cx="382680" cy="1681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 algn="ctr"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1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Enron</a:t>
                  </a:r>
                  <a:endParaRPr b="0" lang="en-US" sz="11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" name=""/>
                <p:cNvSpPr/>
                <p:nvPr/>
              </p:nvSpPr>
              <p:spPr>
                <a:xfrm>
                  <a:off x="5177880" y="2719440"/>
                  <a:ext cx="537840" cy="1681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 algn="ctr"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1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Contract</a:t>
                  </a:r>
                  <a:endParaRPr b="0" lang="en-US" sz="11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" name=""/>
                <p:cNvSpPr/>
                <p:nvPr/>
              </p:nvSpPr>
              <p:spPr>
                <a:xfrm>
                  <a:off x="2450520" y="2898720"/>
                  <a:ext cx="596520" cy="1681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 algn="ctr"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1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for Enron</a:t>
                  </a:r>
                  <a:endParaRPr b="0" lang="en-US" sz="11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" name=""/>
                <p:cNvSpPr/>
                <p:nvPr/>
              </p:nvSpPr>
              <p:spPr>
                <a:xfrm>
                  <a:off x="5155560" y="2298600"/>
                  <a:ext cx="574200" cy="163800"/>
                </a:xfrm>
                <a:custGeom>
                  <a:avLst/>
                  <a:gdLst/>
                  <a:ahLst/>
                  <a:rect l="l" t="t" r="r" b="b"/>
                  <a:pathLst>
                    <a:path w="67" h="19">
                      <a:moveTo>
                        <a:pt x="67" y="19"/>
                      </a:moveTo>
                      <a:cubicBezTo>
                        <a:pt x="67" y="14"/>
                        <a:pt x="64" y="9"/>
                        <a:pt x="61" y="9"/>
                      </a:cubicBezTo>
                      <a:lnTo>
                        <a:pt x="39" y="9"/>
                      </a:lnTo>
                      <a:cubicBezTo>
                        <a:pt x="36" y="9"/>
                        <a:pt x="34" y="5"/>
                        <a:pt x="34" y="0"/>
                      </a:cubicBezTo>
                      <a:cubicBezTo>
                        <a:pt x="34" y="5"/>
                        <a:pt x="31" y="9"/>
                        <a:pt x="28" y="9"/>
                      </a:cubicBezTo>
                      <a:lnTo>
                        <a:pt x="6" y="9"/>
                      </a:lnTo>
                      <a:cubicBezTo>
                        <a:pt x="3" y="9"/>
                        <a:pt x="0" y="14"/>
                        <a:pt x="0" y="19"/>
                      </a:cubicBezTo>
                    </a:path>
                  </a:pathLst>
                </a:custGeom>
                <a:noFill/>
                <a:ln w="792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" name=""/>
                <p:cNvSpPr/>
                <p:nvPr/>
              </p:nvSpPr>
              <p:spPr>
                <a:xfrm>
                  <a:off x="6055560" y="2298600"/>
                  <a:ext cx="574560" cy="163800"/>
                </a:xfrm>
                <a:custGeom>
                  <a:avLst/>
                  <a:gdLst/>
                  <a:ahLst/>
                  <a:rect l="l" t="t" r="r" b="b"/>
                  <a:pathLst>
                    <a:path w="67" h="19">
                      <a:moveTo>
                        <a:pt x="67" y="19"/>
                      </a:moveTo>
                      <a:cubicBezTo>
                        <a:pt x="67" y="14"/>
                        <a:pt x="64" y="9"/>
                        <a:pt x="61" y="9"/>
                      </a:cubicBezTo>
                      <a:lnTo>
                        <a:pt x="39" y="9"/>
                      </a:lnTo>
                      <a:cubicBezTo>
                        <a:pt x="36" y="9"/>
                        <a:pt x="34" y="5"/>
                        <a:pt x="34" y="0"/>
                      </a:cubicBezTo>
                      <a:cubicBezTo>
                        <a:pt x="34" y="5"/>
                        <a:pt x="31" y="9"/>
                        <a:pt x="28" y="9"/>
                      </a:cubicBezTo>
                      <a:lnTo>
                        <a:pt x="6" y="9"/>
                      </a:lnTo>
                      <a:cubicBezTo>
                        <a:pt x="3" y="9"/>
                        <a:pt x="0" y="14"/>
                        <a:pt x="0" y="19"/>
                      </a:cubicBezTo>
                    </a:path>
                  </a:pathLst>
                </a:custGeom>
                <a:noFill/>
                <a:ln w="792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82" name=""/>
                <p:cNvGrpSpPr/>
                <p:nvPr/>
              </p:nvGrpSpPr>
              <p:grpSpPr>
                <a:xfrm>
                  <a:off x="609480" y="1347120"/>
                  <a:ext cx="7955640" cy="2261160"/>
                  <a:chOff x="609480" y="1347120"/>
                  <a:chExt cx="7955640" cy="2261160"/>
                </a:xfrm>
              </p:grpSpPr>
              <p:sp>
                <p:nvSpPr>
                  <p:cNvPr id="83" name=""/>
                  <p:cNvSpPr/>
                  <p:nvPr/>
                </p:nvSpPr>
                <p:spPr>
                  <a:xfrm rot="19800000">
                    <a:off x="617760" y="1542960"/>
                    <a:ext cx="668160" cy="1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February</a:t>
                    </a:r>
                    <a:endParaRPr b="0" lang="en-US" sz="13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" name=""/>
                  <p:cNvSpPr/>
                  <p:nvPr/>
                </p:nvSpPr>
                <p:spPr>
                  <a:xfrm rot="19800000">
                    <a:off x="1607400" y="1591920"/>
                    <a:ext cx="475920" cy="1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March</a:t>
                    </a:r>
                    <a:endParaRPr b="0" lang="en-US" sz="13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" name=""/>
                  <p:cNvSpPr/>
                  <p:nvPr/>
                </p:nvSpPr>
                <p:spPr>
                  <a:xfrm rot="19800000">
                    <a:off x="2572560" y="1617840"/>
                    <a:ext cx="375480" cy="1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April</a:t>
                    </a:r>
                    <a:endParaRPr b="0" lang="en-US" sz="13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 rot="19800000">
                    <a:off x="3504600" y="1630080"/>
                    <a:ext cx="320760" cy="1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May</a:t>
                    </a:r>
                    <a:endParaRPr b="0" lang="en-US" sz="13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 rot="19800000">
                    <a:off x="4403160" y="1626840"/>
                    <a:ext cx="339120" cy="1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June</a:t>
                    </a:r>
                    <a:endParaRPr b="0" lang="en-US" sz="13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 rot="19800000">
                    <a:off x="5108760" y="1523520"/>
                    <a:ext cx="759600" cy="1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September</a:t>
                    </a:r>
                    <a:endParaRPr b="0" lang="en-US" sz="13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 rot="19800000">
                    <a:off x="6103440" y="1566360"/>
                    <a:ext cx="576720" cy="1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October</a:t>
                    </a:r>
                    <a:endParaRPr b="0" lang="en-US" sz="13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 rot="19800000">
                    <a:off x="6929280" y="1530000"/>
                    <a:ext cx="731880" cy="1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November</a:t>
                    </a:r>
                    <a:endParaRPr b="0" lang="en-US" sz="13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 rot="19800000">
                    <a:off x="7849800" y="1534680"/>
                    <a:ext cx="713520" cy="1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December</a:t>
                    </a:r>
                    <a:endParaRPr b="0" lang="en-US" sz="13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" name=""/>
                  <p:cNvSpPr/>
                  <p:nvPr/>
                </p:nvSpPr>
                <p:spPr>
                  <a:xfrm>
                    <a:off x="744120" y="2102040"/>
                    <a:ext cx="41364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15-Feb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" name=""/>
                  <p:cNvSpPr/>
                  <p:nvPr/>
                </p:nvSpPr>
                <p:spPr>
                  <a:xfrm>
                    <a:off x="1634760" y="2102040"/>
                    <a:ext cx="45216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14-Mar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" name=""/>
                  <p:cNvSpPr/>
                  <p:nvPr/>
                </p:nvSpPr>
                <p:spPr>
                  <a:xfrm>
                    <a:off x="2565360" y="2102040"/>
                    <a:ext cx="42912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13-Apr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3444480" y="2102040"/>
                    <a:ext cx="46008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26-May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" name=""/>
                  <p:cNvSpPr/>
                  <p:nvPr/>
                </p:nvSpPr>
                <p:spPr>
                  <a:xfrm>
                    <a:off x="5290560" y="2102040"/>
                    <a:ext cx="40572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15-Sep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" name=""/>
                  <p:cNvSpPr/>
                  <p:nvPr/>
                </p:nvSpPr>
                <p:spPr>
                  <a:xfrm>
                    <a:off x="6236280" y="2102040"/>
                    <a:ext cx="33552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1-Oct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" name=""/>
                  <p:cNvSpPr/>
                  <p:nvPr/>
                </p:nvSpPr>
                <p:spPr>
                  <a:xfrm>
                    <a:off x="8037360" y="2102040"/>
                    <a:ext cx="34308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1-Dec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" name=""/>
                  <p:cNvSpPr/>
                  <p:nvPr/>
                </p:nvSpPr>
                <p:spPr>
                  <a:xfrm>
                    <a:off x="630000" y="2538360"/>
                    <a:ext cx="63540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PSA Term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" name=""/>
                  <p:cNvSpPr/>
                  <p:nvPr/>
                </p:nvSpPr>
                <p:spPr>
                  <a:xfrm>
                    <a:off x="1545480" y="2538360"/>
                    <a:ext cx="28872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PDA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" name=""/>
                  <p:cNvSpPr/>
                  <p:nvPr/>
                </p:nvSpPr>
                <p:spPr>
                  <a:xfrm>
                    <a:off x="2447280" y="2538360"/>
                    <a:ext cx="72504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Preliminary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" name=""/>
                  <p:cNvSpPr/>
                  <p:nvPr/>
                </p:nvSpPr>
                <p:spPr>
                  <a:xfrm>
                    <a:off x="3363480" y="2538360"/>
                    <a:ext cx="34740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Final 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" name=""/>
                  <p:cNvSpPr/>
                  <p:nvPr/>
                </p:nvSpPr>
                <p:spPr>
                  <a:xfrm>
                    <a:off x="5176440" y="2538360"/>
                    <a:ext cx="59292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PSA/GSA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" name=""/>
                  <p:cNvSpPr/>
                  <p:nvPr/>
                </p:nvSpPr>
                <p:spPr>
                  <a:xfrm>
                    <a:off x="6072120" y="2538360"/>
                    <a:ext cx="88452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Targeted Start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" name=""/>
                  <p:cNvSpPr/>
                  <p:nvPr/>
                </p:nvSpPr>
                <p:spPr>
                  <a:xfrm>
                    <a:off x="7899840" y="2538360"/>
                    <a:ext cx="59292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Sell-down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" name=""/>
                  <p:cNvSpPr/>
                  <p:nvPr/>
                </p:nvSpPr>
                <p:spPr>
                  <a:xfrm>
                    <a:off x="1538640" y="2719440"/>
                    <a:ext cx="74844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Anniversary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" name=""/>
                  <p:cNvSpPr/>
                  <p:nvPr/>
                </p:nvSpPr>
                <p:spPr>
                  <a:xfrm>
                    <a:off x="2450520" y="2719440"/>
                    <a:ext cx="70956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Notification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" name=""/>
                  <p:cNvSpPr/>
                  <p:nvPr/>
                </p:nvSpPr>
                <p:spPr>
                  <a:xfrm>
                    <a:off x="629280" y="2898720"/>
                    <a:ext cx="60048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Execution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" name=""/>
                  <p:cNvSpPr/>
                  <p:nvPr/>
                </p:nvSpPr>
                <p:spPr>
                  <a:xfrm>
                    <a:off x="1544400" y="2898720"/>
                    <a:ext cx="28116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Date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" name=""/>
                  <p:cNvSpPr/>
                  <p:nvPr/>
                </p:nvSpPr>
                <p:spPr>
                  <a:xfrm>
                    <a:off x="3359520" y="2898720"/>
                    <a:ext cx="72504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Withdrawal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" name=""/>
                  <p:cNvSpPr/>
                  <p:nvPr/>
                </p:nvSpPr>
                <p:spPr>
                  <a:xfrm>
                    <a:off x="5176080" y="2898720"/>
                    <a:ext cx="60048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Execution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" name=""/>
                  <p:cNvSpPr/>
                  <p:nvPr/>
                </p:nvSpPr>
                <p:spPr>
                  <a:xfrm>
                    <a:off x="6077880" y="2898720"/>
                    <a:ext cx="37476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FEED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" name=""/>
                  <p:cNvSpPr/>
                  <p:nvPr/>
                </p:nvSpPr>
                <p:spPr>
                  <a:xfrm>
                    <a:off x="2451600" y="3079800"/>
                    <a:ext cx="72504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Withdrawal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" name=""/>
                  <p:cNvSpPr/>
                  <p:nvPr/>
                </p:nvSpPr>
                <p:spPr>
                  <a:xfrm>
                    <a:off x="3362400" y="3079800"/>
                    <a:ext cx="28116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Date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" name=""/>
                  <p:cNvSpPr/>
                  <p:nvPr/>
                </p:nvSpPr>
                <p:spPr>
                  <a:xfrm>
                    <a:off x="6070320" y="3079800"/>
                    <a:ext cx="97416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Commencement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6" name=""/>
                  <p:cNvSpPr/>
                  <p:nvPr/>
                </p:nvSpPr>
                <p:spPr>
                  <a:xfrm>
                    <a:off x="632160" y="3259080"/>
                    <a:ext cx="63144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Pre-FEED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7" name=""/>
                  <p:cNvSpPr/>
                  <p:nvPr/>
                </p:nvSpPr>
                <p:spPr>
                  <a:xfrm>
                    <a:off x="6077520" y="3259080"/>
                    <a:ext cx="64188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(~$90MM)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8" name=""/>
                  <p:cNvSpPr/>
                  <p:nvPr/>
                </p:nvSpPr>
                <p:spPr>
                  <a:xfrm>
                    <a:off x="622800" y="3440160"/>
                    <a:ext cx="725040" cy="16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Commences</a:t>
                    </a:r>
                    <a:endParaRPr b="0" lang="en-US" sz="11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9" name=""/>
                  <p:cNvSpPr/>
                  <p:nvPr/>
                </p:nvSpPr>
                <p:spPr>
                  <a:xfrm>
                    <a:off x="609480" y="2298600"/>
                    <a:ext cx="574200" cy="163800"/>
                  </a:xfrm>
                  <a:custGeom>
                    <a:avLst/>
                    <a:gdLst/>
                    <a:ahLst/>
                    <a:rect l="l" t="t" r="r" b="b"/>
                    <a:pathLst>
                      <a:path w="67" h="19">
                        <a:moveTo>
                          <a:pt x="67" y="19"/>
                        </a:moveTo>
                        <a:cubicBezTo>
                          <a:pt x="67" y="14"/>
                          <a:pt x="64" y="9"/>
                          <a:pt x="61" y="9"/>
                        </a:cubicBezTo>
                        <a:lnTo>
                          <a:pt x="39" y="9"/>
                        </a:lnTo>
                        <a:cubicBezTo>
                          <a:pt x="36" y="9"/>
                          <a:pt x="34" y="5"/>
                          <a:pt x="34" y="0"/>
                        </a:cubicBezTo>
                        <a:cubicBezTo>
                          <a:pt x="34" y="5"/>
                          <a:pt x="31" y="9"/>
                          <a:pt x="28" y="9"/>
                        </a:cubicBezTo>
                        <a:lnTo>
                          <a:pt x="6" y="9"/>
                        </a:lnTo>
                        <a:cubicBezTo>
                          <a:pt x="3" y="9"/>
                          <a:pt x="0" y="14"/>
                          <a:pt x="0" y="19"/>
                        </a:cubicBezTo>
                      </a:path>
                    </a:pathLst>
                  </a:custGeom>
                  <a:noFill/>
                  <a:ln w="792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0" name=""/>
                  <p:cNvSpPr/>
                  <p:nvPr/>
                </p:nvSpPr>
                <p:spPr>
                  <a:xfrm>
                    <a:off x="1518480" y="2298600"/>
                    <a:ext cx="574560" cy="163800"/>
                  </a:xfrm>
                  <a:custGeom>
                    <a:avLst/>
                    <a:gdLst/>
                    <a:ahLst/>
                    <a:rect l="l" t="t" r="r" b="b"/>
                    <a:pathLst>
                      <a:path w="67" h="19">
                        <a:moveTo>
                          <a:pt x="67" y="19"/>
                        </a:moveTo>
                        <a:cubicBezTo>
                          <a:pt x="67" y="14"/>
                          <a:pt x="64" y="9"/>
                          <a:pt x="61" y="9"/>
                        </a:cubicBezTo>
                        <a:lnTo>
                          <a:pt x="39" y="9"/>
                        </a:lnTo>
                        <a:cubicBezTo>
                          <a:pt x="36" y="9"/>
                          <a:pt x="34" y="5"/>
                          <a:pt x="34" y="0"/>
                        </a:cubicBezTo>
                        <a:cubicBezTo>
                          <a:pt x="34" y="5"/>
                          <a:pt x="31" y="9"/>
                          <a:pt x="28" y="9"/>
                        </a:cubicBezTo>
                        <a:lnTo>
                          <a:pt x="6" y="9"/>
                        </a:lnTo>
                        <a:cubicBezTo>
                          <a:pt x="3" y="9"/>
                          <a:pt x="0" y="14"/>
                          <a:pt x="0" y="19"/>
                        </a:cubicBezTo>
                      </a:path>
                    </a:pathLst>
                  </a:custGeom>
                  <a:noFill/>
                  <a:ln w="792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1" name=""/>
                  <p:cNvSpPr/>
                  <p:nvPr/>
                </p:nvSpPr>
                <p:spPr>
                  <a:xfrm>
                    <a:off x="7875000" y="2298600"/>
                    <a:ext cx="574200" cy="163800"/>
                  </a:xfrm>
                  <a:custGeom>
                    <a:avLst/>
                    <a:gdLst/>
                    <a:ahLst/>
                    <a:rect l="l" t="t" r="r" b="b"/>
                    <a:pathLst>
                      <a:path w="67" h="19">
                        <a:moveTo>
                          <a:pt x="67" y="19"/>
                        </a:moveTo>
                        <a:cubicBezTo>
                          <a:pt x="67" y="14"/>
                          <a:pt x="64" y="9"/>
                          <a:pt x="61" y="9"/>
                        </a:cubicBezTo>
                        <a:lnTo>
                          <a:pt x="39" y="9"/>
                        </a:lnTo>
                        <a:cubicBezTo>
                          <a:pt x="36" y="9"/>
                          <a:pt x="34" y="5"/>
                          <a:pt x="34" y="0"/>
                        </a:cubicBezTo>
                        <a:cubicBezTo>
                          <a:pt x="34" y="5"/>
                          <a:pt x="31" y="9"/>
                          <a:pt x="28" y="9"/>
                        </a:cubicBezTo>
                        <a:lnTo>
                          <a:pt x="6" y="9"/>
                        </a:lnTo>
                        <a:cubicBezTo>
                          <a:pt x="3" y="9"/>
                          <a:pt x="0" y="14"/>
                          <a:pt x="0" y="19"/>
                        </a:cubicBezTo>
                      </a:path>
                    </a:pathLst>
                  </a:custGeom>
                  <a:noFill/>
                  <a:ln w="792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3333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122" name=""/>
                <p:cNvSpPr/>
                <p:nvPr/>
              </p:nvSpPr>
              <p:spPr>
                <a:xfrm>
                  <a:off x="2428200" y="2298600"/>
                  <a:ext cx="574200" cy="163800"/>
                </a:xfrm>
                <a:custGeom>
                  <a:avLst/>
                  <a:gdLst/>
                  <a:ahLst/>
                  <a:rect l="l" t="t" r="r" b="b"/>
                  <a:pathLst>
                    <a:path w="67" h="19">
                      <a:moveTo>
                        <a:pt x="67" y="19"/>
                      </a:moveTo>
                      <a:cubicBezTo>
                        <a:pt x="67" y="14"/>
                        <a:pt x="64" y="9"/>
                        <a:pt x="61" y="9"/>
                      </a:cubicBezTo>
                      <a:lnTo>
                        <a:pt x="39" y="9"/>
                      </a:lnTo>
                      <a:cubicBezTo>
                        <a:pt x="36" y="9"/>
                        <a:pt x="34" y="5"/>
                        <a:pt x="34" y="0"/>
                      </a:cubicBezTo>
                      <a:cubicBezTo>
                        <a:pt x="34" y="5"/>
                        <a:pt x="31" y="9"/>
                        <a:pt x="28" y="9"/>
                      </a:cubicBezTo>
                      <a:lnTo>
                        <a:pt x="6" y="9"/>
                      </a:lnTo>
                      <a:cubicBezTo>
                        <a:pt x="3" y="9"/>
                        <a:pt x="0" y="14"/>
                        <a:pt x="0" y="19"/>
                      </a:cubicBezTo>
                    </a:path>
                  </a:pathLst>
                </a:custGeom>
                <a:noFill/>
                <a:ln w="792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3336120" y="2298600"/>
                  <a:ext cx="574560" cy="163800"/>
                </a:xfrm>
                <a:custGeom>
                  <a:avLst/>
                  <a:gdLst/>
                  <a:ahLst/>
                  <a:rect l="l" t="t" r="r" b="b"/>
                  <a:pathLst>
                    <a:path w="67" h="19">
                      <a:moveTo>
                        <a:pt x="67" y="19"/>
                      </a:moveTo>
                      <a:cubicBezTo>
                        <a:pt x="67" y="14"/>
                        <a:pt x="64" y="9"/>
                        <a:pt x="61" y="9"/>
                      </a:cubicBezTo>
                      <a:lnTo>
                        <a:pt x="39" y="9"/>
                      </a:lnTo>
                      <a:cubicBezTo>
                        <a:pt x="36" y="9"/>
                        <a:pt x="34" y="5"/>
                        <a:pt x="34" y="0"/>
                      </a:cubicBezTo>
                      <a:cubicBezTo>
                        <a:pt x="34" y="5"/>
                        <a:pt x="31" y="9"/>
                        <a:pt x="28" y="9"/>
                      </a:cubicBezTo>
                      <a:lnTo>
                        <a:pt x="6" y="9"/>
                      </a:lnTo>
                      <a:cubicBezTo>
                        <a:pt x="3" y="9"/>
                        <a:pt x="0" y="14"/>
                        <a:pt x="0" y="19"/>
                      </a:cubicBezTo>
                    </a:path>
                  </a:pathLst>
                </a:custGeom>
                <a:noFill/>
                <a:ln w="792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3333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124" name=""/>
          <p:cNvSpPr/>
          <p:nvPr/>
        </p:nvSpPr>
        <p:spPr>
          <a:xfrm>
            <a:off x="2289240" y="3811680"/>
            <a:ext cx="4523760" cy="122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Key deliverables prior to April Go/No Go Decision</a:t>
            </a:r>
            <a:endParaRPr b="0" lang="en-US" sz="12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Upstream terms agreed/reasonable progress on PSA and JOA</a:t>
            </a:r>
            <a:endParaRPr b="0" lang="en-US" sz="12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volumes, pricing, and margins agreed</a:t>
            </a:r>
            <a:endParaRPr b="0" lang="en-US" sz="12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UOG/ADNOC alignment on implementation plan</a:t>
            </a:r>
            <a:endParaRPr b="0" lang="en-US" sz="12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PDA restructured to enhance upstream value and liquidity</a:t>
            </a:r>
            <a:endParaRPr b="0" lang="en-US" sz="12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in agreement on management team and organization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666880" y="3276720"/>
            <a:ext cx="0" cy="533160"/>
          </a:xfrm>
          <a:prstGeom prst="line">
            <a:avLst/>
          </a:prstGeom>
          <a:ln cap="sq"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3333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89B518-9FAB-4A9B-BD01-60300DFAA5B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2000-10-19T13:35:41Z</dcterms:created>
  <dc:creator>Jeff Hammad</dc:creator>
  <dc:description/>
  <dc:language>en-US</dc:language>
  <cp:lastModifiedBy>Kevin Ruffcorn</cp:lastModifiedBy>
  <cp:lastPrinted>2001-01-18T08:57:45Z</cp:lastPrinted>
  <dcterms:modified xsi:type="dcterms:W3CDTF">2001-01-18T09:49:36Z</dcterms:modified>
  <cp:revision>100</cp:revision>
  <dc:subject/>
  <dc:title>Dolphin Energy Limited</dc:title>
</cp:coreProperties>
</file>