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_rels/presentation.xml.rels" ContentType="application/vnd.openxmlformats-package.relationships+xml"/>
  <Override PartName="/ppt/media/image1.png" ContentType="image/png"/>
  <Override PartName="/ppt/media/image2.wmf" ContentType="image/x-wmf"/>
  <Override PartName="/ppt/media/image3.wmf" ContentType="image/x-wmf"/>
  <Override PartName="/ppt/media/image4.wmf" ContentType="image/x-wmf"/>
  <Override PartName="/ppt/media/image5.wmf" ContentType="image/x-wmf"/>
  <Override PartName="/ppt/embeddings/oleObject1.xlsx" ContentType="application/vnd.openxmlformats-officedocument.spreadsheetml.sheet"/>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s/slide1.xml" ContentType="application/vnd.openxmlformats-officedocument.presentationml.slide+xml"/>
  <Override PartName="/ppt/slides/_rels/slide8.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Lst>
  <p:sldSz cx="9144000" cy="6858000"/>
  <p:notesSz cx="7008813" cy="923766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10" name="PlaceHolder 1"/>
          <p:cNvSpPr>
            <a:spLocks noGrp="1"/>
          </p:cNvSpPr>
          <p:nvPr>
            <p:ph type="title"/>
          </p:nvPr>
        </p:nvSpPr>
        <p:spPr>
          <a:xfrm>
            <a:off x="2224080" y="80280"/>
            <a:ext cx="4178160" cy="414000"/>
          </a:xfrm>
          <a:prstGeom prst="rect">
            <a:avLst/>
          </a:prstGeom>
          <a:noFill/>
          <a:ln w="0">
            <a:noFill/>
          </a:ln>
        </p:spPr>
        <p:txBody>
          <a:bodyPr lIns="90000" rIns="90000" tIns="46800" bIns="46800" anchor="ctr">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i="1" lang="en-US" sz="2100" strike="noStrike" u="none">
              <a:solidFill>
                <a:srgbClr val="ff0000"/>
              </a:solidFill>
              <a:effectLst/>
              <a:uFillTx/>
              <a:latin typeface="Times New Roman"/>
            </a:endParaRPr>
          </a:p>
        </p:txBody>
      </p:sp>
      <p:sp>
        <p:nvSpPr>
          <p:cNvPr id="11" name="PlaceHolder 2"/>
          <p:cNvSpPr>
            <a:spLocks noGrp="1"/>
          </p:cNvSpPr>
          <p:nvPr>
            <p:ph/>
          </p:nvPr>
        </p:nvSpPr>
        <p:spPr>
          <a:xfrm>
            <a:off x="927000" y="965160"/>
            <a:ext cx="7585200" cy="4114800"/>
          </a:xfrm>
          <a:prstGeom prst="rect">
            <a:avLst/>
          </a:prstGeom>
          <a:noFill/>
          <a:ln w="0">
            <a:noFill/>
          </a:ln>
        </p:spPr>
        <p:txBody>
          <a:bodyPr lIns="90000" rIns="90000" tIns="46800" bIns="46800" anchor="t">
            <a:normAutofit/>
          </a:bodyPr>
          <a:p>
            <a:pPr indent="0">
              <a:spcBef>
                <a:spcPts val="499"/>
              </a:spcBef>
              <a:spcAft>
                <a:spcPts val="876"/>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12" name="PlaceHolder 1"/>
          <p:cNvSpPr>
            <a:spLocks noGrp="1"/>
          </p:cNvSpPr>
          <p:nvPr>
            <p:ph type="title"/>
          </p:nvPr>
        </p:nvSpPr>
        <p:spPr>
          <a:xfrm>
            <a:off x="2224080" y="80280"/>
            <a:ext cx="4178160" cy="414000"/>
          </a:xfrm>
          <a:prstGeom prst="rect">
            <a:avLst/>
          </a:prstGeom>
          <a:noFill/>
          <a:ln w="0">
            <a:noFill/>
          </a:ln>
        </p:spPr>
        <p:txBody>
          <a:bodyPr lIns="90000" rIns="90000" tIns="46800" bIns="46800" anchor="ctr">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i="1" lang="en-US" sz="2100" strike="noStrike" u="none">
              <a:solidFill>
                <a:srgbClr val="ff0000"/>
              </a:solidFill>
              <a:effectLst/>
              <a:uFillTx/>
              <a:latin typeface="Times New Roman"/>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13" name="PlaceHolder 1"/>
          <p:cNvSpPr>
            <a:spLocks noGrp="1"/>
          </p:cNvSpPr>
          <p:nvPr>
            <p:ph type="title"/>
          </p:nvPr>
        </p:nvSpPr>
        <p:spPr>
          <a:xfrm>
            <a:off x="2224080" y="80280"/>
            <a:ext cx="4178160" cy="414000"/>
          </a:xfrm>
          <a:prstGeom prst="rect">
            <a:avLst/>
          </a:prstGeom>
          <a:noFill/>
          <a:ln w="0">
            <a:noFill/>
          </a:ln>
        </p:spPr>
        <p:txBody>
          <a:bodyPr lIns="90000" rIns="90000" tIns="46800" bIns="46800" anchor="ctr">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i="1" lang="en-US" sz="2100" strike="noStrike" u="none">
              <a:solidFill>
                <a:srgbClr val="ff0000"/>
              </a:solidFill>
              <a:effectLst/>
              <a:uFillTx/>
              <a:latin typeface="Times New Roman"/>
            </a:endParaRPr>
          </a:p>
        </p:txBody>
      </p:sp>
      <p:sp>
        <p:nvSpPr>
          <p:cNvPr id="14" name="PlaceHolder 2"/>
          <p:cNvSpPr>
            <a:spLocks noGrp="1"/>
          </p:cNvSpPr>
          <p:nvPr>
            <p:ph type="subTitle"/>
          </p:nvPr>
        </p:nvSpPr>
        <p:spPr>
          <a:xfrm>
            <a:off x="927000" y="965160"/>
            <a:ext cx="7585200" cy="4114800"/>
          </a:xfrm>
          <a:prstGeom prst="rect">
            <a:avLst/>
          </a:prstGeom>
          <a:noFill/>
          <a:ln w="0">
            <a:noFill/>
          </a:ln>
        </p:spPr>
        <p:txBody>
          <a:bodyPr lIns="0" rIns="0" tIns="0" bIns="0" anchor="ctr">
            <a:spAutoFit/>
          </a:bodyPr>
          <a:p>
            <a:pPr indent="0" algn="ctr">
              <a:spcBef>
                <a:spcPts val="499"/>
              </a:spcBef>
              <a:spcAft>
                <a:spcPts val="876"/>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
          <p:cNvSpPr/>
          <p:nvPr/>
        </p:nvSpPr>
        <p:spPr>
          <a:xfrm>
            <a:off x="1393920" y="6705720"/>
            <a:ext cx="6432480" cy="0"/>
          </a:xfrm>
          <a:prstGeom prst="line">
            <a:avLst/>
          </a:prstGeom>
          <a:ln w="19080">
            <a:solidFill>
              <a:srgbClr val="33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 name=""/>
          <p:cNvSpPr/>
          <p:nvPr/>
        </p:nvSpPr>
        <p:spPr>
          <a:xfrm>
            <a:off x="1319040" y="6657840"/>
            <a:ext cx="6553440" cy="0"/>
          </a:xfrm>
          <a:prstGeom prst="line">
            <a:avLst/>
          </a:prstGeom>
          <a:ln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 name=""/>
          <p:cNvSpPr/>
          <p:nvPr/>
        </p:nvSpPr>
        <p:spPr>
          <a:xfrm>
            <a:off x="4244400" y="6681960"/>
            <a:ext cx="674280" cy="2156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4317B19B-8FF3-468D-A773-84FE404FFF9F}" type="slidenum">
              <a:rPr b="1" lang="en-US" sz="800" strike="noStrike" u="none">
                <a:solidFill>
                  <a:srgbClr val="000000"/>
                </a:solidFill>
                <a:effectLst/>
                <a:uFillTx/>
                <a:latin typeface="Arial"/>
              </a:rPr>
              <a:t>&lt;number&gt;</a:t>
            </a:fld>
            <a:endParaRPr b="0" lang="en-US" sz="800" strike="noStrike" u="none">
              <a:solidFill>
                <a:srgbClr val="000000"/>
              </a:solidFill>
              <a:effectLst/>
              <a:uFillTx/>
              <a:latin typeface="Times New Roman"/>
            </a:endParaRPr>
          </a:p>
        </p:txBody>
      </p:sp>
      <p:sp>
        <p:nvSpPr>
          <p:cNvPr id="3" name=""/>
          <p:cNvSpPr/>
          <p:nvPr/>
        </p:nvSpPr>
        <p:spPr>
          <a:xfrm>
            <a:off x="12960" y="6675480"/>
            <a:ext cx="842760" cy="1699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500" strike="noStrike" u="none">
                <a:solidFill>
                  <a:srgbClr val="000000"/>
                </a:solidFill>
                <a:effectLst/>
                <a:uFillTx/>
                <a:latin typeface="Arial"/>
              </a:rPr>
              <a:t>Bridgeline2001Plan.ppt</a:t>
            </a:r>
            <a:endParaRPr b="0" lang="en-US" sz="500" strike="noStrike" u="none">
              <a:solidFill>
                <a:srgbClr val="000000"/>
              </a:solidFill>
              <a:effectLst/>
              <a:uFillTx/>
              <a:latin typeface="Times New Roman"/>
            </a:endParaRPr>
          </a:p>
        </p:txBody>
      </p:sp>
      <p:pic>
        <p:nvPicPr>
          <p:cNvPr id="4" name="E_COLOR_R" descr=""/>
          <p:cNvPicPr/>
          <p:nvPr/>
        </p:nvPicPr>
        <p:blipFill>
          <a:blip r:embed="rId2"/>
          <a:stretch/>
        </p:blipFill>
        <p:spPr>
          <a:xfrm>
            <a:off x="95400" y="165240"/>
            <a:ext cx="593640" cy="585720"/>
          </a:xfrm>
          <a:prstGeom prst="rect">
            <a:avLst/>
          </a:prstGeom>
          <a:noFill/>
          <a:ln w="0">
            <a:noFill/>
          </a:ln>
        </p:spPr>
      </p:pic>
      <p:sp>
        <p:nvSpPr>
          <p:cNvPr id="5" name=""/>
          <p:cNvSpPr/>
          <p:nvPr/>
        </p:nvSpPr>
        <p:spPr>
          <a:xfrm>
            <a:off x="762120" y="88920"/>
            <a:ext cx="1662120" cy="381960"/>
          </a:xfrm>
          <a:prstGeom prst="rect">
            <a:avLst/>
          </a:prstGeom>
          <a:noFill/>
          <a:ln w="0">
            <a:noFill/>
          </a:ln>
        </p:spPr>
        <p:style>
          <a:lnRef idx="0"/>
          <a:fillRef idx="0"/>
          <a:effectRef idx="0"/>
          <a:fontRef idx="minor"/>
        </p:style>
        <p:txBody>
          <a:bodyPr lIns="92160" rIns="92160" tIns="46080" bIns="460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900" strike="noStrike" u="none">
                <a:solidFill>
                  <a:srgbClr val="3333cc"/>
                </a:solidFill>
                <a:effectLst/>
                <a:uFillTx/>
                <a:latin typeface="Arial"/>
              </a:rPr>
              <a:t>Bridgeline -</a:t>
            </a:r>
            <a:endParaRPr b="0" lang="en-US" sz="1900" strike="noStrike" u="none">
              <a:solidFill>
                <a:srgbClr val="000000"/>
              </a:solidFill>
              <a:effectLst/>
              <a:uFillTx/>
              <a:latin typeface="Times New Roman"/>
            </a:endParaRPr>
          </a:p>
        </p:txBody>
      </p:sp>
      <p:sp>
        <p:nvSpPr>
          <p:cNvPr id="6" name="PlaceHolder 1"/>
          <p:cNvSpPr>
            <a:spLocks noGrp="1"/>
          </p:cNvSpPr>
          <p:nvPr>
            <p:ph type="title"/>
          </p:nvPr>
        </p:nvSpPr>
        <p:spPr>
          <a:xfrm>
            <a:off x="2224080" y="90360"/>
            <a:ext cx="4178160" cy="3938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100" strike="noStrike" u="none">
                <a:solidFill>
                  <a:srgbClr val="ff0000"/>
                </a:solidFill>
                <a:effectLst/>
                <a:uFillTx/>
                <a:latin typeface="Times New Roman"/>
              </a:rPr>
              <a:t>Click to edit the title text format</a:t>
            </a:r>
            <a:endParaRPr b="1" i="1" lang="en-US" sz="2100" strike="noStrike" u="none">
              <a:solidFill>
                <a:srgbClr val="ff0000"/>
              </a:solidFill>
              <a:effectLst/>
              <a:uFillTx/>
              <a:latin typeface="Times New Roman"/>
            </a:endParaRPr>
          </a:p>
        </p:txBody>
      </p:sp>
      <p:sp>
        <p:nvSpPr>
          <p:cNvPr id="7" name=""/>
          <p:cNvSpPr/>
          <p:nvPr/>
        </p:nvSpPr>
        <p:spPr>
          <a:xfrm>
            <a:off x="809640" y="498600"/>
            <a:ext cx="8175600" cy="0"/>
          </a:xfrm>
          <a:prstGeom prst="line">
            <a:avLst/>
          </a:prstGeom>
          <a:ln w="50760">
            <a:solidFill>
              <a:srgbClr val="33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 name=""/>
          <p:cNvSpPr/>
          <p:nvPr/>
        </p:nvSpPr>
        <p:spPr>
          <a:xfrm>
            <a:off x="914400" y="565200"/>
            <a:ext cx="8229600" cy="0"/>
          </a:xfrm>
          <a:prstGeom prst="line">
            <a:avLst/>
          </a:prstGeom>
          <a:ln w="255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 name="PlaceHolder 2"/>
          <p:cNvSpPr>
            <a:spLocks noGrp="1"/>
          </p:cNvSpPr>
          <p:nvPr>
            <p:ph type="body"/>
          </p:nvPr>
        </p:nvSpPr>
        <p:spPr>
          <a:xfrm>
            <a:off x="927000" y="965160"/>
            <a:ext cx="7585200" cy="4114800"/>
          </a:xfrm>
          <a:prstGeom prst="rect">
            <a:avLst/>
          </a:prstGeom>
          <a:noFill/>
          <a:ln w="0">
            <a:noFill/>
          </a:ln>
        </p:spPr>
        <p:txBody>
          <a:bodyPr lIns="90000" rIns="90000" tIns="46800" bIns="46800" anchor="t">
            <a:normAutofit/>
          </a:bodyPr>
          <a:p>
            <a:pPr marL="343080" indent="-343080">
              <a:spcBef>
                <a:spcPts val="499"/>
              </a:spcBef>
              <a:spcAft>
                <a:spcPts val="876"/>
              </a:spcAft>
              <a:buClr>
                <a:srgbClr val="3333cc"/>
              </a:buClr>
              <a:buSzPct val="9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Click to edit the outline text format</a:t>
            </a:r>
            <a:endParaRPr b="1" lang="en-US" sz="2000" strike="noStrike" u="none">
              <a:solidFill>
                <a:srgbClr val="000000"/>
              </a:solidFill>
              <a:effectLst/>
              <a:uFillTx/>
              <a:latin typeface="Arial"/>
            </a:endParaRPr>
          </a:p>
          <a:p>
            <a:pPr lvl="1" marL="743040" indent="-285840">
              <a:spcBef>
                <a:spcPts val="499"/>
              </a:spcBef>
              <a:spcAft>
                <a:spcPts val="876"/>
              </a:spcAft>
              <a:buClr>
                <a:srgbClr val="ff0000"/>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Second Outline Level</a:t>
            </a:r>
            <a:endParaRPr b="1" lang="en-US" sz="2000" strike="noStrike" u="none">
              <a:solidFill>
                <a:srgbClr val="000000"/>
              </a:solidFill>
              <a:effectLst/>
              <a:uFillTx/>
              <a:latin typeface="Arial"/>
            </a:endParaRPr>
          </a:p>
          <a:p>
            <a:pPr lvl="2" marL="1143000" indent="-228600">
              <a:spcBef>
                <a:spcPts val="499"/>
              </a:spcBef>
              <a:spcAft>
                <a:spcPts val="876"/>
              </a:spcAft>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Third Outline Level</a:t>
            </a:r>
            <a:endParaRPr b="1" lang="en-US" sz="2000" strike="noStrike" u="none">
              <a:solidFill>
                <a:srgbClr val="000000"/>
              </a:solidFill>
              <a:effectLst/>
              <a:uFillTx/>
              <a:latin typeface="Arial"/>
            </a:endParaRPr>
          </a:p>
          <a:p>
            <a:pPr lvl="3" marL="1600200" indent="-228600">
              <a:spcBef>
                <a:spcPts val="499"/>
              </a:spcBef>
              <a:spcAft>
                <a:spcPts val="876"/>
              </a:spcAft>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Fourth Outline Level</a:t>
            </a:r>
            <a:endParaRPr b="1" lang="en-US" sz="2000" strike="noStrike" u="none">
              <a:solidFill>
                <a:srgbClr val="000000"/>
              </a:solidFill>
              <a:effectLst/>
              <a:uFillTx/>
              <a:latin typeface="Arial"/>
            </a:endParaRPr>
          </a:p>
          <a:p>
            <a:pPr lvl="4" marL="2057400" indent="-228600">
              <a:spcBef>
                <a:spcPts val="499"/>
              </a:spcBef>
              <a:spcAft>
                <a:spcPts val="876"/>
              </a:spcAft>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Fifth Outline Level</a:t>
            </a:r>
            <a:endParaRPr b="1" lang="en-US" sz="2000" strike="noStrike" u="none">
              <a:solidFill>
                <a:srgbClr val="000000"/>
              </a:solidFill>
              <a:effectLst/>
              <a:uFillTx/>
              <a:latin typeface="Arial"/>
            </a:endParaRPr>
          </a:p>
          <a:p>
            <a:pPr lvl="5" marL="2057400" indent="-228600">
              <a:spcBef>
                <a:spcPts val="499"/>
              </a:spcBef>
              <a:spcAft>
                <a:spcPts val="876"/>
              </a:spcAft>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Sixth Outline Level</a:t>
            </a:r>
            <a:endParaRPr b="1" lang="en-US" sz="2000" strike="noStrike" u="none">
              <a:solidFill>
                <a:srgbClr val="000000"/>
              </a:solidFill>
              <a:effectLst/>
              <a:uFillTx/>
              <a:latin typeface="Arial"/>
            </a:endParaRPr>
          </a:p>
          <a:p>
            <a:pPr lvl="6" marL="2057400" indent="-228600">
              <a:spcBef>
                <a:spcPts val="499"/>
              </a:spcBef>
              <a:spcAft>
                <a:spcPts val="876"/>
              </a:spcAft>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Seventh Outline Level</a:t>
            </a:r>
            <a:endParaRPr b="1" lang="en-US" sz="2000" strike="noStrike" u="none">
              <a:solidFill>
                <a:srgbClr val="000000"/>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 id="2147483650" r:id="rId4"/>
    <p:sldLayoutId id="2147483651" r:id="rId5"/>
  </p:sldLayoutIdLst>
</p:sldMaster>
</file>

<file path=ppt/slides/_rels/slide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image" Target="../media/image2.wmf"/><Relationship Id="rId2"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image" Target="../media/image3.wmf"/><Relationship Id="rId2"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4.wmf"/><Relationship Id="rId3"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5.wmf"/><Relationship Id="rId3" Type="http://schemas.openxmlformats.org/officeDocument/2006/relationships/slideLayout" Target="../slideLayouts/slideLayout2.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15" name="PlaceHolder 1"/>
          <p:cNvSpPr>
            <a:spLocks noGrp="1"/>
          </p:cNvSpPr>
          <p:nvPr>
            <p:ph type="title"/>
          </p:nvPr>
        </p:nvSpPr>
        <p:spPr>
          <a:xfrm>
            <a:off x="-14400" y="4194000"/>
            <a:ext cx="9144000" cy="11592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400" strike="noStrike" u="none">
                <a:solidFill>
                  <a:srgbClr val="ff0000"/>
                </a:solidFill>
                <a:effectLst/>
                <a:uFillTx/>
                <a:latin typeface="Times New Roman"/>
              </a:rPr>
              <a:t>Bridgeline</a:t>
            </a:r>
            <a:br>
              <a:rPr sz="3400"/>
            </a:br>
            <a:r>
              <a:rPr b="1" i="1" lang="en-US" sz="3400" strike="noStrike" u="none">
                <a:solidFill>
                  <a:srgbClr val="ff0000"/>
                </a:solidFill>
                <a:effectLst/>
                <a:uFillTx/>
                <a:latin typeface="Times New Roman"/>
              </a:rPr>
              <a:t>2001 Plan</a:t>
            </a:r>
            <a:endParaRPr b="1" i="1" lang="en-US" sz="3400" strike="noStrike" u="none">
              <a:solidFill>
                <a:srgbClr val="ff0000"/>
              </a:solidFill>
              <a:effectLst/>
              <a:uFillTx/>
              <a:latin typeface="Times New Roman"/>
            </a:endParaRPr>
          </a:p>
        </p:txBody>
      </p:sp>
      <p:sp>
        <p:nvSpPr>
          <p:cNvPr id="16" name=""/>
          <p:cNvSpPr/>
          <p:nvPr/>
        </p:nvSpPr>
        <p:spPr>
          <a:xfrm>
            <a:off x="0" y="795240"/>
            <a:ext cx="9144000" cy="762840"/>
          </a:xfrm>
          <a:prstGeom prst="rect">
            <a:avLst/>
          </a:prstGeom>
          <a:noFill/>
          <a:ln w="0">
            <a:noFill/>
          </a:ln>
        </p:spPr>
        <p:style>
          <a:lnRef idx="0"/>
          <a:fillRef idx="0"/>
          <a:effectRef idx="0"/>
          <a:fontRef idx="minor"/>
        </p:style>
        <p:txBody>
          <a:bodyPr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3333cc"/>
                </a:solidFill>
                <a:effectLst/>
                <a:uFillTx/>
                <a:latin typeface="Arial"/>
              </a:rPr>
              <a:t>Enron North America</a:t>
            </a:r>
            <a:endParaRPr b="0" lang="en-US" sz="4400" strike="noStrike" u="none">
              <a:solidFill>
                <a:srgbClr val="000000"/>
              </a:solidFill>
              <a:effectLst/>
              <a:uFillTx/>
              <a:latin typeface="Times New Roman"/>
            </a:endParaRPr>
          </a:p>
        </p:txBody>
      </p:sp>
      <p:grpSp>
        <p:nvGrpSpPr>
          <p:cNvPr id="17" name=""/>
          <p:cNvGrpSpPr/>
          <p:nvPr/>
        </p:nvGrpSpPr>
        <p:grpSpPr>
          <a:xfrm>
            <a:off x="649440" y="528480"/>
            <a:ext cx="7858080" cy="76320"/>
            <a:chOff x="649440" y="528480"/>
            <a:chExt cx="7858080" cy="76320"/>
          </a:xfrm>
        </p:grpSpPr>
        <p:sp>
          <p:nvSpPr>
            <p:cNvPr id="18" name=""/>
            <p:cNvSpPr/>
            <p:nvPr/>
          </p:nvSpPr>
          <p:spPr>
            <a:xfrm>
              <a:off x="649440" y="528480"/>
              <a:ext cx="7858080" cy="0"/>
            </a:xfrm>
            <a:prstGeom prst="line">
              <a:avLst/>
            </a:prstGeom>
            <a:ln w="50760">
              <a:solidFill>
                <a:srgbClr val="33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9" name=""/>
            <p:cNvSpPr/>
            <p:nvPr/>
          </p:nvSpPr>
          <p:spPr>
            <a:xfrm>
              <a:off x="754200" y="604800"/>
              <a:ext cx="7657920" cy="0"/>
            </a:xfrm>
            <a:prstGeom prst="line">
              <a:avLst/>
            </a:prstGeom>
            <a:ln w="255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pic>
        <p:nvPicPr>
          <p:cNvPr id="20" name="E_COLOR_R" descr=""/>
          <p:cNvPicPr/>
          <p:nvPr/>
        </p:nvPicPr>
        <p:blipFill>
          <a:blip r:embed="rId1"/>
          <a:stretch/>
        </p:blipFill>
        <p:spPr>
          <a:xfrm>
            <a:off x="3578400" y="1922400"/>
            <a:ext cx="2001600" cy="1976400"/>
          </a:xfrm>
          <a:prstGeom prst="rect">
            <a:avLst/>
          </a:prstGeom>
          <a:noFill/>
          <a:ln w="0">
            <a:noFill/>
          </a:ln>
        </p:spPr>
      </p:pic>
      <p:grpSp>
        <p:nvGrpSpPr>
          <p:cNvPr id="21" name=""/>
          <p:cNvGrpSpPr/>
          <p:nvPr/>
        </p:nvGrpSpPr>
        <p:grpSpPr>
          <a:xfrm>
            <a:off x="644400" y="6384960"/>
            <a:ext cx="7858080" cy="82440"/>
            <a:chOff x="644400" y="6384960"/>
            <a:chExt cx="7858080" cy="82440"/>
          </a:xfrm>
        </p:grpSpPr>
        <p:sp>
          <p:nvSpPr>
            <p:cNvPr id="22" name=""/>
            <p:cNvSpPr/>
            <p:nvPr/>
          </p:nvSpPr>
          <p:spPr>
            <a:xfrm>
              <a:off x="644400" y="6467400"/>
              <a:ext cx="7858080" cy="0"/>
            </a:xfrm>
            <a:prstGeom prst="line">
              <a:avLst/>
            </a:prstGeom>
            <a:ln w="50760">
              <a:solidFill>
                <a:srgbClr val="33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3" name=""/>
            <p:cNvSpPr/>
            <p:nvPr/>
          </p:nvSpPr>
          <p:spPr>
            <a:xfrm>
              <a:off x="749160" y="6384960"/>
              <a:ext cx="7658280" cy="0"/>
            </a:xfrm>
            <a:prstGeom prst="line">
              <a:avLst/>
            </a:prstGeom>
            <a:ln w="255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sp>
        <p:nvSpPr>
          <p:cNvPr id="24" name=""/>
          <p:cNvSpPr/>
          <p:nvPr/>
        </p:nvSpPr>
        <p:spPr>
          <a:xfrm>
            <a:off x="0" y="5667480"/>
            <a:ext cx="9144000" cy="701640"/>
          </a:xfrm>
          <a:prstGeom prst="rect">
            <a:avLst/>
          </a:prstGeom>
          <a:no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900" strike="noStrike" u="none">
                <a:solidFill>
                  <a:srgbClr val="ff0000"/>
                </a:solidFill>
                <a:effectLst/>
                <a:uFillTx/>
                <a:latin typeface="Times New Roman"/>
              </a:rPr>
              <a:t>February, 2001</a:t>
            </a:r>
            <a:endParaRPr b="0" lang="en-US" sz="29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 name="PlaceHolder 1"/>
          <p:cNvSpPr>
            <a:spLocks noGrp="1"/>
          </p:cNvSpPr>
          <p:nvPr>
            <p:ph type="title"/>
          </p:nvPr>
        </p:nvSpPr>
        <p:spPr>
          <a:xfrm>
            <a:off x="2224080" y="90360"/>
            <a:ext cx="4178160" cy="393840"/>
          </a:xfrm>
          <a:prstGeom prst="rect">
            <a:avLst/>
          </a:prstGeom>
          <a:noFill/>
          <a:ln w="0">
            <a:noFill/>
          </a:ln>
        </p:spPr>
        <p:txBody>
          <a:bodyPr lIns="91440" rIns="91440" tIns="45720" bIns="4572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100" strike="noStrike" u="none">
                <a:solidFill>
                  <a:srgbClr val="ff0000"/>
                </a:solidFill>
                <a:effectLst/>
                <a:uFillTx/>
                <a:latin typeface="Times New Roman"/>
              </a:rPr>
              <a:t>Income Statement - ($000s)</a:t>
            </a:r>
            <a:endParaRPr b="1" i="1" lang="en-US" sz="2100" strike="noStrike" u="none">
              <a:solidFill>
                <a:srgbClr val="ff0000"/>
              </a:solidFill>
              <a:effectLst/>
              <a:uFillTx/>
              <a:latin typeface="Times New Roman"/>
            </a:endParaRPr>
          </a:p>
        </p:txBody>
      </p:sp>
      <p:pic>
        <p:nvPicPr>
          <p:cNvPr id="26" name="" descr=""/>
          <p:cNvPicPr/>
          <p:nvPr/>
        </p:nvPicPr>
        <p:blipFill>
          <a:blip r:embed="rId1"/>
          <a:stretch/>
        </p:blipFill>
        <p:spPr>
          <a:xfrm>
            <a:off x="841320" y="906480"/>
            <a:ext cx="7974000" cy="5376960"/>
          </a:xfrm>
          <a:prstGeom prst="rect">
            <a:avLst/>
          </a:prstGeom>
          <a:noFill/>
          <a:ln w="0">
            <a:noFill/>
          </a:ln>
        </p:spPr>
      </p:pic>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 name="PlaceHolder 1"/>
          <p:cNvSpPr>
            <a:spLocks noGrp="1"/>
          </p:cNvSpPr>
          <p:nvPr>
            <p:ph type="title"/>
          </p:nvPr>
        </p:nvSpPr>
        <p:spPr>
          <a:xfrm>
            <a:off x="2224080" y="90360"/>
            <a:ext cx="4178160" cy="3938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100" strike="noStrike" u="none">
                <a:solidFill>
                  <a:srgbClr val="ff0000"/>
                </a:solidFill>
                <a:effectLst/>
                <a:uFillTx/>
                <a:latin typeface="Times New Roman"/>
              </a:rPr>
              <a:t>Capital Obligations Detailed</a:t>
            </a:r>
            <a:endParaRPr b="1" i="1" lang="en-US" sz="2100" strike="noStrike" u="none">
              <a:solidFill>
                <a:srgbClr val="ff0000"/>
              </a:solidFill>
              <a:effectLst/>
              <a:uFillTx/>
              <a:latin typeface="Times New Roman"/>
            </a:endParaRPr>
          </a:p>
        </p:txBody>
      </p:sp>
      <p:sp>
        <p:nvSpPr>
          <p:cNvPr id="28" name=""/>
          <p:cNvSpPr/>
          <p:nvPr/>
        </p:nvSpPr>
        <p:spPr>
          <a:xfrm>
            <a:off x="8196480" y="3965400"/>
            <a:ext cx="220320" cy="2156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f0000"/>
                </a:solidFill>
                <a:effectLst/>
                <a:uFillTx/>
                <a:latin typeface="Arial"/>
              </a:rPr>
              <a:t>*</a:t>
            </a:r>
            <a:endParaRPr b="0" lang="en-US" sz="800" strike="noStrike" u="none">
              <a:solidFill>
                <a:srgbClr val="000000"/>
              </a:solidFill>
              <a:effectLst/>
              <a:uFillTx/>
              <a:latin typeface="Times New Roman"/>
            </a:endParaRPr>
          </a:p>
        </p:txBody>
      </p:sp>
      <p:sp>
        <p:nvSpPr>
          <p:cNvPr id="29" name=""/>
          <p:cNvSpPr/>
          <p:nvPr/>
        </p:nvSpPr>
        <p:spPr>
          <a:xfrm>
            <a:off x="308880" y="6134040"/>
            <a:ext cx="265716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Arial"/>
              </a:rPr>
              <a:t>*</a:t>
            </a:r>
            <a:r>
              <a:rPr b="1" lang="en-US" sz="800" strike="noStrike" u="none">
                <a:solidFill>
                  <a:srgbClr val="000000"/>
                </a:solidFill>
                <a:effectLst/>
                <a:uFillTx/>
                <a:latin typeface="Arial"/>
              </a:rPr>
              <a:t>Only 2 months of capital charge as to be removed</a:t>
            </a:r>
            <a:endParaRPr b="0" lang="en-US" sz="800" strike="noStrike" u="none">
              <a:solidFill>
                <a:srgbClr val="000000"/>
              </a:solidFill>
              <a:effectLst/>
              <a:uFillTx/>
              <a:latin typeface="Times New Roman"/>
            </a:endParaRPr>
          </a:p>
        </p:txBody>
      </p:sp>
      <p:pic>
        <p:nvPicPr>
          <p:cNvPr id="30" name="" descr=""/>
          <p:cNvPicPr/>
          <p:nvPr/>
        </p:nvPicPr>
        <p:blipFill>
          <a:blip r:embed="rId1"/>
          <a:stretch/>
        </p:blipFill>
        <p:spPr>
          <a:xfrm>
            <a:off x="325440" y="820800"/>
            <a:ext cx="8818560" cy="5342040"/>
          </a:xfrm>
          <a:prstGeom prst="rect">
            <a:avLst/>
          </a:prstGeom>
          <a:noFill/>
          <a:ln w="0">
            <a:noFill/>
          </a:ln>
        </p:spPr>
      </p:pic>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1" name="PlaceHolder 1"/>
          <p:cNvSpPr>
            <a:spLocks noGrp="1"/>
          </p:cNvSpPr>
          <p:nvPr>
            <p:ph type="title"/>
          </p:nvPr>
        </p:nvSpPr>
        <p:spPr>
          <a:xfrm>
            <a:off x="2224080" y="90360"/>
            <a:ext cx="4178160" cy="3938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100" strike="noStrike" u="none">
                <a:solidFill>
                  <a:srgbClr val="ff0000"/>
                </a:solidFill>
                <a:effectLst/>
                <a:uFillTx/>
                <a:latin typeface="Times New Roman"/>
              </a:rPr>
              <a:t>2001 ROCE Calculations</a:t>
            </a:r>
            <a:endParaRPr b="1" i="1" lang="en-US" sz="2100" strike="noStrike" u="none">
              <a:solidFill>
                <a:srgbClr val="ff0000"/>
              </a:solidFill>
              <a:effectLst/>
              <a:uFillTx/>
              <a:latin typeface="Times New Roman"/>
            </a:endParaRPr>
          </a:p>
        </p:txBody>
      </p:sp>
      <p:sp>
        <p:nvSpPr>
          <p:cNvPr id="32" name="PlaceHolder 2"/>
          <p:cNvSpPr>
            <a:spLocks noGrp="1"/>
          </p:cNvSpPr>
          <p:nvPr>
            <p:ph/>
          </p:nvPr>
        </p:nvSpPr>
        <p:spPr>
          <a:xfrm>
            <a:off x="927000" y="965160"/>
            <a:ext cx="7585200" cy="4648320"/>
          </a:xfrm>
          <a:prstGeom prst="rect">
            <a:avLst/>
          </a:prstGeom>
          <a:noFill/>
          <a:ln w="0">
            <a:noFill/>
          </a:ln>
        </p:spPr>
        <p:txBody>
          <a:bodyPr lIns="90000" rIns="90000" tIns="46800" bIns="46800" anchor="t">
            <a:normAutofit/>
          </a:bodyPr>
          <a:p>
            <a:pPr marL="343080" indent="-343080">
              <a:lnSpc>
                <a:spcPct val="90000"/>
              </a:lnSpc>
              <a:spcBef>
                <a:spcPts val="451"/>
              </a:spcBef>
              <a:spcAft>
                <a:spcPts val="2251"/>
              </a:spcAft>
              <a:buClr>
                <a:srgbClr val="3333cc"/>
              </a:buClr>
              <a:buSzPct val="9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2001 EBITDA Forecast for BHLP is $56 million, since Enron has a 40% interest, our share should be $ 22.4 million. </a:t>
            </a:r>
            <a:endParaRPr b="1" lang="en-US" sz="1800" strike="noStrike" u="none">
              <a:solidFill>
                <a:srgbClr val="000000"/>
              </a:solidFill>
              <a:effectLst/>
              <a:uFillTx/>
              <a:latin typeface="Arial"/>
            </a:endParaRPr>
          </a:p>
          <a:p>
            <a:pPr marL="343080" indent="-343080">
              <a:lnSpc>
                <a:spcPct val="90000"/>
              </a:lnSpc>
              <a:spcBef>
                <a:spcPts val="451"/>
              </a:spcBef>
              <a:spcAft>
                <a:spcPts val="2251"/>
              </a:spcAft>
              <a:buClr>
                <a:srgbClr val="3333cc"/>
              </a:buClr>
              <a:buSzPct val="9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Equity Earnings are net of depreciation and interest</a:t>
            </a:r>
            <a:endParaRPr b="1" lang="en-US" sz="1800" strike="noStrike" u="none">
              <a:solidFill>
                <a:srgbClr val="000000"/>
              </a:solidFill>
              <a:effectLst/>
              <a:uFillTx/>
              <a:latin typeface="Arial"/>
            </a:endParaRPr>
          </a:p>
          <a:p>
            <a:pPr marL="343080" indent="-343080">
              <a:lnSpc>
                <a:spcPct val="90000"/>
              </a:lnSpc>
              <a:spcBef>
                <a:spcPts val="451"/>
              </a:spcBef>
              <a:spcAft>
                <a:spcPts val="2251"/>
              </a:spcAft>
              <a:buClr>
                <a:srgbClr val="3333cc"/>
              </a:buClr>
              <a:buSzPct val="9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However, when the LRC assets were contributed to BHLP, the accounting entity’s (LRCMIN) balances had to be cleared.  Thus, the assets were contributed with no reduction for accumulated depreciation.</a:t>
            </a:r>
            <a:endParaRPr b="1" lang="en-US" sz="1800" strike="noStrike" u="none">
              <a:solidFill>
                <a:srgbClr val="000000"/>
              </a:solidFill>
              <a:effectLst/>
              <a:uFillTx/>
              <a:latin typeface="Arial"/>
            </a:endParaRPr>
          </a:p>
          <a:p>
            <a:pPr marL="343080" indent="-343080">
              <a:lnSpc>
                <a:spcPct val="90000"/>
              </a:lnSpc>
              <a:spcBef>
                <a:spcPts val="451"/>
              </a:spcBef>
              <a:spcAft>
                <a:spcPts val="2251"/>
              </a:spcAft>
              <a:buClr>
                <a:srgbClr val="3333cc"/>
              </a:buClr>
              <a:buSzPct val="9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Enron’s depreciation schedule associated with the LRC assets is larger than Bridgeline’s depreciation schedule. The assets contributed by Texaco had little depreciation left on their books. Because of  LRCMIN, our assets are depreciated to satisfy both book and tax obligations.</a:t>
            </a:r>
            <a:endParaRPr b="1" lang="en-US" sz="1800" strike="noStrike" u="none">
              <a:solidFill>
                <a:srgbClr val="000000"/>
              </a:solidFill>
              <a:effectLst/>
              <a:uFillTx/>
              <a:latin typeface="Arial"/>
            </a:endParaRPr>
          </a:p>
          <a:p>
            <a:pPr marL="343080" indent="0">
              <a:lnSpc>
                <a:spcPct val="90000"/>
              </a:lnSpc>
              <a:spcBef>
                <a:spcPts val="451"/>
              </a:spcBef>
              <a:spcAft>
                <a:spcPts val="2251"/>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p:txBody>
      </p:sp>
      <p:sp>
        <p:nvSpPr>
          <p:cNvPr id="33" name=""/>
          <p:cNvSpPr/>
          <p:nvPr/>
        </p:nvSpPr>
        <p:spPr>
          <a:xfrm>
            <a:off x="939960" y="1168560"/>
            <a:ext cx="6895800" cy="2142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4" name="PlaceHolder 1"/>
          <p:cNvSpPr>
            <a:spLocks noGrp="1"/>
          </p:cNvSpPr>
          <p:nvPr>
            <p:ph type="title"/>
          </p:nvPr>
        </p:nvSpPr>
        <p:spPr>
          <a:xfrm>
            <a:off x="2224080" y="90360"/>
            <a:ext cx="4178160" cy="3938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100" strike="noStrike" u="none">
                <a:solidFill>
                  <a:srgbClr val="ff0000"/>
                </a:solidFill>
                <a:effectLst/>
                <a:uFillTx/>
                <a:latin typeface="Times New Roman"/>
              </a:rPr>
              <a:t>2001 Goals &amp; Objectives </a:t>
            </a:r>
            <a:endParaRPr b="1" i="1" lang="en-US" sz="2100" strike="noStrike" u="none">
              <a:solidFill>
                <a:srgbClr val="ff0000"/>
              </a:solidFill>
              <a:effectLst/>
              <a:uFillTx/>
              <a:latin typeface="Times New Roman"/>
            </a:endParaRPr>
          </a:p>
        </p:txBody>
      </p:sp>
      <p:sp>
        <p:nvSpPr>
          <p:cNvPr id="35" name="PlaceHolder 2"/>
          <p:cNvSpPr>
            <a:spLocks noGrp="1"/>
          </p:cNvSpPr>
          <p:nvPr>
            <p:ph/>
          </p:nvPr>
        </p:nvSpPr>
        <p:spPr>
          <a:xfrm>
            <a:off x="790200" y="774720"/>
            <a:ext cx="8518680" cy="5765760"/>
          </a:xfrm>
          <a:prstGeom prst="rect">
            <a:avLst/>
          </a:prstGeom>
          <a:noFill/>
          <a:ln w="0">
            <a:noFill/>
          </a:ln>
        </p:spPr>
        <p:txBody>
          <a:bodyPr lIns="90000" rIns="90000" tIns="46800" bIns="46800" anchor="t">
            <a:normAutofit lnSpcReduction="9999"/>
          </a:bodyPr>
          <a:p>
            <a:pPr marL="343080" indent="-343080">
              <a:lnSpc>
                <a:spcPct val="95000"/>
              </a:lnSpc>
              <a:spcBef>
                <a:spcPts val="249"/>
              </a:spcBef>
              <a:spcAft>
                <a:spcPts val="249"/>
              </a:spcAft>
              <a:buClr>
                <a:srgbClr val="3333cc"/>
              </a:buClr>
              <a:buSzPct val="9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Financial</a:t>
            </a:r>
            <a:endParaRPr b="1" lang="en-US" sz="2000" strike="noStrike" u="none">
              <a:solidFill>
                <a:srgbClr val="000000"/>
              </a:solidFill>
              <a:effectLst/>
              <a:uFillTx/>
              <a:latin typeface="Arial"/>
            </a:endParaRPr>
          </a:p>
          <a:p>
            <a:pPr lvl="1" marL="743040" indent="-285840">
              <a:lnSpc>
                <a:spcPct val="95000"/>
              </a:lnSpc>
              <a:spcBef>
                <a:spcPts val="224"/>
              </a:spcBef>
              <a:spcAft>
                <a:spcPts val="224"/>
              </a:spcAft>
              <a:buClr>
                <a:srgbClr val="ff0000"/>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Meet and surpass 2001 BHLP EBITDA target of $56 million</a:t>
            </a:r>
            <a:endParaRPr b="0" lang="en-US" sz="1800" strike="noStrike" u="none">
              <a:solidFill>
                <a:srgbClr val="000000"/>
              </a:solidFill>
              <a:effectLst/>
              <a:uFillTx/>
              <a:latin typeface="Arial"/>
            </a:endParaRPr>
          </a:p>
          <a:p>
            <a:pPr lvl="1" marL="743040" indent="-285840">
              <a:lnSpc>
                <a:spcPct val="95000"/>
              </a:lnSpc>
              <a:spcBef>
                <a:spcPts val="224"/>
              </a:spcBef>
              <a:spcAft>
                <a:spcPts val="224"/>
              </a:spcAft>
              <a:buClr>
                <a:srgbClr val="ff0000"/>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Need to raise ROCE above 3%</a:t>
            </a:r>
            <a:endParaRPr b="0" lang="en-US" sz="1800" strike="noStrike" u="none">
              <a:solidFill>
                <a:srgbClr val="000000"/>
              </a:solidFill>
              <a:effectLst/>
              <a:uFillTx/>
              <a:latin typeface="Arial"/>
            </a:endParaRPr>
          </a:p>
          <a:p>
            <a:pPr lvl="1" marL="743040" indent="-285840">
              <a:lnSpc>
                <a:spcPct val="95000"/>
              </a:lnSpc>
              <a:spcBef>
                <a:spcPts val="224"/>
              </a:spcBef>
              <a:spcAft>
                <a:spcPts val="224"/>
              </a:spcAft>
              <a:buClr>
                <a:srgbClr val="ff0000"/>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Set up a 3rd party bank credit revolver and cash distribution policy to parents (ENA and Texaco)</a:t>
            </a:r>
            <a:endParaRPr b="0" lang="en-US" sz="1800" strike="noStrike" u="none">
              <a:solidFill>
                <a:srgbClr val="000000"/>
              </a:solidFill>
              <a:effectLst/>
              <a:uFillTx/>
              <a:latin typeface="Arial"/>
            </a:endParaRPr>
          </a:p>
          <a:p>
            <a:pPr lvl="1" marL="743040" indent="-285840">
              <a:lnSpc>
                <a:spcPct val="95000"/>
              </a:lnSpc>
              <a:spcBef>
                <a:spcPts val="224"/>
              </a:spcBef>
              <a:spcAft>
                <a:spcPts val="224"/>
              </a:spcAft>
              <a:buClr>
                <a:srgbClr val="ff0000"/>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Revisit ENA’s opportunity to leverage against its 40% interest in BHLP</a:t>
            </a:r>
            <a:endParaRPr b="0" lang="en-US" sz="1800" strike="noStrike" u="none">
              <a:solidFill>
                <a:srgbClr val="000000"/>
              </a:solidFill>
              <a:effectLst/>
              <a:uFillTx/>
              <a:latin typeface="Arial"/>
            </a:endParaRPr>
          </a:p>
          <a:p>
            <a:pPr marL="343080" indent="-343080">
              <a:lnSpc>
                <a:spcPct val="95000"/>
              </a:lnSpc>
              <a:spcBef>
                <a:spcPts val="249"/>
              </a:spcBef>
              <a:spcAft>
                <a:spcPts val="249"/>
              </a:spcAft>
              <a:buClr>
                <a:srgbClr val="3333cc"/>
              </a:buClr>
              <a:buSzPct val="9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Increase Bridgeline EBIT:</a:t>
            </a:r>
            <a:endParaRPr b="1" lang="en-US" sz="2000" strike="noStrike" u="none">
              <a:solidFill>
                <a:srgbClr val="000000"/>
              </a:solidFill>
              <a:effectLst/>
              <a:uFillTx/>
              <a:latin typeface="Arial"/>
            </a:endParaRPr>
          </a:p>
          <a:p>
            <a:pPr lvl="1" marL="743040" indent="-285840">
              <a:lnSpc>
                <a:spcPct val="95000"/>
              </a:lnSpc>
              <a:spcBef>
                <a:spcPts val="224"/>
              </a:spcBef>
              <a:spcAft>
                <a:spcPts val="224"/>
              </a:spcAft>
              <a:buClr>
                <a:srgbClr val="ff0000"/>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Allow full MTM of Bridgeline storage positions</a:t>
            </a:r>
            <a:endParaRPr b="0" lang="en-US" sz="1800" strike="noStrike" u="none">
              <a:solidFill>
                <a:srgbClr val="000000"/>
              </a:solidFill>
              <a:effectLst/>
              <a:uFillTx/>
              <a:latin typeface="Arial"/>
            </a:endParaRPr>
          </a:p>
          <a:p>
            <a:pPr lvl="2" marL="1092240" indent="-228600">
              <a:lnSpc>
                <a:spcPct val="95000"/>
              </a:lnSpc>
              <a:spcBef>
                <a:spcPts val="201"/>
              </a:spcBef>
              <a:spcAft>
                <a:spcPts val="201"/>
              </a:spcAft>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Monetize Pad Gas</a:t>
            </a:r>
            <a:endParaRPr b="0" lang="en-US" sz="1600" strike="noStrike" u="none">
              <a:solidFill>
                <a:srgbClr val="000000"/>
              </a:solidFill>
              <a:effectLst/>
              <a:uFillTx/>
              <a:latin typeface="Arial"/>
            </a:endParaRPr>
          </a:p>
          <a:p>
            <a:pPr lvl="1" marL="743040" indent="-285840">
              <a:lnSpc>
                <a:spcPct val="95000"/>
              </a:lnSpc>
              <a:spcBef>
                <a:spcPts val="224"/>
              </a:spcBef>
              <a:spcAft>
                <a:spcPts val="224"/>
              </a:spcAft>
              <a:buClr>
                <a:srgbClr val="ff0000"/>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Expand origination revenue through product offerings and customer coverage</a:t>
            </a:r>
            <a:endParaRPr b="0" lang="en-US" sz="1800" strike="noStrike" u="none">
              <a:solidFill>
                <a:srgbClr val="000000"/>
              </a:solidFill>
              <a:effectLst/>
              <a:uFillTx/>
              <a:latin typeface="Arial"/>
            </a:endParaRPr>
          </a:p>
          <a:p>
            <a:pPr lvl="1" marL="743040" indent="-285840">
              <a:lnSpc>
                <a:spcPct val="95000"/>
              </a:lnSpc>
              <a:spcBef>
                <a:spcPts val="224"/>
              </a:spcBef>
              <a:spcAft>
                <a:spcPts val="224"/>
              </a:spcAft>
              <a:buClr>
                <a:srgbClr val="ff0000"/>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Restructure trading books to reflect appropriate “demand charge” targets</a:t>
            </a:r>
            <a:endParaRPr b="0" lang="en-US" sz="1800" strike="noStrike" u="none">
              <a:solidFill>
                <a:srgbClr val="000000"/>
              </a:solidFill>
              <a:effectLst/>
              <a:uFillTx/>
              <a:latin typeface="Arial"/>
            </a:endParaRPr>
          </a:p>
          <a:p>
            <a:pPr lvl="2" marL="1092240" indent="-228600">
              <a:lnSpc>
                <a:spcPct val="95000"/>
              </a:lnSpc>
              <a:spcBef>
                <a:spcPts val="201"/>
              </a:spcBef>
              <a:spcAft>
                <a:spcPts val="201"/>
              </a:spcAft>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Current targets (Feb 2001) are conservative</a:t>
            </a:r>
            <a:endParaRPr b="0" lang="en-US" sz="1600" strike="noStrike" u="none">
              <a:solidFill>
                <a:srgbClr val="000000"/>
              </a:solidFill>
              <a:effectLst/>
              <a:uFillTx/>
              <a:latin typeface="Arial"/>
            </a:endParaRPr>
          </a:p>
          <a:p>
            <a:pPr lvl="3" marL="1434960" indent="-228600">
              <a:lnSpc>
                <a:spcPct val="95000"/>
              </a:lnSpc>
              <a:spcBef>
                <a:spcPts val="201"/>
              </a:spcBef>
              <a:spcAft>
                <a:spcPts val="201"/>
              </a:spcAft>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$474,000 / month for physical</a:t>
            </a:r>
            <a:endParaRPr b="0" lang="en-US" sz="1600" strike="noStrike" u="none">
              <a:solidFill>
                <a:srgbClr val="000000"/>
              </a:solidFill>
              <a:effectLst/>
              <a:uFillTx/>
              <a:latin typeface="Arial"/>
            </a:endParaRPr>
          </a:p>
          <a:p>
            <a:pPr lvl="3" marL="1434960" indent="-228600">
              <a:lnSpc>
                <a:spcPct val="95000"/>
              </a:lnSpc>
              <a:spcBef>
                <a:spcPts val="201"/>
              </a:spcBef>
              <a:spcAft>
                <a:spcPts val="201"/>
              </a:spcAft>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$327,000 / month for storage</a:t>
            </a:r>
            <a:endParaRPr b="0" lang="en-US" sz="1600" strike="noStrike" u="none">
              <a:solidFill>
                <a:srgbClr val="000000"/>
              </a:solidFill>
              <a:effectLst/>
              <a:uFillTx/>
              <a:latin typeface="Arial"/>
            </a:endParaRPr>
          </a:p>
          <a:p>
            <a:pPr lvl="1" marL="743040" indent="-285840">
              <a:lnSpc>
                <a:spcPct val="95000"/>
              </a:lnSpc>
              <a:spcBef>
                <a:spcPts val="224"/>
              </a:spcBef>
              <a:spcAft>
                <a:spcPts val="224"/>
              </a:spcAft>
              <a:buClr>
                <a:srgbClr val="ff0000"/>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Revise BHLP compensation plan to more closely align ENA’s</a:t>
            </a:r>
            <a:endParaRPr b="0" lang="en-US" sz="1800" strike="noStrike" u="none">
              <a:solidFill>
                <a:srgbClr val="000000"/>
              </a:solidFill>
              <a:effectLst/>
              <a:uFillTx/>
              <a:latin typeface="Arial"/>
            </a:endParaRPr>
          </a:p>
          <a:p>
            <a:pPr lvl="1" marL="743040" indent="-285840">
              <a:lnSpc>
                <a:spcPct val="95000"/>
              </a:lnSpc>
              <a:spcBef>
                <a:spcPts val="224"/>
              </a:spcBef>
              <a:spcAft>
                <a:spcPts val="224"/>
              </a:spcAft>
              <a:buClr>
                <a:srgbClr val="ff0000"/>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Hit financial and strategic targets in 2001 necessary to make BHLP an attractive sales candidate in 2002</a:t>
            </a:r>
            <a:endParaRPr b="0" lang="en-US" sz="1800" strike="noStrike" u="none">
              <a:solidFill>
                <a:srgbClr val="000000"/>
              </a:solidFill>
              <a:effectLst/>
              <a:uFillTx/>
              <a:latin typeface="Arial"/>
            </a:endParaRPr>
          </a:p>
          <a:p>
            <a:pPr lvl="1" marL="743040" indent="-285840">
              <a:lnSpc>
                <a:spcPct val="95000"/>
              </a:lnSpc>
              <a:spcBef>
                <a:spcPts val="224"/>
              </a:spcBef>
              <a:spcAft>
                <a:spcPts val="224"/>
              </a:spcAft>
              <a:buClr>
                <a:srgbClr val="ff0000"/>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Prepare plan to sell asset by Q2/2002</a:t>
            </a:r>
            <a:endParaRPr b="0" lang="en-US"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2224080" y="90360"/>
            <a:ext cx="4178160" cy="3938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100" strike="noStrike" u="none">
                <a:solidFill>
                  <a:srgbClr val="ff0000"/>
                </a:solidFill>
                <a:effectLst/>
                <a:uFillTx/>
                <a:latin typeface="Times New Roman"/>
              </a:rPr>
              <a:t>2001 Goals and Objectives</a:t>
            </a:r>
            <a:endParaRPr b="1" i="1" lang="en-US" sz="2100" strike="noStrike" u="none">
              <a:solidFill>
                <a:srgbClr val="ff0000"/>
              </a:solidFill>
              <a:effectLst/>
              <a:uFillTx/>
              <a:latin typeface="Times New Roman"/>
            </a:endParaRPr>
          </a:p>
        </p:txBody>
      </p:sp>
      <p:graphicFrame>
        <p:nvGraphicFramePr>
          <p:cNvPr id="37" name=""/>
          <p:cNvGraphicFramePr/>
          <p:nvPr/>
        </p:nvGraphicFramePr>
        <p:xfrm>
          <a:off x="2176560" y="1986120"/>
          <a:ext cx="4779720" cy="4444920"/>
        </p:xfrm>
        <a:graphic>
          <a:graphicData uri="http://schemas.openxmlformats.org/presentationml/2006/ole">
            <p:oleObj progId="Excel.Sheet.12" r:id="rId1" spid="">
              <p:embed/>
              <p:pic>
                <p:nvPicPr>
                  <p:cNvPr id="38" name="" descr=""/>
                  <p:cNvPicPr/>
                  <p:nvPr/>
                </p:nvPicPr>
                <p:blipFill>
                  <a:blip r:embed="rId2"/>
                  <a:stretch/>
                </p:blipFill>
                <p:spPr>
                  <a:xfrm>
                    <a:off x="2176560" y="1986120"/>
                    <a:ext cx="4779720" cy="4444920"/>
                  </a:xfrm>
                  <a:prstGeom prst="rect">
                    <a:avLst/>
                  </a:prstGeom>
                  <a:noFill/>
                  <a:ln w="0">
                    <a:noFill/>
                  </a:ln>
                </p:spPr>
              </p:pic>
            </p:oleObj>
          </a:graphicData>
        </a:graphic>
      </p:graphicFrame>
      <p:sp>
        <p:nvSpPr>
          <p:cNvPr id="39" name=""/>
          <p:cNvSpPr/>
          <p:nvPr/>
        </p:nvSpPr>
        <p:spPr>
          <a:xfrm>
            <a:off x="2044800" y="1486080"/>
            <a:ext cx="5105160" cy="337680"/>
          </a:xfrm>
          <a:prstGeom prst="rect">
            <a:avLst/>
          </a:prstGeom>
          <a:noFill/>
          <a:ln w="0">
            <a:noFill/>
          </a:ln>
        </p:spPr>
        <p:style>
          <a:lnRef idx="0"/>
          <a:fillRef idx="0"/>
          <a:effectRef idx="0"/>
          <a:fontRef idx="minor"/>
        </p:style>
        <p:txBody>
          <a:bodyPr lIns="90000" rIns="90000" tIns="46800" bIns="46800" anchor="t">
            <a:spAutoFit/>
          </a:bodyPr>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BGM 2000 Financial and Physical Transaction Volume</a:t>
            </a:r>
            <a:endParaRPr b="0" lang="en-US" sz="1600" strike="noStrike" u="none">
              <a:solidFill>
                <a:srgbClr val="000000"/>
              </a:solidFill>
              <a:effectLst/>
              <a:uFillTx/>
              <a:latin typeface="Times New Roman"/>
            </a:endParaRPr>
          </a:p>
        </p:txBody>
      </p:sp>
      <p:sp>
        <p:nvSpPr>
          <p:cNvPr id="40" name=""/>
          <p:cNvSpPr/>
          <p:nvPr/>
        </p:nvSpPr>
        <p:spPr>
          <a:xfrm>
            <a:off x="1041480" y="787320"/>
            <a:ext cx="6832440" cy="368280"/>
          </a:xfrm>
          <a:prstGeom prst="rect">
            <a:avLst/>
          </a:prstGeom>
          <a:noFill/>
          <a:ln w="0">
            <a:noFill/>
          </a:ln>
        </p:spPr>
        <p:style>
          <a:lnRef idx="0"/>
          <a:fillRef idx="0"/>
          <a:effectRef idx="0"/>
          <a:fontRef idx="minor"/>
        </p:style>
        <p:txBody>
          <a:bodyPr lIns="90000" rIns="90000" tIns="46800" bIns="46800" anchor="t">
            <a:spAutoFit/>
          </a:bodyPr>
          <a:p>
            <a:pPr>
              <a:spcBef>
                <a:spcPts val="1125"/>
              </a:spcBef>
              <a:buClr>
                <a:srgbClr val="3333cc"/>
              </a:buClr>
              <a:buSzPct val="9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    </a:t>
            </a:r>
            <a:r>
              <a:rPr b="1" lang="en-US" sz="1800" strike="noStrike" u="none">
                <a:solidFill>
                  <a:srgbClr val="000000"/>
                </a:solidFill>
                <a:effectLst/>
                <a:uFillTx/>
                <a:latin typeface="Arial"/>
              </a:rPr>
              <a:t>Increase Physical and Trading Volume for 2001 by 15%</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2224080" y="90360"/>
            <a:ext cx="4178160" cy="3938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100" strike="noStrike" u="none">
                <a:solidFill>
                  <a:srgbClr val="ff0000"/>
                </a:solidFill>
                <a:effectLst/>
                <a:uFillTx/>
                <a:latin typeface="Times New Roman"/>
              </a:rPr>
              <a:t>2001 Goals and Objectives</a:t>
            </a:r>
            <a:endParaRPr b="1" i="1" lang="en-US" sz="2100" strike="noStrike" u="none">
              <a:solidFill>
                <a:srgbClr val="ff0000"/>
              </a:solidFill>
              <a:effectLst/>
              <a:uFillTx/>
              <a:latin typeface="Times New Roman"/>
            </a:endParaRPr>
          </a:p>
        </p:txBody>
      </p:sp>
      <p:sp>
        <p:nvSpPr>
          <p:cNvPr id="42" name=""/>
          <p:cNvSpPr/>
          <p:nvPr/>
        </p:nvSpPr>
        <p:spPr>
          <a:xfrm>
            <a:off x="1041480" y="977760"/>
            <a:ext cx="6832440" cy="368280"/>
          </a:xfrm>
          <a:prstGeom prst="rect">
            <a:avLst/>
          </a:prstGeom>
          <a:noFill/>
          <a:ln w="0">
            <a:noFill/>
          </a:ln>
        </p:spPr>
        <p:style>
          <a:lnRef idx="0"/>
          <a:fillRef idx="0"/>
          <a:effectRef idx="0"/>
          <a:fontRef idx="minor"/>
        </p:style>
        <p:txBody>
          <a:bodyPr lIns="90000" rIns="90000" tIns="46800" bIns="46800" anchor="t">
            <a:spAutoFit/>
          </a:bodyPr>
          <a:p>
            <a:pPr>
              <a:spcBef>
                <a:spcPts val="1125"/>
              </a:spcBef>
              <a:buClr>
                <a:srgbClr val="3333cc"/>
              </a:buClr>
              <a:buSzPct val="9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    </a:t>
            </a:r>
            <a:r>
              <a:rPr b="1" lang="en-US" sz="1800" strike="noStrike" u="none">
                <a:solidFill>
                  <a:srgbClr val="000000"/>
                </a:solidFill>
                <a:effectLst/>
                <a:uFillTx/>
                <a:latin typeface="Arial"/>
              </a:rPr>
              <a:t>Increase Number of Monthly Customers for 2001 by 15%</a:t>
            </a:r>
            <a:endParaRPr b="0" lang="en-US" sz="1800" strike="noStrike" u="none">
              <a:solidFill>
                <a:srgbClr val="000000"/>
              </a:solidFill>
              <a:effectLst/>
              <a:uFillTx/>
              <a:latin typeface="Times New Roman"/>
            </a:endParaRPr>
          </a:p>
        </p:txBody>
      </p:sp>
      <p:graphicFrame>
        <p:nvGraphicFramePr>
          <p:cNvPr id="43" name=""/>
          <p:cNvGraphicFramePr/>
          <p:nvPr/>
        </p:nvGraphicFramePr>
        <p:xfrm>
          <a:off x="154080" y="2766960"/>
          <a:ext cx="8916840" cy="1017720"/>
        </p:xfrm>
        <a:graphic>
          <a:graphicData uri="http://schemas.openxmlformats.org/presentationml/2006/ole">
            <p:oleObj progId="Excel.Sheet.12" r:id="rId1" spid="">
              <p:embed/>
              <p:pic>
                <p:nvPicPr>
                  <p:cNvPr id="44" name="" descr=""/>
                  <p:cNvPicPr/>
                  <p:nvPr/>
                </p:nvPicPr>
                <p:blipFill>
                  <a:blip r:embed="rId2"/>
                  <a:stretch/>
                </p:blipFill>
                <p:spPr>
                  <a:xfrm>
                    <a:off x="154080" y="2766960"/>
                    <a:ext cx="8916840" cy="1017720"/>
                  </a:xfrm>
                  <a:prstGeom prst="rect">
                    <a:avLst/>
                  </a:prstGeom>
                  <a:noFill/>
                  <a:ln w="0">
                    <a:noFill/>
                  </a:ln>
                </p:spPr>
              </p:pic>
            </p:oleObj>
          </a:graphicData>
        </a:graphic>
      </p:graphicFrame>
      <p:sp>
        <p:nvSpPr>
          <p:cNvPr id="45" name=""/>
          <p:cNvSpPr/>
          <p:nvPr/>
        </p:nvSpPr>
        <p:spPr>
          <a:xfrm>
            <a:off x="1066680" y="1498680"/>
            <a:ext cx="6832800" cy="3682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buClr>
                <a:srgbClr val="3333cc"/>
              </a:buClr>
              <a:buSzPct val="9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  Categorize Customer List and Identify Opportunities</a:t>
            </a:r>
            <a:endParaRPr b="0" lang="en-US" sz="1800" strike="noStrike" u="none">
              <a:solidFill>
                <a:srgbClr val="000000"/>
              </a:solidFill>
              <a:effectLst/>
              <a:uFillTx/>
              <a:latin typeface="Times New Roman"/>
            </a:endParaRPr>
          </a:p>
        </p:txBody>
      </p:sp>
      <p:sp>
        <p:nvSpPr>
          <p:cNvPr id="46" name=""/>
          <p:cNvSpPr/>
          <p:nvPr/>
        </p:nvSpPr>
        <p:spPr>
          <a:xfrm>
            <a:off x="1066680" y="1955880"/>
            <a:ext cx="6832800" cy="3682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buClr>
                <a:srgbClr val="3333cc"/>
              </a:buClr>
              <a:buSzPct val="9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  Sell off Incremental Storage Capacity</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7" name="PlaceHolder 1"/>
          <p:cNvSpPr>
            <a:spLocks noGrp="1"/>
          </p:cNvSpPr>
          <p:nvPr>
            <p:ph type="title"/>
          </p:nvPr>
        </p:nvSpPr>
        <p:spPr>
          <a:xfrm>
            <a:off x="2224080" y="90360"/>
            <a:ext cx="4178160" cy="3938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100" strike="noStrike" u="none">
                <a:solidFill>
                  <a:srgbClr val="ff0000"/>
                </a:solidFill>
                <a:effectLst/>
                <a:uFillTx/>
                <a:latin typeface="Times New Roman"/>
              </a:rPr>
              <a:t>2001 / 2002 Goals and Objectives</a:t>
            </a:r>
            <a:endParaRPr b="1" i="1" lang="en-US" sz="2100" strike="noStrike" u="none">
              <a:solidFill>
                <a:srgbClr val="ff0000"/>
              </a:solidFill>
              <a:effectLst/>
              <a:uFillTx/>
              <a:latin typeface="Times New Roman"/>
            </a:endParaRPr>
          </a:p>
        </p:txBody>
      </p:sp>
      <p:sp>
        <p:nvSpPr>
          <p:cNvPr id="48" name="PlaceHolder 2"/>
          <p:cNvSpPr>
            <a:spLocks noGrp="1"/>
          </p:cNvSpPr>
          <p:nvPr>
            <p:ph/>
          </p:nvPr>
        </p:nvSpPr>
        <p:spPr>
          <a:xfrm>
            <a:off x="927000" y="965160"/>
            <a:ext cx="7585200" cy="5168880"/>
          </a:xfrm>
          <a:prstGeom prst="rect">
            <a:avLst/>
          </a:prstGeom>
          <a:noFill/>
          <a:ln w="0">
            <a:noFill/>
          </a:ln>
        </p:spPr>
        <p:txBody>
          <a:bodyPr lIns="90000" rIns="90000" tIns="46800" bIns="46800" anchor="t">
            <a:normAutofit lnSpcReduction="9999"/>
          </a:bodyPr>
          <a:p>
            <a:pPr marL="343080" indent="-343080">
              <a:spcBef>
                <a:spcPts val="451"/>
              </a:spcBef>
              <a:spcAft>
                <a:spcPts val="1913"/>
              </a:spcAft>
              <a:buClr>
                <a:srgbClr val="3333cc"/>
              </a:buClr>
              <a:buSzPct val="9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Chevron's purchase of Texaco will delay ENA’s opportunity to sell their equity interest in BHLP </a:t>
            </a:r>
            <a:endParaRPr b="1" lang="en-US" sz="1800" strike="noStrike" u="none">
              <a:solidFill>
                <a:srgbClr val="000000"/>
              </a:solidFill>
              <a:effectLst/>
              <a:uFillTx/>
              <a:latin typeface="Arial"/>
            </a:endParaRPr>
          </a:p>
          <a:p>
            <a:pPr marL="343080" indent="-343080">
              <a:spcBef>
                <a:spcPts val="451"/>
              </a:spcBef>
              <a:spcAft>
                <a:spcPts val="1913"/>
              </a:spcAft>
              <a:buClr>
                <a:srgbClr val="3333cc"/>
              </a:buClr>
              <a:buSzPct val="9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Calpine has expressed interest in owning Bridgeline assets</a:t>
            </a:r>
            <a:endParaRPr b="1" lang="en-US" sz="1800" strike="noStrike" u="none">
              <a:solidFill>
                <a:srgbClr val="000000"/>
              </a:solidFill>
              <a:effectLst/>
              <a:uFillTx/>
              <a:latin typeface="Arial"/>
            </a:endParaRPr>
          </a:p>
          <a:p>
            <a:pPr marL="343080" indent="-343080">
              <a:spcBef>
                <a:spcPts val="451"/>
              </a:spcBef>
              <a:spcAft>
                <a:spcPts val="1913"/>
              </a:spcAft>
              <a:buClr>
                <a:srgbClr val="3333cc"/>
              </a:buClr>
              <a:buSzPct val="9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Since 40% of Dynegy is owned by Chevron and based on Dynegy’s asset portfolio, Dynegy would be a natural suitor for Bridgeline’s assets</a:t>
            </a:r>
            <a:endParaRPr b="1" lang="en-US" sz="1800" strike="noStrike" u="none">
              <a:solidFill>
                <a:srgbClr val="000000"/>
              </a:solidFill>
              <a:effectLst/>
              <a:uFillTx/>
              <a:latin typeface="Arial"/>
            </a:endParaRPr>
          </a:p>
          <a:p>
            <a:pPr marL="343080" indent="-343080">
              <a:spcBef>
                <a:spcPts val="451"/>
              </a:spcBef>
              <a:spcAft>
                <a:spcPts val="1913"/>
              </a:spcAft>
              <a:buClr>
                <a:srgbClr val="3333cc"/>
              </a:buClr>
              <a:buSzPct val="9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Other candidates need to be identified and pursued</a:t>
            </a:r>
            <a:endParaRPr b="1" lang="en-US" sz="1800" strike="noStrike" u="none">
              <a:solidFill>
                <a:srgbClr val="000000"/>
              </a:solidFill>
              <a:effectLst/>
              <a:uFillTx/>
              <a:latin typeface="Arial"/>
            </a:endParaRPr>
          </a:p>
          <a:p>
            <a:pPr marL="343080" indent="-343080">
              <a:spcBef>
                <a:spcPts val="451"/>
              </a:spcBef>
              <a:spcAft>
                <a:spcPts val="1913"/>
              </a:spcAft>
              <a:buClr>
                <a:srgbClr val="3333cc"/>
              </a:buClr>
              <a:buSzPct val="9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Because ENA’s capital obligation is $270 million, BHLP needs to be sold for $675 million or a 12 EBITDA multiple </a:t>
            </a:r>
            <a:endParaRPr b="1" lang="en-US" sz="1800" strike="noStrike" u="none">
              <a:solidFill>
                <a:srgbClr val="000000"/>
              </a:solidFill>
              <a:effectLst/>
              <a:uFillTx/>
              <a:latin typeface="Arial"/>
            </a:endParaRPr>
          </a:p>
          <a:p>
            <a:pPr marL="343080" indent="-343080">
              <a:spcBef>
                <a:spcPts val="451"/>
              </a:spcBef>
              <a:spcAft>
                <a:spcPts val="1913"/>
              </a:spcAft>
              <a:buClr>
                <a:srgbClr val="3333cc"/>
              </a:buClr>
              <a:buSzPct val="9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Most pipeline assets are sold for a 10 EBITDA multiple</a:t>
            </a:r>
            <a:endParaRPr b="1" lang="en-US" sz="1800" strike="noStrike" u="none">
              <a:solidFill>
                <a:srgbClr val="000000"/>
              </a:solidFill>
              <a:effectLst/>
              <a:uFillTx/>
              <a:latin typeface="Arial"/>
            </a:endParaRPr>
          </a:p>
          <a:p>
            <a:pPr marL="343080" indent="-343080">
              <a:spcBef>
                <a:spcPts val="451"/>
              </a:spcBef>
              <a:spcAft>
                <a:spcPts val="1913"/>
              </a:spcAft>
              <a:buClr>
                <a:srgbClr val="3333cc"/>
              </a:buClr>
              <a:buSzPct val="9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Review March 2002 lock-in to identify other methods of achieving an early sale</a:t>
            </a:r>
            <a:endParaRPr b="1" lang="en-US"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8266</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1999-10-25T15:58:35Z</dcterms:created>
  <dc:creator>Jean Mrha</dc:creator>
  <dc:description/>
  <dc:language>en-US</dc:language>
  <cp:lastModifiedBy>mmoore2</cp:lastModifiedBy>
  <cp:lastPrinted>2001-02-25T18:46:31Z</cp:lastPrinted>
  <dcterms:modified xsi:type="dcterms:W3CDTF">2001-02-28T20:42:36Z</dcterms:modified>
  <cp:revision>814</cp:revision>
  <dc:subject/>
  <dc:title>Enron North America 2000 - 2002 Financial Plan</dc:title>
</cp:coreProperties>
</file>