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Lst>
  <p:sldSz cx="9907588" cy="6858000"/>
  <p:notesSz cx="6786563" cy="98567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00"/>
              </a:solidFill>
              <a:effectLst/>
              <a:uFillTx/>
              <a:latin typeface="Times New Roman"/>
            </a:endParaRPr>
          </a:p>
        </p:txBody>
      </p:sp>
      <p:sp>
        <p:nvSpPr>
          <p:cNvPr id="7"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00"/>
              </a:solidFill>
              <a:effectLst/>
              <a:uFillTx/>
              <a:latin typeface="Times New Roman"/>
            </a:endParaRPr>
          </a:p>
        </p:txBody>
      </p:sp>
      <p:sp>
        <p:nvSpPr>
          <p:cNvPr id="9" name="PlaceHolder 2"/>
          <p:cNvSpPr>
            <a:spLocks noGrp="1"/>
          </p:cNvSpPr>
          <p:nvPr>
            <p:ph type="subTitle"/>
          </p:nvPr>
        </p:nvSpPr>
        <p:spPr>
          <a:xfrm>
            <a:off x="412920" y="972720"/>
            <a:ext cx="8997840" cy="5351400"/>
          </a:xfrm>
          <a:prstGeom prst="rect">
            <a:avLst/>
          </a:prstGeom>
          <a:noFill/>
          <a:ln w="0">
            <a:noFill/>
          </a:ln>
        </p:spPr>
        <p:txBody>
          <a:bodyPr lIns="0" rIns="0" tIns="0" bIns="0" anchor="ctr">
            <a:spAutoFit/>
          </a:bodyPr>
          <a:p>
            <a:pPr indent="0" algn="ctr">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Click to edit the title text format</a:t>
            </a:r>
            <a:endParaRPr b="1" lang="en-US" sz="2000" strike="noStrike" u="none">
              <a:solidFill>
                <a:srgbClr val="ffff00"/>
              </a:solidFill>
              <a:effectLst/>
              <a:uFillTx/>
              <a:latin typeface="Times New Roman"/>
            </a:endParaRPr>
          </a:p>
        </p:txBody>
      </p:sp>
      <p:sp>
        <p:nvSpPr>
          <p:cNvPr id="1" name="PlaceHolder 2"/>
          <p:cNvSpPr>
            <a:spLocks noGrp="1"/>
          </p:cNvSpPr>
          <p:nvPr>
            <p:ph type="body"/>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Click to edit the outline text format</a:t>
            </a:r>
            <a:endParaRPr b="0" lang="en-US" sz="2000" strike="noStrike" u="none">
              <a:solidFill>
                <a:srgbClr val="ffffff"/>
              </a:solidFill>
              <a:effectLst/>
              <a:uFillTx/>
              <a:latin typeface="Times New Roman"/>
            </a:endParaRPr>
          </a:p>
          <a:p>
            <a:pPr lvl="1" marL="450720" indent="-217440">
              <a:spcBef>
                <a:spcPts val="876"/>
              </a:spcBef>
              <a:spcAft>
                <a:spcPts val="499"/>
              </a:spcAft>
              <a:buClr>
                <a:srgbClr val="ffffff"/>
              </a:buClr>
              <a:buSzPct val="55000"/>
              <a:buFont typeface="Marlett"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Second Outline Level</a:t>
            </a:r>
            <a:endParaRPr b="0" lang="en-US" sz="2000" strike="noStrike" u="none">
              <a:solidFill>
                <a:srgbClr val="ffffff"/>
              </a:solidFill>
              <a:effectLst/>
              <a:uFillTx/>
              <a:latin typeface="Times New Roman"/>
            </a:endParaRPr>
          </a:p>
          <a:p>
            <a:pPr lvl="2" marL="925560" indent="-239760">
              <a:spcBef>
                <a:spcPts val="876"/>
              </a:spcBef>
              <a:spcAft>
                <a:spcPts val="499"/>
              </a:spcAft>
              <a:buClr>
                <a:srgbClr val="ffffff"/>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Third Outline Level</a:t>
            </a:r>
            <a:endParaRPr b="0" lang="en-US" sz="2000" strike="noStrike" u="none">
              <a:solidFill>
                <a:srgbClr val="ffffff"/>
              </a:solidFill>
              <a:effectLst/>
              <a:uFillTx/>
              <a:latin typeface="Times New Roman"/>
            </a:endParaRPr>
          </a:p>
          <a:p>
            <a:pPr lvl="3" marL="1365120" indent="-228600">
              <a:spcBef>
                <a:spcPts val="876"/>
              </a:spcBef>
              <a:spcAft>
                <a:spcPts val="499"/>
              </a:spcAft>
              <a:buClr>
                <a:srgbClr val="ffffff"/>
              </a:buClr>
              <a:buSzPct val="75000"/>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Fourth Outline Level</a:t>
            </a:r>
            <a:endParaRPr b="0" lang="en-US" sz="2000" strike="noStrike" u="none">
              <a:solidFill>
                <a:srgbClr val="ffffff"/>
              </a:solidFill>
              <a:effectLst/>
              <a:uFillTx/>
              <a:latin typeface="Times New Roman"/>
            </a:endParaRPr>
          </a:p>
          <a:p>
            <a:pPr lvl="4" marL="1822320" indent="-228600">
              <a:spcBef>
                <a:spcPts val="876"/>
              </a:spcBef>
              <a:spcAft>
                <a:spcPts val="499"/>
              </a:spcAft>
              <a:buClr>
                <a:srgbClr val="ffffff"/>
              </a:buClr>
              <a:buSzPct val="39000"/>
              <a:buFont typeface="WP IconicSymbolsA"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Fifth Outline Level</a:t>
            </a:r>
            <a:endParaRPr b="0" lang="en-US" sz="2000" strike="noStrike" u="none">
              <a:solidFill>
                <a:srgbClr val="ffffff"/>
              </a:solidFill>
              <a:effectLst/>
              <a:uFillTx/>
              <a:latin typeface="Times New Roman"/>
            </a:endParaRPr>
          </a:p>
          <a:p>
            <a:pPr lvl="5" marL="1822320" indent="-228600">
              <a:spcBef>
                <a:spcPts val="876"/>
              </a:spcBef>
              <a:spcAft>
                <a:spcPts val="499"/>
              </a:spcAft>
              <a:buClr>
                <a:srgbClr val="ffffff"/>
              </a:buClr>
              <a:buSzPct val="39000"/>
              <a:buFont typeface="WP IconicSymbolsA"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Sixth Outline Level</a:t>
            </a:r>
            <a:endParaRPr b="0" lang="en-US" sz="2000" strike="noStrike" u="none">
              <a:solidFill>
                <a:srgbClr val="ffffff"/>
              </a:solidFill>
              <a:effectLst/>
              <a:uFillTx/>
              <a:latin typeface="Times New Roman"/>
            </a:endParaRPr>
          </a:p>
          <a:p>
            <a:pPr lvl="6" marL="1822320" indent="-228600">
              <a:spcBef>
                <a:spcPts val="876"/>
              </a:spcBef>
              <a:spcAft>
                <a:spcPts val="499"/>
              </a:spcAft>
              <a:buClr>
                <a:srgbClr val="ffffff"/>
              </a:buClr>
              <a:buSzPct val="39000"/>
              <a:buFont typeface="WP IconicSymbolsA"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Seventh Outline Level</a:t>
            </a:r>
            <a:endParaRPr b="0" lang="en-US" sz="2000" strike="noStrike" u="none">
              <a:solidFill>
                <a:srgbClr val="ffffff"/>
              </a:solidFill>
              <a:effectLst/>
              <a:uFillTx/>
              <a:latin typeface="Times New Roman"/>
            </a:endParaRPr>
          </a:p>
        </p:txBody>
      </p:sp>
      <p:sp>
        <p:nvSpPr>
          <p:cNvPr id="2" name=""/>
          <p:cNvSpPr/>
          <p:nvPr/>
        </p:nvSpPr>
        <p:spPr>
          <a:xfrm>
            <a:off x="401760" y="668160"/>
            <a:ext cx="89834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 name=""/>
          <p:cNvSpPr/>
          <p:nvPr/>
        </p:nvSpPr>
        <p:spPr>
          <a:xfrm>
            <a:off x="4441680" y="6400800"/>
            <a:ext cx="1029240" cy="33264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FB1ADE-3954-4D02-A6B3-8B4A767B8505}" type="slidenum">
              <a:rPr b="0" lang="en-US" sz="1600" strike="noStrike" u="none">
                <a:solidFill>
                  <a:srgbClr val="ffffff"/>
                </a:solidFill>
                <a:effectLst/>
                <a:uFillTx/>
                <a:latin typeface="Times New Roman"/>
              </a:rPr>
              <a:t>&lt;number&gt;</a:t>
            </a:fld>
            <a:endParaRPr b="0" lang="en-US" sz="1600" strike="noStrike" u="none">
              <a:solidFill>
                <a:srgbClr val="ffffff"/>
              </a:solidFill>
              <a:effectLst/>
              <a:uFillTx/>
              <a:latin typeface="Times New Roman"/>
            </a:endParaRPr>
          </a:p>
        </p:txBody>
      </p:sp>
      <p:sp>
        <p:nvSpPr>
          <p:cNvPr id="4" name=""/>
          <p:cNvSpPr/>
          <p:nvPr/>
        </p:nvSpPr>
        <p:spPr>
          <a:xfrm>
            <a:off x="398520" y="6629400"/>
            <a:ext cx="25200" cy="1825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5" name=""/>
          <p:cNvSpPr/>
          <p:nvPr/>
        </p:nvSpPr>
        <p:spPr>
          <a:xfrm>
            <a:off x="8161560" y="6553080"/>
            <a:ext cx="188136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Garamond"/>
              </a:rPr>
              <a:t>The Brattle Group</a:t>
            </a:r>
            <a:endParaRPr b="0" lang="en-US" sz="2000" strike="noStrike" u="none">
              <a:solidFill>
                <a:srgbClr val="ffffff"/>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66"/>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2593800" y="3061800"/>
            <a:ext cx="4724640" cy="120492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Times New Roman"/>
              </a:rPr>
              <a:t>Auctions and</a:t>
            </a:r>
            <a:br>
              <a:rPr sz="2400"/>
            </a:br>
            <a:r>
              <a:rPr b="1" lang="en-US" sz="2400" strike="noStrike" u="none">
                <a:solidFill>
                  <a:srgbClr val="ffff00"/>
                </a:solidFill>
                <a:effectLst/>
                <a:uFillTx/>
                <a:latin typeface="Times New Roman"/>
              </a:rPr>
              <a:t>Regulatory Policy</a:t>
            </a:r>
            <a:br>
              <a:rPr sz="2400"/>
            </a:br>
            <a:br>
              <a:rPr sz="2400"/>
            </a:br>
            <a:r>
              <a:rPr b="1" lang="en-US" sz="2000" strike="noStrike" u="none">
                <a:solidFill>
                  <a:srgbClr val="ffff00"/>
                </a:solidFill>
                <a:effectLst/>
                <a:uFillTx/>
                <a:latin typeface="Times New Roman"/>
              </a:rPr>
              <a:t>June 22, 2000</a:t>
            </a:r>
            <a:endParaRPr b="1" lang="en-US" sz="2000" strike="noStrike" u="none">
              <a:solidFill>
                <a:srgbClr val="ffff00"/>
              </a:solidFill>
              <a:effectLst/>
              <a:uFillTx/>
              <a:latin typeface="Times New Roman"/>
            </a:endParaRPr>
          </a:p>
        </p:txBody>
      </p:sp>
      <p:sp>
        <p:nvSpPr>
          <p:cNvPr id="11" name=""/>
          <p:cNvSpPr/>
          <p:nvPr/>
        </p:nvSpPr>
        <p:spPr>
          <a:xfrm>
            <a:off x="8161560" y="6553080"/>
            <a:ext cx="188136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Garamond"/>
              </a:rPr>
              <a:t>The Brattle Group</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Reasons for Enron to Advocate Auctions</a:t>
            </a:r>
            <a:endParaRPr b="1" lang="en-US" sz="2000" strike="noStrike" u="none">
              <a:solidFill>
                <a:srgbClr val="ffff00"/>
              </a:solidFill>
              <a:effectLst/>
              <a:uFillTx/>
              <a:latin typeface="Times New Roman"/>
            </a:endParaRPr>
          </a:p>
        </p:txBody>
      </p:sp>
      <p:sp>
        <p:nvSpPr>
          <p:cNvPr id="30"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It may be useful to identify and discuss the specific advantages of auctions where vertical integration is a problem and liquid secondary markets have not yet evolved. Auctions can: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ffffff"/>
                </a:solidFill>
                <a:effectLst/>
                <a:uFillTx/>
                <a:latin typeface="Times New Roman"/>
              </a:rPr>
              <a:t>Facilitate entry</a:t>
            </a:r>
            <a:r>
              <a:rPr b="0" lang="en-GB" sz="2000" strike="noStrike" u="none">
                <a:solidFill>
                  <a:srgbClr val="ffffff"/>
                </a:solidFill>
                <a:effectLst/>
                <a:uFillTx/>
                <a:latin typeface="Times New Roman"/>
              </a:rPr>
              <a: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800" strike="noStrike" u="none">
                <a:solidFill>
                  <a:srgbClr val="ffffff"/>
                </a:solidFill>
                <a:effectLst/>
                <a:uFillTx/>
                <a:latin typeface="Times New Roman"/>
              </a:rPr>
              <a:t>E.g.</a:t>
            </a:r>
            <a:r>
              <a:rPr b="0" lang="en-GB" sz="1800" strike="noStrike" u="none">
                <a:solidFill>
                  <a:srgbClr val="ffffff"/>
                </a:solidFill>
                <a:effectLst/>
                <a:uFillTx/>
                <a:latin typeface="Times New Roman"/>
              </a:rPr>
              <a:t>, a natural route into German electricity market is by sourcing power outside Germany, selling to large industrials and Stadtwerke.</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Need firm access rights at border.</a:t>
            </a:r>
            <a:endParaRPr b="0" lang="en-US" sz="16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One German utility (Preussenelektra) allocates interconnector capacity via auction. Access much easier than at other congested interconnections.</a:t>
            </a:r>
            <a:endParaRPr b="0" lang="en-US" sz="16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ffffff"/>
                </a:solidFill>
                <a:effectLst/>
                <a:uFillTx/>
                <a:latin typeface="Times New Roman"/>
              </a:rPr>
              <a:t>Discourage discrimination,</a:t>
            </a:r>
            <a:r>
              <a:rPr b="0" lang="en-GB" sz="2000" strike="noStrike" u="none">
                <a:solidFill>
                  <a:srgbClr val="ffffff"/>
                </a:solidFill>
                <a:effectLst/>
                <a:uFillTx/>
                <a:latin typeface="Times New Roman"/>
              </a:rPr>
              <a:t> because they involve objective pre-determined pricing rules.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However, vertical integration requires careful auction design.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ffffff"/>
                </a:solidFill>
                <a:effectLst/>
                <a:uFillTx/>
                <a:latin typeface="Times New Roman"/>
              </a:rPr>
              <a:t>Promote transparency and objectivity,</a:t>
            </a:r>
            <a:r>
              <a:rPr b="0" lang="en-GB" sz="2000" strike="noStrike" u="none">
                <a:solidFill>
                  <a:srgbClr val="ffffff"/>
                </a:solidFill>
                <a:effectLst/>
                <a:uFillTx/>
                <a:latin typeface="Times New Roman"/>
              </a:rPr>
              <a:t> which are conducive to establishing competitive markets.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ffffff"/>
                </a:solidFill>
                <a:effectLst/>
                <a:uFillTx/>
                <a:latin typeface="Times New Roman"/>
              </a:rPr>
              <a:t>Establish efficient signals</a:t>
            </a:r>
            <a:r>
              <a:rPr b="0" lang="en-GB" sz="2000" strike="noStrike" u="none">
                <a:solidFill>
                  <a:srgbClr val="ffffff"/>
                </a:solidFill>
                <a:effectLst/>
                <a:uFillTx/>
                <a:latin typeface="Times New Roman"/>
              </a:rPr>
              <a:t> for the true value of capacity and network expansion.</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When is an Auction Not Necessary?</a:t>
            </a:r>
            <a:endParaRPr b="1" lang="en-US" sz="2000" strike="noStrike" u="none">
              <a:solidFill>
                <a:srgbClr val="ffff00"/>
              </a:solidFill>
              <a:effectLst/>
              <a:uFillTx/>
              <a:latin typeface="Times New Roman"/>
            </a:endParaRPr>
          </a:p>
        </p:txBody>
      </p:sp>
      <p:sp>
        <p:nvSpPr>
          <p:cNvPr id="3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Of course, all these problems are due principally to vertical integration or the lack of liquid secondary markets.</a:t>
            </a: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Auctions are </a:t>
            </a:r>
            <a:r>
              <a:rPr b="0" i="1" lang="en-GB" sz="2000" strike="noStrike" u="none">
                <a:solidFill>
                  <a:srgbClr val="ffffff"/>
                </a:solidFill>
                <a:effectLst/>
                <a:uFillTx/>
                <a:latin typeface="Times New Roman"/>
              </a:rPr>
              <a:t>not</a:t>
            </a:r>
            <a:r>
              <a:rPr b="0" lang="en-GB" sz="2000" strike="noStrike" u="none">
                <a:solidFill>
                  <a:srgbClr val="ffffff"/>
                </a:solidFill>
                <a:effectLst/>
                <a:uFillTx/>
                <a:latin typeface="Times New Roman"/>
              </a:rPr>
              <a:t> necessarily better when: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There is no vertical integration, </a:t>
            </a:r>
            <a:r>
              <a:rPr b="0" i="1" lang="en-GB" sz="2000" strike="noStrike" u="none">
                <a:solidFill>
                  <a:srgbClr val="ffffff"/>
                </a:solidFill>
                <a:effectLst/>
                <a:uFillTx/>
                <a:latin typeface="Times New Roman"/>
              </a:rPr>
              <a:t>or</a:t>
            </a:r>
            <a:r>
              <a:rPr b="0" lang="en-GB" sz="2000" strike="noStrike" u="none">
                <a:solidFill>
                  <a:srgbClr val="ffffff"/>
                </a:solidFill>
                <a:effectLst/>
                <a:uFillTx/>
                <a:latin typeface="Times New Roman"/>
              </a:rPr>
              <a:t> when tight regulation offers protection.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There are few </a:t>
            </a:r>
            <a:r>
              <a:rPr b="0" i="1" lang="en-GB" sz="2000" strike="noStrike" u="none">
                <a:solidFill>
                  <a:srgbClr val="ffffff"/>
                </a:solidFill>
                <a:effectLst/>
                <a:uFillTx/>
                <a:latin typeface="Times New Roman"/>
              </a:rPr>
              <a:t>inherent</a:t>
            </a:r>
            <a:r>
              <a:rPr b="0" lang="en-GB" sz="2000" strike="noStrike" u="none">
                <a:solidFill>
                  <a:srgbClr val="ffffff"/>
                </a:solidFill>
                <a:effectLst/>
                <a:uFillTx/>
                <a:latin typeface="Times New Roman"/>
              </a:rPr>
              <a:t> transaction costs to trading:</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Not difficult to identify buyers and sellers.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Not difficult to obtain information on market fundamentals.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No serious product differentiation.</a:t>
            </a:r>
            <a:endParaRPr b="0" lang="en-US" sz="18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ffffff"/>
                </a:solidFill>
                <a:effectLst/>
                <a:uFillTx/>
                <a:latin typeface="Times New Roman"/>
              </a:rPr>
              <a:t>Example:</a:t>
            </a:r>
            <a:r>
              <a:rPr b="0" lang="en-GB" sz="2000" strike="noStrike" u="none">
                <a:solidFill>
                  <a:srgbClr val="ffffff"/>
                </a:solidFill>
                <a:effectLst/>
                <a:uFillTx/>
                <a:latin typeface="Times New Roman"/>
              </a:rPr>
              <a:t> Interstate natural gas pipelines in the United States.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Full legal, management unbundling and regulations to protect against discrimination.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Regulations have created a standard product and facilitate secondary market trading.</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Pipelines therefore do not have to auction off primary capacity.</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600" strike="noStrike" u="none">
                <a:solidFill>
                  <a:srgbClr val="ffffff"/>
                </a:solidFill>
                <a:effectLst/>
                <a:uFillTx/>
                <a:latin typeface="Times New Roman"/>
              </a:rPr>
              <a:t>Note</a:t>
            </a:r>
            <a:r>
              <a:rPr b="0" lang="en-GB" sz="1600" strike="noStrike" u="none">
                <a:solidFill>
                  <a:srgbClr val="ffffff"/>
                </a:solidFill>
                <a:effectLst/>
                <a:uFillTx/>
                <a:latin typeface="Times New Roman"/>
              </a:rPr>
              <a:t>: it was arguably unnecessary for BG Transco to institute capacity auctions.</a:t>
            </a:r>
            <a:endParaRPr b="0" lang="en-US" sz="1600" strike="noStrike" u="none">
              <a:solidFill>
                <a:srgbClr val="ffffff"/>
              </a:solidFill>
              <a:effectLst/>
              <a:uFillTx/>
              <a:latin typeface="Times New Roman"/>
            </a:endParaRPr>
          </a:p>
          <a:p>
            <a:pPr lvl="1" marL="4507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p:transition>
    <p:zoom dir="in"/>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Lessons</a:t>
            </a:r>
            <a:endParaRPr b="1" lang="en-US" sz="2000" strike="noStrike" u="none">
              <a:solidFill>
                <a:srgbClr val="ffff00"/>
              </a:solidFill>
              <a:effectLst/>
              <a:uFillTx/>
              <a:latin typeface="Times New Roman"/>
            </a:endParaRPr>
          </a:p>
        </p:txBody>
      </p:sp>
      <p:sp>
        <p:nvSpPr>
          <p:cNvPr id="34"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Advocacy for or against auctions must consider the alternative methods of allocating resources: “beauty pageants,” etc., and focus 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Discrimination and 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Information, transaction costs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 story is not complete unless secondary markets are discussed.</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Don’t just “plug” auctions when measures to foster the development of secondary markets may provide a superior solution.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It may have been better for BG Transco to encourage secondary markets by offering a long-term firm service.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This would have avoided “micro-management” of the system with daily auctions by an inexpert Ofgem, which has created problems.</a:t>
            </a:r>
            <a:endParaRPr b="0" lang="en-US" sz="18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3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37" name=""/>
          <p:cNvSpPr/>
          <p:nvPr/>
        </p:nvSpPr>
        <p:spPr>
          <a:xfrm>
            <a:off x="457200" y="137160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Some Important Distinctions</a:t>
            </a:r>
            <a:endParaRPr b="1" lang="en-US" sz="2000" strike="noStrike" u="none">
              <a:solidFill>
                <a:srgbClr val="ffff00"/>
              </a:solidFill>
              <a:effectLst/>
              <a:uFillTx/>
              <a:latin typeface="Times New Roman"/>
            </a:endParaRPr>
          </a:p>
        </p:txBody>
      </p:sp>
      <p:sp>
        <p:nvSpPr>
          <p:cNvPr id="39"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Single vs multi-object auctions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for multi-object, can sell simultaneously (one auction for all) or sequentially (one auction per item)</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Sealed-bid vs ascending bids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can have hybrids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For single object auctions, first price vs second price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first price is pay-as-bid, second price the winner pays next highest bid</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For simultaneous multi-object auctions, analogous distinction is between pay-as-bid (“discriminatory”) and “uniform price” auctions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under uniform price, everyone pays the lowest winning bid (or in some versions, the highest unsuccessful bid)</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Auctions with and without a reserve price</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Four Basic Auction Types</a:t>
            </a:r>
            <a:endParaRPr b="1" lang="en-US" sz="2000" strike="noStrike" u="none">
              <a:solidFill>
                <a:srgbClr val="ffff00"/>
              </a:solidFill>
              <a:effectLst/>
              <a:uFillTx/>
              <a:latin typeface="Times New Roman"/>
            </a:endParaRPr>
          </a:p>
        </p:txBody>
      </p:sp>
      <p:sp>
        <p:nvSpPr>
          <p:cNvPr id="41"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For single objects, most often encounter</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English auction: an ascending bid, open outcry auction in which price rises until only one bidder is left.</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Dutch auction: a descending bid auction:  price falls until one bidder says “Stop!”</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First Price Sealed Bid auction: bidders submit sealed bids to the seller; the bidder who submits the highest bid wins the object and pays its bid.</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Second Price Sealed Bid auction (“Vickery auction”): bidders submit sealed bids to the seller; the bidder who submits the highest bid wins the object and pays the second highest bid submitted.</a:t>
            </a:r>
            <a:endParaRPr b="0" lang="en-US" sz="2000" strike="noStrike" u="none">
              <a:solidFill>
                <a:srgbClr val="ffffff"/>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Revenue and Auction Design</a:t>
            </a:r>
            <a:endParaRPr b="1" lang="en-US" sz="2000" strike="noStrike" u="none">
              <a:solidFill>
                <a:srgbClr val="ffff00"/>
              </a:solidFill>
              <a:effectLst/>
              <a:uFillTx/>
              <a:latin typeface="Times New Roman"/>
            </a:endParaRPr>
          </a:p>
        </p:txBody>
      </p:sp>
      <p:sp>
        <p:nvSpPr>
          <p:cNvPr id="43"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 designer often has a revenue goal:</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government typically wants to maximise revenue.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for regulated firm such as BG Transco, would like to keep revenue close to firm’s revenue requirement as determined by regulatory accounting (opex + cost of capital +depreciation).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 theory suggests that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under some circumstances, many different auction formats can be expected to give same revenue (“Revenue Equivalence” result).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under other, more realistic circumstances, the “Winner’s Curse” makes some formats likely to produce higher revenues than others.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common and natural belief is that “pay-as-bid” should produce higher revenues than uniform price. But this is too simple, and true answer is unclear or ambiguous.</a:t>
            </a:r>
            <a:endParaRPr b="0" lang="en-US" sz="1800" strike="noStrike" u="none">
              <a:solidFill>
                <a:srgbClr val="ffffff"/>
              </a:solidFill>
              <a:effectLst/>
              <a:uFillTx/>
              <a:latin typeface="Times New Roman"/>
            </a:endParaRPr>
          </a:p>
          <a:p>
            <a:pPr lvl="1" marL="4507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Equivalence Between Auctions</a:t>
            </a:r>
            <a:endParaRPr b="1" lang="en-US" sz="2000" strike="noStrike" u="none">
              <a:solidFill>
                <a:srgbClr val="ffff00"/>
              </a:solidFill>
              <a:effectLst/>
              <a:uFillTx/>
              <a:latin typeface="Times New Roman"/>
            </a:endParaRPr>
          </a:p>
        </p:txBody>
      </p:sp>
      <p:sp>
        <p:nvSpPr>
          <p:cNvPr id="45"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fontScale="92500" lnSpcReduction="9999"/>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some circumstances, the English auction and the Second Price Sealed Bid auction are essentially equivalent (i.e., likely to lead to identical outcomes)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an English auction, optimal strategy for each bidder is to stay “in” as long as the price is lower than their value.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the Second Price Sealed Bid auction it is an equilibrium for every bidder to bid its true value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bidding lower reduces your chance of winning, but cannot lower the price you pay, which is set by someone else’s bid</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bidding higher makes it more likely that you win, but only in circumstances where you would rather have lost.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Example: suppose your true valuation is 10, but you bid 12. Either second highest bid is less than 10, and you win but would have won anyway (and paid the same price). Or second highest bid is between 10 and 12, say 11. Then you win and pay 11, which is more than the value you ascribe to the object.</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both formats the bidder with the highest value wins, and pays the second highest value.</a:t>
            </a:r>
            <a:endParaRPr b="0" lang="en-US" sz="2000" strike="noStrike" u="none">
              <a:solidFill>
                <a:srgbClr val="ffffff"/>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Equivalence Between Auctions</a:t>
            </a:r>
            <a:endParaRPr b="1" lang="en-US" sz="2000" strike="noStrike" u="none">
              <a:solidFill>
                <a:srgbClr val="ffff00"/>
              </a:solidFill>
              <a:effectLst/>
              <a:uFillTx/>
              <a:latin typeface="Times New Roman"/>
            </a:endParaRPr>
          </a:p>
        </p:txBody>
      </p:sp>
      <p:sp>
        <p:nvSpPr>
          <p:cNvPr id="47"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Similarly, can show equivalence between Dutch and First Price Sealed Bid auctions.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Revenue Equivalence</a:t>
            </a:r>
            <a:endParaRPr b="1" lang="en-US" sz="2000" strike="noStrike" u="none">
              <a:solidFill>
                <a:srgbClr val="ffff00"/>
              </a:solidFill>
              <a:effectLst/>
              <a:uFillTx/>
              <a:latin typeface="Times New Roman"/>
            </a:endParaRPr>
          </a:p>
        </p:txBody>
      </p:sp>
      <p:sp>
        <p:nvSpPr>
          <p:cNvPr id="49"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 very general and surprising result in mathematical auction theory: under “benchmark” assumptions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the expected revenue to the seller is the same under all four auction types.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and is also the same under any other auction format that always awards the object to the bidder with the highest value (plus one other technical condition). (the “Revenue Equivalence Theorem”).</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However, these results are misleading because the “benchmark assumptions” are unrealistic. For example, they assume no relationship between bidder’s valuations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perhaps true for wealthy art connoisseurs bidding for a picture they will never resell</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in commercial markets, I care about others’ valuations</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e.g., I might later contemplate resale in a secondary market.</a:t>
            </a:r>
            <a:endParaRPr b="0" lang="en-US" sz="16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e.g., for network capacity your high valuation may reflect superior information concerning future demand.</a:t>
            </a:r>
            <a:endParaRPr b="0" lang="en-US" sz="1600" strike="noStrike" u="none">
              <a:solidFill>
                <a:srgbClr val="ffffff"/>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13"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14" name=""/>
          <p:cNvSpPr/>
          <p:nvPr/>
        </p:nvSpPr>
        <p:spPr>
          <a:xfrm>
            <a:off x="457200" y="91440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The “Winner’s Curse”</a:t>
            </a:r>
            <a:endParaRPr b="1" lang="en-US" sz="2000" strike="noStrike" u="none">
              <a:solidFill>
                <a:srgbClr val="ffff00"/>
              </a:solidFill>
              <a:effectLst/>
              <a:uFillTx/>
              <a:latin typeface="Times New Roman"/>
            </a:endParaRPr>
          </a:p>
        </p:txBody>
      </p:sp>
      <p:sp>
        <p:nvSpPr>
          <p:cNvPr id="51"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more realistic situations, different auction formats are not equivalent.</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One reason is the “Winner’s Curse”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if I win, I valued the object more highly than everyone else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statistically speaking, I therefore probably over-valued it!</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Example is bidding for oil exploration rights. Each bidder has an estimate of value, based on their estimates of the amount of oil in the field, cost of recovery etc. They are all trying to estimate essentially the same number (the “true value” of the field) and the highest estimate is likely to be an overestimate.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Naïve bidders will therefore typically overbid.</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However, sophisticated bidders will factor this in to their bidding strategy.</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The “Winner’s Curse”</a:t>
            </a:r>
            <a:endParaRPr b="1" lang="en-US" sz="2000" strike="noStrike" u="none">
              <a:solidFill>
                <a:srgbClr val="ffff00"/>
              </a:solidFill>
              <a:effectLst/>
              <a:uFillTx/>
              <a:latin typeface="Times New Roman"/>
            </a:endParaRPr>
          </a:p>
        </p:txBody>
      </p:sp>
      <p:sp>
        <p:nvSpPr>
          <p:cNvPr id="53"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lnSpcReduction="9999"/>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INSIGHT: understanding the Winner’s Curse leads bidders to “shade” their bids, and therefore lowers auction receipts.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When aim is to maximise revenue, auction design therefore seeks to minimise Winner’s Curse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ascending bid (“open outcry”) auctions reduce Winner’s Curse by allowing bidders to get a sense of each other’s valuations through observing bids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both ascending bid and uniform price auctions reduce Winner’s Curse because amount you pay is related to others’ valuations not just your own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For single object auctions where bidders valuations are related, auction theory suggests that the revenue ranking of the most common auction types is: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English</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Second Price Sealed Bid</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First Price Sealed Bid and Dutch.</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As noted above, the first two auctions offer some protection from the Winner’s Curse (English offers more because reveals more information).</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Revenue and Auction Design</a:t>
            </a:r>
            <a:endParaRPr b="1" lang="en-US" sz="2000" strike="noStrike" u="none">
              <a:solidFill>
                <a:srgbClr val="ffff00"/>
              </a:solidFill>
              <a:effectLst/>
              <a:uFillTx/>
              <a:latin typeface="Times New Roman"/>
            </a:endParaRPr>
          </a:p>
        </p:txBody>
      </p:sp>
      <p:sp>
        <p:nvSpPr>
          <p:cNvPr id="55"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Theorists argue that the recent UK spectrum auction was successful because it used ascending bids to minimise Winner’s Curse.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For evidence that a sealed bid format would have raised less revenue, note that the </a:t>
            </a:r>
            <a:r>
              <a:rPr b="0" lang="en-GB" sz="1800" strike="noStrike" u="none">
                <a:solidFill>
                  <a:srgbClr val="ffffff"/>
                </a:solidFill>
                <a:effectLst/>
                <a:uFillTx/>
                <a:latin typeface="Times New Roman"/>
              </a:rPr>
              <a:t>Telecommunications Users Association has called for an upcoming radio spectrum auction to use sealed bids.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For multi-unit auctions, the revenue ranking between uniform price and pay-your-bid auctions is ambiguous.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Uniform price mitigates Winner’s Curse, but is susceptible to manipulation of bids on marginal units to favour inframarginal units.</a:t>
            </a:r>
            <a:endParaRPr b="0" lang="en-US" sz="1800" strike="noStrike" u="none">
              <a:solidFill>
                <a:srgbClr val="ffffff"/>
              </a:solidFill>
              <a:effectLst/>
              <a:uFillTx/>
              <a:latin typeface="Times New Roman"/>
            </a:endParaRPr>
          </a:p>
          <a:p>
            <a:pPr lvl="1" marL="4507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Lessons</a:t>
            </a:r>
            <a:endParaRPr b="1" lang="en-US" sz="2000" strike="noStrike" u="none">
              <a:solidFill>
                <a:srgbClr val="ffff00"/>
              </a:solidFill>
              <a:effectLst/>
              <a:uFillTx/>
              <a:latin typeface="Times New Roman"/>
            </a:endParaRPr>
          </a:p>
        </p:txBody>
      </p:sp>
      <p:sp>
        <p:nvSpPr>
          <p:cNvPr id="57"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When auction design is debated, anticipate arguments in favour of particular auctions (</a:t>
            </a:r>
            <a:r>
              <a:rPr b="0" i="1" lang="en-US" sz="2000" strike="noStrike" u="none">
                <a:solidFill>
                  <a:srgbClr val="ffffff"/>
                </a:solidFill>
                <a:effectLst/>
                <a:uFillTx/>
                <a:latin typeface="Times New Roman"/>
              </a:rPr>
              <a:t>e.g.</a:t>
            </a:r>
            <a:r>
              <a:rPr b="0" lang="en-US" sz="2000" strike="noStrike" u="none">
                <a:solidFill>
                  <a:srgbClr val="ffffff"/>
                </a:solidFill>
                <a:effectLst/>
                <a:uFillTx/>
                <a:latin typeface="Times New Roman"/>
              </a:rPr>
              <a:t>, ascending bid) on grounds of revenue maximisation.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Understand that many such arguments are wrong, or rest on narrow assumptions: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Wrong to assume that </a:t>
            </a:r>
            <a:r>
              <a:rPr b="0" i="1" lang="en-US" sz="1800" strike="noStrike" u="none">
                <a:solidFill>
                  <a:srgbClr val="ffffff"/>
                </a:solidFill>
                <a:effectLst/>
                <a:uFillTx/>
                <a:latin typeface="Times New Roman"/>
              </a:rPr>
              <a:t>e.g.</a:t>
            </a:r>
            <a:r>
              <a:rPr b="0" lang="en-US" sz="1800" strike="noStrike" u="none">
                <a:solidFill>
                  <a:srgbClr val="ffffff"/>
                </a:solidFill>
                <a:effectLst/>
                <a:uFillTx/>
                <a:latin typeface="Times New Roman"/>
              </a:rPr>
              <a:t> the Preussenelektra is generous by offering a uniform price auction as opposed to a “pay-as-bid” auction.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Don’t just accept arguments that pay-as-bid will produce lower pool prices than a uniform price auction.</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Revenue Equivalence intuition suggests may make little difference.</a:t>
            </a:r>
            <a:endParaRPr b="0" lang="en-US" sz="16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Winner’s Curse could lead to opposite results.</a:t>
            </a:r>
            <a:endParaRPr b="0" lang="en-US" sz="16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Below we explain that certain auction formats that are favourable on revenue grounds may have major problems in relation to market power and entry deterrence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do not allow the debate to focus solely on issue of revenue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59"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60" name=""/>
          <p:cNvSpPr/>
          <p:nvPr/>
        </p:nvSpPr>
        <p:spPr>
          <a:xfrm>
            <a:off x="457200" y="220968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Market Power</a:t>
            </a:r>
            <a:endParaRPr b="1" lang="en-US" sz="2000" strike="noStrike" u="none">
              <a:solidFill>
                <a:srgbClr val="ffff00"/>
              </a:solidFill>
              <a:effectLst/>
              <a:uFillTx/>
              <a:latin typeface="Times New Roman"/>
            </a:endParaRPr>
          </a:p>
        </p:txBody>
      </p:sp>
      <p:sp>
        <p:nvSpPr>
          <p:cNvPr id="6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Three potential market power concerns: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Seller has 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Buyer has “monopsony”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concentrated sale of capacity can create market power</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All three problems raised in the case of BG Storage: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BG Storage resisted an auction. Preferred to set a price, tolerate partial utilisation.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Ofgem correctly identified this policy as an exercise in market power. </a:t>
            </a:r>
            <a:r>
              <a:rPr b="0" i="1" lang="en-GB" sz="1800" strike="noStrike" u="none">
                <a:solidFill>
                  <a:srgbClr val="ffffff"/>
                </a:solidFill>
                <a:effectLst/>
                <a:uFillTx/>
                <a:latin typeface="Times New Roman"/>
              </a:rPr>
              <a:t>Insisted on an auction as a method of eliminating market power</a:t>
            </a:r>
            <a:r>
              <a:rPr b="0" lang="en-GB" sz="1800" strike="noStrike" u="none">
                <a:solidFill>
                  <a:srgbClr val="ffffff"/>
                </a:solidFill>
                <a:effectLst/>
                <a:uFillTx/>
                <a:latin typeface="Times New Roman"/>
              </a:rPr>
              <a: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BG Storage complained that Centrica had monopsony power, and could artificially under-bid for storage.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Alternatively, Centrica could have acquired a dominant position in the provision of storage, swing etc by purchasing a very large share of storage capacity.</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Market Power</a:t>
            </a:r>
            <a:endParaRPr b="1" lang="en-US" sz="2000" strike="noStrike" u="none">
              <a:solidFill>
                <a:srgbClr val="ffff00"/>
              </a:solidFill>
              <a:effectLst/>
              <a:uFillTx/>
              <a:latin typeface="Times New Roman"/>
            </a:endParaRPr>
          </a:p>
        </p:txBody>
      </p:sp>
      <p:sp>
        <p:nvSpPr>
          <p:cNvPr id="64"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fontScale="92500" lnSpcReduction="9999"/>
          </a:bodyPr>
          <a:p>
            <a:pPr lvl="1" marL="450720" indent="-2174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Solutions to the three market power problems: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Use the auction to eliminate BG Storage market power.</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BG Storage asked for a high reservation price to prevent Centrica monopsony power. The prospect of “stranded costs” was raised. However:</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These arguments are often made too freely.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Important to consider symmetry. Insufficient revenue recovery in some years was </a:t>
            </a:r>
            <a:r>
              <a:rPr b="0" i="1" lang="en-GB" sz="1800" strike="noStrike" u="none">
                <a:solidFill>
                  <a:srgbClr val="ffffff"/>
                </a:solidFill>
                <a:effectLst/>
                <a:uFillTx/>
                <a:latin typeface="Times New Roman"/>
              </a:rPr>
              <a:t>projected by BG Storage itself</a:t>
            </a:r>
            <a:r>
              <a:rPr b="0" lang="en-GB" sz="1800" strike="noStrike" u="none">
                <a:solidFill>
                  <a:srgbClr val="ffffff"/>
                </a:solidFill>
                <a:effectLst/>
                <a:uFillTx/>
                <a:latin typeface="Times New Roman"/>
              </a:rPr>
              <a:t> to be followed by  “excess recovery” later.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An excessive reservation price can undermine the entire purpose of an auction.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To prevent Centrica from acquiring market power in the provision of storage services, a cap on its purchases was imposed.</a:t>
            </a:r>
            <a:endParaRPr b="0" lang="en-US" sz="2000" strike="noStrike" u="none">
              <a:solidFill>
                <a:srgbClr val="ffffff"/>
              </a:solidFill>
              <a:effectLst/>
              <a:uFillTx/>
              <a:latin typeface="Times New Roman"/>
            </a:endParaRPr>
          </a:p>
          <a:p>
            <a:pPr lvl="1" marL="450720" indent="-2174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Lessons: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Auctions can eliminate market power.</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Be wary of arguments concerning reservation prices.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Can use purchase caps to keep an auction from creating market power.</a:t>
            </a:r>
            <a:endParaRPr b="0" lang="en-US" sz="2000" strike="noStrike" u="none">
              <a:solidFill>
                <a:srgbClr val="ffffff"/>
              </a:solidFill>
              <a:effectLst/>
              <a:uFillTx/>
              <a:latin typeface="Times New Roman"/>
            </a:endParaRPr>
          </a:p>
          <a:p>
            <a:pPr lvl="1" marL="450720" indent="-2174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Market Power</a:t>
            </a:r>
            <a:endParaRPr b="1" lang="en-US" sz="2000" strike="noStrike" u="none">
              <a:solidFill>
                <a:srgbClr val="ffff00"/>
              </a:solidFill>
              <a:effectLst/>
              <a:uFillTx/>
              <a:latin typeface="Times New Roman"/>
            </a:endParaRPr>
          </a:p>
        </p:txBody>
      </p:sp>
      <p:sp>
        <p:nvSpPr>
          <p:cNvPr id="6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Example: in the UK power Pool, small number of dominant firms have been able to artificially raise prices above competitive levels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Format of the Pool facilitates abuse.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Pool derives a uniform price (“System Marginal Price”, SMP) from supply curves bid in by generators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Uniform price auctions give an incentive for any player with both inframarginal units (</a:t>
            </a:r>
            <a:r>
              <a:rPr b="0" i="1" lang="en-GB" sz="1800" strike="noStrike" u="none">
                <a:solidFill>
                  <a:srgbClr val="ffffff"/>
                </a:solidFill>
                <a:effectLst/>
                <a:uFillTx/>
                <a:latin typeface="Times New Roman"/>
              </a:rPr>
              <a:t>e.g.,</a:t>
            </a:r>
            <a:r>
              <a:rPr b="0" lang="en-GB" sz="1800" strike="noStrike" u="none">
                <a:solidFill>
                  <a:srgbClr val="ffffff"/>
                </a:solidFill>
                <a:effectLst/>
                <a:uFillTx/>
                <a:latin typeface="Times New Roman"/>
              </a:rPr>
              <a:t> baseload) to “shade” their bids on their marginal units </a:t>
            </a:r>
            <a:r>
              <a:rPr b="0" i="1" lang="en-GB" sz="1800" strike="noStrike" u="none">
                <a:solidFill>
                  <a:srgbClr val="ffffff"/>
                </a:solidFill>
                <a:effectLst/>
                <a:uFillTx/>
                <a:latin typeface="Times New Roman"/>
              </a:rPr>
              <a:t>(e.g</a:t>
            </a:r>
            <a:r>
              <a:rPr b="0" lang="en-GB" sz="1800" strike="noStrike" u="none">
                <a:solidFill>
                  <a:srgbClr val="ffffff"/>
                </a:solidFill>
                <a:effectLst/>
                <a:uFillTx/>
                <a:latin typeface="Times New Roman"/>
              </a:rPr>
              <a:t>., peaking plant): a higher price for the marginal unit will also increase revenues to the inframarginal units </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Players can collude by bidding in very steep curves (</a:t>
            </a:r>
            <a:r>
              <a:rPr b="0" i="1" lang="en-GB" sz="1800" strike="noStrike" u="none">
                <a:solidFill>
                  <a:srgbClr val="ffffff"/>
                </a:solidFill>
                <a:effectLst/>
                <a:uFillTx/>
                <a:latin typeface="Times New Roman"/>
              </a:rPr>
              <a:t>i.e., </a:t>
            </a:r>
            <a:r>
              <a:rPr b="0" lang="en-GB" sz="1800" strike="noStrike" u="none">
                <a:solidFill>
                  <a:srgbClr val="ffffff"/>
                </a:solidFill>
                <a:effectLst/>
                <a:uFillTx/>
                <a:latin typeface="Times New Roman"/>
              </a:rPr>
              <a:t>inframarginal units at very low prices, marginal units at high prices). Anyone who tries to undercut them risks significantly lowering the price they will receive.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Market Power</a:t>
            </a:r>
            <a:endParaRPr b="1" lang="en-US" sz="2000" strike="noStrike" u="none">
              <a:solidFill>
                <a:srgbClr val="ffff00"/>
              </a:solidFill>
              <a:effectLst/>
              <a:uFillTx/>
              <a:latin typeface="Times New Roman"/>
            </a:endParaRPr>
          </a:p>
        </p:txBody>
      </p:sp>
      <p:sp>
        <p:nvSpPr>
          <p:cNvPr id="68"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lnSpcReduction="9999"/>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Abolition of the Pool is effectively a move to “pay-as-bid” that would reduce scope for abuse. However, this has drawn other criticisms, particularly by Wolfram:</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Inefficient despatch– generators produce “flat” supply schedules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Deterring entry– rewards incumbents who have superior knowledge of markets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Winner’s curse– nervous that accepted bids are biased on the low side, generators raise their bids.</a:t>
            </a: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Where do we come out on this debate?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Suspicious of inefficient despatch argument. Inefficiency means that </a:t>
            </a:r>
            <a:r>
              <a:rPr b="0" i="1" lang="en-US" sz="2000" strike="noStrike" u="none">
                <a:solidFill>
                  <a:srgbClr val="ffffff"/>
                </a:solidFill>
                <a:effectLst/>
                <a:uFillTx/>
                <a:latin typeface="Times New Roman"/>
              </a:rPr>
              <a:t>someone can make money</a:t>
            </a:r>
            <a:r>
              <a:rPr b="0" lang="en-US" sz="2000" strike="noStrike" u="none">
                <a:solidFill>
                  <a:srgbClr val="ffffff"/>
                </a:solidFill>
                <a:effectLst/>
                <a:uFillTx/>
                <a:latin typeface="Times New Roman"/>
              </a:rPr>
              <a:t> by changing things. Trust them to do so.</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Remains to be seen whether the pay-as-bid “winner’s curse” problem is greater than the uniform price “abuse of infra-marginal units” problem. Inclined to be more concerned with the latter, which is indicated by strong evidence.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 entry deterrence argument is the MOST IMPORTANT, but depends on market facts...</a:t>
            </a:r>
            <a:endParaRPr b="0" lang="en-US" sz="2000" strike="noStrike" u="none">
              <a:solidFill>
                <a:srgbClr val="ffffff"/>
              </a:solidFill>
              <a:effectLst/>
              <a:uFillTx/>
              <a:latin typeface="Times New Roman"/>
            </a:endParaRPr>
          </a:p>
          <a:p>
            <a:pPr lvl="2" marL="925560" indent="0">
              <a:spcBef>
                <a:spcPts val="451"/>
              </a:spcBef>
              <a:spcAft>
                <a:spcPts val="451"/>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Market Power</a:t>
            </a:r>
            <a:endParaRPr b="1" lang="en-US" sz="2000" strike="noStrike" u="none">
              <a:solidFill>
                <a:srgbClr val="ffff00"/>
              </a:solidFill>
              <a:effectLst/>
              <a:uFillTx/>
              <a:latin typeface="Times New Roman"/>
            </a:endParaRPr>
          </a:p>
        </p:txBody>
      </p:sp>
      <p:sp>
        <p:nvSpPr>
          <p:cNvPr id="70"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the United Kingdom </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Inherent information advantage of incumbents is limited by abundant information disclosure under current Pool rules.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 success of traders suggests that the information advantage of incumbents is not too serious. If the trading business is competitive, then the value of information gets distributed to smaller players.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Requiring companies like Nuclear Electric or IPPs to start thinking about the market may be great for Enron.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Conclusion: support “pay-as-bid” in the UK but argue for rules that ensure an equal playing field with respect to information under NETA.</a:t>
            </a: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However, in an </a:t>
            </a:r>
            <a:r>
              <a:rPr b="0" i="1" lang="en-US" sz="2000" strike="noStrike" u="none">
                <a:solidFill>
                  <a:srgbClr val="ffffff"/>
                </a:solidFill>
                <a:effectLst/>
                <a:uFillTx/>
                <a:latin typeface="Times New Roman"/>
              </a:rPr>
              <a:t>entirely new</a:t>
            </a:r>
            <a:r>
              <a:rPr b="0" lang="en-US" sz="2000" strike="noStrike" u="none">
                <a:solidFill>
                  <a:srgbClr val="ffffff"/>
                </a:solidFill>
                <a:effectLst/>
                <a:uFillTx/>
                <a:latin typeface="Times New Roman"/>
              </a:rPr>
              <a:t> market, the incumbent’s information advantage may be a far more serious problem. Consider starting with uniform price, then switching after the market has developed further.</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Introduction</a:t>
            </a:r>
            <a:endParaRPr b="1" lang="en-US" sz="2000" strike="noStrike" u="none">
              <a:solidFill>
                <a:srgbClr val="ffff00"/>
              </a:solidFill>
              <a:effectLst/>
              <a:uFillTx/>
              <a:latin typeface="Times New Roman"/>
            </a:endParaRPr>
          </a:p>
        </p:txBody>
      </p:sp>
      <p:sp>
        <p:nvSpPr>
          <p:cNvPr id="1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Auctions now widely used to allocate scarce resources, </a:t>
            </a:r>
            <a:r>
              <a:rPr b="0" i="1" lang="en-US" sz="2000" strike="noStrike" u="none">
                <a:solidFill>
                  <a:srgbClr val="ffffff"/>
                </a:solidFill>
                <a:effectLst/>
                <a:uFillTx/>
                <a:latin typeface="Times New Roman"/>
              </a:rPr>
              <a:t>e.g.</a:t>
            </a:r>
            <a:r>
              <a:rPr b="0" lang="en-US" sz="2000" strike="noStrike" u="none">
                <a:solidFill>
                  <a:srgbClr val="ffffff"/>
                </a:solidFill>
                <a:effectLst/>
                <a:uFillTx/>
                <a:latin typeface="Times New Roman"/>
              </a:rPr>
              <a: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UK entry capacity auctions for natural gas transportation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Preussenelektra capacity auctions for international interconnectors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spectrum auctions in US and Europe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power pools in UK, CA</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Key questions include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When and why should Enron advocate auctions?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What arguments can Enron advance for use of auctions?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What are the implications of different auction formats (e.g., sealed bid vs ascending)?</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What arguments can Enron advance for different formats?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7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73" name=""/>
          <p:cNvSpPr/>
          <p:nvPr/>
        </p:nvSpPr>
        <p:spPr>
          <a:xfrm>
            <a:off x="457200" y="259092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Collusion</a:t>
            </a:r>
            <a:endParaRPr b="1" lang="en-US" sz="2000" strike="noStrike" u="none">
              <a:solidFill>
                <a:srgbClr val="ffff00"/>
              </a:solidFill>
              <a:effectLst/>
              <a:uFillTx/>
              <a:latin typeface="Times New Roman"/>
            </a:endParaRPr>
          </a:p>
        </p:txBody>
      </p:sp>
      <p:sp>
        <p:nvSpPr>
          <p:cNvPr id="75"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Collusion can take many different forms in auctions.  It often depends on the auction rules and characteristics of the environment.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Explicit collusion is a well-known phenomenon, hard to detect and even harder to prove (</a:t>
            </a:r>
            <a:r>
              <a:rPr b="0" i="1" lang="en-US" sz="1800" strike="noStrike" u="none">
                <a:solidFill>
                  <a:srgbClr val="ffffff"/>
                </a:solidFill>
                <a:effectLst/>
                <a:uFillTx/>
                <a:latin typeface="Times New Roman"/>
              </a:rPr>
              <a:t>e.g.</a:t>
            </a:r>
            <a:r>
              <a:rPr b="0" lang="en-US" sz="1800" strike="noStrike" u="none">
                <a:solidFill>
                  <a:srgbClr val="ffffff"/>
                </a:solidFill>
                <a:effectLst/>
                <a:uFillTx/>
                <a:latin typeface="Times New Roman"/>
              </a:rPr>
              <a:t>, Sotheby’s appears to accept bid-rigging as a fact of life in certain markets)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Implicit collusion is equally problematic.</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 first general rule is that uniform price auctions favour collusion.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Already seen in the discussion of the UK Pool.</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Uniform price allows bidders to divide the market at favourable price through bidding strategies that are aggressive on inframarginal units, favourable at the margin.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Discriminatory (“pay-as-bid”) auctions are therefore less favourable to collusion.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Cannot use inframarginal bids as a “costless threat” to deviators.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Collusion</a:t>
            </a:r>
            <a:endParaRPr b="1" lang="en-US" sz="2000" strike="noStrike" u="none">
              <a:solidFill>
                <a:srgbClr val="ffff00"/>
              </a:solidFill>
              <a:effectLst/>
              <a:uFillTx/>
              <a:latin typeface="Times New Roman"/>
            </a:endParaRPr>
          </a:p>
        </p:txBody>
      </p:sp>
      <p:sp>
        <p:nvSpPr>
          <p:cNvPr id="77"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 second general rule is that ascending bid auctions facilitate collusion.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use of ascending bids makes it possible to detect and punish a bidder who “cheats” by bidding too high.</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 multi-unit auctions, collusion is further helped by using a simultaneous ascending bid format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Bidders can use the early rounds to signal views as to who should win which objects, effectively agreeing a market division.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Simultaneous sealed-bid auctions are therefore less conducive to collusion.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Example: 1999 German spectrum auction. A simultaneous ascending auction, bids had to rise by 10% minimum each round.</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Mannesmann bid DM20mn/MHz on licenses 6-10, and DM18.18mn/MHz on 1-5.</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An implicit invitation to other main bidder, T-Mobil to take licenses 1-5 and leave the rest to Mannesmann.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T-Mobil responded by bidding the minimum 10% increase on 1-5, taking them to DM20/MHz, and leaving licenses 6-10. End of auction!</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Collusion</a:t>
            </a:r>
            <a:endParaRPr b="1" lang="en-US" sz="2000" strike="noStrike" u="none">
              <a:solidFill>
                <a:srgbClr val="ffff00"/>
              </a:solidFill>
              <a:effectLst/>
              <a:uFillTx/>
              <a:latin typeface="Times New Roman"/>
            </a:endParaRPr>
          </a:p>
        </p:txBody>
      </p:sp>
      <p:sp>
        <p:nvSpPr>
          <p:cNvPr id="79" name="PlaceHolder 2"/>
          <p:cNvSpPr>
            <a:spLocks noGrp="1"/>
          </p:cNvSpPr>
          <p:nvPr>
            <p:ph/>
          </p:nvPr>
        </p:nvSpPr>
        <p:spPr>
          <a:xfrm>
            <a:off x="412920" y="972720"/>
            <a:ext cx="3016080" cy="138924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 similar story from 1997 US spectrum auctions </a:t>
            </a:r>
            <a:endParaRPr b="0" lang="en-US" sz="2000" strike="noStrike" u="none">
              <a:solidFill>
                <a:srgbClr val="ffffff"/>
              </a:solidFill>
              <a:effectLst/>
              <a:uFillTx/>
              <a:latin typeface="Times New Roman"/>
            </a:endParaRPr>
          </a:p>
        </p:txBody>
      </p:sp>
      <p:grpSp>
        <p:nvGrpSpPr>
          <p:cNvPr id="80" name=""/>
          <p:cNvGrpSpPr/>
          <p:nvPr/>
        </p:nvGrpSpPr>
        <p:grpSpPr>
          <a:xfrm>
            <a:off x="3809880" y="947880"/>
            <a:ext cx="5024520" cy="5376600"/>
            <a:chOff x="3809880" y="947880"/>
            <a:chExt cx="5024520" cy="5376600"/>
          </a:xfrm>
        </p:grpSpPr>
        <p:sp>
          <p:nvSpPr>
            <p:cNvPr id="81" name=""/>
            <p:cNvSpPr/>
            <p:nvPr/>
          </p:nvSpPr>
          <p:spPr>
            <a:xfrm>
              <a:off x="5751360" y="1057320"/>
              <a:ext cx="100836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License #44</a:t>
              </a:r>
              <a:endParaRPr b="0" lang="en-US" sz="1600" strike="noStrike" u="none">
                <a:solidFill>
                  <a:srgbClr val="ffffff"/>
                </a:solidFill>
                <a:effectLst/>
                <a:uFillTx/>
                <a:latin typeface="Times New Roman"/>
              </a:endParaRPr>
            </a:p>
          </p:txBody>
        </p:sp>
        <p:sp>
          <p:nvSpPr>
            <p:cNvPr id="82" name=""/>
            <p:cNvSpPr/>
            <p:nvPr/>
          </p:nvSpPr>
          <p:spPr>
            <a:xfrm>
              <a:off x="7638840" y="1057320"/>
              <a:ext cx="100836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License #88</a:t>
              </a:r>
              <a:endParaRPr b="0" lang="en-US" sz="1600" strike="noStrike" u="none">
                <a:solidFill>
                  <a:srgbClr val="ffffff"/>
                </a:solidFill>
                <a:effectLst/>
                <a:uFillTx/>
                <a:latin typeface="Times New Roman"/>
              </a:endParaRPr>
            </a:p>
          </p:txBody>
        </p:sp>
        <p:sp>
          <p:nvSpPr>
            <p:cNvPr id="83" name=""/>
            <p:cNvSpPr/>
            <p:nvPr/>
          </p:nvSpPr>
          <p:spPr>
            <a:xfrm>
              <a:off x="4092480" y="1384200"/>
              <a:ext cx="6656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Rounds</a:t>
              </a:r>
              <a:endParaRPr b="0" lang="en-US" sz="1600" strike="noStrike" u="none">
                <a:solidFill>
                  <a:srgbClr val="ffffff"/>
                </a:solidFill>
                <a:effectLst/>
                <a:uFillTx/>
                <a:latin typeface="Times New Roman"/>
              </a:endParaRPr>
            </a:p>
          </p:txBody>
        </p:sp>
        <p:sp>
          <p:nvSpPr>
            <p:cNvPr id="84" name=""/>
            <p:cNvSpPr/>
            <p:nvPr/>
          </p:nvSpPr>
          <p:spPr>
            <a:xfrm>
              <a:off x="4239000" y="1959120"/>
              <a:ext cx="3722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1-80</a:t>
              </a:r>
              <a:endParaRPr b="0" lang="en-US" sz="1600" strike="noStrike" u="none">
                <a:solidFill>
                  <a:srgbClr val="ffffff"/>
                </a:solidFill>
                <a:effectLst/>
                <a:uFillTx/>
                <a:latin typeface="Times New Roman"/>
              </a:endParaRPr>
            </a:p>
          </p:txBody>
        </p:sp>
        <p:sp>
          <p:nvSpPr>
            <p:cNvPr id="85" name=""/>
            <p:cNvSpPr/>
            <p:nvPr/>
          </p:nvSpPr>
          <p:spPr>
            <a:xfrm>
              <a:off x="5732640" y="183996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86" name=""/>
            <p:cNvSpPr/>
            <p:nvPr/>
          </p:nvSpPr>
          <p:spPr>
            <a:xfrm>
              <a:off x="6026040" y="20811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1,000</a:t>
              </a:r>
              <a:endParaRPr b="0" lang="en-US" sz="1600" strike="noStrike" u="none">
                <a:solidFill>
                  <a:srgbClr val="ffffff"/>
                </a:solidFill>
                <a:effectLst/>
                <a:uFillTx/>
                <a:latin typeface="Times New Roman"/>
              </a:endParaRPr>
            </a:p>
          </p:txBody>
        </p:sp>
        <p:sp>
          <p:nvSpPr>
            <p:cNvPr id="87" name=""/>
            <p:cNvSpPr/>
            <p:nvPr/>
          </p:nvSpPr>
          <p:spPr>
            <a:xfrm>
              <a:off x="7625160" y="183996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88" name=""/>
            <p:cNvSpPr/>
            <p:nvPr/>
          </p:nvSpPr>
          <p:spPr>
            <a:xfrm>
              <a:off x="7915320" y="20811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2,000</a:t>
              </a:r>
              <a:endParaRPr b="0" lang="en-US" sz="1600" strike="noStrike" u="none">
                <a:solidFill>
                  <a:srgbClr val="ffffff"/>
                </a:solidFill>
                <a:effectLst/>
                <a:uFillTx/>
                <a:latin typeface="Times New Roman"/>
              </a:endParaRPr>
            </a:p>
          </p:txBody>
        </p:sp>
        <p:sp>
          <p:nvSpPr>
            <p:cNvPr id="89" name=""/>
            <p:cNvSpPr/>
            <p:nvPr/>
          </p:nvSpPr>
          <p:spPr>
            <a:xfrm>
              <a:off x="4322880" y="250992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81</a:t>
              </a:r>
              <a:endParaRPr b="0" lang="en-US" sz="1600" strike="noStrike" u="none">
                <a:solidFill>
                  <a:srgbClr val="ffffff"/>
                </a:solidFill>
                <a:effectLst/>
                <a:uFillTx/>
                <a:latin typeface="Times New Roman"/>
              </a:endParaRPr>
            </a:p>
          </p:txBody>
        </p:sp>
        <p:sp>
          <p:nvSpPr>
            <p:cNvPr id="90" name=""/>
            <p:cNvSpPr/>
            <p:nvPr/>
          </p:nvSpPr>
          <p:spPr>
            <a:xfrm>
              <a:off x="5737680" y="239076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91" name=""/>
            <p:cNvSpPr/>
            <p:nvPr/>
          </p:nvSpPr>
          <p:spPr>
            <a:xfrm>
              <a:off x="6027840" y="26319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1,100</a:t>
              </a:r>
              <a:endParaRPr b="0" lang="en-US" sz="1600" strike="noStrike" u="none">
                <a:solidFill>
                  <a:srgbClr val="ffffff"/>
                </a:solidFill>
                <a:effectLst/>
                <a:uFillTx/>
                <a:latin typeface="Times New Roman"/>
              </a:endParaRPr>
            </a:p>
          </p:txBody>
        </p:sp>
        <p:sp>
          <p:nvSpPr>
            <p:cNvPr id="92" name=""/>
            <p:cNvSpPr/>
            <p:nvPr/>
          </p:nvSpPr>
          <p:spPr>
            <a:xfrm>
              <a:off x="4322880" y="306540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82</a:t>
              </a:r>
              <a:endParaRPr b="0" lang="en-US" sz="1600" strike="noStrike" u="none">
                <a:solidFill>
                  <a:srgbClr val="ffffff"/>
                </a:solidFill>
                <a:effectLst/>
                <a:uFillTx/>
                <a:latin typeface="Times New Roman"/>
              </a:endParaRPr>
            </a:p>
          </p:txBody>
        </p:sp>
        <p:sp>
          <p:nvSpPr>
            <p:cNvPr id="93" name=""/>
            <p:cNvSpPr/>
            <p:nvPr/>
          </p:nvSpPr>
          <p:spPr>
            <a:xfrm>
              <a:off x="5732640" y="294480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94" name=""/>
            <p:cNvSpPr/>
            <p:nvPr/>
          </p:nvSpPr>
          <p:spPr>
            <a:xfrm>
              <a:off x="6026040" y="31878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1,200</a:t>
              </a:r>
              <a:endParaRPr b="0" lang="en-US" sz="1600" strike="noStrike" u="none">
                <a:solidFill>
                  <a:srgbClr val="ffffff"/>
                </a:solidFill>
                <a:effectLst/>
                <a:uFillTx/>
                <a:latin typeface="Times New Roman"/>
              </a:endParaRPr>
            </a:p>
          </p:txBody>
        </p:sp>
        <p:sp>
          <p:nvSpPr>
            <p:cNvPr id="95" name=""/>
            <p:cNvSpPr/>
            <p:nvPr/>
          </p:nvSpPr>
          <p:spPr>
            <a:xfrm>
              <a:off x="4322880" y="362124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83</a:t>
              </a:r>
              <a:endParaRPr b="0" lang="en-US" sz="1600" strike="noStrike" u="none">
                <a:solidFill>
                  <a:srgbClr val="ffffff"/>
                </a:solidFill>
                <a:effectLst/>
                <a:uFillTx/>
                <a:latin typeface="Times New Roman"/>
              </a:endParaRPr>
            </a:p>
          </p:txBody>
        </p:sp>
        <p:sp>
          <p:nvSpPr>
            <p:cNvPr id="96" name=""/>
            <p:cNvSpPr/>
            <p:nvPr/>
          </p:nvSpPr>
          <p:spPr>
            <a:xfrm>
              <a:off x="5737680" y="350208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97" name=""/>
            <p:cNvSpPr/>
            <p:nvPr/>
          </p:nvSpPr>
          <p:spPr>
            <a:xfrm>
              <a:off x="6027840" y="37418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1,300</a:t>
              </a:r>
              <a:endParaRPr b="0" lang="en-US" sz="1600" strike="noStrike" u="none">
                <a:solidFill>
                  <a:srgbClr val="ffffff"/>
                </a:solidFill>
                <a:effectLst/>
                <a:uFillTx/>
                <a:latin typeface="Times New Roman"/>
              </a:endParaRPr>
            </a:p>
          </p:txBody>
        </p:sp>
        <p:sp>
          <p:nvSpPr>
            <p:cNvPr id="98" name=""/>
            <p:cNvSpPr/>
            <p:nvPr/>
          </p:nvSpPr>
          <p:spPr>
            <a:xfrm>
              <a:off x="4322880" y="417996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84</a:t>
              </a:r>
              <a:endParaRPr b="0" lang="en-US" sz="1600" strike="noStrike" u="none">
                <a:solidFill>
                  <a:srgbClr val="ffffff"/>
                </a:solidFill>
                <a:effectLst/>
                <a:uFillTx/>
                <a:latin typeface="Times New Roman"/>
              </a:endParaRPr>
            </a:p>
          </p:txBody>
        </p:sp>
        <p:sp>
          <p:nvSpPr>
            <p:cNvPr id="99" name=""/>
            <p:cNvSpPr/>
            <p:nvPr/>
          </p:nvSpPr>
          <p:spPr>
            <a:xfrm>
              <a:off x="7620120" y="406224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00" name=""/>
            <p:cNvSpPr/>
            <p:nvPr/>
          </p:nvSpPr>
          <p:spPr>
            <a:xfrm>
              <a:off x="7915320" y="43020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2,144</a:t>
              </a:r>
              <a:endParaRPr b="0" lang="en-US" sz="1600" strike="noStrike" u="none">
                <a:solidFill>
                  <a:srgbClr val="ffffff"/>
                </a:solidFill>
                <a:effectLst/>
                <a:uFillTx/>
                <a:latin typeface="Times New Roman"/>
              </a:endParaRPr>
            </a:p>
          </p:txBody>
        </p:sp>
        <p:sp>
          <p:nvSpPr>
            <p:cNvPr id="101" name=""/>
            <p:cNvSpPr/>
            <p:nvPr/>
          </p:nvSpPr>
          <p:spPr>
            <a:xfrm>
              <a:off x="4322880" y="474012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85</a:t>
              </a:r>
              <a:endParaRPr b="0" lang="en-US" sz="1600" strike="noStrike" u="none">
                <a:solidFill>
                  <a:srgbClr val="ffffff"/>
                </a:solidFill>
                <a:effectLst/>
                <a:uFillTx/>
                <a:latin typeface="Times New Roman"/>
              </a:endParaRPr>
            </a:p>
          </p:txBody>
        </p:sp>
        <p:sp>
          <p:nvSpPr>
            <p:cNvPr id="102" name=""/>
            <p:cNvSpPr/>
            <p:nvPr/>
          </p:nvSpPr>
          <p:spPr>
            <a:xfrm>
              <a:off x="7625160" y="462132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103" name=""/>
            <p:cNvSpPr/>
            <p:nvPr/>
          </p:nvSpPr>
          <p:spPr>
            <a:xfrm>
              <a:off x="7915320" y="486252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2,244</a:t>
              </a:r>
              <a:endParaRPr b="0" lang="en-US" sz="1600" strike="noStrike" u="none">
                <a:solidFill>
                  <a:srgbClr val="ffffff"/>
                </a:solidFill>
                <a:effectLst/>
                <a:uFillTx/>
                <a:latin typeface="Times New Roman"/>
              </a:endParaRPr>
            </a:p>
          </p:txBody>
        </p:sp>
        <p:sp>
          <p:nvSpPr>
            <p:cNvPr id="104" name=""/>
            <p:cNvSpPr/>
            <p:nvPr/>
          </p:nvSpPr>
          <p:spPr>
            <a:xfrm>
              <a:off x="4322880" y="529740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86</a:t>
              </a:r>
              <a:endParaRPr b="0" lang="en-US" sz="1600" strike="noStrike" u="none">
                <a:solidFill>
                  <a:srgbClr val="ffffff"/>
                </a:solidFill>
                <a:effectLst/>
                <a:uFillTx/>
                <a:latin typeface="Times New Roman"/>
              </a:endParaRPr>
            </a:p>
          </p:txBody>
        </p:sp>
        <p:sp>
          <p:nvSpPr>
            <p:cNvPr id="105" name=""/>
            <p:cNvSpPr/>
            <p:nvPr/>
          </p:nvSpPr>
          <p:spPr>
            <a:xfrm>
              <a:off x="5732640" y="517680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06" name=""/>
            <p:cNvSpPr/>
            <p:nvPr/>
          </p:nvSpPr>
          <p:spPr>
            <a:xfrm>
              <a:off x="6026040" y="54180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1,400</a:t>
              </a:r>
              <a:endParaRPr b="0" lang="en-US" sz="1600" strike="noStrike" u="none">
                <a:solidFill>
                  <a:srgbClr val="ffffff"/>
                </a:solidFill>
                <a:effectLst/>
                <a:uFillTx/>
                <a:latin typeface="Times New Roman"/>
              </a:endParaRPr>
            </a:p>
          </p:txBody>
        </p:sp>
        <p:sp>
          <p:nvSpPr>
            <p:cNvPr id="107" name=""/>
            <p:cNvSpPr/>
            <p:nvPr/>
          </p:nvSpPr>
          <p:spPr>
            <a:xfrm>
              <a:off x="4005720" y="5732640"/>
              <a:ext cx="88488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End - 120 </a:t>
              </a:r>
              <a:endParaRPr b="0" lang="en-US" sz="1600" strike="noStrike" u="none">
                <a:solidFill>
                  <a:srgbClr val="ffffff"/>
                </a:solidFill>
                <a:effectLst/>
                <a:uFillTx/>
                <a:latin typeface="Times New Roman"/>
              </a:endParaRPr>
            </a:p>
          </p:txBody>
        </p:sp>
        <p:sp>
          <p:nvSpPr>
            <p:cNvPr id="108" name=""/>
            <p:cNvSpPr/>
            <p:nvPr/>
          </p:nvSpPr>
          <p:spPr>
            <a:xfrm>
              <a:off x="4025880" y="5972040"/>
              <a:ext cx="80028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(Winner)</a:t>
              </a:r>
              <a:endParaRPr b="0" lang="en-US" sz="1600" strike="noStrike" u="none">
                <a:solidFill>
                  <a:srgbClr val="ffffff"/>
                </a:solidFill>
                <a:effectLst/>
                <a:uFillTx/>
                <a:latin typeface="Times New Roman"/>
              </a:endParaRPr>
            </a:p>
          </p:txBody>
        </p:sp>
        <p:sp>
          <p:nvSpPr>
            <p:cNvPr id="109" name=""/>
            <p:cNvSpPr/>
            <p:nvPr/>
          </p:nvSpPr>
          <p:spPr>
            <a:xfrm>
              <a:off x="5732640" y="573264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Company A </a:t>
              </a:r>
              <a:endParaRPr b="0" lang="en-US" sz="1600" strike="noStrike" u="none">
                <a:solidFill>
                  <a:srgbClr val="ffffff"/>
                </a:solidFill>
                <a:effectLst/>
                <a:uFillTx/>
                <a:latin typeface="Times New Roman"/>
              </a:endParaRPr>
            </a:p>
          </p:txBody>
        </p:sp>
        <p:sp>
          <p:nvSpPr>
            <p:cNvPr id="110" name=""/>
            <p:cNvSpPr/>
            <p:nvPr/>
          </p:nvSpPr>
          <p:spPr>
            <a:xfrm>
              <a:off x="6026040" y="59720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1,400</a:t>
              </a:r>
              <a:endParaRPr b="0" lang="en-US" sz="1600" strike="noStrike" u="none">
                <a:solidFill>
                  <a:srgbClr val="ffffff"/>
                </a:solidFill>
                <a:effectLst/>
                <a:uFillTx/>
                <a:latin typeface="Times New Roman"/>
              </a:endParaRPr>
            </a:p>
          </p:txBody>
        </p:sp>
        <p:sp>
          <p:nvSpPr>
            <p:cNvPr id="111" name=""/>
            <p:cNvSpPr/>
            <p:nvPr/>
          </p:nvSpPr>
          <p:spPr>
            <a:xfrm>
              <a:off x="7625160" y="573264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Company B </a:t>
              </a:r>
              <a:endParaRPr b="0" lang="en-US" sz="1600" strike="noStrike" u="none">
                <a:solidFill>
                  <a:srgbClr val="ffffff"/>
                </a:solidFill>
                <a:effectLst/>
                <a:uFillTx/>
                <a:latin typeface="Times New Roman"/>
              </a:endParaRPr>
            </a:p>
          </p:txBody>
        </p:sp>
        <p:sp>
          <p:nvSpPr>
            <p:cNvPr id="112" name=""/>
            <p:cNvSpPr/>
            <p:nvPr/>
          </p:nvSpPr>
          <p:spPr>
            <a:xfrm>
              <a:off x="7915320" y="59720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2,244</a:t>
              </a:r>
              <a:endParaRPr b="0" lang="en-US" sz="1600" strike="noStrike" u="none">
                <a:solidFill>
                  <a:srgbClr val="ffffff"/>
                </a:solidFill>
                <a:effectLst/>
                <a:uFillTx/>
                <a:latin typeface="Times New Roman"/>
              </a:endParaRPr>
            </a:p>
          </p:txBody>
        </p:sp>
        <p:sp>
          <p:nvSpPr>
            <p:cNvPr id="113" name=""/>
            <p:cNvSpPr/>
            <p:nvPr/>
          </p:nvSpPr>
          <p:spPr>
            <a:xfrm>
              <a:off x="5538960" y="1370160"/>
              <a:ext cx="134136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14" name=""/>
            <p:cNvSpPr/>
            <p:nvPr/>
          </p:nvSpPr>
          <p:spPr>
            <a:xfrm>
              <a:off x="5538960" y="1370160"/>
              <a:ext cx="1341360" cy="9360"/>
            </a:xfrm>
            <a:prstGeom prst="rect">
              <a:avLst/>
            </a:prstGeom>
            <a:solidFill>
              <a:srgbClr val="000000"/>
            </a:solidFill>
            <a:ln w="9360">
              <a:solidFill>
                <a:srgbClr val="ffffff"/>
              </a:solidFill>
              <a:miter/>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Times New Roman"/>
              </a:endParaRPr>
            </a:p>
          </p:txBody>
        </p:sp>
        <p:sp>
          <p:nvSpPr>
            <p:cNvPr id="115" name=""/>
            <p:cNvSpPr/>
            <p:nvPr/>
          </p:nvSpPr>
          <p:spPr>
            <a:xfrm>
              <a:off x="3809880" y="947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16" name=""/>
            <p:cNvSpPr/>
            <p:nvPr/>
          </p:nvSpPr>
          <p:spPr>
            <a:xfrm>
              <a:off x="3809880" y="969840"/>
              <a:ext cx="5024520" cy="12960"/>
            </a:xfrm>
            <a:prstGeom prst="rect">
              <a:avLst/>
            </a:prstGeom>
            <a:solidFill>
              <a:srgbClr val="000000"/>
            </a:solidFill>
            <a:ln w="9360">
              <a:solidFill>
                <a:srgbClr val="ffffff"/>
              </a:solidFill>
              <a:miter/>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117" name=""/>
            <p:cNvSpPr/>
            <p:nvPr/>
          </p:nvSpPr>
          <p:spPr>
            <a:xfrm>
              <a:off x="7361280" y="1370160"/>
              <a:ext cx="14731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18" name=""/>
            <p:cNvSpPr/>
            <p:nvPr/>
          </p:nvSpPr>
          <p:spPr>
            <a:xfrm>
              <a:off x="7361280" y="1370160"/>
              <a:ext cx="1473120" cy="9360"/>
            </a:xfrm>
            <a:prstGeom prst="rect">
              <a:avLst/>
            </a:prstGeom>
            <a:solidFill>
              <a:srgbClr val="000000"/>
            </a:solidFill>
            <a:ln w="9360">
              <a:solidFill>
                <a:srgbClr val="ffffff"/>
              </a:solidFill>
              <a:miter/>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Times New Roman"/>
              </a:endParaRPr>
            </a:p>
          </p:txBody>
        </p:sp>
        <p:sp>
          <p:nvSpPr>
            <p:cNvPr id="119" name=""/>
            <p:cNvSpPr/>
            <p:nvPr/>
          </p:nvSpPr>
          <p:spPr>
            <a:xfrm>
              <a:off x="3809880" y="1697040"/>
              <a:ext cx="113688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20" name=""/>
            <p:cNvSpPr/>
            <p:nvPr/>
          </p:nvSpPr>
          <p:spPr>
            <a:xfrm>
              <a:off x="3809880" y="1697040"/>
              <a:ext cx="113688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21" name=""/>
            <p:cNvSpPr/>
            <p:nvPr/>
          </p:nvSpPr>
          <p:spPr>
            <a:xfrm>
              <a:off x="3809880" y="233352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22" name=""/>
            <p:cNvSpPr/>
            <p:nvPr/>
          </p:nvSpPr>
          <p:spPr>
            <a:xfrm>
              <a:off x="3809880" y="2333520"/>
              <a:ext cx="5024520" cy="12960"/>
            </a:xfrm>
            <a:prstGeom prst="rect">
              <a:avLst/>
            </a:prstGeom>
            <a:solidFill>
              <a:srgbClr val="000000"/>
            </a:solidFill>
            <a:ln w="9360">
              <a:solidFill>
                <a:srgbClr val="ffffff"/>
              </a:solidFill>
              <a:miter/>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123" name=""/>
            <p:cNvSpPr/>
            <p:nvPr/>
          </p:nvSpPr>
          <p:spPr>
            <a:xfrm>
              <a:off x="3809880" y="288936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24" name=""/>
            <p:cNvSpPr/>
            <p:nvPr/>
          </p:nvSpPr>
          <p:spPr>
            <a:xfrm>
              <a:off x="3809880" y="288936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25" name=""/>
            <p:cNvSpPr/>
            <p:nvPr/>
          </p:nvSpPr>
          <p:spPr>
            <a:xfrm>
              <a:off x="3809880" y="344484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26" name=""/>
            <p:cNvSpPr/>
            <p:nvPr/>
          </p:nvSpPr>
          <p:spPr>
            <a:xfrm>
              <a:off x="3809880" y="344484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27" name=""/>
            <p:cNvSpPr/>
            <p:nvPr/>
          </p:nvSpPr>
          <p:spPr>
            <a:xfrm>
              <a:off x="3809880" y="399888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28" name=""/>
            <p:cNvSpPr/>
            <p:nvPr/>
          </p:nvSpPr>
          <p:spPr>
            <a:xfrm>
              <a:off x="3809880" y="3998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29" name=""/>
            <p:cNvSpPr/>
            <p:nvPr/>
          </p:nvSpPr>
          <p:spPr>
            <a:xfrm>
              <a:off x="3809880" y="456408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30" name=""/>
            <p:cNvSpPr/>
            <p:nvPr/>
          </p:nvSpPr>
          <p:spPr>
            <a:xfrm>
              <a:off x="3809880" y="45640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31" name=""/>
            <p:cNvSpPr/>
            <p:nvPr/>
          </p:nvSpPr>
          <p:spPr>
            <a:xfrm>
              <a:off x="3809880" y="511956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32" name=""/>
            <p:cNvSpPr/>
            <p:nvPr/>
          </p:nvSpPr>
          <p:spPr>
            <a:xfrm>
              <a:off x="3809880" y="511956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33" name=""/>
            <p:cNvSpPr/>
            <p:nvPr/>
          </p:nvSpPr>
          <p:spPr>
            <a:xfrm>
              <a:off x="3809880" y="567540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34" name=""/>
            <p:cNvSpPr/>
            <p:nvPr/>
          </p:nvSpPr>
          <p:spPr>
            <a:xfrm>
              <a:off x="3809880" y="567540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35" name=""/>
            <p:cNvSpPr/>
            <p:nvPr/>
          </p:nvSpPr>
          <p:spPr>
            <a:xfrm>
              <a:off x="3809880" y="631188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36" name=""/>
            <p:cNvSpPr/>
            <p:nvPr/>
          </p:nvSpPr>
          <p:spPr>
            <a:xfrm>
              <a:off x="3809880" y="6311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37" name=""/>
          <p:cNvSpPr/>
          <p:nvPr/>
        </p:nvSpPr>
        <p:spPr>
          <a:xfrm>
            <a:off x="7348680" y="4962600"/>
            <a:ext cx="814320" cy="0"/>
          </a:xfrm>
          <a:prstGeom prst="line">
            <a:avLst/>
          </a:prstGeom>
          <a:ln w="25560">
            <a:solidFill>
              <a:srgbClr val="ff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Collusion</a:t>
            </a:r>
            <a:endParaRPr b="1" lang="en-US" sz="2000" strike="noStrike" u="none">
              <a:solidFill>
                <a:srgbClr val="ffff00"/>
              </a:solidFill>
              <a:effectLst/>
              <a:uFillTx/>
              <a:latin typeface="Times New Roman"/>
            </a:endParaRPr>
          </a:p>
        </p:txBody>
      </p:sp>
      <p:sp>
        <p:nvSpPr>
          <p:cNvPr id="139" name="PlaceHolder 2"/>
          <p:cNvSpPr>
            <a:spLocks noGrp="1"/>
          </p:cNvSpPr>
          <p:nvPr>
            <p:ph/>
          </p:nvPr>
        </p:nvSpPr>
        <p:spPr>
          <a:xfrm>
            <a:off x="412920" y="99036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140" name=""/>
          <p:cNvSpPr/>
          <p:nvPr/>
        </p:nvSpPr>
        <p:spPr>
          <a:xfrm flipV="1">
            <a:off x="7553160" y="3276360"/>
            <a:ext cx="1362240" cy="819000"/>
          </a:xfrm>
          <a:prstGeom prst="line">
            <a:avLst/>
          </a:prstGeom>
          <a:ln w="25560">
            <a:solidFill>
              <a:srgbClr val="ff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1" name=""/>
          <p:cNvSpPr/>
          <p:nvPr/>
        </p:nvSpPr>
        <p:spPr>
          <a:xfrm>
            <a:off x="7858800" y="3053160"/>
            <a:ext cx="1403640" cy="459720"/>
          </a:xfrm>
          <a:prstGeom prst="rect">
            <a:avLst/>
          </a:prstGeom>
          <a:solidFill>
            <a:srgbClr val="ffffff"/>
          </a:solidFill>
          <a:ln w="12600">
            <a:solidFill>
              <a:srgbClr val="ff0000"/>
            </a:solidFill>
            <a:miter/>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Times New Roman"/>
              </a:rPr>
              <a:t>Signal to “back off”</a:t>
            </a:r>
            <a:endParaRPr b="0" lang="en-US" sz="12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Times New Roman"/>
              </a:rPr>
              <a:t>on License 44</a:t>
            </a:r>
            <a:endParaRPr b="0" lang="en-US" sz="1200" strike="noStrike" u="none">
              <a:solidFill>
                <a:srgbClr val="ffffff"/>
              </a:solidFill>
              <a:effectLst/>
              <a:uFillTx/>
              <a:latin typeface="Times New Roman"/>
            </a:endParaRPr>
          </a:p>
        </p:txBody>
      </p:sp>
      <p:sp>
        <p:nvSpPr>
          <p:cNvPr id="142" name=""/>
          <p:cNvSpPr/>
          <p:nvPr/>
        </p:nvSpPr>
        <p:spPr>
          <a:xfrm>
            <a:off x="7045200" y="4518000"/>
            <a:ext cx="16200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3" name=""/>
          <p:cNvSpPr/>
          <p:nvPr/>
        </p:nvSpPr>
        <p:spPr>
          <a:xfrm>
            <a:off x="7043760" y="5072040"/>
            <a:ext cx="17784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4" name=""/>
          <p:cNvSpPr/>
          <p:nvPr/>
        </p:nvSpPr>
        <p:spPr>
          <a:xfrm>
            <a:off x="7934400" y="4805640"/>
            <a:ext cx="1268280" cy="276840"/>
          </a:xfrm>
          <a:prstGeom prst="rect">
            <a:avLst/>
          </a:prstGeom>
          <a:solidFill>
            <a:srgbClr val="ffffff"/>
          </a:solidFill>
          <a:ln w="12600">
            <a:solidFill>
              <a:srgbClr val="ff0000"/>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Times New Roman"/>
              </a:rPr>
              <a:t>Message received</a:t>
            </a:r>
            <a:endParaRPr b="0" lang="en-US" sz="1200" strike="noStrike" u="none">
              <a:solidFill>
                <a:srgbClr val="ffffff"/>
              </a:solidFill>
              <a:effectLst/>
              <a:uFillTx/>
              <a:latin typeface="Times New Roman"/>
            </a:endParaRPr>
          </a:p>
        </p:txBody>
      </p:sp>
      <p:sp>
        <p:nvSpPr>
          <p:cNvPr id="145" name=""/>
          <p:cNvSpPr/>
          <p:nvPr/>
        </p:nvSpPr>
        <p:spPr>
          <a:xfrm>
            <a:off x="4259160" y="857160"/>
            <a:ext cx="1605240" cy="547920"/>
          </a:xfrm>
          <a:prstGeom prst="ellipse">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146" name=""/>
          <p:cNvGrpSpPr/>
          <p:nvPr/>
        </p:nvGrpSpPr>
        <p:grpSpPr>
          <a:xfrm>
            <a:off x="2666880" y="947880"/>
            <a:ext cx="5024520" cy="5376600"/>
            <a:chOff x="2666880" y="947880"/>
            <a:chExt cx="5024520" cy="5376600"/>
          </a:xfrm>
        </p:grpSpPr>
        <p:sp>
          <p:nvSpPr>
            <p:cNvPr id="147" name=""/>
            <p:cNvSpPr/>
            <p:nvPr/>
          </p:nvSpPr>
          <p:spPr>
            <a:xfrm>
              <a:off x="4608360" y="1057320"/>
              <a:ext cx="100836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License #44</a:t>
              </a:r>
              <a:endParaRPr b="0" lang="en-US" sz="1600" strike="noStrike" u="none">
                <a:solidFill>
                  <a:srgbClr val="ffffff"/>
                </a:solidFill>
                <a:effectLst/>
                <a:uFillTx/>
                <a:latin typeface="Times New Roman"/>
              </a:endParaRPr>
            </a:p>
          </p:txBody>
        </p:sp>
        <p:sp>
          <p:nvSpPr>
            <p:cNvPr id="148" name=""/>
            <p:cNvSpPr/>
            <p:nvPr/>
          </p:nvSpPr>
          <p:spPr>
            <a:xfrm>
              <a:off x="6495840" y="1057320"/>
              <a:ext cx="100836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License #88</a:t>
              </a:r>
              <a:endParaRPr b="0" lang="en-US" sz="1600" strike="noStrike" u="none">
                <a:solidFill>
                  <a:srgbClr val="ffffff"/>
                </a:solidFill>
                <a:effectLst/>
                <a:uFillTx/>
                <a:latin typeface="Times New Roman"/>
              </a:endParaRPr>
            </a:p>
          </p:txBody>
        </p:sp>
        <p:sp>
          <p:nvSpPr>
            <p:cNvPr id="149" name=""/>
            <p:cNvSpPr/>
            <p:nvPr/>
          </p:nvSpPr>
          <p:spPr>
            <a:xfrm>
              <a:off x="2949480" y="1384200"/>
              <a:ext cx="6656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Rounds</a:t>
              </a:r>
              <a:endParaRPr b="0" lang="en-US" sz="1600" strike="noStrike" u="none">
                <a:solidFill>
                  <a:srgbClr val="ffffff"/>
                </a:solidFill>
                <a:effectLst/>
                <a:uFillTx/>
                <a:latin typeface="Times New Roman"/>
              </a:endParaRPr>
            </a:p>
          </p:txBody>
        </p:sp>
        <p:sp>
          <p:nvSpPr>
            <p:cNvPr id="150" name=""/>
            <p:cNvSpPr/>
            <p:nvPr/>
          </p:nvSpPr>
          <p:spPr>
            <a:xfrm>
              <a:off x="3096000" y="1959120"/>
              <a:ext cx="3722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1-80</a:t>
              </a:r>
              <a:endParaRPr b="0" lang="en-US" sz="1600" strike="noStrike" u="none">
                <a:solidFill>
                  <a:srgbClr val="ffffff"/>
                </a:solidFill>
                <a:effectLst/>
                <a:uFillTx/>
                <a:latin typeface="Times New Roman"/>
              </a:endParaRPr>
            </a:p>
          </p:txBody>
        </p:sp>
        <p:sp>
          <p:nvSpPr>
            <p:cNvPr id="151" name=""/>
            <p:cNvSpPr/>
            <p:nvPr/>
          </p:nvSpPr>
          <p:spPr>
            <a:xfrm>
              <a:off x="4589640" y="183996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52" name=""/>
            <p:cNvSpPr/>
            <p:nvPr/>
          </p:nvSpPr>
          <p:spPr>
            <a:xfrm>
              <a:off x="4883040" y="20811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1,000</a:t>
              </a:r>
              <a:endParaRPr b="0" lang="en-US" sz="1600" strike="noStrike" u="none">
                <a:solidFill>
                  <a:srgbClr val="ffffff"/>
                </a:solidFill>
                <a:effectLst/>
                <a:uFillTx/>
                <a:latin typeface="Times New Roman"/>
              </a:endParaRPr>
            </a:p>
          </p:txBody>
        </p:sp>
        <p:sp>
          <p:nvSpPr>
            <p:cNvPr id="153" name=""/>
            <p:cNvSpPr/>
            <p:nvPr/>
          </p:nvSpPr>
          <p:spPr>
            <a:xfrm>
              <a:off x="6482160" y="183996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154" name=""/>
            <p:cNvSpPr/>
            <p:nvPr/>
          </p:nvSpPr>
          <p:spPr>
            <a:xfrm>
              <a:off x="6772320" y="20811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2,000</a:t>
              </a:r>
              <a:endParaRPr b="0" lang="en-US" sz="1600" strike="noStrike" u="none">
                <a:solidFill>
                  <a:srgbClr val="ffffff"/>
                </a:solidFill>
                <a:effectLst/>
                <a:uFillTx/>
                <a:latin typeface="Times New Roman"/>
              </a:endParaRPr>
            </a:p>
          </p:txBody>
        </p:sp>
        <p:sp>
          <p:nvSpPr>
            <p:cNvPr id="155" name=""/>
            <p:cNvSpPr/>
            <p:nvPr/>
          </p:nvSpPr>
          <p:spPr>
            <a:xfrm>
              <a:off x="3179880" y="250992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81</a:t>
              </a:r>
              <a:endParaRPr b="0" lang="en-US" sz="1600" strike="noStrike" u="none">
                <a:solidFill>
                  <a:srgbClr val="ffffff"/>
                </a:solidFill>
                <a:effectLst/>
                <a:uFillTx/>
                <a:latin typeface="Times New Roman"/>
              </a:endParaRPr>
            </a:p>
          </p:txBody>
        </p:sp>
        <p:sp>
          <p:nvSpPr>
            <p:cNvPr id="156" name=""/>
            <p:cNvSpPr/>
            <p:nvPr/>
          </p:nvSpPr>
          <p:spPr>
            <a:xfrm>
              <a:off x="4594680" y="239076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157" name=""/>
            <p:cNvSpPr/>
            <p:nvPr/>
          </p:nvSpPr>
          <p:spPr>
            <a:xfrm>
              <a:off x="4884840" y="263196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1,100</a:t>
              </a:r>
              <a:endParaRPr b="0" lang="en-US" sz="1600" strike="noStrike" u="none">
                <a:solidFill>
                  <a:srgbClr val="ffffff"/>
                </a:solidFill>
                <a:effectLst/>
                <a:uFillTx/>
                <a:latin typeface="Times New Roman"/>
              </a:endParaRPr>
            </a:p>
          </p:txBody>
        </p:sp>
        <p:sp>
          <p:nvSpPr>
            <p:cNvPr id="158" name=""/>
            <p:cNvSpPr/>
            <p:nvPr/>
          </p:nvSpPr>
          <p:spPr>
            <a:xfrm>
              <a:off x="3179880" y="306540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82</a:t>
              </a:r>
              <a:endParaRPr b="0" lang="en-US" sz="1600" strike="noStrike" u="none">
                <a:solidFill>
                  <a:srgbClr val="ffffff"/>
                </a:solidFill>
                <a:effectLst/>
                <a:uFillTx/>
                <a:latin typeface="Times New Roman"/>
              </a:endParaRPr>
            </a:p>
          </p:txBody>
        </p:sp>
        <p:sp>
          <p:nvSpPr>
            <p:cNvPr id="159" name=""/>
            <p:cNvSpPr/>
            <p:nvPr/>
          </p:nvSpPr>
          <p:spPr>
            <a:xfrm>
              <a:off x="4589640" y="294480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60" name=""/>
            <p:cNvSpPr/>
            <p:nvPr/>
          </p:nvSpPr>
          <p:spPr>
            <a:xfrm>
              <a:off x="4883040" y="31878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1,200</a:t>
              </a:r>
              <a:endParaRPr b="0" lang="en-US" sz="1600" strike="noStrike" u="none">
                <a:solidFill>
                  <a:srgbClr val="ffffff"/>
                </a:solidFill>
                <a:effectLst/>
                <a:uFillTx/>
                <a:latin typeface="Times New Roman"/>
              </a:endParaRPr>
            </a:p>
          </p:txBody>
        </p:sp>
        <p:sp>
          <p:nvSpPr>
            <p:cNvPr id="161" name=""/>
            <p:cNvSpPr/>
            <p:nvPr/>
          </p:nvSpPr>
          <p:spPr>
            <a:xfrm>
              <a:off x="3179880" y="362124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83</a:t>
              </a:r>
              <a:endParaRPr b="0" lang="en-US" sz="1600" strike="noStrike" u="none">
                <a:solidFill>
                  <a:srgbClr val="ffffff"/>
                </a:solidFill>
                <a:effectLst/>
                <a:uFillTx/>
                <a:latin typeface="Times New Roman"/>
              </a:endParaRPr>
            </a:p>
          </p:txBody>
        </p:sp>
        <p:sp>
          <p:nvSpPr>
            <p:cNvPr id="162" name=""/>
            <p:cNvSpPr/>
            <p:nvPr/>
          </p:nvSpPr>
          <p:spPr>
            <a:xfrm>
              <a:off x="4594680" y="350208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163" name=""/>
            <p:cNvSpPr/>
            <p:nvPr/>
          </p:nvSpPr>
          <p:spPr>
            <a:xfrm>
              <a:off x="4884840" y="37418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1,300</a:t>
              </a:r>
              <a:endParaRPr b="0" lang="en-US" sz="1600" strike="noStrike" u="none">
                <a:solidFill>
                  <a:srgbClr val="ffffff"/>
                </a:solidFill>
                <a:effectLst/>
                <a:uFillTx/>
                <a:latin typeface="Times New Roman"/>
              </a:endParaRPr>
            </a:p>
          </p:txBody>
        </p:sp>
        <p:sp>
          <p:nvSpPr>
            <p:cNvPr id="164" name=""/>
            <p:cNvSpPr/>
            <p:nvPr/>
          </p:nvSpPr>
          <p:spPr>
            <a:xfrm>
              <a:off x="3179880" y="417996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84</a:t>
              </a:r>
              <a:endParaRPr b="0" lang="en-US" sz="1600" strike="noStrike" u="none">
                <a:solidFill>
                  <a:srgbClr val="ffffff"/>
                </a:solidFill>
                <a:effectLst/>
                <a:uFillTx/>
                <a:latin typeface="Times New Roman"/>
              </a:endParaRPr>
            </a:p>
          </p:txBody>
        </p:sp>
        <p:sp>
          <p:nvSpPr>
            <p:cNvPr id="165" name=""/>
            <p:cNvSpPr/>
            <p:nvPr/>
          </p:nvSpPr>
          <p:spPr>
            <a:xfrm>
              <a:off x="6477120" y="406224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66" name=""/>
            <p:cNvSpPr/>
            <p:nvPr/>
          </p:nvSpPr>
          <p:spPr>
            <a:xfrm>
              <a:off x="6772320" y="43020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2,144</a:t>
              </a:r>
              <a:endParaRPr b="0" lang="en-US" sz="1600" strike="noStrike" u="none">
                <a:solidFill>
                  <a:srgbClr val="ffffff"/>
                </a:solidFill>
                <a:effectLst/>
                <a:uFillTx/>
                <a:latin typeface="Times New Roman"/>
              </a:endParaRPr>
            </a:p>
          </p:txBody>
        </p:sp>
        <p:sp>
          <p:nvSpPr>
            <p:cNvPr id="167" name=""/>
            <p:cNvSpPr/>
            <p:nvPr/>
          </p:nvSpPr>
          <p:spPr>
            <a:xfrm>
              <a:off x="3179880" y="474012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85</a:t>
              </a:r>
              <a:endParaRPr b="0" lang="en-US" sz="1600" strike="noStrike" u="none">
                <a:solidFill>
                  <a:srgbClr val="ffffff"/>
                </a:solidFill>
                <a:effectLst/>
                <a:uFillTx/>
                <a:latin typeface="Times New Roman"/>
              </a:endParaRPr>
            </a:p>
          </p:txBody>
        </p:sp>
        <p:sp>
          <p:nvSpPr>
            <p:cNvPr id="168" name=""/>
            <p:cNvSpPr/>
            <p:nvPr/>
          </p:nvSpPr>
          <p:spPr>
            <a:xfrm>
              <a:off x="6482160" y="462132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B </a:t>
              </a:r>
              <a:endParaRPr b="0" lang="en-US" sz="1600" strike="noStrike" u="none">
                <a:solidFill>
                  <a:srgbClr val="ffffff"/>
                </a:solidFill>
                <a:effectLst/>
                <a:uFillTx/>
                <a:latin typeface="Times New Roman"/>
              </a:endParaRPr>
            </a:p>
          </p:txBody>
        </p:sp>
        <p:sp>
          <p:nvSpPr>
            <p:cNvPr id="169" name=""/>
            <p:cNvSpPr/>
            <p:nvPr/>
          </p:nvSpPr>
          <p:spPr>
            <a:xfrm>
              <a:off x="6772320" y="486252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2,244</a:t>
              </a:r>
              <a:endParaRPr b="0" lang="en-US" sz="1600" strike="noStrike" u="none">
                <a:solidFill>
                  <a:srgbClr val="ffffff"/>
                </a:solidFill>
                <a:effectLst/>
                <a:uFillTx/>
                <a:latin typeface="Times New Roman"/>
              </a:endParaRPr>
            </a:p>
          </p:txBody>
        </p:sp>
        <p:sp>
          <p:nvSpPr>
            <p:cNvPr id="170" name=""/>
            <p:cNvSpPr/>
            <p:nvPr/>
          </p:nvSpPr>
          <p:spPr>
            <a:xfrm>
              <a:off x="3179880" y="5297400"/>
              <a:ext cx="2034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86</a:t>
              </a:r>
              <a:endParaRPr b="0" lang="en-US" sz="1600" strike="noStrike" u="none">
                <a:solidFill>
                  <a:srgbClr val="ffffff"/>
                </a:solidFill>
                <a:effectLst/>
                <a:uFillTx/>
                <a:latin typeface="Times New Roman"/>
              </a:endParaRPr>
            </a:p>
          </p:txBody>
        </p:sp>
        <p:sp>
          <p:nvSpPr>
            <p:cNvPr id="171" name=""/>
            <p:cNvSpPr/>
            <p:nvPr/>
          </p:nvSpPr>
          <p:spPr>
            <a:xfrm>
              <a:off x="4589640" y="517680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Company A </a:t>
              </a:r>
              <a:endParaRPr b="0" lang="en-US" sz="1600" strike="noStrike" u="none">
                <a:solidFill>
                  <a:srgbClr val="ffffff"/>
                </a:solidFill>
                <a:effectLst/>
                <a:uFillTx/>
                <a:latin typeface="Times New Roman"/>
              </a:endParaRPr>
            </a:p>
          </p:txBody>
        </p:sp>
        <p:sp>
          <p:nvSpPr>
            <p:cNvPr id="172" name=""/>
            <p:cNvSpPr/>
            <p:nvPr/>
          </p:nvSpPr>
          <p:spPr>
            <a:xfrm>
              <a:off x="4883040" y="541800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1,400</a:t>
              </a:r>
              <a:endParaRPr b="0" lang="en-US" sz="1600" strike="noStrike" u="none">
                <a:solidFill>
                  <a:srgbClr val="ffffff"/>
                </a:solidFill>
                <a:effectLst/>
                <a:uFillTx/>
                <a:latin typeface="Times New Roman"/>
              </a:endParaRPr>
            </a:p>
          </p:txBody>
        </p:sp>
        <p:sp>
          <p:nvSpPr>
            <p:cNvPr id="173" name=""/>
            <p:cNvSpPr/>
            <p:nvPr/>
          </p:nvSpPr>
          <p:spPr>
            <a:xfrm>
              <a:off x="2862720" y="5732640"/>
              <a:ext cx="88488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End - 120 </a:t>
              </a:r>
              <a:endParaRPr b="0" lang="en-US" sz="1600" strike="noStrike" u="none">
                <a:solidFill>
                  <a:srgbClr val="ffffff"/>
                </a:solidFill>
                <a:effectLst/>
                <a:uFillTx/>
                <a:latin typeface="Times New Roman"/>
              </a:endParaRPr>
            </a:p>
          </p:txBody>
        </p:sp>
        <p:sp>
          <p:nvSpPr>
            <p:cNvPr id="174" name=""/>
            <p:cNvSpPr/>
            <p:nvPr/>
          </p:nvSpPr>
          <p:spPr>
            <a:xfrm>
              <a:off x="2882880" y="5972040"/>
              <a:ext cx="80028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(Winner)</a:t>
              </a:r>
              <a:endParaRPr b="0" lang="en-US" sz="1600" strike="noStrike" u="none">
                <a:solidFill>
                  <a:srgbClr val="ffffff"/>
                </a:solidFill>
                <a:effectLst/>
                <a:uFillTx/>
                <a:latin typeface="Times New Roman"/>
              </a:endParaRPr>
            </a:p>
          </p:txBody>
        </p:sp>
        <p:sp>
          <p:nvSpPr>
            <p:cNvPr id="175" name=""/>
            <p:cNvSpPr/>
            <p:nvPr/>
          </p:nvSpPr>
          <p:spPr>
            <a:xfrm>
              <a:off x="4589640" y="5732640"/>
              <a:ext cx="10933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Company A </a:t>
              </a:r>
              <a:endParaRPr b="0" lang="en-US" sz="1600" strike="noStrike" u="none">
                <a:solidFill>
                  <a:srgbClr val="ffffff"/>
                </a:solidFill>
                <a:effectLst/>
                <a:uFillTx/>
                <a:latin typeface="Times New Roman"/>
              </a:endParaRPr>
            </a:p>
          </p:txBody>
        </p:sp>
        <p:sp>
          <p:nvSpPr>
            <p:cNvPr id="176" name=""/>
            <p:cNvSpPr/>
            <p:nvPr/>
          </p:nvSpPr>
          <p:spPr>
            <a:xfrm>
              <a:off x="4883040" y="59720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1,400</a:t>
              </a:r>
              <a:endParaRPr b="0" lang="en-US" sz="1600" strike="noStrike" u="none">
                <a:solidFill>
                  <a:srgbClr val="ffffff"/>
                </a:solidFill>
                <a:effectLst/>
                <a:uFillTx/>
                <a:latin typeface="Times New Roman"/>
              </a:endParaRPr>
            </a:p>
          </p:txBody>
        </p:sp>
        <p:sp>
          <p:nvSpPr>
            <p:cNvPr id="177" name=""/>
            <p:cNvSpPr/>
            <p:nvPr/>
          </p:nvSpPr>
          <p:spPr>
            <a:xfrm>
              <a:off x="6482160" y="5732640"/>
              <a:ext cx="1081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Company B </a:t>
              </a:r>
              <a:endParaRPr b="0" lang="en-US" sz="1600" strike="noStrike" u="none">
                <a:solidFill>
                  <a:srgbClr val="ffffff"/>
                </a:solidFill>
                <a:effectLst/>
                <a:uFillTx/>
                <a:latin typeface="Times New Roman"/>
              </a:endParaRPr>
            </a:p>
          </p:txBody>
        </p:sp>
        <p:sp>
          <p:nvSpPr>
            <p:cNvPr id="178" name=""/>
            <p:cNvSpPr/>
            <p:nvPr/>
          </p:nvSpPr>
          <p:spPr>
            <a:xfrm>
              <a:off x="6772320" y="5972040"/>
              <a:ext cx="4568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2,244</a:t>
              </a:r>
              <a:endParaRPr b="0" lang="en-US" sz="1600" strike="noStrike" u="none">
                <a:solidFill>
                  <a:srgbClr val="ffffff"/>
                </a:solidFill>
                <a:effectLst/>
                <a:uFillTx/>
                <a:latin typeface="Times New Roman"/>
              </a:endParaRPr>
            </a:p>
          </p:txBody>
        </p:sp>
        <p:sp>
          <p:nvSpPr>
            <p:cNvPr id="179" name=""/>
            <p:cNvSpPr/>
            <p:nvPr/>
          </p:nvSpPr>
          <p:spPr>
            <a:xfrm>
              <a:off x="4395960" y="1370160"/>
              <a:ext cx="134136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0" name=""/>
            <p:cNvSpPr/>
            <p:nvPr/>
          </p:nvSpPr>
          <p:spPr>
            <a:xfrm>
              <a:off x="4395960" y="1370160"/>
              <a:ext cx="1341360" cy="9360"/>
            </a:xfrm>
            <a:prstGeom prst="rect">
              <a:avLst/>
            </a:prstGeom>
            <a:solidFill>
              <a:srgbClr val="000000"/>
            </a:solidFill>
            <a:ln w="9360">
              <a:solidFill>
                <a:srgbClr val="ffffff"/>
              </a:solidFill>
              <a:miter/>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Times New Roman"/>
              </a:endParaRPr>
            </a:p>
          </p:txBody>
        </p:sp>
        <p:sp>
          <p:nvSpPr>
            <p:cNvPr id="181" name=""/>
            <p:cNvSpPr/>
            <p:nvPr/>
          </p:nvSpPr>
          <p:spPr>
            <a:xfrm>
              <a:off x="2666880" y="947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82" name=""/>
            <p:cNvSpPr/>
            <p:nvPr/>
          </p:nvSpPr>
          <p:spPr>
            <a:xfrm>
              <a:off x="2666880" y="969840"/>
              <a:ext cx="5024520" cy="12960"/>
            </a:xfrm>
            <a:prstGeom prst="rect">
              <a:avLst/>
            </a:prstGeom>
            <a:solidFill>
              <a:srgbClr val="000000"/>
            </a:solidFill>
            <a:ln w="9360">
              <a:solidFill>
                <a:srgbClr val="ffffff"/>
              </a:solidFill>
              <a:miter/>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183" name=""/>
            <p:cNvSpPr/>
            <p:nvPr/>
          </p:nvSpPr>
          <p:spPr>
            <a:xfrm>
              <a:off x="6218280" y="1370160"/>
              <a:ext cx="14731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4" name=""/>
            <p:cNvSpPr/>
            <p:nvPr/>
          </p:nvSpPr>
          <p:spPr>
            <a:xfrm>
              <a:off x="6218280" y="1370160"/>
              <a:ext cx="1473120" cy="9360"/>
            </a:xfrm>
            <a:prstGeom prst="rect">
              <a:avLst/>
            </a:prstGeom>
            <a:solidFill>
              <a:srgbClr val="000000"/>
            </a:solidFill>
            <a:ln w="9360">
              <a:solidFill>
                <a:srgbClr val="ffffff"/>
              </a:solidFill>
              <a:miter/>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Times New Roman"/>
              </a:endParaRPr>
            </a:p>
          </p:txBody>
        </p:sp>
        <p:sp>
          <p:nvSpPr>
            <p:cNvPr id="185" name=""/>
            <p:cNvSpPr/>
            <p:nvPr/>
          </p:nvSpPr>
          <p:spPr>
            <a:xfrm>
              <a:off x="2666880" y="1697040"/>
              <a:ext cx="113688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6" name=""/>
            <p:cNvSpPr/>
            <p:nvPr/>
          </p:nvSpPr>
          <p:spPr>
            <a:xfrm>
              <a:off x="2666880" y="1697040"/>
              <a:ext cx="113688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87" name=""/>
            <p:cNvSpPr/>
            <p:nvPr/>
          </p:nvSpPr>
          <p:spPr>
            <a:xfrm>
              <a:off x="2666880" y="233352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88" name=""/>
            <p:cNvSpPr/>
            <p:nvPr/>
          </p:nvSpPr>
          <p:spPr>
            <a:xfrm>
              <a:off x="2666880" y="2333520"/>
              <a:ext cx="5024520" cy="12960"/>
            </a:xfrm>
            <a:prstGeom prst="rect">
              <a:avLst/>
            </a:prstGeom>
            <a:solidFill>
              <a:srgbClr val="000000"/>
            </a:solidFill>
            <a:ln w="9360">
              <a:solidFill>
                <a:srgbClr val="ffffff"/>
              </a:solidFill>
              <a:miter/>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189" name=""/>
            <p:cNvSpPr/>
            <p:nvPr/>
          </p:nvSpPr>
          <p:spPr>
            <a:xfrm>
              <a:off x="2666880" y="288936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90" name=""/>
            <p:cNvSpPr/>
            <p:nvPr/>
          </p:nvSpPr>
          <p:spPr>
            <a:xfrm>
              <a:off x="2666880" y="288936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91" name=""/>
            <p:cNvSpPr/>
            <p:nvPr/>
          </p:nvSpPr>
          <p:spPr>
            <a:xfrm>
              <a:off x="2666880" y="344484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2" name=""/>
            <p:cNvSpPr/>
            <p:nvPr/>
          </p:nvSpPr>
          <p:spPr>
            <a:xfrm>
              <a:off x="2666880" y="344484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93" name=""/>
            <p:cNvSpPr/>
            <p:nvPr/>
          </p:nvSpPr>
          <p:spPr>
            <a:xfrm>
              <a:off x="2666880" y="399888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4" name=""/>
            <p:cNvSpPr/>
            <p:nvPr/>
          </p:nvSpPr>
          <p:spPr>
            <a:xfrm>
              <a:off x="2666880" y="3998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95" name=""/>
            <p:cNvSpPr/>
            <p:nvPr/>
          </p:nvSpPr>
          <p:spPr>
            <a:xfrm>
              <a:off x="2666880" y="456408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96" name=""/>
            <p:cNvSpPr/>
            <p:nvPr/>
          </p:nvSpPr>
          <p:spPr>
            <a:xfrm>
              <a:off x="2666880" y="45640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97" name=""/>
            <p:cNvSpPr/>
            <p:nvPr/>
          </p:nvSpPr>
          <p:spPr>
            <a:xfrm>
              <a:off x="2666880" y="5119560"/>
              <a:ext cx="502452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8" name=""/>
            <p:cNvSpPr/>
            <p:nvPr/>
          </p:nvSpPr>
          <p:spPr>
            <a:xfrm>
              <a:off x="2666880" y="511956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99" name=""/>
            <p:cNvSpPr/>
            <p:nvPr/>
          </p:nvSpPr>
          <p:spPr>
            <a:xfrm>
              <a:off x="2666880" y="567540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00" name=""/>
            <p:cNvSpPr/>
            <p:nvPr/>
          </p:nvSpPr>
          <p:spPr>
            <a:xfrm>
              <a:off x="2666880" y="5675400"/>
              <a:ext cx="5024520" cy="11160"/>
            </a:xfrm>
            <a:prstGeom prst="rect">
              <a:avLst/>
            </a:prstGeom>
            <a:solidFill>
              <a:srgbClr val="000000"/>
            </a:solidFill>
            <a:ln w="9360">
              <a:solidFill>
                <a:srgbClr val="ffffff"/>
              </a:solidFill>
              <a:miter/>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201" name=""/>
            <p:cNvSpPr/>
            <p:nvPr/>
          </p:nvSpPr>
          <p:spPr>
            <a:xfrm>
              <a:off x="2666880" y="6311880"/>
              <a:ext cx="50245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02" name=""/>
            <p:cNvSpPr/>
            <p:nvPr/>
          </p:nvSpPr>
          <p:spPr>
            <a:xfrm>
              <a:off x="2666880" y="6311880"/>
              <a:ext cx="50245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sp>
        <p:nvSpPr>
          <p:cNvPr id="203" name=""/>
          <p:cNvSpPr/>
          <p:nvPr/>
        </p:nvSpPr>
        <p:spPr>
          <a:xfrm>
            <a:off x="6184800" y="4022640"/>
            <a:ext cx="1605240" cy="547920"/>
          </a:xfrm>
          <a:prstGeom prst="ellipse">
            <a:avLst/>
          </a:prstGeom>
          <a:noFill/>
          <a:ln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4" name=""/>
          <p:cNvSpPr/>
          <p:nvPr/>
        </p:nvSpPr>
        <p:spPr>
          <a:xfrm>
            <a:off x="5208480" y="1407960"/>
            <a:ext cx="3326040" cy="1640160"/>
          </a:xfrm>
          <a:prstGeom prst="line">
            <a:avLst/>
          </a:prstGeom>
          <a:ln w="25560">
            <a:solidFill>
              <a:srgbClr val="ff66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Collusion</a:t>
            </a:r>
            <a:endParaRPr b="1" lang="en-US" sz="2000" strike="noStrike" u="none">
              <a:solidFill>
                <a:srgbClr val="ffff00"/>
              </a:solidFill>
              <a:effectLst/>
              <a:uFillTx/>
              <a:latin typeface="Times New Roman"/>
            </a:endParaRPr>
          </a:p>
        </p:txBody>
      </p:sp>
      <p:sp>
        <p:nvSpPr>
          <p:cNvPr id="206" name="PlaceHolder 2"/>
          <p:cNvSpPr>
            <a:spLocks noGrp="1"/>
          </p:cNvSpPr>
          <p:nvPr>
            <p:ph/>
          </p:nvPr>
        </p:nvSpPr>
        <p:spPr>
          <a:xfrm>
            <a:off x="412920" y="99036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207" name=""/>
          <p:cNvSpPr/>
          <p:nvPr/>
        </p:nvSpPr>
        <p:spPr>
          <a:xfrm>
            <a:off x="412920" y="973080"/>
            <a:ext cx="8997840" cy="5351400"/>
          </a:xfrm>
          <a:prstGeom prst="rect">
            <a:avLst/>
          </a:prstGeom>
          <a:noFill/>
          <a:ln w="0">
            <a:noFill/>
          </a:ln>
        </p:spPr>
        <p:style>
          <a:lnRef idx="0"/>
          <a:fillRef idx="0"/>
          <a:effectRef idx="0"/>
          <a:fontRef idx="minor"/>
        </p:style>
        <p:txBody>
          <a:bodyPr lIns="90360" rIns="90360" tIns="44280" bIns="44280" anchor="t">
            <a:normAutofit/>
          </a:bodyPr>
          <a:p>
            <a:pPr lvl="1" marL="450720" indent="-217440">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Lessons: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Different auction designs may facilitate collusion.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Uniform price auctions make it easier to collude than “pay-as-bid”</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Sealed bids reduce opportunities for signalling, while multiple-round auctions </a:t>
            </a:r>
            <a:r>
              <a:rPr b="0" i="1" lang="en-GB" sz="2000" strike="noStrike" u="none">
                <a:solidFill>
                  <a:srgbClr val="ffffff"/>
                </a:solidFill>
                <a:effectLst/>
                <a:uFillTx/>
                <a:latin typeface="Times New Roman"/>
              </a:rPr>
              <a:t>create</a:t>
            </a:r>
            <a:r>
              <a:rPr b="0" lang="en-GB" sz="2000" strike="noStrike" u="none">
                <a:solidFill>
                  <a:srgbClr val="ffffff"/>
                </a:solidFill>
                <a:effectLst/>
                <a:uFillTx/>
                <a:latin typeface="Times New Roman"/>
              </a:rPr>
              <a:t> opportunities.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 some cases, multiple-round auctions make intuitive sense: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Help reduce Winner’s curse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Help address interdependencies (mobile spectrum).</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 these cases, consider supplementary rules to help prevent abuse.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Rules on modifying bids, </a:t>
            </a:r>
            <a:r>
              <a:rPr b="0" i="1" lang="en-GB" sz="1800" strike="noStrike" u="none">
                <a:solidFill>
                  <a:srgbClr val="ffffff"/>
                </a:solidFill>
                <a:effectLst/>
                <a:uFillTx/>
                <a:latin typeface="Times New Roman"/>
              </a:rPr>
              <a:t>e.g., </a:t>
            </a:r>
            <a:r>
              <a:rPr b="0" lang="en-GB" sz="1800" strike="noStrike" u="none">
                <a:solidFill>
                  <a:srgbClr val="ffffff"/>
                </a:solidFill>
                <a:effectLst/>
                <a:uFillTx/>
                <a:latin typeface="Times New Roman"/>
              </a:rPr>
              <a:t>proposed rules for CA Pool (not implemented). </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 the U.K. spectrum auction, one licence was reserved for entrants. If entrants were  “too aggressive” in bidding on other licenses, the incumbents could not “punish” by letting loose and escalating bids on the reserved license.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08"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209"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210" name=""/>
          <p:cNvSpPr/>
          <p:nvPr/>
        </p:nvSpPr>
        <p:spPr>
          <a:xfrm>
            <a:off x="457200" y="297180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1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Entry Facilitation/Deterrence</a:t>
            </a:r>
            <a:endParaRPr b="1" lang="en-US" sz="2000" strike="noStrike" u="none">
              <a:solidFill>
                <a:srgbClr val="ffff00"/>
              </a:solidFill>
              <a:effectLst/>
              <a:uFillTx/>
              <a:latin typeface="Times New Roman"/>
            </a:endParaRPr>
          </a:p>
        </p:txBody>
      </p:sp>
      <p:sp>
        <p:nvSpPr>
          <p:cNvPr id="21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Does the auction provide appropriate incentives to new entrants?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Entrants can be discouraged from entering if general expectation is that an incumbent will “pay whatever it takes” to win.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Often the incumbent starts out with a small advantage that makes it likely they will have the highest valuation: </a:t>
            </a:r>
            <a:r>
              <a:rPr b="0" i="1" lang="en-GB" sz="2000" strike="noStrike" u="none">
                <a:solidFill>
                  <a:srgbClr val="ffffff"/>
                </a:solidFill>
                <a:effectLst/>
                <a:uFillTx/>
                <a:latin typeface="Times New Roman"/>
              </a:rPr>
              <a:t>e.g.</a:t>
            </a:r>
            <a:r>
              <a:rPr b="0" lang="en-GB" sz="2000" strike="noStrike" u="none">
                <a:solidFill>
                  <a:srgbClr val="ffffff"/>
                </a:solidFill>
                <a:effectLst/>
                <a:uFillTx/>
                <a:latin typeface="Times New Roman"/>
              </a:rPr>
              <a:t>, market familiarity, existing customer base.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An auction format that ensures that they will be able to win the auction then deters entrants.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General implication: ascending bid auctions and uniform price auctions deter entry. In both cases, incumbent can be sure of winning.</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13"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Entry Facilitation/Deterrence</a:t>
            </a:r>
            <a:endParaRPr b="1" lang="en-US" sz="2000" strike="noStrike" u="none">
              <a:solidFill>
                <a:srgbClr val="ffff00"/>
              </a:solidFill>
              <a:effectLst/>
              <a:uFillTx/>
              <a:latin typeface="Times New Roman"/>
            </a:endParaRPr>
          </a:p>
        </p:txBody>
      </p:sp>
      <p:sp>
        <p:nvSpPr>
          <p:cNvPr id="214"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Example: 1995 sale of LA broadband license went to the incumbent utility, Pacific Telephone, for a very low price (relative to other license, market expectations).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Pacific’s prior presence in the market made it at least plausible that it valued the license more than anyone else.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use of an ascending auction made it feasible to outbid the rest.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Pacific announced that “if somebody takes California away from us, they’ll never make any money”, hired famous academics to explain why in industry seminars.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auction saw little competition. GTE and Bell Atlantic ruled themselves out of LA through other deals, while MCI chose not to bid at all.</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1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Entry Facilitation/Deterrence</a:t>
            </a:r>
            <a:endParaRPr b="1" lang="en-US" sz="2000" strike="noStrike" u="none">
              <a:solidFill>
                <a:srgbClr val="ffff00"/>
              </a:solidFill>
              <a:effectLst/>
              <a:uFillTx/>
              <a:latin typeface="Times New Roman"/>
            </a:endParaRPr>
          </a:p>
        </p:txBody>
      </p:sp>
      <p:sp>
        <p:nvSpPr>
          <p:cNvPr id="21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To encourage entrants, may wish to propose sealed bids instead of ascending auction.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 a sealed bid auction, incumbent may not bid its maximum valuation, because it has good chance of winning while paying less.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 an ascending bid auction, the incumbent can keep going until it reaches its maximum.</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Governments sometimes provide more explicit aid to new entrants.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Example: in the UK spectrum auction, one of the five licenses was reserved for an entrant.</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There may be good economic arguments for helping entrants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Auctions tend to be good at allocating resources to those who value them most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However, in distorted markets this may not be the most desirable allocation: sometimes the incumbent monopolist values an input (</a:t>
            </a:r>
            <a:r>
              <a:rPr b="0" i="1" lang="en-US" sz="1800" strike="noStrike" u="none">
                <a:solidFill>
                  <a:srgbClr val="ffffff"/>
                </a:solidFill>
                <a:effectLst/>
                <a:uFillTx/>
                <a:latin typeface="Times New Roman"/>
              </a:rPr>
              <a:t>e.g.</a:t>
            </a:r>
            <a:r>
              <a:rPr b="0" lang="en-US" sz="1800" strike="noStrike" u="none">
                <a:solidFill>
                  <a:srgbClr val="ffffff"/>
                </a:solidFill>
                <a:effectLst/>
                <a:uFillTx/>
                <a:latin typeface="Times New Roman"/>
              </a:rPr>
              <a:t>, network access) more highly than anyone else, because it enables foreclosure!</a:t>
            </a:r>
            <a:endParaRPr b="0" lang="en-US" sz="1800" strike="noStrike" u="none">
              <a:solidFill>
                <a:srgbClr val="ffffff"/>
              </a:solidFill>
              <a:effectLst/>
              <a:uFillTx/>
              <a:latin typeface="Times New Roman"/>
            </a:endParaRPr>
          </a:p>
          <a:p>
            <a:pPr lvl="1" marL="4507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When do you want an Auction?</a:t>
            </a:r>
            <a:endParaRPr b="1" lang="en-US" sz="2000" strike="noStrike" u="none">
              <a:solidFill>
                <a:srgbClr val="ffff00"/>
              </a:solidFill>
              <a:effectLst/>
              <a:uFillTx/>
              <a:latin typeface="Times New Roman"/>
            </a:endParaRPr>
          </a:p>
        </p:txBody>
      </p:sp>
      <p:sp>
        <p:nvSpPr>
          <p:cNvPr id="18"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Auctions are just one way of allocating scarce capacity, and are not necessarily the best.</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Other methods include: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Lotteries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Fix a price, curtail excess pro rata</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Beauty Contests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First Come/First Serve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Bilateral trading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criteria in assessing alternative methods are: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Efficiency, which depends critically on the existence of secondary markets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Transparency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Discrimination</a:t>
            </a:r>
            <a:endParaRPr b="0" lang="en-US" sz="1800" strike="noStrike" u="none">
              <a:solidFill>
                <a:srgbClr val="ffffff"/>
              </a:solidFill>
              <a:effectLst/>
              <a:uFillTx/>
              <a:latin typeface="Times New Roman"/>
            </a:endParaRPr>
          </a:p>
          <a:p>
            <a:pPr lvl="2" marL="925560" indent="0">
              <a:spcBef>
                <a:spcPts val="451"/>
              </a:spcBef>
              <a:spcAft>
                <a:spcPts val="451"/>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17"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218"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219" name=""/>
          <p:cNvSpPr/>
          <p:nvPr/>
        </p:nvSpPr>
        <p:spPr>
          <a:xfrm>
            <a:off x="457200" y="335268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Vertically Integrated Seller</a:t>
            </a:r>
            <a:endParaRPr b="1" lang="en-US" sz="2000" strike="noStrike" u="none">
              <a:solidFill>
                <a:srgbClr val="ffff00"/>
              </a:solidFill>
              <a:effectLst/>
              <a:uFillTx/>
              <a:latin typeface="Times New Roman"/>
            </a:endParaRPr>
          </a:p>
        </p:txBody>
      </p:sp>
      <p:sp>
        <p:nvSpPr>
          <p:cNvPr id="221"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Special problems arise when one or more bidders also owns some or all of the object(s) being sold</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e.g., a vertically integrated gas or electric utility auctioning transmission capacity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e.g., satellite or cable channel bidding for rights to Premier League soccer, when it has ownership interests in the League (via publicly traded soccer clubs)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 the case of utilities auctioning network access, the marketing affiliate of a pipeline or wires company can foreclose the market by outbidding potential entrants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no direct cost, as the payments are merely transfers within a single firm</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may be an indirect opportunity cost, since payments to the pipeline by third parties represent “real money” (assuming no guaranteed revenue requirement)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no “Winner’s Curse” for the marketing affiliate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foreclosure allows marketing affiliate to continue earning monopoly prices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 early phase of liberalisation, incumbents often willing to take a loss to exclude entrants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Vertically Integrated Seller</a:t>
            </a:r>
            <a:endParaRPr b="1" lang="en-US" sz="2000" strike="noStrike" u="none">
              <a:solidFill>
                <a:srgbClr val="ffff00"/>
              </a:solidFill>
              <a:effectLst/>
              <a:uFillTx/>
              <a:latin typeface="Times New Roman"/>
            </a:endParaRPr>
          </a:p>
        </p:txBody>
      </p:sp>
      <p:sp>
        <p:nvSpPr>
          <p:cNvPr id="223"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 number of solutions to these problems are possible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cap on amount of capacity incumbent can purchase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simple market share cap on incumbent (e.g., in Italy incumbent natural gas utility SNAM will face a 75% market share cap)</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regulatory oversight of incumbent bidding (a “good behaviour” requirement)</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Our recent report for the EC on implementation of the Gas Directive proposed an auction format to address these problems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simultaneous multi-unit uniform price auction (with reserve price)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modification: the incumbent effectively pays as bid. Difference between the incumbent’s bid and the uniform price is put into a ring-fenced fund to be used to fund PSO’s or subsidise capacity expansions.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Vertically Integrated Seller</a:t>
            </a:r>
            <a:endParaRPr b="1" lang="en-US" sz="2000" strike="noStrike" u="none">
              <a:solidFill>
                <a:srgbClr val="ffff00"/>
              </a:solidFill>
              <a:effectLst/>
              <a:uFillTx/>
              <a:latin typeface="Times New Roman"/>
            </a:endParaRPr>
          </a:p>
        </p:txBody>
      </p:sp>
      <p:sp>
        <p:nvSpPr>
          <p:cNvPr id="225"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An additional problem when bidder owns part of the object being sold is the “toehold effect”</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 owner-bidder has an incentive to bid high, since in any event it benefits from the higher final price.</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This effect is seen in takeover battles where one of the potential acquirers already has a stake in the target company.</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Was also recently cited by UK competition authorities as basis for refusing purchase by BSkyB (satellite TV company) of Manchester United (UK’s most successful soccer club, and entitled to 7% of Premier League revenues)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Competition Commission claimed that this would give BSkyB a “toehold” in the Premier League, and hence an unfair advantage in bidding for future broadcasting rights.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 “toehold effect” can also arise with vertically integrated pipelines selling capacity.</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Solutions: prohibit vertical integration, or where appropriate regulate revenues.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6"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227"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228" name=""/>
          <p:cNvSpPr/>
          <p:nvPr/>
        </p:nvSpPr>
        <p:spPr>
          <a:xfrm>
            <a:off x="457200" y="373392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Gaming</a:t>
            </a:r>
            <a:endParaRPr b="1" lang="en-US" sz="2000" strike="noStrike" u="none">
              <a:solidFill>
                <a:srgbClr val="ffff00"/>
              </a:solidFill>
              <a:effectLst/>
              <a:uFillTx/>
              <a:latin typeface="Times New Roman"/>
            </a:endParaRPr>
          </a:p>
        </p:txBody>
      </p:sp>
      <p:sp>
        <p:nvSpPr>
          <p:cNvPr id="230"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Many examples where poor auction design has allowed for gaming. </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UK Pool already discussed.</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 New Zealand, NERA recommended second-price auctions for spectrum with no reserve price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in one case, a firm bid NZ$7 million, paid second bid of NZ$5 thousand</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in another case, a college student was only bidder: he bid one dollar and won (and  paid zero dollars)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Lesson: anticipate problems if there are few bidders. A reserve price can be important (although remember the attempted misuse of the concept by BG Storage).</a:t>
            </a:r>
            <a:endParaRPr b="0" lang="en-US" sz="2000" strike="noStrike" u="none">
              <a:solidFill>
                <a:srgbClr val="ffffff"/>
              </a:solidFill>
              <a:effectLst/>
              <a:uFillTx/>
              <a:latin typeface="Times New Roman"/>
            </a:endParaRPr>
          </a:p>
        </p:txBody>
      </p:sp>
    </p:spTree>
  </p:cSld>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3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Key Competitive Issues: Gaming</a:t>
            </a:r>
            <a:endParaRPr b="1" lang="en-US" sz="2000" strike="noStrike" u="none">
              <a:solidFill>
                <a:srgbClr val="ffff00"/>
              </a:solidFill>
              <a:effectLst/>
              <a:uFillTx/>
              <a:latin typeface="Times New Roman"/>
            </a:endParaRPr>
          </a:p>
        </p:txBody>
      </p:sp>
      <p:sp>
        <p:nvSpPr>
          <p:cNvPr id="232" name="PlaceHolder 2"/>
          <p:cNvSpPr>
            <a:spLocks noGrp="1"/>
          </p:cNvSpPr>
          <p:nvPr>
            <p:ph/>
          </p:nvPr>
        </p:nvSpPr>
        <p:spPr>
          <a:xfrm>
            <a:off x="412920" y="973080"/>
            <a:ext cx="8997840" cy="207504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Australian Satellite TV Auction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Used sealed-bid auctions for satellite TV licenses.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Bidders submitted many bids, defaulted sequentially on the high bids.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Not only a revenue disaster, but also created one year delay.</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Lesson: Require deposit and impose default/withdrawal penalty.</a:t>
            </a:r>
            <a:endParaRPr b="0" lang="en-US" sz="2000" strike="noStrike" u="none">
              <a:solidFill>
                <a:srgbClr val="ffffff"/>
              </a:solidFill>
              <a:effectLst/>
              <a:uFillTx/>
              <a:latin typeface="Times New Roman"/>
            </a:endParaRPr>
          </a:p>
        </p:txBody>
      </p:sp>
      <p:sp>
        <p:nvSpPr>
          <p:cNvPr id="233" name=""/>
          <p:cNvSpPr/>
          <p:nvPr/>
        </p:nvSpPr>
        <p:spPr>
          <a:xfrm>
            <a:off x="3816360" y="4950000"/>
            <a:ext cx="11318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34" name=""/>
          <p:cNvSpPr/>
          <p:nvPr/>
        </p:nvSpPr>
        <p:spPr>
          <a:xfrm>
            <a:off x="3816360" y="4264200"/>
            <a:ext cx="246528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35" name=""/>
          <p:cNvSpPr/>
          <p:nvPr/>
        </p:nvSpPr>
        <p:spPr>
          <a:xfrm>
            <a:off x="5149800" y="4950000"/>
            <a:ext cx="11318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236" name=""/>
          <p:cNvGrpSpPr/>
          <p:nvPr/>
        </p:nvGrpSpPr>
        <p:grpSpPr>
          <a:xfrm>
            <a:off x="3187800" y="3494160"/>
            <a:ext cx="3670200" cy="2221560"/>
            <a:chOff x="3187800" y="3494160"/>
            <a:chExt cx="3670200" cy="2221560"/>
          </a:xfrm>
        </p:grpSpPr>
        <p:sp>
          <p:nvSpPr>
            <p:cNvPr id="237" name=""/>
            <p:cNvSpPr/>
            <p:nvPr/>
          </p:nvSpPr>
          <p:spPr>
            <a:xfrm>
              <a:off x="3409560" y="3618000"/>
              <a:ext cx="138636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Initial Winning </a:t>
              </a:r>
              <a:endParaRPr b="0" lang="en-US" sz="1600" strike="noStrike" u="none">
                <a:solidFill>
                  <a:srgbClr val="ffffff"/>
                </a:solidFill>
                <a:effectLst/>
                <a:uFillTx/>
                <a:latin typeface="Times New Roman"/>
              </a:endParaRPr>
            </a:p>
          </p:txBody>
        </p:sp>
        <p:sp>
          <p:nvSpPr>
            <p:cNvPr id="238" name=""/>
            <p:cNvSpPr/>
            <p:nvPr/>
          </p:nvSpPr>
          <p:spPr>
            <a:xfrm>
              <a:off x="3925800" y="3868560"/>
              <a:ext cx="3049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Bid</a:t>
              </a:r>
              <a:endParaRPr b="0" lang="en-US" sz="1600" strike="noStrike" u="none">
                <a:solidFill>
                  <a:srgbClr val="ffffff"/>
                </a:solidFill>
                <a:effectLst/>
                <a:uFillTx/>
                <a:latin typeface="Times New Roman"/>
              </a:endParaRPr>
            </a:p>
          </p:txBody>
        </p:sp>
        <p:sp>
          <p:nvSpPr>
            <p:cNvPr id="239" name=""/>
            <p:cNvSpPr/>
            <p:nvPr/>
          </p:nvSpPr>
          <p:spPr>
            <a:xfrm>
              <a:off x="5281560" y="3618000"/>
              <a:ext cx="15145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Final Price After </a:t>
              </a:r>
              <a:endParaRPr b="0" lang="en-US" sz="1600" strike="noStrike" u="none">
                <a:solidFill>
                  <a:srgbClr val="ffffff"/>
                </a:solidFill>
                <a:effectLst/>
                <a:uFillTx/>
                <a:latin typeface="Times New Roman"/>
              </a:endParaRPr>
            </a:p>
          </p:txBody>
        </p:sp>
        <p:sp>
          <p:nvSpPr>
            <p:cNvPr id="240" name=""/>
            <p:cNvSpPr/>
            <p:nvPr/>
          </p:nvSpPr>
          <p:spPr>
            <a:xfrm>
              <a:off x="5450040" y="3868560"/>
              <a:ext cx="112680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Withdrawals</a:t>
              </a:r>
              <a:endParaRPr b="0" lang="en-US" sz="1600" strike="noStrike" u="none">
                <a:solidFill>
                  <a:srgbClr val="ffffff"/>
                </a:solidFill>
                <a:effectLst/>
                <a:uFillTx/>
                <a:latin typeface="Times New Roman"/>
              </a:endParaRPr>
            </a:p>
          </p:txBody>
        </p:sp>
        <p:sp>
          <p:nvSpPr>
            <p:cNvPr id="241" name=""/>
            <p:cNvSpPr/>
            <p:nvPr/>
          </p:nvSpPr>
          <p:spPr>
            <a:xfrm>
              <a:off x="3518640" y="4416480"/>
              <a:ext cx="11156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$212,000,000</a:t>
              </a:r>
              <a:endParaRPr b="0" lang="en-US" sz="1600" strike="noStrike" u="none">
                <a:solidFill>
                  <a:srgbClr val="ffffff"/>
                </a:solidFill>
                <a:effectLst/>
                <a:uFillTx/>
                <a:latin typeface="Times New Roman"/>
              </a:endParaRPr>
            </a:p>
          </p:txBody>
        </p:sp>
        <p:sp>
          <p:nvSpPr>
            <p:cNvPr id="242" name=""/>
            <p:cNvSpPr/>
            <p:nvPr/>
          </p:nvSpPr>
          <p:spPr>
            <a:xfrm>
              <a:off x="5455440" y="4416480"/>
              <a:ext cx="11156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$117,000,000</a:t>
              </a:r>
              <a:endParaRPr b="0" lang="en-US" sz="1600" strike="noStrike" u="none">
                <a:solidFill>
                  <a:srgbClr val="ffffff"/>
                </a:solidFill>
                <a:effectLst/>
                <a:uFillTx/>
                <a:latin typeface="Times New Roman"/>
              </a:endParaRPr>
            </a:p>
          </p:txBody>
        </p:sp>
        <p:sp>
          <p:nvSpPr>
            <p:cNvPr id="243" name=""/>
            <p:cNvSpPr/>
            <p:nvPr/>
          </p:nvSpPr>
          <p:spPr>
            <a:xfrm>
              <a:off x="3518640" y="5014800"/>
              <a:ext cx="111564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$177,000,000</a:t>
              </a:r>
              <a:endParaRPr b="0" lang="en-US" sz="1600" strike="noStrike" u="none">
                <a:solidFill>
                  <a:srgbClr val="ffffff"/>
                </a:solidFill>
                <a:effectLst/>
                <a:uFillTx/>
                <a:latin typeface="Times New Roman"/>
              </a:endParaRPr>
            </a:p>
          </p:txBody>
        </p:sp>
        <p:sp>
          <p:nvSpPr>
            <p:cNvPr id="244" name=""/>
            <p:cNvSpPr/>
            <p:nvPr/>
          </p:nvSpPr>
          <p:spPr>
            <a:xfrm>
              <a:off x="5506200" y="5014800"/>
              <a:ext cx="1014120" cy="2440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$77,000,000</a:t>
              </a:r>
              <a:endParaRPr b="0" lang="en-US" sz="1600" strike="noStrike" u="none">
                <a:solidFill>
                  <a:srgbClr val="ffffff"/>
                </a:solidFill>
                <a:effectLst/>
                <a:uFillTx/>
                <a:latin typeface="Times New Roman"/>
              </a:endParaRPr>
            </a:p>
          </p:txBody>
        </p:sp>
        <p:sp>
          <p:nvSpPr>
            <p:cNvPr id="245" name=""/>
            <p:cNvSpPr/>
            <p:nvPr/>
          </p:nvSpPr>
          <p:spPr>
            <a:xfrm>
              <a:off x="3233160" y="5562720"/>
              <a:ext cx="115668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 in Australian Dollars</a:t>
              </a:r>
              <a:endParaRPr b="0" lang="en-US" sz="1000" strike="noStrike" u="none">
                <a:solidFill>
                  <a:srgbClr val="ffffff"/>
                </a:solidFill>
                <a:effectLst/>
                <a:uFillTx/>
                <a:latin typeface="Times New Roman"/>
              </a:endParaRPr>
            </a:p>
          </p:txBody>
        </p:sp>
        <p:sp>
          <p:nvSpPr>
            <p:cNvPr id="246" name=""/>
            <p:cNvSpPr/>
            <p:nvPr/>
          </p:nvSpPr>
          <p:spPr>
            <a:xfrm>
              <a:off x="3187800" y="4179960"/>
              <a:ext cx="168588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47" name=""/>
            <p:cNvSpPr/>
            <p:nvPr/>
          </p:nvSpPr>
          <p:spPr>
            <a:xfrm>
              <a:off x="3187800" y="4179960"/>
              <a:ext cx="168588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48" name=""/>
            <p:cNvSpPr/>
            <p:nvPr/>
          </p:nvSpPr>
          <p:spPr>
            <a:xfrm>
              <a:off x="3187800" y="3494160"/>
              <a:ext cx="367020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49" name=""/>
            <p:cNvSpPr/>
            <p:nvPr/>
          </p:nvSpPr>
          <p:spPr>
            <a:xfrm>
              <a:off x="3187800" y="3517920"/>
              <a:ext cx="367020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50" name=""/>
            <p:cNvSpPr/>
            <p:nvPr/>
          </p:nvSpPr>
          <p:spPr>
            <a:xfrm>
              <a:off x="5075280" y="4179960"/>
              <a:ext cx="178272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51" name=""/>
            <p:cNvSpPr/>
            <p:nvPr/>
          </p:nvSpPr>
          <p:spPr>
            <a:xfrm>
              <a:off x="5075280" y="4179960"/>
              <a:ext cx="1782720" cy="12600"/>
            </a:xfrm>
            <a:prstGeom prst="rect">
              <a:avLst/>
            </a:prstGeom>
            <a:solidFill>
              <a:srgbClr val="000000"/>
            </a:solidFill>
            <a:ln w="9360">
              <a:solidFill>
                <a:srgbClr val="ffffff"/>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52" name=""/>
            <p:cNvSpPr/>
            <p:nvPr/>
          </p:nvSpPr>
          <p:spPr>
            <a:xfrm>
              <a:off x="3187800" y="5460840"/>
              <a:ext cx="367020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253" name=""/>
            <p:cNvSpPr/>
            <p:nvPr/>
          </p:nvSpPr>
          <p:spPr>
            <a:xfrm>
              <a:off x="3187800" y="5460840"/>
              <a:ext cx="3670200" cy="12960"/>
            </a:xfrm>
            <a:prstGeom prst="rect">
              <a:avLst/>
            </a:prstGeom>
            <a:solidFill>
              <a:srgbClr val="000000"/>
            </a:solidFill>
            <a:ln w="9360">
              <a:solidFill>
                <a:srgbClr val="ffffff"/>
              </a:solidFill>
              <a:miter/>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grpSp>
    </p:spTree>
  </p:cSld>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54"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Agenda</a:t>
            </a:r>
            <a:endParaRPr b="1" lang="en-US" sz="2000" strike="noStrike" u="none">
              <a:solidFill>
                <a:srgbClr val="ffff00"/>
              </a:solidFill>
              <a:effectLst/>
              <a:uFillTx/>
              <a:latin typeface="Times New Roman"/>
            </a:endParaRPr>
          </a:p>
        </p:txBody>
      </p:sp>
      <p:sp>
        <p:nvSpPr>
          <p:cNvPr id="255"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Introduction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Key Competitive Issues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Market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Entry Deterrence</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Vertical Integration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“Gaming”</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Conclusions</a:t>
            </a:r>
            <a:endParaRPr b="0" lang="en-US" sz="2000" strike="noStrike" u="none">
              <a:solidFill>
                <a:srgbClr val="ffffff"/>
              </a:solidFill>
              <a:effectLst/>
              <a:uFillTx/>
              <a:latin typeface="Times New Roman"/>
            </a:endParaRPr>
          </a:p>
        </p:txBody>
      </p:sp>
      <p:sp>
        <p:nvSpPr>
          <p:cNvPr id="256" name=""/>
          <p:cNvSpPr/>
          <p:nvPr/>
        </p:nvSpPr>
        <p:spPr>
          <a:xfrm>
            <a:off x="457200" y="4191120"/>
            <a:ext cx="8915400" cy="4572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57"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Conclusions</a:t>
            </a:r>
            <a:endParaRPr b="1" lang="en-US" sz="2000" strike="noStrike" u="none">
              <a:solidFill>
                <a:srgbClr val="ffff00"/>
              </a:solidFill>
              <a:effectLst/>
              <a:uFillTx/>
              <a:latin typeface="Times New Roman"/>
            </a:endParaRPr>
          </a:p>
        </p:txBody>
      </p:sp>
      <p:sp>
        <p:nvSpPr>
          <p:cNvPr id="258"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On revenue and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Under some circumstances, many different auction formats can be expected to give same revenue.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Under other, more realistic circumstances, the “Winner’s Curse” makes some formats likely to produce higher revenues than others.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Ascending bid and uniform price formats diminish Winner’s Curse.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Intuition that “pay-as-bid” should produce higher revenues than uniform price is not supported.</a:t>
            </a: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59"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Conclusions</a:t>
            </a:r>
            <a:endParaRPr b="1" lang="en-US" sz="2000" strike="noStrike" u="none">
              <a:solidFill>
                <a:srgbClr val="ffff00"/>
              </a:solidFill>
              <a:effectLst/>
              <a:uFillTx/>
              <a:latin typeface="Times New Roman"/>
            </a:endParaRPr>
          </a:p>
        </p:txBody>
      </p:sp>
      <p:sp>
        <p:nvSpPr>
          <p:cNvPr id="260"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On key competitive issues: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Market power</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auctions can solve a monopoly power problem</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watch out for monopsony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caps on purchases can prevent an auction from </a:t>
            </a:r>
            <a:r>
              <a:rPr b="0" i="1" lang="en-GB" sz="1800" strike="noStrike" u="none">
                <a:solidFill>
                  <a:srgbClr val="ffffff"/>
                </a:solidFill>
                <a:effectLst/>
                <a:uFillTx/>
                <a:latin typeface="Times New Roman"/>
              </a:rPr>
              <a:t>creating</a:t>
            </a:r>
            <a:r>
              <a:rPr b="0" lang="en-GB" sz="1800" strike="noStrike" u="none">
                <a:solidFill>
                  <a:srgbClr val="ffffff"/>
                </a:solidFill>
                <a:effectLst/>
                <a:uFillTx/>
                <a:latin typeface="Times New Roman"/>
              </a:rPr>
              <a:t> market power</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Entry deterrence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ascending and uniform price auctions can deter entry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there are good arguments for designing auctions to aid entrants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Collusion</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ascending bid auctions favour 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multi-object uniform price auctions favour 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multi-object simultaneous ascending bid auctions favour collusion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If multiple-round auctions are needed, consider additional rules to avoid abuse</a:t>
            </a:r>
            <a:endParaRPr b="0" lang="en-US" sz="18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When do you want an Auction?</a:t>
            </a:r>
            <a:endParaRPr b="1" lang="en-US" sz="2000" strike="noStrike" u="none">
              <a:solidFill>
                <a:srgbClr val="ffff00"/>
              </a:solidFill>
              <a:effectLst/>
              <a:uFillTx/>
              <a:latin typeface="Times New Roman"/>
            </a:endParaRPr>
          </a:p>
        </p:txBody>
      </p:sp>
      <p:sp>
        <p:nvSpPr>
          <p:cNvPr id="20"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We assessed alternative methods of allocating capacity for the European Commission, in a report on the implementation of the Gas Directive.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For European natural gas pipelines, </a:t>
            </a:r>
            <a:r>
              <a:rPr b="0" i="1" lang="en-GB" sz="2000" strike="noStrike" u="none">
                <a:solidFill>
                  <a:srgbClr val="ffffff"/>
                </a:solidFill>
                <a:effectLst/>
                <a:uFillTx/>
                <a:latin typeface="Times New Roman"/>
              </a:rPr>
              <a:t>vertical integration</a:t>
            </a:r>
            <a:r>
              <a:rPr b="0" lang="en-GB" sz="2000" strike="noStrike" u="none">
                <a:solidFill>
                  <a:srgbClr val="ffffff"/>
                </a:solidFill>
                <a:effectLst/>
                <a:uFillTx/>
                <a:latin typeface="Times New Roman"/>
              </a:rPr>
              <a:t> raises the prospect of discrimination.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 </a:t>
            </a:r>
            <a:r>
              <a:rPr b="0" i="1" lang="en-GB" sz="2000" strike="noStrike" u="none">
                <a:solidFill>
                  <a:srgbClr val="ffffff"/>
                </a:solidFill>
                <a:effectLst/>
                <a:uFillTx/>
                <a:latin typeface="Times New Roman"/>
              </a:rPr>
              <a:t>lack of liquid secondary markets</a:t>
            </a:r>
            <a:r>
              <a:rPr b="0" lang="en-GB" sz="2000" strike="noStrike" u="none">
                <a:solidFill>
                  <a:srgbClr val="ffffff"/>
                </a:solidFill>
                <a:effectLst/>
                <a:uFillTx/>
                <a:latin typeface="Times New Roman"/>
              </a:rPr>
              <a:t> in most Member States raises efficiency issues.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Together, these features raise problems for almost all methods of allocating capacity except auctions.</a:t>
            </a:r>
            <a:endParaRPr b="0" lang="en-US" sz="2000" strike="noStrike" u="none">
              <a:solidFill>
                <a:srgbClr val="ffffff"/>
              </a:solidFill>
              <a:effectLst/>
              <a:uFillTx/>
              <a:latin typeface="Times New Roman"/>
            </a:endParaRPr>
          </a:p>
          <a:p>
            <a:pPr lvl="2" marL="925560" indent="0">
              <a:spcBef>
                <a:spcPts val="451"/>
              </a:spcBef>
              <a:spcAft>
                <a:spcPts val="451"/>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6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Conclusions</a:t>
            </a:r>
            <a:endParaRPr b="1" lang="en-US" sz="2000" strike="noStrike" u="none">
              <a:solidFill>
                <a:srgbClr val="ffff00"/>
              </a:solidFill>
              <a:effectLst/>
              <a:uFillTx/>
              <a:latin typeface="Times New Roman"/>
            </a:endParaRPr>
          </a:p>
        </p:txBody>
      </p:sp>
      <p:sp>
        <p:nvSpPr>
          <p:cNvPr id="26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Vertically integrated seller</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bidder who owns part of the object being sold can bid aggressively at little cost, in order to ensure success in the auction</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a potential barrier to TPA in European gas and electricity</a:t>
            </a:r>
            <a:endParaRPr b="0" lang="en-US" sz="16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may require special rules</a:t>
            </a:r>
            <a:endParaRPr b="0" lang="en-US" sz="16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such a bidder also has a general incentive to bid more aggressively, to raise the value of its own share in the object</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anti-trust implications</a:t>
            </a:r>
            <a:endParaRPr b="0" lang="en-US" sz="16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Gaming</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poor auction design can lead to disaster</a:t>
            </a:r>
            <a:endParaRPr b="0" lang="en-US" sz="18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must have a reserve price, at least when number of bidders is small</a:t>
            </a:r>
            <a:endParaRPr b="0" lang="en-US" sz="1600" strike="noStrike" u="none">
              <a:solidFill>
                <a:srgbClr val="ffffff"/>
              </a:solidFill>
              <a:effectLst/>
              <a:uFillTx/>
              <a:latin typeface="Times New Roman"/>
            </a:endParaRPr>
          </a:p>
          <a:p>
            <a:pPr lvl="3" marL="1365120" indent="-228600">
              <a:spcBef>
                <a:spcPts val="400"/>
              </a:spcBef>
              <a:buClr>
                <a:srgbClr val="ffffff"/>
              </a:buClr>
              <a:buSzPct val="75000"/>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Times New Roman"/>
              </a:rPr>
              <a:t>bids must be “firm”</a:t>
            </a:r>
            <a:endParaRPr b="0" lang="en-US" sz="1600" strike="noStrike" u="none">
              <a:solidFill>
                <a:srgbClr val="ffffff"/>
              </a:solidFill>
              <a:effectLst/>
              <a:uFillTx/>
              <a:latin typeface="Times New Roman"/>
            </a:endParaRPr>
          </a:p>
          <a:p>
            <a:pPr lvl="3" marL="136512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63"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Conclusions</a:t>
            </a:r>
            <a:endParaRPr b="1" lang="en-US" sz="2000" strike="noStrike" u="none">
              <a:solidFill>
                <a:srgbClr val="ffff00"/>
              </a:solidFill>
              <a:effectLst/>
              <a:uFillTx/>
              <a:latin typeface="Times New Roman"/>
            </a:endParaRPr>
          </a:p>
        </p:txBody>
      </p:sp>
      <p:sp>
        <p:nvSpPr>
          <p:cNvPr id="264"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See a fundamental tension in auction design: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 formats that facilitate collusion and market abuse (ascending bid, uniform price) are also those that, in the absence of abuse, can be expected to maximise revenue.</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6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Conclusions for Enron</a:t>
            </a:r>
            <a:endParaRPr b="1" lang="en-US" sz="2000" strike="noStrike" u="none">
              <a:solidFill>
                <a:srgbClr val="ffff00"/>
              </a:solidFill>
              <a:effectLst/>
              <a:uFillTx/>
              <a:latin typeface="Times New Roman"/>
            </a:endParaRPr>
          </a:p>
        </p:txBody>
      </p:sp>
      <p:sp>
        <p:nvSpPr>
          <p:cNvPr id="26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Enron should advocate use of auctions when they facilitate entry and the introduction of competition to potential new markets, such as European gas and electricity.</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There is a strong set of arguments that can be deployed in favour of auctions: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efficient allocation when secondary markets are weak or non-existent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reduced transactions costs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increased transparency and objectivity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 barrier to discrimination</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a useful source of revenue to government or for covering fixed costs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Enron should be aware of the implications of different auction formats discussed above, and where appropriate, educate regulators to ensure that auctions are non-discriminatory, facilitate entry and discourage collusion.</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When do you want an Auction?</a:t>
            </a:r>
            <a:endParaRPr b="1" lang="en-US" sz="2000" strike="noStrike" u="none">
              <a:solidFill>
                <a:srgbClr val="ffff00"/>
              </a:solidFill>
              <a:effectLst/>
              <a:uFillTx/>
              <a:latin typeface="Times New Roman"/>
            </a:endParaRPr>
          </a:p>
        </p:txBody>
      </p:sp>
      <p:sp>
        <p:nvSpPr>
          <p:cNvPr id="22"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lnSpcReduction="9999"/>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Several allocation methods invite </a:t>
            </a:r>
            <a:r>
              <a:rPr b="0" i="1" lang="en-GB" sz="2000" strike="noStrike" u="none">
                <a:solidFill>
                  <a:srgbClr val="ffffff"/>
                </a:solidFill>
                <a:effectLst/>
                <a:uFillTx/>
                <a:latin typeface="Times New Roman"/>
              </a:rPr>
              <a:t>discrimination</a:t>
            </a:r>
            <a:r>
              <a:rPr b="0" lang="en-GB" sz="2000" strike="noStrike" u="none">
                <a:solidFill>
                  <a:srgbClr val="ffffff"/>
                </a:solidFill>
                <a:effectLst/>
                <a:uFillTx/>
                <a:latin typeface="Times New Roman"/>
              </a:rPr>
              <a:t>:</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Beauty contests– </a:t>
            </a:r>
            <a:r>
              <a:rPr b="0" i="1" lang="en-GB" sz="2000" strike="noStrike" u="none">
                <a:solidFill>
                  <a:srgbClr val="ffffff"/>
                </a:solidFill>
                <a:effectLst/>
                <a:uFillTx/>
                <a:latin typeface="Times New Roman"/>
              </a:rPr>
              <a:t>France and mobile spectrum</a:t>
            </a:r>
            <a:r>
              <a:rPr b="0" lang="en-GB" sz="2000" strike="noStrike" u="none">
                <a:solidFill>
                  <a:srgbClr val="ffffff"/>
                </a:solidFill>
                <a:effectLst/>
                <a:uFillTx/>
                <a:latin typeface="Times New Roman"/>
              </a:rPr>
              <a:t>. Likely to allocate three of four licences to the three incumbents (albeit at a high price).</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First come/first serve– Incumbents can foreclose entrants by moving quickly.</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Bilateral trading– not really distinct from “negotiated access” unless rules are imposed. Once rules are imposed, you are dealing with another mechanism.</a:t>
            </a:r>
            <a:endParaRPr b="0" lang="en-US" sz="20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Other methods are inefficient in the absence of liquid secondary markets: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Lotteries– </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U.S. government “gave away” $46 billion in spectrum value in the 1980s.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Spectrum didn’t necessarily go to the company that valued it the most.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Sales in a secondary market may follow, but with high transaction costs, aggravated by interdependent values of adjacent licenses.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Fix a price, curtail excess pro rata– How do you pick a price? Too high or too low a price will invite problems.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When do you want an Auction?</a:t>
            </a:r>
            <a:endParaRPr b="1" lang="en-US" sz="2000" strike="noStrike" u="none">
              <a:solidFill>
                <a:srgbClr val="ffff00"/>
              </a:solidFill>
              <a:effectLst/>
              <a:uFillTx/>
              <a:latin typeface="Times New Roman"/>
            </a:endParaRPr>
          </a:p>
        </p:txBody>
      </p:sp>
      <p:sp>
        <p:nvSpPr>
          <p:cNvPr id="24"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Problems with “picking a price” and curtailing excess demand pro rata:</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Too high a price: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Insufficient utilisation of assets.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Deter entry.</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Too low a price: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Excess demand– TenneT confronted with requests for 100,000 MW of import capacity. Total Dutch load was only 20,000 MW.</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Devolves into an absurd lottery.</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Times New Roman"/>
              </a:rPr>
              <a:t>Curtailments can prevent secondary market from developing because capacity is not really “firm” over long-term (British Gas).</a:t>
            </a:r>
            <a:endParaRPr b="0" lang="en-US" sz="18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ff"/>
                </a:solidFill>
                <a:effectLst/>
                <a:uFillTx/>
                <a:latin typeface="Times New Roman"/>
              </a:rPr>
              <a:t>Finally, any of these methods can produce unattractive “windfall profits”.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Advantages of Auctions</a:t>
            </a:r>
            <a:endParaRPr b="1" lang="en-US" sz="2000" strike="noStrike" u="none">
              <a:solidFill>
                <a:srgbClr val="ffff00"/>
              </a:solidFill>
              <a:effectLst/>
              <a:uFillTx/>
              <a:latin typeface="Times New Roman"/>
            </a:endParaRPr>
          </a:p>
        </p:txBody>
      </p:sp>
      <p:sp>
        <p:nvSpPr>
          <p:cNvPr id="26"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lvl="1" marL="450720" indent="-2174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Auctions are most valuable when</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Price discovery is difficult. </a:t>
            </a:r>
            <a:r>
              <a:rPr b="0" lang="en-US" sz="2000" strike="noStrike" u="none">
                <a:solidFill>
                  <a:srgbClr val="ffffff"/>
                </a:solidFill>
                <a:effectLst/>
                <a:uFillTx/>
                <a:latin typeface="Times New Roman"/>
              </a:rPr>
              <a:t>Fixed prices create problems in light of:</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Unknown or unpredictable market values, (e.g., artwork, broadband).</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Changing demand and supply conditions (e.g., fresh fish, electric power).</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Interdependencies (e.g., spectrum in different geographic areas)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Secondary markets confront severe problems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Novelty of market implies few participants.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Entry  barriers limit the number of participants.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Market power can be exercised in secondary market.</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Lack of standardised terms and contracts.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Difficulty of obtaining information about buyers and sellers.</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Under these conditions, auctions focus liquidity on a standardised product.</a:t>
            </a:r>
            <a:endParaRPr b="0" lang="en-US" sz="2000" strike="noStrike" u="none">
              <a:solidFill>
                <a:srgbClr val="ffffff"/>
              </a:solidFill>
              <a:effectLst/>
              <a:uFillTx/>
              <a:latin typeface="Times New Roman"/>
            </a:endParaRPr>
          </a:p>
          <a:p>
            <a:pPr lvl="1" marL="4507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412920" y="17280"/>
            <a:ext cx="8997840" cy="685800"/>
          </a:xfrm>
          <a:prstGeom prst="rect">
            <a:avLst/>
          </a:prstGeom>
          <a:noFill/>
          <a:ln w="0">
            <a:noFill/>
          </a:ln>
        </p:spPr>
        <p:txBody>
          <a:bodyPr lIns="90360" rIns="90360" tIns="44280" bIns="442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00"/>
                </a:solidFill>
                <a:effectLst/>
                <a:uFillTx/>
                <a:latin typeface="Times New Roman"/>
              </a:rPr>
              <a:t>Advantages of Auctions</a:t>
            </a:r>
            <a:endParaRPr b="1" lang="en-US" sz="2000" strike="noStrike" u="none">
              <a:solidFill>
                <a:srgbClr val="ffff00"/>
              </a:solidFill>
              <a:effectLst/>
              <a:uFillTx/>
              <a:latin typeface="Times New Roman"/>
            </a:endParaRPr>
          </a:p>
        </p:txBody>
      </p:sp>
      <p:sp>
        <p:nvSpPr>
          <p:cNvPr id="28" name="PlaceHolder 2"/>
          <p:cNvSpPr>
            <a:spLocks noGrp="1"/>
          </p:cNvSpPr>
          <p:nvPr>
            <p:ph/>
          </p:nvPr>
        </p:nvSpPr>
        <p:spPr>
          <a:xfrm>
            <a:off x="412920" y="972720"/>
            <a:ext cx="8997840" cy="5351400"/>
          </a:xfrm>
          <a:prstGeom prst="rect">
            <a:avLst/>
          </a:prstGeom>
          <a:noFill/>
          <a:ln w="0">
            <a:noFill/>
          </a:ln>
        </p:spPr>
        <p:txBody>
          <a:bodyPr lIns="90360" rIns="90360" tIns="44280" bIns="44280" anchor="t">
            <a:normAutofit/>
          </a:bodyPr>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Auctions have further advantages</a:t>
            </a:r>
            <a:endParaRPr b="0" lang="en-US" sz="20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Ensure full utilisation of assets: example of BG Storage. </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 “fixed price” can be viewed as an exercise of market power if calculated to result in only partial utilisation.</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Cost recovery: auctions can be useful tools for fixed cost recovery by regulated firms</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But may also lead to over-recovery.</a:t>
            </a:r>
            <a:endParaRPr b="0" lang="en-US" sz="1800" strike="noStrike" u="none">
              <a:solidFill>
                <a:srgbClr val="ffffff"/>
              </a:solidFill>
              <a:effectLst/>
              <a:uFillTx/>
              <a:latin typeface="Times New Roman"/>
            </a:endParaRPr>
          </a:p>
          <a:p>
            <a:pPr lvl="1" marL="450720" indent="-217440">
              <a:spcBef>
                <a:spcPts val="499"/>
              </a:spcBef>
              <a:spcAft>
                <a:spcPts val="499"/>
              </a:spcAft>
              <a:buClr>
                <a:srgbClr val="ffffff"/>
              </a:buClr>
              <a:buSzPct val="5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Revenue: governments may value auctions as a pain-free way of raising revenue</a:t>
            </a:r>
            <a:endParaRPr b="0" lang="en-US" sz="20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e.g., recent UK spectrum auction raised $35bn, in contrast to the US estimated $46bn giveaway during the 1980s.</a:t>
            </a:r>
            <a:endParaRPr b="0" lang="en-US" sz="1800" strike="noStrike" u="none">
              <a:solidFill>
                <a:srgbClr val="ffffff"/>
              </a:solidFill>
              <a:effectLst/>
              <a:uFillTx/>
              <a:latin typeface="Times New Roman"/>
            </a:endParaRPr>
          </a:p>
          <a:p>
            <a:pPr lvl="2" marL="925560" indent="-239760">
              <a:spcBef>
                <a:spcPts val="451"/>
              </a:spcBef>
              <a:spcAft>
                <a:spcPts val="451"/>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Governments may need to be educated concerning other important implications of auction use and design, such as possible trade-offs between revenue maximisation and competitive goals.</a:t>
            </a:r>
            <a:endParaRPr b="0" lang="en-US" sz="1800" strike="noStrike" u="none">
              <a:solidFill>
                <a:srgbClr val="ffffff"/>
              </a:solidFill>
              <a:effectLst/>
              <a:uFillTx/>
              <a:latin typeface="Times New Roman"/>
            </a:endParaRPr>
          </a:p>
          <a:p>
            <a:pPr indent="0">
              <a:spcBef>
                <a:spcPts val="876"/>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3994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1998-09-15T06:36:20Z</dcterms:created>
  <dc:creator>Boaz</dc:creator>
  <dc:description/>
  <dc:language>en-US</dc:language>
  <cp:lastModifiedBy>Carlos Lapuerta</cp:lastModifiedBy>
  <cp:lastPrinted>2000-06-21T06:25:34Z</cp:lastPrinted>
  <dcterms:modified xsi:type="dcterms:W3CDTF">2000-06-22T12:07:11Z</dcterms:modified>
  <cp:revision>291</cp:revision>
  <dc:subject/>
  <dc:title>Agenda</dc:title>
</cp:coreProperties>
</file>