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645275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5E820D-9445-4F38-A83C-E42EDE27005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9999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cc0066"/>
              </a:buClr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754F656-9E5D-4089-B9E5-3F24D65141D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990720"/>
            <a:ext cx="9144000" cy="1522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0"/>
            <a:ext cx="380880" cy="990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6699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990720"/>
            <a:ext cx="380880" cy="5867280"/>
          </a:xfrm>
          <a:prstGeom prst="rect">
            <a:avLst/>
          </a:prstGeom>
          <a:gradFill rotWithShape="0">
            <a:gsLst>
              <a:gs pos="0">
                <a:srgbClr val="006699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tretch/>
        </p:blipFill>
        <p:spPr>
          <a:xfrm>
            <a:off x="8315280" y="6029280"/>
            <a:ext cx="750960" cy="7509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80880" y="0"/>
            <a:ext cx="87631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Boston Netback Deal – Existing Transaction 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1600200" y="3276720"/>
            <a:ext cx="1219320" cy="685800"/>
          </a:xfrm>
          <a:prstGeom prst="rect">
            <a:avLst/>
          </a:prstGeom>
          <a:solidFill>
            <a:srgbClr val="ff0000"/>
          </a:solidFill>
          <a:ln w="38160">
            <a:solidFill>
              <a:srgbClr val="000000"/>
            </a:solidFill>
            <a:miter/>
          </a:ln>
          <a:effectLst>
            <a:outerShdw dist="107932" dir="135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Calpine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0600" y="3352680"/>
            <a:ext cx="1219320" cy="685800"/>
          </a:xfrm>
          <a:prstGeom prst="rect">
            <a:avLst/>
          </a:prstGeom>
          <a:solidFill>
            <a:srgbClr val="ffff00"/>
          </a:solidFill>
          <a:ln w="38160">
            <a:solidFill>
              <a:srgbClr val="000000"/>
            </a:solidFill>
            <a:miter/>
          </a:ln>
          <a:effectLst>
            <a:outerShdw dist="107932" dir="135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620120" y="3276720"/>
            <a:ext cx="1218960" cy="685800"/>
          </a:xfrm>
          <a:prstGeom prst="rect">
            <a:avLst/>
          </a:prstGeom>
          <a:solidFill>
            <a:srgbClr val="339966"/>
          </a:solidFill>
          <a:ln w="38160">
            <a:solidFill>
              <a:srgbClr val="000000"/>
            </a:solidFill>
            <a:miter/>
          </a:ln>
          <a:effectLst>
            <a:outerShdw dist="107932" dir="135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971800" y="3581280"/>
            <a:ext cx="175248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95880" y="3809880"/>
            <a:ext cx="144792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2971440" y="3733920"/>
            <a:ext cx="167652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6172200" y="3657600"/>
            <a:ext cx="129528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048120" y="2936880"/>
            <a:ext cx="1523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@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Empress + all required Fuel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895480" y="3757320"/>
            <a:ext cx="1301760" cy="30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1) Tetco M3 + Boston Differential (7500 MMBtu/d)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Plus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10.73% Nova Empress Tolls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89.27% of TCPL/Iroquois/ Tennessee Tolls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4) Enron Fee ($.015 US/MMBtu)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126840" y="3123000"/>
            <a:ext cx="1315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@ Boston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(7500 MMBtu/d)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095880" y="3937320"/>
            <a:ext cx="1524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@ Empress + Full Tolls + all required Fuel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724280" y="1447920"/>
            <a:ext cx="1219320" cy="685800"/>
          </a:xfrm>
          <a:prstGeom prst="rect">
            <a:avLst/>
          </a:prstGeom>
          <a:solidFill>
            <a:srgbClr val="3366ff"/>
          </a:solidFill>
          <a:ln w="38160">
            <a:solidFill>
              <a:srgbClr val="000000"/>
            </a:solidFill>
            <a:miter/>
          </a:ln>
          <a:effectLst>
            <a:outerShdw dist="107932" dir="135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867280" y="2437200"/>
            <a:ext cx="129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@ Boston (7500 MMBtu/d)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62120" y="2743200"/>
            <a:ext cx="1839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581280" y="231984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TM3 + Boston Differential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2743200" y="2209320"/>
            <a:ext cx="0" cy="8384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105520" y="2286000"/>
            <a:ext cx="0" cy="8380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523880" y="2209680"/>
            <a:ext cx="0" cy="9144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523880" y="1447920"/>
            <a:ext cx="1219320" cy="685800"/>
          </a:xfrm>
          <a:prstGeom prst="rect">
            <a:avLst/>
          </a:prstGeom>
          <a:solidFill>
            <a:srgbClr val="339966"/>
          </a:solidFill>
          <a:ln w="38160">
            <a:solidFill>
              <a:srgbClr val="000000"/>
            </a:solidFill>
            <a:miter/>
          </a:ln>
          <a:effectLst>
            <a:outerShdw dist="107932" dir="135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Nova /TCPL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5638680" y="2286000"/>
            <a:ext cx="0" cy="8380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5257800"/>
            <a:ext cx="1218960" cy="685800"/>
          </a:xfrm>
          <a:prstGeom prst="rect">
            <a:avLst/>
          </a:prstGeom>
          <a:solidFill>
            <a:srgbClr val="339966"/>
          </a:solidFill>
          <a:ln w="38160">
            <a:solidFill>
              <a:srgbClr val="000000"/>
            </a:solidFill>
            <a:miter/>
          </a:ln>
          <a:effectLst>
            <a:outerShdw dist="107932" dir="135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Boston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5334120" y="4191120"/>
            <a:ext cx="0" cy="9144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334120" y="4648320"/>
            <a:ext cx="1904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10.73% of Full Tolls (Nova to Boston)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600200" y="2438280"/>
            <a:ext cx="1295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@ Nova + Nova Empress Tolls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33520" y="251460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@ Empress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696080" y="4343400"/>
            <a:ext cx="1447920" cy="185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TCPL: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Empress to Iroquois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Iroquois: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Iroquois to Wright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Tennessee: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Wright to Boston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7632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Deal Unwind Objectives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 wishes to unwind their obligation in the Netback Transaction with the following objectives: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999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Unwind to be effective Nov 01, 2001 for the remainder of the term (to March 2007)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999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 to take assignment of TCPL/Iroquois/Tennnessee transport at full tolls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999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 to free up gas at Empress and at Boston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999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Monetize the Present Value of: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cc0066"/>
              </a:buClr>
              <a:buFont typeface="Arial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Fee ($.015 US/MMBtu)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cc0066"/>
              </a:buClr>
              <a:buFont typeface="Arial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10.73% tolls discount for remainder of the 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cc0066"/>
              </a:buClr>
              <a:buFont typeface="Arial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cost of replacement gas in Boston to unwind market commitment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7632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99"/>
                </a:solidFill>
                <a:effectLst/>
                <a:uFillTx/>
                <a:latin typeface="Arial"/>
              </a:rPr>
              <a:t>Issues to Netback Deal Unwind</a:t>
            </a:r>
            <a:endParaRPr b="1" lang="en-US" sz="3200" strike="noStrike" u="none">
              <a:solidFill>
                <a:srgbClr val="006699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Tolls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9999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Boston Gas will continue to pay 10.73% of Full Tolls to Enron, therefore we are exposed if tolls fall from the current value, the desk needs to be comfortable with the tolls risk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9999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Tennessee Tolls are fixed for the term of the deal (no risk)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9999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Iroquois Tolls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cc0066"/>
              </a:buClr>
              <a:buFont typeface="Wingdings" charset="2"/>
              <a:buChar char="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to decline until Jan 04 according to a schedule that was a established during a rate settlement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cc0066"/>
              </a:buClr>
              <a:buFont typeface="Wingdings" charset="2"/>
              <a:buChar char="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to decline by 1-2 cents US/MMBtu per year after that (Julie Gomez to provide additional info)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offer for replacement gas in Boston from Nov 01 to Mar 07?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does the Boston City Gate Index get set? Who uses it? How will the replacement gas be priced?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there any value to Enron holding the segments of pipe that will be lost when the pipe is assigned to Calpine? (uncertain at this point if we will be managing/nominating the capacity)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2001-03-13T15:38:59Z</dcterms:created>
  <dc:creator>PG&amp;E GT-NW</dc:creator>
  <dc:description/>
  <dc:language>en-US</dc:language>
  <cp:lastModifiedBy>ghrap</cp:lastModifiedBy>
  <cp:lastPrinted>2001-05-02T21:28:34Z</cp:lastPrinted>
  <dcterms:modified xsi:type="dcterms:W3CDTF">2001-10-21T17:56:12Z</dcterms:modified>
  <cp:revision>123</cp:revision>
  <dc:subject/>
  <dc:title>Customer Business Meeting</dc:title>
</cp:coreProperties>
</file>