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embeddings/oleObject1.bin" ContentType="application/vnd.openxmlformats-officedocument.oleObject"/>
  <Override PartName="/ppt/embeddings/oleObject1.docx" ContentType="application/vnd.openxmlformats-officedocument.wordprocessingml.document"/>
  <Override PartName="/ppt/embeddings/oleObject1.xlsx" ContentType="application/vnd.openxmlformats-officedocument.spreadsheetml.sheet"/>
  <Override PartName="/ppt/media/image1.wmf" ContentType="image/x-wmf"/>
  <Override PartName="/ppt/media/image2.wmf" ContentType="image/x-wmf"/>
  <Override PartName="/ppt/media/image3.wmf" ContentType="image/x-wmf"/>
  <Override PartName="/ppt/media/image4.wmf" ContentType="image/x-wmf"/>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slide1.xml" ContentType="application/vnd.openxmlformats-officedocument.presentationml.slide+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6858000"/>
  <p:notesSz cx="6664325" cy="9831388"/>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85215061-9C78-47C3-8139-8C2CA1292319}" type="slidenum">
              <a:t>&lt;#&gt;</a:t>
            </a:fld>
          </a:p>
        </p:txBody>
      </p:sp>
      <p:sp>
        <p:nvSpPr>
          <p:cNvPr id="4" name="PlaceHolder 3"/>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0"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D5B88802-342F-4911-A682-72FD1033BDDC}"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2"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21690799-54BA-4D7B-A3FD-0D59439E6294}"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oleObject" Target="../embeddings/oleObject1.bin"/><Relationship Id="rId3" Type="http://schemas.openxmlformats.org/officeDocument/2006/relationships/image" Target="../media/image1.wmf"/><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A556CE6-C7B0-4F85-AB51-3EB23AFCA40F}"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graphicFrame>
        <p:nvGraphicFramePr>
          <p:cNvPr id="5" name=""/>
          <p:cNvGraphicFramePr/>
          <p:nvPr/>
        </p:nvGraphicFramePr>
        <p:xfrm>
          <a:off x="152280" y="6248520"/>
          <a:ext cx="533520" cy="533160"/>
        </p:xfrm>
        <a:graphic>
          <a:graphicData uri="http://schemas.openxmlformats.org/presentationml/2006/ole">
            <p:oleObj r:id="rId2" spid="">
              <p:embed/>
              <p:pic>
                <p:nvPicPr>
                  <p:cNvPr id="6" name="" descr=""/>
                  <p:cNvPicPr/>
                  <p:nvPr/>
                </p:nvPicPr>
                <p:blipFill>
                  <a:blip r:embed="rId3"/>
                  <a:stretch/>
                </p:blipFill>
                <p:spPr>
                  <a:xfrm>
                    <a:off x="152280" y="6248520"/>
                    <a:ext cx="533520" cy="533160"/>
                  </a:xfrm>
                  <a:prstGeom prst="rect">
                    <a:avLst/>
                  </a:prstGeom>
                  <a:noFill/>
                  <a:ln w="0">
                    <a:noFill/>
                  </a:ln>
                </p:spPr>
              </p:pic>
            </p:oleObj>
          </a:graphicData>
        </a:graphic>
      </p:graphicFrame>
      <p:sp>
        <p:nvSpPr>
          <p:cNvPr id="7" name=""/>
          <p:cNvSpPr/>
          <p:nvPr/>
        </p:nvSpPr>
        <p:spPr>
          <a:xfrm>
            <a:off x="762120" y="6629400"/>
            <a:ext cx="8305560" cy="0"/>
          </a:xfrm>
          <a:prstGeom prst="line">
            <a:avLst/>
          </a:prstGeom>
          <a:ln w="19080">
            <a:solidFill>
              <a:srgbClr val="66ff66"/>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 name=""/>
          <p:cNvSpPr/>
          <p:nvPr/>
        </p:nvSpPr>
        <p:spPr>
          <a:xfrm>
            <a:off x="380880" y="228600"/>
            <a:ext cx="8382240" cy="76320"/>
          </a:xfrm>
          <a:prstGeom prst="rect">
            <a:avLst/>
          </a:prstGeom>
          <a:gradFill rotWithShape="0">
            <a:gsLst>
              <a:gs pos="0">
                <a:srgbClr val="3333cc"/>
              </a:gs>
              <a:gs pos="100000">
                <a:srgbClr val="66ff66"/>
              </a:gs>
            </a:gsLst>
            <a:lin ang="10800000"/>
          </a:gradFill>
          <a:ln w="0">
            <a:noFill/>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wmf"/><Relationship Id="rId3"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4.wmf"/><Relationship Id="rId3"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2.wmf"/><Relationship Id="rId3"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0" strike="noStrike" u="none">
                <a:solidFill>
                  <a:srgbClr val="000000"/>
                </a:solidFill>
                <a:effectLst/>
                <a:uFillTx/>
                <a:latin typeface="Times New Roman"/>
              </a:rPr>
              <a:t>Bolivia</a:t>
            </a:r>
            <a:endParaRPr b="0" lang="en-US" sz="8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0" name=""/>
          <p:cNvSpPr/>
          <p:nvPr/>
        </p:nvSpPr>
        <p:spPr>
          <a:xfrm>
            <a:off x="361944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1"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2" name=""/>
          <p:cNvSpPr/>
          <p:nvPr/>
        </p:nvSpPr>
        <p:spPr>
          <a:xfrm>
            <a:off x="533520" y="990720"/>
            <a:ext cx="8053200" cy="4724280"/>
          </a:xfrm>
          <a:prstGeom prst="rect">
            <a:avLst/>
          </a:prstGeom>
          <a:noFill/>
          <a:ln w="0">
            <a:noFill/>
          </a:ln>
        </p:spPr>
        <p:style>
          <a:lnRef idx="0"/>
          <a:fillRef idx="0"/>
          <a:effectRef idx="0"/>
          <a:fontRef idx="minor"/>
        </p:style>
        <p:txBody>
          <a:bodyPr lIns="90360" rIns="90360" tIns="44280" bIns="44280" anchor="t">
            <a:noAutofit/>
          </a:bodyPr>
          <a:p>
            <a:pPr marL="343080" indent="-343080">
              <a:lnSpc>
                <a:spcPct val="175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Current Status</a:t>
            </a:r>
            <a:endParaRPr b="0" lang="en-US" sz="2400" strike="noStrike" u="none">
              <a:solidFill>
                <a:srgbClr val="000000"/>
              </a:solidFill>
              <a:effectLst/>
              <a:uFillTx/>
              <a:latin typeface="Times New Roman"/>
            </a:endParaRPr>
          </a:p>
          <a:p>
            <a:pPr marL="343080" indent="-343080">
              <a:lnSpc>
                <a:spcPct val="175000"/>
              </a:lnSpc>
              <a:spcBef>
                <a:spcPts val="2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343080" indent="-343080">
              <a:lnSpc>
                <a:spcPct val="12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Negotiated EPA contract with Elektro, made presentation with Elektro to ANEEL (12/6).</a:t>
            </a:r>
            <a:endParaRPr b="0" lang="en-US" sz="2000" strike="noStrike" u="none">
              <a:solidFill>
                <a:srgbClr val="000000"/>
              </a:solidFill>
              <a:effectLst/>
              <a:uFillTx/>
              <a:latin typeface="Times New Roman"/>
            </a:endParaRPr>
          </a:p>
          <a:p>
            <a:pPr marL="343080" indent="-343080">
              <a:lnSpc>
                <a:spcPct val="12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Negotiated GSA; Negotiating contracts with Bolivian Suppliers for year-end execution.</a:t>
            </a:r>
            <a:endParaRPr b="0" lang="en-US" sz="2000" strike="noStrike" u="none">
              <a:solidFill>
                <a:srgbClr val="000000"/>
              </a:solidFill>
              <a:effectLst/>
              <a:uFillTx/>
              <a:latin typeface="Times New Roman"/>
            </a:endParaRPr>
          </a:p>
          <a:p>
            <a:pPr marL="343080" indent="-343080">
              <a:lnSpc>
                <a:spcPct val="12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Met with Regulatory Agencies in Brazil (ANEEL &amp; ONS) and Bolivia (SIRESE) to discuss permitting issues</a:t>
            </a:r>
            <a:endParaRPr b="0" lang="en-US" sz="2000" strike="noStrike" u="none">
              <a:solidFill>
                <a:srgbClr val="000000"/>
              </a:solidFill>
              <a:effectLst/>
              <a:uFillTx/>
              <a:latin typeface="Times New Roman"/>
            </a:endParaRPr>
          </a:p>
          <a:p>
            <a:pPr marL="343080" indent="-343080">
              <a:lnSpc>
                <a:spcPct val="12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Evaluating equipment selection.</a:t>
            </a:r>
            <a:endParaRPr b="0" lang="en-US" sz="2000" strike="noStrike" u="none">
              <a:solidFill>
                <a:srgbClr val="000000"/>
              </a:solidFill>
              <a:effectLst/>
              <a:uFillTx/>
              <a:latin typeface="Times New Roman"/>
            </a:endParaRPr>
          </a:p>
          <a:p>
            <a:pPr marL="343080" indent="-343080">
              <a:lnSpc>
                <a:spcPct val="12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Commenced EIA process.</a:t>
            </a:r>
            <a:endParaRPr b="0" lang="en-US" sz="2000" strike="noStrike" u="none">
              <a:solidFill>
                <a:srgbClr val="000000"/>
              </a:solidFill>
              <a:effectLst/>
              <a:uFillTx/>
              <a:latin typeface="Times New Roman"/>
            </a:endParaRPr>
          </a:p>
          <a:p>
            <a:pPr marL="343080" indent="-343080">
              <a:lnSpc>
                <a:spcPct val="12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Selected site, negotiating purchase MOU, preparing due diligence for this location.</a:t>
            </a:r>
            <a:endParaRPr b="0" lang="en-US" sz="2000" strike="noStrike" u="none">
              <a:solidFill>
                <a:srgbClr val="000000"/>
              </a:solidFill>
              <a:effectLst/>
              <a:uFillTx/>
              <a:latin typeface="Times New Roman"/>
            </a:endParaRPr>
          </a:p>
        </p:txBody>
      </p:sp>
      <p:sp>
        <p:nvSpPr>
          <p:cNvPr id="123" name=""/>
          <p:cNvSpPr/>
          <p:nvPr/>
        </p:nvSpPr>
        <p:spPr>
          <a:xfrm>
            <a:off x="990720" y="0"/>
            <a:ext cx="7057800" cy="99072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00"/>
                </a:solidFill>
                <a:effectLst/>
                <a:uFillTx/>
                <a:latin typeface="Times New Roman"/>
              </a:rPr>
              <a:t>Puerto Suarez</a:t>
            </a:r>
            <a:endParaRPr b="0" lang="en-US" sz="4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4" name=""/>
          <p:cNvSpPr/>
          <p:nvPr/>
        </p:nvSpPr>
        <p:spPr>
          <a:xfrm>
            <a:off x="1600200" y="304920"/>
            <a:ext cx="4724280" cy="990360"/>
          </a:xfrm>
          <a:prstGeom prst="rect">
            <a:avLst/>
          </a:prstGeom>
          <a:noFill/>
          <a:ln w="0">
            <a:noFill/>
          </a:ln>
        </p:spPr>
        <p:style>
          <a:lnRef idx="0"/>
          <a:fillRef idx="0"/>
          <a:effectRef idx="0"/>
          <a:fontRef idx="minor"/>
        </p:style>
        <p:txBody>
          <a:bodyPr lIns="90360" rIns="90360" tIns="44280" bIns="44280" anchor="ctr">
            <a:noAutofit/>
          </a:bodyPr>
          <a:p>
            <a:pPr algn="ctr">
              <a:lnSpc>
                <a:spcPct val="6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00"/>
                </a:solidFill>
                <a:effectLst/>
                <a:uFillTx/>
                <a:latin typeface="Times New Roman"/>
              </a:rPr>
              <a:t>P. Suarez </a:t>
            </a:r>
            <a:br>
              <a:rPr sz="4400"/>
            </a:br>
            <a:r>
              <a:rPr b="1" lang="en-US" sz="4400" strike="noStrike" u="none">
                <a:solidFill>
                  <a:srgbClr val="000000"/>
                </a:solidFill>
                <a:effectLst/>
                <a:uFillTx/>
                <a:latin typeface="Times New Roman"/>
              </a:rPr>
              <a:t>Project Structure</a:t>
            </a:r>
            <a:endParaRPr b="0" lang="en-US" sz="4400" strike="noStrike" u="none">
              <a:solidFill>
                <a:srgbClr val="000000"/>
              </a:solidFill>
              <a:effectLst/>
              <a:uFillTx/>
              <a:latin typeface="Times New Roman"/>
            </a:endParaRPr>
          </a:p>
        </p:txBody>
      </p:sp>
      <p:sp>
        <p:nvSpPr>
          <p:cNvPr id="125" name=""/>
          <p:cNvSpPr/>
          <p:nvPr/>
        </p:nvSpPr>
        <p:spPr>
          <a:xfrm>
            <a:off x="641520" y="6172200"/>
            <a:ext cx="190476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6" name=""/>
          <p:cNvSpPr/>
          <p:nvPr/>
        </p:nvSpPr>
        <p:spPr>
          <a:xfrm>
            <a:off x="3079800" y="6172200"/>
            <a:ext cx="289548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7" name=""/>
          <p:cNvSpPr/>
          <p:nvPr/>
        </p:nvSpPr>
        <p:spPr>
          <a:xfrm flipH="1">
            <a:off x="6535440" y="3048120"/>
            <a:ext cx="92556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8" name=""/>
          <p:cNvSpPr/>
          <p:nvPr/>
        </p:nvSpPr>
        <p:spPr>
          <a:xfrm>
            <a:off x="409680" y="2057400"/>
            <a:ext cx="3663720" cy="1755720"/>
          </a:xfrm>
          <a:custGeom>
            <a:avLst/>
            <a:gdLst/>
            <a:ahLst/>
            <a:rect l="l" t="t" r="r" b="b"/>
            <a:pathLst>
              <a:path w="2308" h="1106">
                <a:moveTo>
                  <a:pt x="187" y="0"/>
                </a:moveTo>
                <a:lnTo>
                  <a:pt x="183" y="39"/>
                </a:lnTo>
                <a:lnTo>
                  <a:pt x="175" y="71"/>
                </a:lnTo>
                <a:lnTo>
                  <a:pt x="154" y="102"/>
                </a:lnTo>
                <a:lnTo>
                  <a:pt x="133" y="129"/>
                </a:lnTo>
                <a:lnTo>
                  <a:pt x="104" y="153"/>
                </a:lnTo>
                <a:lnTo>
                  <a:pt x="75" y="169"/>
                </a:lnTo>
                <a:lnTo>
                  <a:pt x="38" y="180"/>
                </a:lnTo>
                <a:lnTo>
                  <a:pt x="0" y="184"/>
                </a:lnTo>
                <a:lnTo>
                  <a:pt x="0" y="921"/>
                </a:lnTo>
                <a:lnTo>
                  <a:pt x="38" y="925"/>
                </a:lnTo>
                <a:lnTo>
                  <a:pt x="75" y="937"/>
                </a:lnTo>
                <a:lnTo>
                  <a:pt x="104" y="952"/>
                </a:lnTo>
                <a:lnTo>
                  <a:pt x="133" y="976"/>
                </a:lnTo>
                <a:lnTo>
                  <a:pt x="154" y="1003"/>
                </a:lnTo>
                <a:lnTo>
                  <a:pt x="175" y="1034"/>
                </a:lnTo>
                <a:lnTo>
                  <a:pt x="183" y="1070"/>
                </a:lnTo>
                <a:lnTo>
                  <a:pt x="187" y="1105"/>
                </a:lnTo>
                <a:lnTo>
                  <a:pt x="2120" y="1105"/>
                </a:lnTo>
                <a:lnTo>
                  <a:pt x="2124" y="1070"/>
                </a:lnTo>
                <a:lnTo>
                  <a:pt x="2137" y="1034"/>
                </a:lnTo>
                <a:lnTo>
                  <a:pt x="2153" y="1003"/>
                </a:lnTo>
                <a:lnTo>
                  <a:pt x="2174" y="976"/>
                </a:lnTo>
                <a:lnTo>
                  <a:pt x="2203" y="952"/>
                </a:lnTo>
                <a:lnTo>
                  <a:pt x="2232" y="937"/>
                </a:lnTo>
                <a:lnTo>
                  <a:pt x="2270" y="925"/>
                </a:lnTo>
                <a:lnTo>
                  <a:pt x="2307" y="921"/>
                </a:lnTo>
                <a:lnTo>
                  <a:pt x="2307" y="184"/>
                </a:lnTo>
                <a:lnTo>
                  <a:pt x="2270" y="180"/>
                </a:lnTo>
                <a:lnTo>
                  <a:pt x="2232" y="169"/>
                </a:lnTo>
                <a:lnTo>
                  <a:pt x="2203" y="153"/>
                </a:lnTo>
                <a:lnTo>
                  <a:pt x="2174" y="129"/>
                </a:lnTo>
                <a:lnTo>
                  <a:pt x="2153" y="102"/>
                </a:lnTo>
                <a:lnTo>
                  <a:pt x="2137" y="71"/>
                </a:lnTo>
                <a:lnTo>
                  <a:pt x="2124" y="39"/>
                </a:lnTo>
                <a:lnTo>
                  <a:pt x="2120" y="0"/>
                </a:lnTo>
                <a:lnTo>
                  <a:pt x="187" y="0"/>
                </a:lnTo>
              </a:path>
            </a:pathLst>
          </a:custGeom>
          <a:solidFill>
            <a:srgbClr val="ffff99"/>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9" name=""/>
          <p:cNvSpPr/>
          <p:nvPr/>
        </p:nvSpPr>
        <p:spPr>
          <a:xfrm>
            <a:off x="2546280" y="2205000"/>
            <a:ext cx="1219320" cy="1446120"/>
          </a:xfrm>
          <a:prstGeom prst="rect">
            <a:avLst/>
          </a:prstGeom>
          <a:solidFill>
            <a:srgbClr val="ffffff"/>
          </a:solidFill>
          <a:ln w="12600">
            <a:solidFill>
              <a:srgbClr val="000000"/>
            </a:solidFill>
            <a:miter/>
          </a:ln>
        </p:spPr>
        <p:style>
          <a:lnRef idx="0"/>
          <a:fillRef idx="0"/>
          <a:effectRef idx="0"/>
          <a:fontRef idx="minor"/>
        </p:style>
        <p:txBody>
          <a:bodyPr wrap="none" lIns="90360" rIns="90360" tIns="44280" bIns="442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Termo-</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generadora</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Puerto Suarez</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SA</a:t>
            </a:r>
            <a:endParaRPr b="0" lang="en-US" sz="1400" strike="noStrike" u="none">
              <a:solidFill>
                <a:srgbClr val="000000"/>
              </a:solidFill>
              <a:effectLst/>
              <a:uFillTx/>
              <a:latin typeface="Times New Roman"/>
            </a:endParaRPr>
          </a:p>
        </p:txBody>
      </p:sp>
      <p:sp>
        <p:nvSpPr>
          <p:cNvPr id="130" name=""/>
          <p:cNvSpPr/>
          <p:nvPr/>
        </p:nvSpPr>
        <p:spPr>
          <a:xfrm>
            <a:off x="6432480" y="457200"/>
            <a:ext cx="1295640" cy="987480"/>
          </a:xfrm>
          <a:prstGeom prst="ellipse">
            <a:avLst/>
          </a:prstGeom>
          <a:solidFill>
            <a:srgbClr val="ffffff"/>
          </a:solidFill>
          <a:ln w="12600">
            <a:solidFill>
              <a:srgbClr val="000000"/>
            </a:solidFill>
            <a:prstDash val="dash"/>
            <a:miter/>
          </a:ln>
        </p:spPr>
        <p:style>
          <a:lnRef idx="0"/>
          <a:fillRef idx="0"/>
          <a:effectRef idx="0"/>
          <a:fontRef idx="minor"/>
        </p:style>
        <p:txBody>
          <a:bodyPr wrap="none" lIns="90360" rIns="90360" tIns="44280" bIns="442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Wholesale</a:t>
            </a:r>
            <a:endParaRPr b="0" lang="en-US" sz="18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Energy</a:t>
            </a:r>
            <a:endParaRPr b="0" lang="en-US" sz="18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Market</a:t>
            </a:r>
            <a:endParaRPr b="0" lang="en-US" sz="1800" strike="noStrike" u="none">
              <a:solidFill>
                <a:srgbClr val="000000"/>
              </a:solidFill>
              <a:effectLst/>
              <a:uFillTx/>
              <a:latin typeface="Times New Roman"/>
            </a:endParaRPr>
          </a:p>
        </p:txBody>
      </p:sp>
      <p:sp>
        <p:nvSpPr>
          <p:cNvPr id="131" name=""/>
          <p:cNvSpPr/>
          <p:nvPr/>
        </p:nvSpPr>
        <p:spPr>
          <a:xfrm flipH="1">
            <a:off x="3784320" y="3046320"/>
            <a:ext cx="1384200" cy="1800"/>
          </a:xfrm>
          <a:prstGeom prst="line">
            <a:avLst/>
          </a:prstGeom>
          <a:ln w="12600">
            <a:solidFill>
              <a:srgbClr val="000000"/>
            </a:solidFill>
            <a:miter/>
            <a:tailEnd len="med" type="triangle" w="med"/>
          </a:ln>
        </p:spPr>
        <p:style>
          <a:lnRef idx="0"/>
          <a:fillRef idx="0"/>
          <a:effectRef idx="0"/>
          <a:fontRef idx="minor"/>
        </p:style>
        <p:txBody>
          <a:bodyPr lIns="90000" rIns="90000" tIns="-45000" bIns="-45000" anchor="ctr">
            <a:noAutofit/>
          </a:bodyPr>
          <a:p>
            <a:endParaRPr b="0" lang="en-US" sz="2400" strike="noStrike" u="none">
              <a:solidFill>
                <a:srgbClr val="000000"/>
              </a:solidFill>
              <a:effectLst/>
              <a:uFillTx/>
              <a:latin typeface="Times New Roman"/>
            </a:endParaRPr>
          </a:p>
        </p:txBody>
      </p:sp>
      <p:sp>
        <p:nvSpPr>
          <p:cNvPr id="132" name=""/>
          <p:cNvSpPr/>
          <p:nvPr/>
        </p:nvSpPr>
        <p:spPr>
          <a:xfrm>
            <a:off x="7659720" y="1300320"/>
            <a:ext cx="519120" cy="112860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3" name=""/>
          <p:cNvSpPr/>
          <p:nvPr/>
        </p:nvSpPr>
        <p:spPr>
          <a:xfrm>
            <a:off x="1708200" y="2720880"/>
            <a:ext cx="1025640" cy="407880"/>
          </a:xfrm>
          <a:prstGeom prst="rect">
            <a:avLst/>
          </a:prstGeom>
          <a:noFill/>
          <a:ln w="0">
            <a:noFill/>
          </a:ln>
        </p:spPr>
        <p:style>
          <a:lnRef idx="0"/>
          <a:fillRef idx="0"/>
          <a:effectRef idx="0"/>
          <a:fontRef idx="minor"/>
        </p:style>
        <p:txBody>
          <a:bodyPr lIns="90360" rIns="90360" tIns="44280" bIns="44280" anchor="t">
            <a:spAutoFit/>
          </a:bodyPr>
          <a:p>
            <a:pPr algn="ctr">
              <a:lnSpc>
                <a:spcPct val="9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Physical  Gas </a:t>
            </a:r>
            <a:endParaRPr b="0" lang="en-US" sz="900" strike="noStrike" u="none">
              <a:solidFill>
                <a:srgbClr val="000000"/>
              </a:solidFill>
              <a:effectLst/>
              <a:uFillTx/>
              <a:latin typeface="Times New Roman"/>
            </a:endParaRPr>
          </a:p>
          <a:p>
            <a:pPr algn="ctr">
              <a:lnSpc>
                <a:spcPct val="9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Delivery</a:t>
            </a:r>
            <a:endParaRPr b="0" lang="en-US" sz="900" strike="noStrike" u="none">
              <a:solidFill>
                <a:srgbClr val="000000"/>
              </a:solidFill>
              <a:effectLst/>
              <a:uFillTx/>
              <a:latin typeface="Times New Roman"/>
            </a:endParaRPr>
          </a:p>
        </p:txBody>
      </p:sp>
      <p:sp>
        <p:nvSpPr>
          <p:cNvPr id="134" name=""/>
          <p:cNvSpPr/>
          <p:nvPr/>
        </p:nvSpPr>
        <p:spPr>
          <a:xfrm>
            <a:off x="6477120" y="2556000"/>
            <a:ext cx="1079280" cy="460440"/>
          </a:xfrm>
          <a:prstGeom prst="rect">
            <a:avLst/>
          </a:prstGeom>
          <a:noFill/>
          <a:ln w="0">
            <a:noFill/>
          </a:ln>
        </p:spPr>
        <p:style>
          <a:lnRef idx="0"/>
          <a:fillRef idx="0"/>
          <a:effectRef idx="0"/>
          <a:fontRef idx="minor"/>
        </p:style>
        <p:txBody>
          <a:bodyPr lIns="90360" rIns="90360" tIns="44280" bIns="44280" anchor="t">
            <a:spAutoFit/>
          </a:bodyPr>
          <a:p>
            <a:pPr algn="ctr">
              <a:lnSpc>
                <a:spcPct val="9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EPA Base Price multiplied by Project Energy</a:t>
            </a:r>
            <a:endParaRPr b="0" lang="en-US" sz="900" strike="noStrike" u="none">
              <a:solidFill>
                <a:srgbClr val="000000"/>
              </a:solidFill>
              <a:effectLst/>
              <a:uFillTx/>
              <a:latin typeface="Times New Roman"/>
            </a:endParaRPr>
          </a:p>
        </p:txBody>
      </p:sp>
      <p:sp>
        <p:nvSpPr>
          <p:cNvPr id="135" name=""/>
          <p:cNvSpPr/>
          <p:nvPr/>
        </p:nvSpPr>
        <p:spPr>
          <a:xfrm>
            <a:off x="4141800" y="2397240"/>
            <a:ext cx="925560" cy="499320"/>
          </a:xfrm>
          <a:prstGeom prst="rect">
            <a:avLst/>
          </a:prstGeom>
          <a:noFill/>
          <a:ln w="0">
            <a:noFill/>
          </a:ln>
        </p:spPr>
        <p:style>
          <a:lnRef idx="0"/>
          <a:fillRef idx="0"/>
          <a:effectRef idx="0"/>
          <a:fontRef idx="minor"/>
        </p:style>
        <p:txBody>
          <a:bodyPr lIns="90360" rIns="90360" tIns="44280" bIns="44280" anchor="t">
            <a:spAutoFit/>
          </a:bodyPr>
          <a:p>
            <a:pPr>
              <a:lnSpc>
                <a:spcPct val="65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Plant Capacity</a:t>
            </a:r>
            <a:endParaRPr b="0" lang="en-US" sz="900" strike="noStrike" u="none">
              <a:solidFill>
                <a:srgbClr val="000000"/>
              </a:solidFill>
              <a:effectLst/>
              <a:uFillTx/>
              <a:latin typeface="Times New Roman"/>
            </a:endParaRPr>
          </a:p>
          <a:p>
            <a:pPr>
              <a:lnSpc>
                <a:spcPct val="65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  - Heat Rate</a:t>
            </a:r>
            <a:endParaRPr b="0" lang="en-US" sz="900" strike="noStrike" u="none">
              <a:solidFill>
                <a:srgbClr val="000000"/>
              </a:solidFill>
              <a:effectLst/>
              <a:uFillTx/>
              <a:latin typeface="Times New Roman"/>
            </a:endParaRPr>
          </a:p>
          <a:p>
            <a:pPr>
              <a:lnSpc>
                <a:spcPct val="65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  - Availability</a:t>
            </a:r>
            <a:endParaRPr b="0" lang="en-US" sz="900" strike="noStrike" u="none">
              <a:solidFill>
                <a:srgbClr val="000000"/>
              </a:solidFill>
              <a:effectLst/>
              <a:uFillTx/>
              <a:latin typeface="Times New Roman"/>
            </a:endParaRPr>
          </a:p>
        </p:txBody>
      </p:sp>
      <p:sp>
        <p:nvSpPr>
          <p:cNvPr id="136" name=""/>
          <p:cNvSpPr/>
          <p:nvPr/>
        </p:nvSpPr>
        <p:spPr>
          <a:xfrm>
            <a:off x="3759120" y="3114720"/>
            <a:ext cx="1482840" cy="363960"/>
          </a:xfrm>
          <a:prstGeom prst="rect">
            <a:avLst/>
          </a:prstGeom>
          <a:noFill/>
          <a:ln w="0">
            <a:noFill/>
          </a:ln>
        </p:spPr>
        <p:style>
          <a:lnRef idx="0"/>
          <a:fillRef idx="0"/>
          <a:effectRef idx="0"/>
          <a:fontRef idx="minor"/>
        </p:style>
        <p:txBody>
          <a:bodyPr lIns="90360" rIns="90360" tIns="44280" bIns="44280" anchor="t">
            <a:spAutoFit/>
          </a:bodyPr>
          <a:p>
            <a:pPr algn="ct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CPA Base Price multiplied by Contract Capacity</a:t>
            </a:r>
            <a:endParaRPr b="0" lang="en-US" sz="900" strike="noStrike" u="none">
              <a:solidFill>
                <a:srgbClr val="000000"/>
              </a:solidFill>
              <a:effectLst/>
              <a:uFillTx/>
              <a:latin typeface="Times New Roman"/>
            </a:endParaRPr>
          </a:p>
        </p:txBody>
      </p:sp>
      <p:sp>
        <p:nvSpPr>
          <p:cNvPr id="137" name=""/>
          <p:cNvSpPr/>
          <p:nvPr/>
        </p:nvSpPr>
        <p:spPr>
          <a:xfrm flipH="1">
            <a:off x="7729560" y="655560"/>
            <a:ext cx="401760" cy="92160"/>
          </a:xfrm>
          <a:prstGeom prst="line">
            <a:avLst/>
          </a:prstGeom>
          <a:ln w="12600">
            <a:solidFill>
              <a:srgbClr val="000000"/>
            </a:solidFill>
            <a:miter/>
            <a:tailEnd len="med" type="triangle" w="med"/>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Times New Roman"/>
            </a:endParaRPr>
          </a:p>
        </p:txBody>
      </p:sp>
      <p:sp>
        <p:nvSpPr>
          <p:cNvPr id="138" name=""/>
          <p:cNvSpPr/>
          <p:nvPr/>
        </p:nvSpPr>
        <p:spPr>
          <a:xfrm>
            <a:off x="8109000" y="380880"/>
            <a:ext cx="774720" cy="501480"/>
          </a:xfrm>
          <a:prstGeom prst="rect">
            <a:avLst/>
          </a:prstGeom>
          <a:noFill/>
          <a:ln w="0">
            <a:noFill/>
          </a:ln>
        </p:spPr>
        <p:style>
          <a:lnRef idx="0"/>
          <a:fillRef idx="0"/>
          <a:effectRef idx="0"/>
          <a:fontRef idx="minor"/>
        </p:style>
        <p:txBody>
          <a:bodyPr lIns="90360" rIns="90360" tIns="44280" bIns="44280" anchor="t">
            <a:spAutoFit/>
          </a:bodyPr>
          <a:p>
            <a:pP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Other Power Suppliers              MWhrs</a:t>
            </a:r>
            <a:endParaRPr b="0" lang="en-US" sz="900" strike="noStrike" u="none">
              <a:solidFill>
                <a:srgbClr val="000000"/>
              </a:solidFill>
              <a:effectLst/>
              <a:uFillTx/>
              <a:latin typeface="Times New Roman"/>
            </a:endParaRPr>
          </a:p>
        </p:txBody>
      </p:sp>
      <p:sp>
        <p:nvSpPr>
          <p:cNvPr id="139" name=""/>
          <p:cNvSpPr/>
          <p:nvPr/>
        </p:nvSpPr>
        <p:spPr>
          <a:xfrm>
            <a:off x="6632640" y="1577880"/>
            <a:ext cx="492120" cy="363960"/>
          </a:xfrm>
          <a:prstGeom prst="rect">
            <a:avLst/>
          </a:prstGeom>
          <a:noFill/>
          <a:ln w="0">
            <a:noFill/>
          </a:ln>
        </p:spPr>
        <p:style>
          <a:lnRef idx="0"/>
          <a:fillRef idx="0"/>
          <a:effectRef idx="0"/>
          <a:fontRef idx="minor"/>
        </p:style>
        <p:txBody>
          <a:bodyPr lIns="90360" rIns="90360" tIns="44280" bIns="44280" anchor="t">
            <a:spAutoFit/>
          </a:bodyPr>
          <a:p>
            <a:pP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Spot Price</a:t>
            </a:r>
            <a:endParaRPr b="0" lang="en-US" sz="900" strike="noStrike" u="none">
              <a:solidFill>
                <a:srgbClr val="000000"/>
              </a:solidFill>
              <a:effectLst/>
              <a:uFillTx/>
              <a:latin typeface="Times New Roman"/>
            </a:endParaRPr>
          </a:p>
        </p:txBody>
      </p:sp>
      <p:sp>
        <p:nvSpPr>
          <p:cNvPr id="140" name=""/>
          <p:cNvSpPr/>
          <p:nvPr/>
        </p:nvSpPr>
        <p:spPr>
          <a:xfrm>
            <a:off x="5883120" y="1425600"/>
            <a:ext cx="567000" cy="226440"/>
          </a:xfrm>
          <a:prstGeom prst="rect">
            <a:avLst/>
          </a:prstGeom>
          <a:noFill/>
          <a:ln w="0">
            <a:noFill/>
          </a:ln>
        </p:spPr>
        <p:style>
          <a:lnRef idx="0"/>
          <a:fillRef idx="0"/>
          <a:effectRef idx="0"/>
          <a:fontRef idx="minor"/>
        </p:style>
        <p:txBody>
          <a:bodyPr lIns="90360" rIns="90360" tIns="44280" bIns="44280" anchor="t">
            <a:spAutoFit/>
          </a:bodyPr>
          <a:p>
            <a:pP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MWhs</a:t>
            </a:r>
            <a:endParaRPr b="0" lang="en-US" sz="900" strike="noStrike" u="none">
              <a:solidFill>
                <a:srgbClr val="000000"/>
              </a:solidFill>
              <a:effectLst/>
              <a:uFillTx/>
              <a:latin typeface="Times New Roman"/>
            </a:endParaRPr>
          </a:p>
        </p:txBody>
      </p:sp>
      <p:sp>
        <p:nvSpPr>
          <p:cNvPr id="141" name=""/>
          <p:cNvSpPr/>
          <p:nvPr/>
        </p:nvSpPr>
        <p:spPr>
          <a:xfrm>
            <a:off x="8028000" y="1746360"/>
            <a:ext cx="620640" cy="226440"/>
          </a:xfrm>
          <a:prstGeom prst="rect">
            <a:avLst/>
          </a:prstGeom>
          <a:noFill/>
          <a:ln w="0">
            <a:noFill/>
          </a:ln>
        </p:spPr>
        <p:style>
          <a:lnRef idx="0"/>
          <a:fillRef idx="0"/>
          <a:effectRef idx="0"/>
          <a:fontRef idx="minor"/>
        </p:style>
        <p:txBody>
          <a:bodyPr lIns="90360" rIns="90360" tIns="44280" bIns="44280" anchor="t">
            <a:spAutoFit/>
          </a:bodyPr>
          <a:p>
            <a:pP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MWhs</a:t>
            </a:r>
            <a:endParaRPr b="0" lang="en-US" sz="900" strike="noStrike" u="none">
              <a:solidFill>
                <a:srgbClr val="000000"/>
              </a:solidFill>
              <a:effectLst/>
              <a:uFillTx/>
              <a:latin typeface="Times New Roman"/>
            </a:endParaRPr>
          </a:p>
        </p:txBody>
      </p:sp>
      <p:sp>
        <p:nvSpPr>
          <p:cNvPr id="142" name=""/>
          <p:cNvSpPr/>
          <p:nvPr/>
        </p:nvSpPr>
        <p:spPr>
          <a:xfrm>
            <a:off x="7423200" y="2438280"/>
            <a:ext cx="1596960" cy="99072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3" name=""/>
          <p:cNvSpPr/>
          <p:nvPr/>
        </p:nvSpPr>
        <p:spPr>
          <a:xfrm>
            <a:off x="719280" y="2206800"/>
            <a:ext cx="1141200" cy="1444320"/>
          </a:xfrm>
          <a:prstGeom prst="rect">
            <a:avLst/>
          </a:prstGeom>
          <a:solidFill>
            <a:srgbClr val="ffffff"/>
          </a:solidFill>
          <a:ln w="12600">
            <a:solidFill>
              <a:srgbClr val="000000"/>
            </a:solidFill>
            <a:miter/>
          </a:ln>
        </p:spPr>
        <p:style>
          <a:lnRef idx="0"/>
          <a:fillRef idx="0"/>
          <a:effectRef idx="0"/>
          <a:fontRef idx="minor"/>
        </p:style>
        <p:txBody>
          <a:bodyPr lIns="90360" rIns="90360" tIns="44280" bIns="442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Gas</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Bolivia</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Comercial-</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izadora Ltda.</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(Gas Com-SRL)</a:t>
            </a:r>
            <a:endParaRPr b="0" lang="en-US" sz="1400" strike="noStrike" u="none">
              <a:solidFill>
                <a:srgbClr val="000000"/>
              </a:solidFill>
              <a:effectLst/>
              <a:uFillTx/>
              <a:latin typeface="Times New Roman"/>
            </a:endParaRPr>
          </a:p>
        </p:txBody>
      </p:sp>
      <p:sp>
        <p:nvSpPr>
          <p:cNvPr id="144" name=""/>
          <p:cNvSpPr/>
          <p:nvPr/>
        </p:nvSpPr>
        <p:spPr>
          <a:xfrm flipV="1">
            <a:off x="6364440" y="1366560"/>
            <a:ext cx="442800" cy="84924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5" name=""/>
          <p:cNvSpPr/>
          <p:nvPr/>
        </p:nvSpPr>
        <p:spPr>
          <a:xfrm flipV="1">
            <a:off x="5970600" y="1212480"/>
            <a:ext cx="606240" cy="101916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6" name=""/>
          <p:cNvSpPr/>
          <p:nvPr/>
        </p:nvSpPr>
        <p:spPr>
          <a:xfrm>
            <a:off x="1403280" y="1600200"/>
            <a:ext cx="4038840" cy="609480"/>
          </a:xfrm>
          <a:custGeom>
            <a:avLst/>
            <a:gdLst/>
            <a:ahLst/>
            <a:rect l="l" t="t" r="r" b="b"/>
            <a:pathLst>
              <a:path w="2544" h="384">
                <a:moveTo>
                  <a:pt x="0" y="383"/>
                </a:moveTo>
                <a:lnTo>
                  <a:pt x="170" y="313"/>
                </a:lnTo>
                <a:lnTo>
                  <a:pt x="337" y="245"/>
                </a:lnTo>
                <a:lnTo>
                  <a:pt x="506" y="182"/>
                </a:lnTo>
                <a:lnTo>
                  <a:pt x="672" y="122"/>
                </a:lnTo>
                <a:lnTo>
                  <a:pt x="753" y="98"/>
                </a:lnTo>
                <a:lnTo>
                  <a:pt x="838" y="72"/>
                </a:lnTo>
                <a:lnTo>
                  <a:pt x="919" y="52"/>
                </a:lnTo>
                <a:lnTo>
                  <a:pt x="1004" y="36"/>
                </a:lnTo>
                <a:lnTo>
                  <a:pt x="1086" y="20"/>
                </a:lnTo>
                <a:lnTo>
                  <a:pt x="1166" y="9"/>
                </a:lnTo>
                <a:lnTo>
                  <a:pt x="1247" y="2"/>
                </a:lnTo>
                <a:lnTo>
                  <a:pt x="1328" y="0"/>
                </a:lnTo>
                <a:lnTo>
                  <a:pt x="1408" y="2"/>
                </a:lnTo>
                <a:lnTo>
                  <a:pt x="1494" y="11"/>
                </a:lnTo>
                <a:lnTo>
                  <a:pt x="1579" y="25"/>
                </a:lnTo>
                <a:lnTo>
                  <a:pt x="1669" y="45"/>
                </a:lnTo>
                <a:lnTo>
                  <a:pt x="1758" y="68"/>
                </a:lnTo>
                <a:lnTo>
                  <a:pt x="1848" y="93"/>
                </a:lnTo>
                <a:lnTo>
                  <a:pt x="1933" y="122"/>
                </a:lnTo>
                <a:lnTo>
                  <a:pt x="2023" y="152"/>
                </a:lnTo>
                <a:lnTo>
                  <a:pt x="2184" y="213"/>
                </a:lnTo>
                <a:lnTo>
                  <a:pt x="2260" y="243"/>
                </a:lnTo>
                <a:lnTo>
                  <a:pt x="2333" y="272"/>
                </a:lnTo>
                <a:lnTo>
                  <a:pt x="2395" y="297"/>
                </a:lnTo>
                <a:lnTo>
                  <a:pt x="2453" y="320"/>
                </a:lnTo>
                <a:lnTo>
                  <a:pt x="2503" y="340"/>
                </a:lnTo>
                <a:lnTo>
                  <a:pt x="2543" y="354"/>
                </a:lnTo>
              </a:path>
            </a:pathLst>
          </a:custGeom>
          <a:noFill/>
          <a:ln cap="rnd" w="12600">
            <a:solidFill>
              <a:srgbClr val="000000"/>
            </a:solidFill>
            <a:round/>
            <a:head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7" name=""/>
          <p:cNvSpPr/>
          <p:nvPr/>
        </p:nvSpPr>
        <p:spPr>
          <a:xfrm>
            <a:off x="2822400" y="1622520"/>
            <a:ext cx="1406880" cy="226440"/>
          </a:xfrm>
          <a:prstGeom prst="rect">
            <a:avLst/>
          </a:prstGeom>
          <a:noFill/>
          <a:ln w="0">
            <a:noFill/>
          </a:ln>
        </p:spPr>
        <p:style>
          <a:lnRef idx="0"/>
          <a:fillRef idx="0"/>
          <a:effectRef idx="0"/>
          <a:fontRef idx="minor"/>
        </p:style>
        <p:txBody>
          <a:bodyPr lIns="90360" rIns="90360" tIns="44280" bIns="44280" anchor="t">
            <a:spAutoFit/>
          </a:bodyPr>
          <a:p>
            <a:pPr algn="ct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Gas Price Payment</a:t>
            </a:r>
            <a:endParaRPr b="0" lang="en-US" sz="900" strike="noStrike" u="none">
              <a:solidFill>
                <a:srgbClr val="000000"/>
              </a:solidFill>
              <a:effectLst/>
              <a:uFillTx/>
              <a:latin typeface="Times New Roman"/>
            </a:endParaRPr>
          </a:p>
        </p:txBody>
      </p:sp>
      <p:sp>
        <p:nvSpPr>
          <p:cNvPr id="148" name=""/>
          <p:cNvSpPr/>
          <p:nvPr/>
        </p:nvSpPr>
        <p:spPr>
          <a:xfrm>
            <a:off x="5110200" y="3505320"/>
            <a:ext cx="3897360" cy="3141720"/>
          </a:xfrm>
          <a:prstGeom prst="rect">
            <a:avLst/>
          </a:prstGeom>
          <a:noFill/>
          <a:ln w="0">
            <a:noFill/>
          </a:ln>
        </p:spPr>
        <p:style>
          <a:lnRef idx="0"/>
          <a:fillRef idx="0"/>
          <a:effectRef idx="0"/>
          <a:fontRef idx="minor"/>
        </p:style>
        <p:txBody>
          <a:bodyPr lIns="90360" rIns="90360" tIns="44280" bIns="442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sng">
                <a:solidFill>
                  <a:srgbClr val="000000"/>
                </a:solidFill>
                <a:effectLst/>
                <a:uFillTx/>
                <a:latin typeface="Times New Roman"/>
              </a:rPr>
              <a:t>Taxes on Receipts (applies to Resident Brazilian Cos.):</a:t>
            </a:r>
            <a:endParaRPr b="0" lang="en-US" sz="10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PIS (0.65%) /COFINS (3.0%) +(1% COFINS credit)</a:t>
            </a:r>
            <a:endParaRPr b="0" lang="en-US" sz="10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No VAT (ICMS is only recovered by Elektro.  We do not need to include it.)</a:t>
            </a:r>
            <a:endParaRPr b="0" lang="en-US" sz="10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CPMF (0.3%) based on gross revenues (financial transaction tax assessed on every transfer)</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sng">
                <a:solidFill>
                  <a:srgbClr val="000000"/>
                </a:solidFill>
                <a:effectLst/>
                <a:uFillTx/>
                <a:latin typeface="Times New Roman"/>
              </a:rPr>
              <a:t>Regulatory Fee</a:t>
            </a:r>
            <a:endParaRPr b="0" lang="en-US" sz="10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ANEEL Regulatory Fee (0.5%) based on Gross Revenues - grossed up with PIS/COFINS</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sng">
                <a:solidFill>
                  <a:srgbClr val="000000"/>
                </a:solidFill>
                <a:effectLst/>
                <a:uFillTx/>
                <a:latin typeface="Times New Roman"/>
              </a:rPr>
              <a:t>Taxes on Income:</a:t>
            </a:r>
            <a:endParaRPr b="0" lang="en-US" sz="10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Income Tax (15%) (Brazil).  Deferral for US income tax.</a:t>
            </a:r>
            <a:endParaRPr b="0" lang="en-US" sz="10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Additional Income Tax (10% if &gt;$R240,000)</a:t>
            </a:r>
            <a:endParaRPr b="0" lang="en-US" sz="10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Social Contribution Tax (12%) - Credit of 1%</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sng">
                <a:solidFill>
                  <a:srgbClr val="000000"/>
                </a:solidFill>
                <a:effectLst/>
                <a:uFillTx/>
                <a:latin typeface="Times New Roman"/>
              </a:rPr>
              <a:t>Import of energy (Good):</a:t>
            </a:r>
            <a:endParaRPr b="0" lang="en-US" sz="10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No import duties for energy imports</a:t>
            </a:r>
            <a:endParaRPr b="0" lang="en-US" sz="10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Critical to characterize as a sale of energy/good, not a service because W/H tax of 25% would apply if Brazil considered the payment to Bolivia as a service fee. </a:t>
            </a:r>
            <a:endParaRPr b="0" lang="en-US" sz="10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No ISS</a:t>
            </a:r>
            <a:endParaRPr b="0" lang="en-US" sz="10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No PIS/Cofins (=Brazilian GRT) </a:t>
            </a:r>
            <a:endParaRPr b="0" lang="en-US" sz="1000" strike="noStrike" u="none">
              <a:solidFill>
                <a:srgbClr val="000000"/>
              </a:solidFill>
              <a:effectLst/>
              <a:uFillTx/>
              <a:latin typeface="Times New Roman"/>
            </a:endParaRPr>
          </a:p>
        </p:txBody>
      </p:sp>
      <p:sp>
        <p:nvSpPr>
          <p:cNvPr id="149" name=""/>
          <p:cNvSpPr/>
          <p:nvPr/>
        </p:nvSpPr>
        <p:spPr>
          <a:xfrm>
            <a:off x="1017720" y="4094280"/>
            <a:ext cx="1304640" cy="1310040"/>
          </a:xfrm>
          <a:prstGeom prst="rect">
            <a:avLst/>
          </a:prstGeom>
          <a:noFill/>
          <a:ln w="0">
            <a:noFill/>
          </a:ln>
        </p:spPr>
        <p:style>
          <a:lnRef idx="0"/>
          <a:fillRef idx="0"/>
          <a:effectRef idx="0"/>
          <a:fontRef idx="minor"/>
        </p:style>
        <p:txBody>
          <a:bodyPr lIns="90360" rIns="90360" tIns="44280" bIns="44280" anchor="t">
            <a:spAutoFit/>
          </a:bodyPr>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25% Bolivian Income Tax</a:t>
            </a:r>
            <a:endParaRPr b="0" lang="en-US" sz="10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Elect to be a corporation for US tax purposes</a:t>
            </a:r>
            <a:endParaRPr b="0" lang="en-US" sz="10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Exempt from immediate payment of US tax</a:t>
            </a:r>
            <a:endParaRPr b="0" lang="en-US" sz="1000" strike="noStrike" u="none">
              <a:solidFill>
                <a:srgbClr val="000000"/>
              </a:solidFill>
              <a:effectLst/>
              <a:uFillTx/>
              <a:latin typeface="Times New Roman"/>
            </a:endParaRPr>
          </a:p>
        </p:txBody>
      </p:sp>
      <p:sp>
        <p:nvSpPr>
          <p:cNvPr id="150" name=""/>
          <p:cNvSpPr/>
          <p:nvPr/>
        </p:nvSpPr>
        <p:spPr>
          <a:xfrm>
            <a:off x="2465280" y="4017960"/>
            <a:ext cx="2136960" cy="2225880"/>
          </a:xfrm>
          <a:prstGeom prst="rect">
            <a:avLst/>
          </a:prstGeom>
          <a:noFill/>
          <a:ln w="0">
            <a:noFill/>
          </a:ln>
        </p:spPr>
        <p:style>
          <a:lnRef idx="0"/>
          <a:fillRef idx="0"/>
          <a:effectRef idx="0"/>
          <a:fontRef idx="minor"/>
        </p:style>
        <p:txBody>
          <a:bodyPr lIns="90360" rIns="90360" tIns="44280" bIns="44280" anchor="t">
            <a:spAutoFit/>
          </a:bodyPr>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No Transaction Tax in FTZ</a:t>
            </a:r>
            <a:endParaRPr b="0" lang="en-US" sz="10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No Import Duties in FTZ</a:t>
            </a:r>
            <a:endParaRPr b="0" lang="en-US" sz="10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No IVA (VAT) for gas sold in FTZ </a:t>
            </a:r>
            <a:endParaRPr b="0" lang="en-US" sz="10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No immediate US tax on CPA income</a:t>
            </a:r>
            <a:endParaRPr b="0" lang="en-US" sz="10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25% Bolivian Income Tax</a:t>
            </a:r>
            <a:endParaRPr b="0" lang="en-US" sz="10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Regulatory Fee of 1% -(issue remains outstanding)</a:t>
            </a:r>
            <a:endParaRPr b="0" lang="en-US" sz="10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Interest Income subject to Subpart F US tax on Bolivian loans</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sng">
                <a:solidFill>
                  <a:srgbClr val="000000"/>
                </a:solidFill>
                <a:effectLst/>
                <a:uFillTx/>
                <a:latin typeface="Times New Roman"/>
              </a:rPr>
              <a:t>Taxes at Sell-Down</a:t>
            </a:r>
            <a:endParaRPr b="0" lang="en-US" sz="10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3% transaction tax on gross sale price</a:t>
            </a:r>
            <a:endParaRPr b="0" lang="en-US" sz="10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No Bolivian W/H tax</a:t>
            </a:r>
            <a:endParaRPr b="0" lang="en-US" sz="10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US Taxable gain/loss</a:t>
            </a:r>
            <a:endParaRPr b="0" lang="en-US" sz="1000" strike="noStrike" u="none">
              <a:solidFill>
                <a:srgbClr val="000000"/>
              </a:solidFill>
              <a:effectLst/>
              <a:uFillTx/>
              <a:latin typeface="Times New Roman"/>
            </a:endParaRPr>
          </a:p>
        </p:txBody>
      </p:sp>
      <p:sp>
        <p:nvSpPr>
          <p:cNvPr id="151" name=""/>
          <p:cNvSpPr/>
          <p:nvPr/>
        </p:nvSpPr>
        <p:spPr>
          <a:xfrm>
            <a:off x="5156280" y="2163600"/>
            <a:ext cx="1369800" cy="1368720"/>
          </a:xfrm>
          <a:prstGeom prst="rect">
            <a:avLst/>
          </a:prstGeom>
          <a:solidFill>
            <a:srgbClr val="ffffff"/>
          </a:solidFill>
          <a:ln w="12600">
            <a:solidFill>
              <a:srgbClr val="000000"/>
            </a:solidFill>
            <a:miter/>
          </a:ln>
        </p:spPr>
        <p:style>
          <a:lnRef idx="0"/>
          <a:fillRef idx="0"/>
          <a:effectRef idx="0"/>
          <a:fontRef idx="minor"/>
        </p:style>
        <p:txBody>
          <a:bodyPr lIns="90360" rIns="90360" tIns="44280" bIns="442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Brasen</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(Brasil</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Energia Ltda.)</a:t>
            </a:r>
            <a:endParaRPr b="0" lang="en-US" sz="1400" strike="noStrike" u="none">
              <a:solidFill>
                <a:srgbClr val="000000"/>
              </a:solidFill>
              <a:effectLst/>
              <a:uFillTx/>
              <a:latin typeface="Times New Roman"/>
            </a:endParaRPr>
          </a:p>
        </p:txBody>
      </p:sp>
      <p:graphicFrame>
        <p:nvGraphicFramePr>
          <p:cNvPr id="152" name=""/>
          <p:cNvGraphicFramePr/>
          <p:nvPr/>
        </p:nvGraphicFramePr>
        <p:xfrm>
          <a:off x="7575480" y="2739960"/>
          <a:ext cx="1219320" cy="308160"/>
        </p:xfrm>
        <a:graphic>
          <a:graphicData uri="http://schemas.openxmlformats.org/presentationml/2006/ole">
            <p:oleObj r:id="rId1" spid="">
              <p:embed/>
              <p:pic>
                <p:nvPicPr>
                  <p:cNvPr id="153" name="" descr=""/>
                  <p:cNvPicPr/>
                  <p:nvPr/>
                </p:nvPicPr>
                <p:blipFill>
                  <a:blip r:embed="rId2"/>
                  <a:stretch/>
                </p:blipFill>
                <p:spPr>
                  <a:xfrm>
                    <a:off x="7575480" y="2739960"/>
                    <a:ext cx="1219320" cy="308160"/>
                  </a:xfrm>
                  <a:prstGeom prst="rect">
                    <a:avLst/>
                  </a:prstGeom>
                  <a:noFill/>
                  <a:ln w="0">
                    <a:noFill/>
                  </a:ln>
                </p:spPr>
              </p:pic>
            </p:oleObj>
          </a:graphicData>
        </a:graphic>
      </p:graphicFrame>
      <p:sp>
        <p:nvSpPr>
          <p:cNvPr id="154" name=""/>
          <p:cNvSpPr/>
          <p:nvPr/>
        </p:nvSpPr>
        <p:spPr>
          <a:xfrm>
            <a:off x="0" y="1523880"/>
            <a:ext cx="1012680" cy="363960"/>
          </a:xfrm>
          <a:prstGeom prst="rect">
            <a:avLst/>
          </a:prstGeom>
          <a:noFill/>
          <a:ln w="12600">
            <a:solidFill>
              <a:srgbClr val="000000"/>
            </a:solidFill>
            <a:miter/>
          </a:ln>
        </p:spPr>
        <p:style>
          <a:lnRef idx="0"/>
          <a:fillRef idx="0"/>
          <a:effectRef idx="0"/>
          <a:fontRef idx="minor"/>
        </p:style>
        <p:txBody>
          <a:bodyPr lIns="90360" rIns="90360" tIns="44280" bIns="44280" anchor="t">
            <a:spAutoFit/>
          </a:bodyPr>
          <a:p>
            <a:pPr algn="ct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Gas Supply and Transportation</a:t>
            </a:r>
            <a:endParaRPr b="0" lang="en-US" sz="900" strike="noStrike" u="none">
              <a:solidFill>
                <a:srgbClr val="000000"/>
              </a:solidFill>
              <a:effectLst/>
              <a:uFillTx/>
              <a:latin typeface="Times New Roman"/>
            </a:endParaRPr>
          </a:p>
        </p:txBody>
      </p:sp>
      <p:sp>
        <p:nvSpPr>
          <p:cNvPr id="155" name=""/>
          <p:cNvSpPr/>
          <p:nvPr/>
        </p:nvSpPr>
        <p:spPr>
          <a:xfrm>
            <a:off x="506520" y="1898640"/>
            <a:ext cx="214200" cy="1031760"/>
          </a:xfrm>
          <a:custGeom>
            <a:avLst/>
            <a:gdLst/>
            <a:ahLst/>
            <a:rect l="l" t="t" r="r" b="b"/>
            <a:pathLst>
              <a:path w="135" h="650">
                <a:moveTo>
                  <a:pt x="0" y="0"/>
                </a:moveTo>
                <a:lnTo>
                  <a:pt x="0" y="649"/>
                </a:lnTo>
                <a:lnTo>
                  <a:pt x="134" y="649"/>
                </a:lnTo>
              </a:path>
            </a:pathLst>
          </a:custGeom>
          <a:noFill/>
          <a:ln cap="rnd" w="12600">
            <a:solidFill>
              <a:srgbClr val="000000"/>
            </a:solidFill>
            <a:round/>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 name=""/>
          <p:cNvSpPr/>
          <p:nvPr/>
        </p:nvSpPr>
        <p:spPr>
          <a:xfrm>
            <a:off x="1190520" y="1474920"/>
            <a:ext cx="225360" cy="225360"/>
          </a:xfrm>
          <a:prstGeom prst="rect">
            <a:avLst/>
          </a:prstGeom>
          <a:solidFill>
            <a:srgbClr val="ffff99"/>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7" name=""/>
          <p:cNvSpPr/>
          <p:nvPr/>
        </p:nvSpPr>
        <p:spPr>
          <a:xfrm>
            <a:off x="1373400" y="1447920"/>
            <a:ext cx="1477440" cy="271800"/>
          </a:xfrm>
          <a:prstGeom prst="rect">
            <a:avLst/>
          </a:prstGeom>
          <a:noFill/>
          <a:ln w="0">
            <a:noFill/>
          </a:ln>
        </p:spPr>
        <p:style>
          <a:lnRef idx="0"/>
          <a:fillRef idx="0"/>
          <a:effectRef idx="0"/>
          <a:fontRef idx="minor"/>
        </p:style>
        <p:txBody>
          <a:bodyPr wrap="none" lIns="90360" rIns="90360" tIns="44280" bIns="442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in Free Trade Zone</a:t>
            </a:r>
            <a:endParaRPr b="0" lang="en-US" sz="1200" strike="noStrike" u="none">
              <a:solidFill>
                <a:srgbClr val="000000"/>
              </a:solidFill>
              <a:effectLst/>
              <a:uFillTx/>
              <a:latin typeface="Times New Roman"/>
            </a:endParaRPr>
          </a:p>
        </p:txBody>
      </p:sp>
      <p:sp>
        <p:nvSpPr>
          <p:cNvPr id="158" name=""/>
          <p:cNvSpPr/>
          <p:nvPr/>
        </p:nvSpPr>
        <p:spPr>
          <a:xfrm>
            <a:off x="27000" y="4186080"/>
            <a:ext cx="923760" cy="1004760"/>
          </a:xfrm>
          <a:prstGeom prst="rect">
            <a:avLst/>
          </a:prstGeom>
          <a:noFill/>
          <a:ln w="0">
            <a:noFill/>
          </a:ln>
        </p:spPr>
        <p:style>
          <a:lnRef idx="0"/>
          <a:fillRef idx="0"/>
          <a:effectRef idx="0"/>
          <a:fontRef idx="minor"/>
        </p:style>
        <p:txBody>
          <a:bodyPr lIns="90360" rIns="90360" tIns="44280" bIns="44280" anchor="t">
            <a:spAutoFit/>
          </a:bodyPr>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VAT (13%) and Transaction Tax (3%) on transportation component</a:t>
            </a:r>
            <a:endParaRPr b="0" lang="en-US" sz="1000" strike="noStrike" u="none">
              <a:solidFill>
                <a:srgbClr val="000000"/>
              </a:solidFill>
              <a:effectLst/>
              <a:uFillTx/>
              <a:latin typeface="Times New Roman"/>
            </a:endParaRPr>
          </a:p>
        </p:txBody>
      </p:sp>
      <p:sp>
        <p:nvSpPr>
          <p:cNvPr id="159" name=""/>
          <p:cNvSpPr/>
          <p:nvPr/>
        </p:nvSpPr>
        <p:spPr>
          <a:xfrm>
            <a:off x="1860480" y="2928960"/>
            <a:ext cx="689040" cy="1440"/>
          </a:xfrm>
          <a:custGeom>
            <a:avLst/>
            <a:gdLst/>
            <a:ahLst/>
            <a:rect l="l" t="t" r="r" b="b"/>
            <a:pathLst>
              <a:path w="433" h="1">
                <a:moveTo>
                  <a:pt x="0" y="0"/>
                </a:moveTo>
                <a:lnTo>
                  <a:pt x="432" y="0"/>
                </a:lnTo>
              </a:path>
            </a:pathLst>
          </a:custGeom>
          <a:noFill/>
          <a:ln cap="rnd" w="12600">
            <a:solidFill>
              <a:srgbClr val="000000"/>
            </a:solidFill>
            <a:round/>
            <a:tailEnd len="med" type="triangle" w="me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60" name=""/>
          <p:cNvSpPr/>
          <p:nvPr/>
        </p:nvSpPr>
        <p:spPr>
          <a:xfrm flipV="1">
            <a:off x="3773520" y="2890800"/>
            <a:ext cx="1357200" cy="14400"/>
          </a:xfrm>
          <a:prstGeom prst="line">
            <a:avLst/>
          </a:prstGeom>
          <a:ln w="12600">
            <a:solidFill>
              <a:srgbClr val="000000"/>
            </a:solidFill>
            <a:miter/>
            <a:tailEnd len="med" type="triangle" w="med"/>
          </a:ln>
        </p:spPr>
        <p:style>
          <a:lnRef idx="0"/>
          <a:fillRef idx="0"/>
          <a:effectRef idx="0"/>
          <a:fontRef idx="minor"/>
        </p:style>
        <p:txBody>
          <a:bodyPr lIns="90000" rIns="90000" tIns="-32400" bIns="-324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1" name=""/>
          <p:cNvSpPr/>
          <p:nvPr/>
        </p:nvSpPr>
        <p:spPr>
          <a:xfrm>
            <a:off x="504720" y="76320"/>
            <a:ext cx="7772400" cy="91440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00"/>
                </a:solidFill>
                <a:effectLst/>
                <a:uFillTx/>
                <a:latin typeface="Times New Roman"/>
              </a:rPr>
              <a:t>CUIABA II</a:t>
            </a:r>
            <a:endParaRPr b="0" lang="en-US" sz="4400" strike="noStrike" u="none">
              <a:solidFill>
                <a:srgbClr val="000000"/>
              </a:solidFill>
              <a:effectLst/>
              <a:uFillTx/>
              <a:latin typeface="Times New Roman"/>
            </a:endParaRPr>
          </a:p>
        </p:txBody>
      </p:sp>
      <p:sp>
        <p:nvSpPr>
          <p:cNvPr id="162" name=""/>
          <p:cNvSpPr/>
          <p:nvPr/>
        </p:nvSpPr>
        <p:spPr>
          <a:xfrm>
            <a:off x="533520" y="838080"/>
            <a:ext cx="7772400" cy="1143000"/>
          </a:xfrm>
          <a:prstGeom prst="rect">
            <a:avLst/>
          </a:prstGeom>
          <a:noFill/>
          <a:ln w="0">
            <a:noFill/>
          </a:ln>
        </p:spPr>
        <p:style>
          <a:lnRef idx="0"/>
          <a:fillRef idx="0"/>
          <a:effectRef idx="0"/>
          <a:fontRef idx="minor"/>
        </p:style>
        <p:txBody>
          <a:bodyPr lIns="90360" rIns="90360" tIns="44280" bIns="4428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Economics - 236MW Configuration</a:t>
            </a:r>
            <a:endParaRPr b="0" lang="en-US" sz="3200" strike="noStrike" u="none">
              <a:solidFill>
                <a:srgbClr val="000000"/>
              </a:solidFill>
              <a:effectLst/>
              <a:uFillTx/>
              <a:latin typeface="Times New Roman"/>
            </a:endParaRPr>
          </a:p>
        </p:txBody>
      </p:sp>
      <p:graphicFrame>
        <p:nvGraphicFramePr>
          <p:cNvPr id="163" name=""/>
          <p:cNvGraphicFramePr/>
          <p:nvPr/>
        </p:nvGraphicFramePr>
        <p:xfrm>
          <a:off x="533520" y="1752480"/>
          <a:ext cx="8610480" cy="5105520"/>
        </p:xfrm>
        <a:graphic>
          <a:graphicData uri="http://schemas.openxmlformats.org/presentationml/2006/ole">
            <p:oleObj progId="Excel.Sheet.12" r:id="rId1" spid="">
              <p:embed/>
              <p:pic>
                <p:nvPicPr>
                  <p:cNvPr id="164" name="" descr=""/>
                  <p:cNvPicPr/>
                  <p:nvPr/>
                </p:nvPicPr>
                <p:blipFill>
                  <a:blip r:embed="rId2"/>
                  <a:stretch/>
                </p:blipFill>
                <p:spPr>
                  <a:xfrm>
                    <a:off x="533520" y="1752480"/>
                    <a:ext cx="8610480" cy="51055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PlaceHolder 1"/>
          <p:cNvSpPr>
            <a:spLocks noGrp="1"/>
          </p:cNvSpPr>
          <p:nvPr>
            <p:ph/>
          </p:nvPr>
        </p:nvSpPr>
        <p:spPr>
          <a:xfrm>
            <a:off x="1143000" y="1295280"/>
            <a:ext cx="6934320" cy="4724640"/>
          </a:xfrm>
          <a:prstGeom prst="rect">
            <a:avLst/>
          </a:prstGeom>
          <a:noFill/>
          <a:ln w="0">
            <a:noFill/>
          </a:ln>
        </p:spPr>
        <p:txBody>
          <a:bodyPr lIns="90000" rIns="90000" tIns="46800" bIns="46800" anchor="t">
            <a:normAutofit lnSpcReduction="9999"/>
          </a:bodyPr>
          <a:p>
            <a:pPr>
              <a:lnSpc>
                <a:spcPct val="140000"/>
              </a:lnSpc>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Combined Cycle: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480 MW</a:t>
            </a:r>
            <a:endParaRPr b="0" lang="en-US" sz="2000" strike="noStrike" u="none">
              <a:solidFill>
                <a:srgbClr val="000000"/>
              </a:solidFill>
              <a:effectLst/>
              <a:uFillTx/>
              <a:latin typeface="Times New Roman"/>
            </a:endParaRPr>
          </a:p>
          <a:p>
            <a:pPr>
              <a:lnSpc>
                <a:spcPct val="140000"/>
              </a:lnSpc>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Gas Requirement:</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2.20 MM m</a:t>
            </a:r>
            <a:r>
              <a:rPr b="0" lang="en-US" sz="2000" strike="noStrike" u="none" baseline="30000">
                <a:solidFill>
                  <a:srgbClr val="000000"/>
                </a:solidFill>
                <a:effectLst/>
                <a:uFillTx/>
                <a:latin typeface="Times New Roman"/>
              </a:rPr>
              <a:t>3</a:t>
            </a:r>
            <a:r>
              <a:rPr b="0" lang="en-US" sz="2000" strike="noStrike" u="none">
                <a:solidFill>
                  <a:srgbClr val="000000"/>
                </a:solidFill>
                <a:effectLst/>
                <a:uFillTx/>
                <a:latin typeface="Times New Roman"/>
              </a:rPr>
              <a:t>/day</a:t>
            </a:r>
            <a:endParaRPr b="0" lang="en-US" sz="2000" strike="noStrike" u="none">
              <a:solidFill>
                <a:srgbClr val="000000"/>
              </a:solidFill>
              <a:effectLst/>
              <a:uFillTx/>
              <a:latin typeface="Times New Roman"/>
            </a:endParaRPr>
          </a:p>
          <a:p>
            <a:pPr>
              <a:lnSpc>
                <a:spcPct val="140000"/>
              </a:lnSpc>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Gas Supply Contract:</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YPF</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37.5%</a:t>
            </a:r>
            <a:endParaRPr b="0" lang="en-US" sz="2000" strike="noStrike" u="none">
              <a:solidFill>
                <a:srgbClr val="000000"/>
              </a:solidFill>
              <a:effectLst/>
              <a:uFillTx/>
              <a:latin typeface="Times New Roman"/>
            </a:endParaRPr>
          </a:p>
          <a:p>
            <a:pPr lvl="4" marL="2057400" indent="-228600">
              <a:lnSpc>
                <a:spcPct val="80000"/>
              </a:lnSpc>
              <a:spcBef>
                <a:spcPts val="374"/>
              </a:spcBef>
              <a:buNone/>
              <a:tabLst>
                <a:tab algn="l" pos="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ANDINA    37.5%</a:t>
            </a:r>
            <a:endParaRPr b="0" lang="en-US" sz="2000" strike="noStrike" u="none">
              <a:solidFill>
                <a:srgbClr val="000000"/>
              </a:solidFill>
              <a:effectLst/>
              <a:uFillTx/>
              <a:latin typeface="Times New Roman"/>
            </a:endParaRPr>
          </a:p>
          <a:p>
            <a:pPr lvl="4" marL="2057400" indent="-228600">
              <a:lnSpc>
                <a:spcPct val="80000"/>
              </a:lnSpc>
              <a:spcBef>
                <a:spcPts val="374"/>
              </a:spcBef>
              <a:buNone/>
              <a:tabLst>
                <a:tab algn="l" pos="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VINTAGE  25.0%</a:t>
            </a:r>
            <a:endParaRPr b="0" lang="en-US" sz="2000" strike="noStrike" u="none">
              <a:solidFill>
                <a:srgbClr val="000000"/>
              </a:solidFill>
              <a:effectLst/>
              <a:uFillTx/>
              <a:latin typeface="Times New Roman"/>
            </a:endParaRPr>
          </a:p>
          <a:p>
            <a:pPr>
              <a:lnSpc>
                <a:spcPct val="140000"/>
              </a:lnSpc>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Argentine Gas:</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0.83 MM m</a:t>
            </a:r>
            <a:r>
              <a:rPr b="0" lang="en-US" sz="2000" strike="noStrike" u="none" baseline="30000">
                <a:solidFill>
                  <a:srgbClr val="000000"/>
                </a:solidFill>
                <a:effectLst/>
                <a:uFillTx/>
                <a:latin typeface="Times New Roman"/>
              </a:rPr>
              <a:t>3</a:t>
            </a:r>
            <a:r>
              <a:rPr b="0" lang="en-US" sz="2000" strike="noStrike" u="none">
                <a:solidFill>
                  <a:srgbClr val="000000"/>
                </a:solidFill>
                <a:effectLst/>
                <a:uFillTx/>
                <a:latin typeface="Times New Roman"/>
              </a:rPr>
              <a:t>/day</a:t>
            </a:r>
            <a:endParaRPr b="0" lang="en-US" sz="2000" strike="noStrike" u="none">
              <a:solidFill>
                <a:srgbClr val="000000"/>
              </a:solidFill>
              <a:effectLst/>
              <a:uFillTx/>
              <a:latin typeface="Times New Roman"/>
            </a:endParaRPr>
          </a:p>
          <a:p>
            <a:pPr>
              <a:lnSpc>
                <a:spcPct val="140000"/>
              </a:lnSpc>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Bolivian Gas:</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1.38 MM m</a:t>
            </a:r>
            <a:r>
              <a:rPr b="0" lang="en-US" sz="2000" strike="noStrike" u="none" baseline="30000">
                <a:solidFill>
                  <a:srgbClr val="000000"/>
                </a:solidFill>
                <a:effectLst/>
                <a:uFillTx/>
                <a:latin typeface="Times New Roman"/>
              </a:rPr>
              <a:t>3</a:t>
            </a:r>
            <a:r>
              <a:rPr b="0" lang="en-US" sz="2000" strike="noStrike" u="none">
                <a:solidFill>
                  <a:srgbClr val="000000"/>
                </a:solidFill>
                <a:effectLst/>
                <a:uFillTx/>
                <a:latin typeface="Times New Roman"/>
              </a:rPr>
              <a:t>/day</a:t>
            </a:r>
            <a:endParaRPr b="0" lang="en-US" sz="2000" strike="noStrike" u="none">
              <a:solidFill>
                <a:srgbClr val="000000"/>
              </a:solidFill>
              <a:effectLst/>
              <a:uFillTx/>
              <a:latin typeface="Times New Roman"/>
            </a:endParaRPr>
          </a:p>
          <a:p>
            <a:pPr>
              <a:lnSpc>
                <a:spcPct val="140000"/>
              </a:lnSpc>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Term YPF/Andina contract:</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19 years</a:t>
            </a:r>
            <a:endParaRPr b="0" lang="en-US" sz="2000" strike="noStrike" u="none">
              <a:solidFill>
                <a:srgbClr val="000000"/>
              </a:solidFill>
              <a:effectLst/>
              <a:uFillTx/>
              <a:latin typeface="Times New Roman"/>
            </a:endParaRPr>
          </a:p>
          <a:p>
            <a:pPr>
              <a:lnSpc>
                <a:spcPct val="140000"/>
              </a:lnSpc>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Term Vintage contract:</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6 Months</a:t>
            </a:r>
            <a:endParaRPr b="0" lang="en-US" sz="2000" strike="noStrike" u="none">
              <a:solidFill>
                <a:srgbClr val="000000"/>
              </a:solidFill>
              <a:effectLst/>
              <a:uFillTx/>
              <a:latin typeface="Times New Roman"/>
            </a:endParaRPr>
          </a:p>
        </p:txBody>
      </p:sp>
      <p:sp>
        <p:nvSpPr>
          <p:cNvPr id="15" name="PlaceHolder 2"/>
          <p:cNvSpPr>
            <a:spLocks noGrp="1"/>
          </p:cNvSpPr>
          <p:nvPr>
            <p:ph type="title"/>
          </p:nvPr>
        </p:nvSpPr>
        <p:spPr>
          <a:xfrm>
            <a:off x="685800" y="304920"/>
            <a:ext cx="7772400" cy="91440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00"/>
                </a:solidFill>
                <a:effectLst/>
                <a:uFillTx/>
                <a:latin typeface="Times New Roman"/>
              </a:rPr>
              <a:t>CUIABA I</a:t>
            </a:r>
            <a:endParaRPr b="0" lang="en-US" sz="4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 name="PlaceHolder 1"/>
          <p:cNvSpPr>
            <a:spLocks noGrp="1"/>
          </p:cNvSpPr>
          <p:nvPr>
            <p:ph/>
          </p:nvPr>
        </p:nvSpPr>
        <p:spPr>
          <a:xfrm>
            <a:off x="304920" y="1828800"/>
            <a:ext cx="8534160" cy="4191120"/>
          </a:xfrm>
          <a:prstGeom prst="rect">
            <a:avLst/>
          </a:prstGeom>
          <a:noFill/>
          <a:ln w="0">
            <a:noFill/>
          </a:ln>
        </p:spPr>
        <p:txBody>
          <a:bodyPr lIns="90000" rIns="90000" tIns="46800" bIns="46800" anchor="t">
            <a:normAutofit/>
          </a:bodyPr>
          <a:p>
            <a:pPr marL="343080" indent="-343080">
              <a:lnSpc>
                <a:spcPct val="18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Argentine Export Permit granted for 19 years under certain conditions.</a:t>
            </a:r>
            <a:endParaRPr b="0" lang="en-US" sz="2000" strike="noStrike" u="none">
              <a:solidFill>
                <a:srgbClr val="000000"/>
              </a:solidFill>
              <a:effectLst/>
              <a:uFillTx/>
              <a:latin typeface="Times New Roman"/>
            </a:endParaRPr>
          </a:p>
          <a:p>
            <a:pPr marL="343080" indent="-343080">
              <a:lnSpc>
                <a:spcPct val="18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Bolivian Transit Permit still in process. Unofficially, the Bolivian Transit Permit will be granted for 1 year only.</a:t>
            </a:r>
            <a:endParaRPr b="0" lang="en-US" sz="2000" strike="noStrike" u="none">
              <a:solidFill>
                <a:srgbClr val="000000"/>
              </a:solidFill>
              <a:effectLst/>
              <a:uFillTx/>
              <a:latin typeface="Times New Roman"/>
            </a:endParaRPr>
          </a:p>
          <a:p>
            <a:pPr marL="343080" indent="-343080">
              <a:lnSpc>
                <a:spcPct val="18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Lenders are now developing a Due Dilligence over YPF and Andina.</a:t>
            </a:r>
            <a:endParaRPr b="0" lang="en-US" sz="2000" strike="noStrike" u="none">
              <a:solidFill>
                <a:srgbClr val="000000"/>
              </a:solidFill>
              <a:effectLst/>
              <a:uFillTx/>
              <a:latin typeface="Times New Roman"/>
            </a:endParaRPr>
          </a:p>
          <a:p>
            <a:pPr marL="343080" indent="-343080">
              <a:lnSpc>
                <a:spcPct val="18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YPF is now evaluating the possibility to assign the contract to Maxus.</a:t>
            </a:r>
            <a:endParaRPr b="0" lang="en-US" sz="2000" strike="noStrike" u="none">
              <a:solidFill>
                <a:srgbClr val="000000"/>
              </a:solidFill>
              <a:effectLst/>
              <a:uFillTx/>
              <a:latin typeface="Times New Roman"/>
            </a:endParaRPr>
          </a:p>
        </p:txBody>
      </p:sp>
      <p:sp>
        <p:nvSpPr>
          <p:cNvPr id="17" name="PlaceHolder 2"/>
          <p:cNvSpPr>
            <a:spLocks noGrp="1"/>
          </p:cNvSpPr>
          <p:nvPr>
            <p:ph type="title"/>
          </p:nvPr>
        </p:nvSpPr>
        <p:spPr>
          <a:xfrm>
            <a:off x="685800" y="304560"/>
            <a:ext cx="7772400" cy="99036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00"/>
                </a:solidFill>
                <a:effectLst/>
                <a:uFillTx/>
                <a:latin typeface="Times New Roman"/>
              </a:rPr>
              <a:t>CUIABA I</a:t>
            </a:r>
            <a:br>
              <a:rPr sz="4400"/>
            </a:br>
            <a:r>
              <a:rPr b="1" lang="en-US" sz="3200" strike="noStrike" u="none">
                <a:solidFill>
                  <a:srgbClr val="000000"/>
                </a:solidFill>
                <a:effectLst/>
                <a:uFillTx/>
                <a:latin typeface="Times New Roman"/>
              </a:rPr>
              <a:t>Current Situation</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PlaceHolder 1"/>
          <p:cNvSpPr>
            <a:spLocks noGrp="1"/>
          </p:cNvSpPr>
          <p:nvPr>
            <p:ph type="title"/>
          </p:nvPr>
        </p:nvSpPr>
        <p:spPr>
          <a:xfrm>
            <a:off x="838080" y="0"/>
            <a:ext cx="7772400" cy="9907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00"/>
                </a:solidFill>
                <a:effectLst/>
                <a:uFillTx/>
                <a:latin typeface="Times New Roman"/>
              </a:rPr>
              <a:t>CUIABA Structure</a:t>
            </a:r>
            <a:endParaRPr b="0" lang="en-US" sz="4400" strike="noStrike" u="none">
              <a:solidFill>
                <a:srgbClr val="000000"/>
              </a:solidFill>
              <a:effectLst/>
              <a:uFillTx/>
              <a:latin typeface="Times New Roman"/>
            </a:endParaRPr>
          </a:p>
        </p:txBody>
      </p:sp>
      <p:sp>
        <p:nvSpPr>
          <p:cNvPr id="19" name=""/>
          <p:cNvSpPr/>
          <p:nvPr/>
        </p:nvSpPr>
        <p:spPr>
          <a:xfrm>
            <a:off x="15840" y="1300320"/>
            <a:ext cx="152388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200" strike="noStrike" u="none">
                <a:solidFill>
                  <a:srgbClr val="3333cc"/>
                </a:solidFill>
                <a:effectLst/>
                <a:uFillTx/>
                <a:latin typeface="Times New Roman"/>
              </a:rPr>
              <a:t>Gas Producers</a:t>
            </a:r>
            <a:endParaRPr b="0" lang="en-US" sz="1200" strike="noStrike" u="none">
              <a:solidFill>
                <a:srgbClr val="000000"/>
              </a:solidFill>
              <a:effectLst/>
              <a:uFillTx/>
              <a:latin typeface="Times New Roman"/>
            </a:endParaRPr>
          </a:p>
        </p:txBody>
      </p:sp>
      <p:sp>
        <p:nvSpPr>
          <p:cNvPr id="20" name=""/>
          <p:cNvSpPr/>
          <p:nvPr/>
        </p:nvSpPr>
        <p:spPr>
          <a:xfrm>
            <a:off x="3114720" y="901800"/>
            <a:ext cx="1876320" cy="866520"/>
          </a:xfrm>
          <a:prstGeom prst="rect">
            <a:avLst/>
          </a:prstGeom>
          <a:solidFill>
            <a:srgbClr val="ffffff"/>
          </a:solidFill>
          <a:ln w="28440">
            <a:solidFill>
              <a:srgbClr val="9900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400" strike="noStrike" u="none">
                <a:solidFill>
                  <a:srgbClr val="990099"/>
                </a:solidFill>
                <a:effectLst/>
                <a:uFillTx/>
                <a:latin typeface="Times New Roman"/>
              </a:rPr>
              <a:t>Andina S.A.</a:t>
            </a:r>
            <a:endParaRPr b="0" lang="en-US" sz="1400" strike="noStrike" u="none">
              <a:solidFill>
                <a:srgbClr val="000000"/>
              </a:solidFill>
              <a:effectLst/>
              <a:uFillTx/>
              <a:latin typeface="Times New Roman"/>
            </a:endParaRPr>
          </a:p>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100" strike="noStrike" u="none">
                <a:solidFill>
                  <a:srgbClr val="990099"/>
                </a:solidFill>
                <a:effectLst/>
                <a:uFillTx/>
                <a:latin typeface="Times New Roman"/>
              </a:rPr>
              <a:t>Pluspetrol E&amp;P S.A.         10%</a:t>
            </a:r>
            <a:endParaRPr b="0" lang="en-US" sz="1100" strike="noStrike" u="none">
              <a:solidFill>
                <a:srgbClr val="000000"/>
              </a:solidFill>
              <a:effectLst/>
              <a:uFillTx/>
              <a:latin typeface="Times New Roman"/>
            </a:endParaRPr>
          </a:p>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100" strike="noStrike" u="none">
                <a:solidFill>
                  <a:srgbClr val="990099"/>
                </a:solidFill>
                <a:effectLst/>
                <a:uFillTx/>
                <a:latin typeface="Times New Roman"/>
              </a:rPr>
              <a:t>Perez Companc S.A.         20%</a:t>
            </a:r>
            <a:endParaRPr b="0" lang="en-US" sz="1100" strike="noStrike" u="none">
              <a:solidFill>
                <a:srgbClr val="000000"/>
              </a:solidFill>
              <a:effectLst/>
              <a:uFillTx/>
              <a:latin typeface="Times New Roman"/>
            </a:endParaRPr>
          </a:p>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100" strike="noStrike" u="none">
                <a:solidFill>
                  <a:srgbClr val="990099"/>
                </a:solidFill>
                <a:effectLst/>
                <a:uFillTx/>
                <a:latin typeface="Times New Roman"/>
              </a:rPr>
              <a:t>YPF S.A.                           20%</a:t>
            </a:r>
            <a:endParaRPr b="0" lang="en-US" sz="1100" strike="noStrike" u="none">
              <a:solidFill>
                <a:srgbClr val="000000"/>
              </a:solidFill>
              <a:effectLst/>
              <a:uFillTx/>
              <a:latin typeface="Times New Roman"/>
            </a:endParaRPr>
          </a:p>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100" strike="noStrike" u="none">
                <a:solidFill>
                  <a:srgbClr val="990099"/>
                </a:solidFill>
                <a:effectLst/>
                <a:uFillTx/>
                <a:latin typeface="Times New Roman"/>
              </a:rPr>
              <a:t>Bolivian Pension Funds    50%</a:t>
            </a:r>
            <a:endParaRPr b="0" lang="en-US" sz="1100" strike="noStrike" u="none">
              <a:solidFill>
                <a:srgbClr val="000000"/>
              </a:solidFill>
              <a:effectLst/>
              <a:uFillTx/>
              <a:latin typeface="Times New Roman"/>
            </a:endParaRPr>
          </a:p>
        </p:txBody>
      </p:sp>
      <p:sp>
        <p:nvSpPr>
          <p:cNvPr id="21" name=""/>
          <p:cNvSpPr/>
          <p:nvPr/>
        </p:nvSpPr>
        <p:spPr>
          <a:xfrm>
            <a:off x="2527200" y="1447920"/>
            <a:ext cx="596880" cy="4680"/>
          </a:xfrm>
          <a:prstGeom prst="line">
            <a:avLst/>
          </a:prstGeom>
          <a:ln w="28440">
            <a:solidFill>
              <a:srgbClr val="003399"/>
            </a:solidFill>
            <a:miter/>
            <a:headEnd len="med" type="arrow" w="med"/>
          </a:ln>
        </p:spPr>
        <p:style>
          <a:lnRef idx="0"/>
          <a:fillRef idx="0"/>
          <a:effectRef idx="0"/>
          <a:fontRef idx="minor"/>
        </p:style>
        <p:txBody>
          <a:bodyPr lIns="90000" rIns="90000" tIns="-42120" bIns="-42120" anchor="ctr">
            <a:noAutofit/>
          </a:bodyPr>
          <a:p>
            <a:endParaRPr b="0" lang="en-US" sz="2400" strike="noStrike" u="none">
              <a:solidFill>
                <a:srgbClr val="000000"/>
              </a:solidFill>
              <a:effectLst/>
              <a:uFillTx/>
              <a:latin typeface="Times New Roman"/>
            </a:endParaRPr>
          </a:p>
        </p:txBody>
      </p:sp>
      <p:sp>
        <p:nvSpPr>
          <p:cNvPr id="22" name=""/>
          <p:cNvSpPr/>
          <p:nvPr/>
        </p:nvSpPr>
        <p:spPr>
          <a:xfrm>
            <a:off x="1390680" y="2171880"/>
            <a:ext cx="1352520" cy="1028520"/>
          </a:xfrm>
          <a:prstGeom prst="rect">
            <a:avLst/>
          </a:prstGeom>
          <a:solidFill>
            <a:srgbClr val="ffffff"/>
          </a:solidFill>
          <a:ln w="28440">
            <a:solidFill>
              <a:srgbClr val="990099"/>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 name=""/>
          <p:cNvSpPr/>
          <p:nvPr/>
        </p:nvSpPr>
        <p:spPr>
          <a:xfrm>
            <a:off x="1314360" y="2252520"/>
            <a:ext cx="1524240" cy="889560"/>
          </a:xfrm>
          <a:prstGeom prst="rect">
            <a:avLst/>
          </a:prstGeom>
          <a:noFill/>
          <a:ln w="0">
            <a:noFill/>
          </a:ln>
        </p:spPr>
        <p:style>
          <a:lnRef idx="0"/>
          <a:fillRef idx="0"/>
          <a:effectRef idx="0"/>
          <a:fontRef idx="minor"/>
        </p:style>
        <p:txBody>
          <a:bodyPr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400" strike="noStrike" u="none">
                <a:solidFill>
                  <a:srgbClr val="990099"/>
                </a:solidFill>
                <a:effectLst/>
                <a:uFillTx/>
                <a:latin typeface="Times New Roman"/>
              </a:rPr>
              <a:t>Transredes S.A.</a:t>
            </a:r>
            <a:endParaRPr b="0" lang="en-US" sz="14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100" strike="noStrike" u="none">
                <a:solidFill>
                  <a:srgbClr val="990099"/>
                </a:solidFill>
                <a:effectLst/>
                <a:uFillTx/>
                <a:latin typeface="Times New Roman"/>
              </a:rPr>
              <a:t>Enron   25%</a:t>
            </a:r>
            <a:endParaRPr b="0" lang="en-US" sz="11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100" strike="noStrike" u="none">
                <a:solidFill>
                  <a:srgbClr val="990099"/>
                </a:solidFill>
                <a:effectLst/>
                <a:uFillTx/>
                <a:latin typeface="Times New Roman"/>
              </a:rPr>
              <a:t>Shell    25%</a:t>
            </a:r>
            <a:endParaRPr b="0" lang="en-US" sz="11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100" strike="noStrike" u="none">
                <a:solidFill>
                  <a:srgbClr val="990099"/>
                </a:solidFill>
                <a:effectLst/>
                <a:uFillTx/>
                <a:latin typeface="Times New Roman"/>
              </a:rPr>
              <a:t>Bolivian Pension</a:t>
            </a:r>
            <a:endParaRPr b="0" lang="en-US" sz="11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100" strike="noStrike" u="none">
                <a:solidFill>
                  <a:srgbClr val="990099"/>
                </a:solidFill>
                <a:effectLst/>
                <a:uFillTx/>
                <a:latin typeface="Times New Roman"/>
              </a:rPr>
              <a:t>Funds  50%</a:t>
            </a:r>
            <a:endParaRPr b="0" lang="en-US" sz="1100" strike="noStrike" u="none">
              <a:solidFill>
                <a:srgbClr val="000000"/>
              </a:solidFill>
              <a:effectLst/>
              <a:uFillTx/>
              <a:latin typeface="Times New Roman"/>
            </a:endParaRPr>
          </a:p>
        </p:txBody>
      </p:sp>
      <p:sp>
        <p:nvSpPr>
          <p:cNvPr id="24" name=""/>
          <p:cNvSpPr/>
          <p:nvPr/>
        </p:nvSpPr>
        <p:spPr>
          <a:xfrm>
            <a:off x="3048120" y="1981080"/>
            <a:ext cx="1981080" cy="1524240"/>
          </a:xfrm>
          <a:prstGeom prst="rect">
            <a:avLst/>
          </a:prstGeom>
          <a:solidFill>
            <a:srgbClr val="ffffff"/>
          </a:solidFill>
          <a:ln w="28440">
            <a:solidFill>
              <a:srgbClr val="990099"/>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 name=""/>
          <p:cNvSpPr/>
          <p:nvPr/>
        </p:nvSpPr>
        <p:spPr>
          <a:xfrm>
            <a:off x="2971800" y="1976400"/>
            <a:ext cx="2119320" cy="148176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400" strike="noStrike" u="none">
                <a:solidFill>
                  <a:srgbClr val="990099"/>
                </a:solidFill>
                <a:effectLst/>
                <a:uFillTx/>
                <a:latin typeface="Times New Roman"/>
              </a:rPr>
              <a:t>Gas TransBoliviano S.A.</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100" strike="noStrike" u="none">
                <a:solidFill>
                  <a:srgbClr val="990099"/>
                </a:solidFill>
                <a:effectLst/>
                <a:uFillTx/>
                <a:latin typeface="Times New Roman"/>
              </a:rPr>
              <a:t>Transredes 51%</a:t>
            </a:r>
            <a:endParaRPr b="0" lang="en-US" sz="11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100" strike="noStrike" u="none">
                <a:solidFill>
                  <a:srgbClr val="990099"/>
                </a:solidFill>
                <a:effectLst/>
                <a:uFillTx/>
                <a:latin typeface="Times New Roman"/>
              </a:rPr>
              <a:t>Enron 17%</a:t>
            </a:r>
            <a:endParaRPr b="0" lang="en-US" sz="11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100" strike="noStrike" u="none">
                <a:solidFill>
                  <a:srgbClr val="990099"/>
                </a:solidFill>
                <a:effectLst/>
                <a:uFillTx/>
                <a:latin typeface="Times New Roman"/>
              </a:rPr>
              <a:t>Shell 17%</a:t>
            </a:r>
            <a:endParaRPr b="0" lang="en-US" sz="11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100" strike="noStrike" u="none">
                <a:solidFill>
                  <a:srgbClr val="990099"/>
                </a:solidFill>
                <a:effectLst/>
                <a:uFillTx/>
                <a:latin typeface="Times New Roman"/>
              </a:rPr>
              <a:t>Petrofert 9%</a:t>
            </a:r>
            <a:endParaRPr b="0" lang="en-US" sz="11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100" strike="noStrike" u="none">
                <a:solidFill>
                  <a:srgbClr val="990099"/>
                </a:solidFill>
                <a:effectLst/>
                <a:uFillTx/>
                <a:latin typeface="Times New Roman"/>
              </a:rPr>
              <a:t>BHP 2%</a:t>
            </a:r>
            <a:endParaRPr b="0" lang="en-US" sz="11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100" strike="noStrike" u="none">
                <a:solidFill>
                  <a:srgbClr val="990099"/>
                </a:solidFill>
                <a:effectLst/>
                <a:uFillTx/>
                <a:latin typeface="Times New Roman"/>
              </a:rPr>
              <a:t>British Gas 2%</a:t>
            </a:r>
            <a:endParaRPr b="0" lang="en-US" sz="11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100" strike="noStrike" u="none">
                <a:solidFill>
                  <a:srgbClr val="990099"/>
                </a:solidFill>
                <a:effectLst/>
                <a:uFillTx/>
                <a:latin typeface="Times New Roman"/>
              </a:rPr>
              <a:t>El Paso 2%</a:t>
            </a:r>
            <a:endParaRPr b="0" lang="en-US" sz="1100" strike="noStrike" u="none">
              <a:solidFill>
                <a:srgbClr val="000000"/>
              </a:solidFill>
              <a:effectLst/>
              <a:uFillTx/>
              <a:latin typeface="Times New Roman"/>
            </a:endParaRPr>
          </a:p>
        </p:txBody>
      </p:sp>
      <p:sp>
        <p:nvSpPr>
          <p:cNvPr id="26" name=""/>
          <p:cNvSpPr/>
          <p:nvPr/>
        </p:nvSpPr>
        <p:spPr>
          <a:xfrm>
            <a:off x="5334120" y="2286000"/>
            <a:ext cx="1371600" cy="990720"/>
          </a:xfrm>
          <a:prstGeom prst="rect">
            <a:avLst/>
          </a:prstGeom>
          <a:solidFill>
            <a:srgbClr val="ffffff"/>
          </a:solidFill>
          <a:ln w="28440">
            <a:solidFill>
              <a:srgbClr val="990099"/>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 name=""/>
          <p:cNvSpPr/>
          <p:nvPr/>
        </p:nvSpPr>
        <p:spPr>
          <a:xfrm>
            <a:off x="5334120" y="2247840"/>
            <a:ext cx="1371600" cy="102420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400" strike="noStrike" u="none">
                <a:solidFill>
                  <a:srgbClr val="990099"/>
                </a:solidFill>
                <a:effectLst/>
                <a:uFillTx/>
                <a:latin typeface="Times New Roman"/>
              </a:rPr>
              <a:t>Gas Oriente Boliviano Ltda.</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100" strike="noStrike" u="none">
                <a:solidFill>
                  <a:srgbClr val="990099"/>
                </a:solidFill>
                <a:effectLst/>
                <a:uFillTx/>
                <a:latin typeface="Times New Roman"/>
              </a:rPr>
              <a:t>Enron 30%</a:t>
            </a:r>
            <a:endParaRPr b="0" lang="en-US" sz="11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100" strike="noStrike" u="none">
                <a:solidFill>
                  <a:srgbClr val="990099"/>
                </a:solidFill>
                <a:effectLst/>
                <a:uFillTx/>
                <a:latin typeface="Times New Roman"/>
              </a:rPr>
              <a:t>Shell 20%</a:t>
            </a:r>
            <a:endParaRPr b="0" lang="en-US" sz="11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100" strike="noStrike" u="none">
                <a:solidFill>
                  <a:srgbClr val="990099"/>
                </a:solidFill>
                <a:effectLst/>
                <a:uFillTx/>
                <a:latin typeface="Times New Roman"/>
              </a:rPr>
              <a:t>Transredes 50%</a:t>
            </a:r>
            <a:endParaRPr b="0" lang="en-US" sz="1100" strike="noStrike" u="none">
              <a:solidFill>
                <a:srgbClr val="000000"/>
              </a:solidFill>
              <a:effectLst/>
              <a:uFillTx/>
              <a:latin typeface="Times New Roman"/>
            </a:endParaRPr>
          </a:p>
        </p:txBody>
      </p:sp>
      <p:sp>
        <p:nvSpPr>
          <p:cNvPr id="28" name=""/>
          <p:cNvSpPr/>
          <p:nvPr/>
        </p:nvSpPr>
        <p:spPr>
          <a:xfrm>
            <a:off x="2743200" y="2685960"/>
            <a:ext cx="304920" cy="0"/>
          </a:xfrm>
          <a:prstGeom prst="line">
            <a:avLst/>
          </a:prstGeom>
          <a:ln w="28440">
            <a:solidFill>
              <a:srgbClr val="ff0000"/>
            </a:solidFill>
            <a:prstDash val="lgDash"/>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 name=""/>
          <p:cNvSpPr/>
          <p:nvPr/>
        </p:nvSpPr>
        <p:spPr>
          <a:xfrm>
            <a:off x="5029200" y="2671920"/>
            <a:ext cx="304920" cy="0"/>
          </a:xfrm>
          <a:prstGeom prst="line">
            <a:avLst/>
          </a:prstGeom>
          <a:ln w="28440">
            <a:solidFill>
              <a:srgbClr val="ff0000"/>
            </a:solidFill>
            <a:prstDash val="lgDash"/>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 name=""/>
          <p:cNvSpPr/>
          <p:nvPr/>
        </p:nvSpPr>
        <p:spPr>
          <a:xfrm>
            <a:off x="1219320" y="1757520"/>
            <a:ext cx="0" cy="1711080"/>
          </a:xfrm>
          <a:prstGeom prst="line">
            <a:avLst/>
          </a:prstGeom>
          <a:ln w="28440">
            <a:solidFill>
              <a:srgbClr val="003399"/>
            </a:solidFill>
            <a:miter/>
            <a:tailEnd len="med" type="arrow"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1" name=""/>
          <p:cNvSpPr/>
          <p:nvPr/>
        </p:nvSpPr>
        <p:spPr>
          <a:xfrm>
            <a:off x="933480" y="3476520"/>
            <a:ext cx="990720" cy="714600"/>
          </a:xfrm>
          <a:prstGeom prst="rect">
            <a:avLst/>
          </a:prstGeom>
          <a:solidFill>
            <a:srgbClr val="ffffff"/>
          </a:solidFill>
          <a:ln w="28440">
            <a:solidFill>
              <a:srgbClr val="0066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2" name=""/>
          <p:cNvSpPr/>
          <p:nvPr/>
        </p:nvSpPr>
        <p:spPr>
          <a:xfrm>
            <a:off x="843120" y="3576600"/>
            <a:ext cx="1218960" cy="437040"/>
          </a:xfrm>
          <a:prstGeom prst="rect">
            <a:avLst/>
          </a:prstGeom>
          <a:noFill/>
          <a:ln w="0">
            <a:noFill/>
          </a:ln>
        </p:spPr>
        <p:style>
          <a:lnRef idx="0"/>
          <a:fillRef idx="0"/>
          <a:effectRef idx="0"/>
          <a:fontRef idx="minor"/>
        </p:style>
        <p:txBody>
          <a:bodyPr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400" strike="noStrike" u="none">
                <a:solidFill>
                  <a:srgbClr val="006600"/>
                </a:solidFill>
                <a:effectLst/>
                <a:uFillTx/>
                <a:latin typeface="Times New Roman"/>
              </a:rPr>
              <a:t>SCG LTD.</a:t>
            </a:r>
            <a:endParaRPr b="0" lang="en-US" sz="14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100" strike="noStrike" u="none">
                <a:solidFill>
                  <a:srgbClr val="006600"/>
                </a:solidFill>
                <a:effectLst/>
                <a:uFillTx/>
                <a:latin typeface="Times New Roman"/>
              </a:rPr>
              <a:t>Enron 100%</a:t>
            </a:r>
            <a:endParaRPr b="0" lang="en-US" sz="1100" strike="noStrike" u="none">
              <a:solidFill>
                <a:srgbClr val="000000"/>
              </a:solidFill>
              <a:effectLst/>
              <a:uFillTx/>
              <a:latin typeface="Times New Roman"/>
            </a:endParaRPr>
          </a:p>
        </p:txBody>
      </p:sp>
      <p:sp>
        <p:nvSpPr>
          <p:cNvPr id="33" name=""/>
          <p:cNvSpPr/>
          <p:nvPr/>
        </p:nvSpPr>
        <p:spPr>
          <a:xfrm>
            <a:off x="1295280" y="4195800"/>
            <a:ext cx="0" cy="376200"/>
          </a:xfrm>
          <a:prstGeom prst="line">
            <a:avLst/>
          </a:prstGeom>
          <a:ln w="28440">
            <a:solidFill>
              <a:srgbClr val="003399"/>
            </a:solidFill>
            <a:miter/>
            <a:tailEnd len="med" type="arrow"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 name=""/>
          <p:cNvSpPr/>
          <p:nvPr/>
        </p:nvSpPr>
        <p:spPr>
          <a:xfrm>
            <a:off x="1295280" y="4572000"/>
            <a:ext cx="1981440" cy="0"/>
          </a:xfrm>
          <a:prstGeom prst="line">
            <a:avLst/>
          </a:prstGeom>
          <a:ln w="28440">
            <a:solidFill>
              <a:srgbClr val="003399"/>
            </a:solidFill>
            <a:miter/>
            <a:tailEnd len="med" type="arrow"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5" name=""/>
          <p:cNvSpPr/>
          <p:nvPr/>
        </p:nvSpPr>
        <p:spPr>
          <a:xfrm>
            <a:off x="3276720" y="4152960"/>
            <a:ext cx="1752480" cy="838080"/>
          </a:xfrm>
          <a:prstGeom prst="rect">
            <a:avLst/>
          </a:prstGeom>
          <a:solidFill>
            <a:srgbClr val="ffffff"/>
          </a:solidFill>
          <a:ln w="28440">
            <a:solidFill>
              <a:srgbClr val="0066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 name=""/>
          <p:cNvSpPr/>
          <p:nvPr/>
        </p:nvSpPr>
        <p:spPr>
          <a:xfrm>
            <a:off x="3200400" y="4191120"/>
            <a:ext cx="1828800" cy="780120"/>
          </a:xfrm>
          <a:prstGeom prst="rect">
            <a:avLst/>
          </a:prstGeom>
          <a:noFill/>
          <a:ln w="0">
            <a:noFill/>
          </a:ln>
        </p:spPr>
        <p:style>
          <a:lnRef idx="0"/>
          <a:fillRef idx="0"/>
          <a:effectRef idx="0"/>
          <a:fontRef idx="minor"/>
        </p:style>
        <p:txBody>
          <a:bodyPr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400" strike="noStrike" u="none">
                <a:solidFill>
                  <a:srgbClr val="006600"/>
                </a:solidFill>
                <a:effectLst/>
                <a:uFillTx/>
                <a:latin typeface="Times New Roman"/>
              </a:rPr>
              <a:t>Transborder                   Gas Service Ltd.</a:t>
            </a:r>
            <a:endParaRPr b="0" lang="en-US" sz="14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100" strike="noStrike" u="none">
                <a:solidFill>
                  <a:srgbClr val="006600"/>
                </a:solidFill>
                <a:effectLst/>
                <a:uFillTx/>
                <a:latin typeface="Times New Roman"/>
              </a:rPr>
              <a:t>Enron 72.5%</a:t>
            </a:r>
            <a:endParaRPr b="0" lang="en-US" sz="11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100" strike="noStrike" u="none">
                <a:solidFill>
                  <a:srgbClr val="006600"/>
                </a:solidFill>
                <a:effectLst/>
                <a:uFillTx/>
                <a:latin typeface="Times New Roman"/>
              </a:rPr>
              <a:t>Shell  27.5%</a:t>
            </a:r>
            <a:endParaRPr b="0" lang="en-US" sz="1100" strike="noStrike" u="none">
              <a:solidFill>
                <a:srgbClr val="000000"/>
              </a:solidFill>
              <a:effectLst/>
              <a:uFillTx/>
              <a:latin typeface="Times New Roman"/>
            </a:endParaRPr>
          </a:p>
        </p:txBody>
      </p:sp>
      <p:sp>
        <p:nvSpPr>
          <p:cNvPr id="37" name=""/>
          <p:cNvSpPr/>
          <p:nvPr/>
        </p:nvSpPr>
        <p:spPr>
          <a:xfrm>
            <a:off x="2743200" y="3200400"/>
            <a:ext cx="533520" cy="919080"/>
          </a:xfrm>
          <a:prstGeom prst="line">
            <a:avLst/>
          </a:prstGeom>
          <a:ln w="28440">
            <a:solidFill>
              <a:srgbClr val="003399"/>
            </a:solidFill>
            <a:miter/>
            <a:tailEnd len="med" type="arrow"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8" name=""/>
          <p:cNvSpPr/>
          <p:nvPr/>
        </p:nvSpPr>
        <p:spPr>
          <a:xfrm>
            <a:off x="4038480" y="3510000"/>
            <a:ext cx="0" cy="642960"/>
          </a:xfrm>
          <a:prstGeom prst="line">
            <a:avLst/>
          </a:prstGeom>
          <a:ln w="28440">
            <a:solidFill>
              <a:srgbClr val="003399"/>
            </a:solidFill>
            <a:miter/>
            <a:tailEnd len="med" type="arrow"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 name=""/>
          <p:cNvSpPr/>
          <p:nvPr/>
        </p:nvSpPr>
        <p:spPr>
          <a:xfrm flipH="1">
            <a:off x="5028840" y="3276720"/>
            <a:ext cx="304920" cy="842760"/>
          </a:xfrm>
          <a:prstGeom prst="line">
            <a:avLst/>
          </a:prstGeom>
          <a:ln w="28440">
            <a:solidFill>
              <a:srgbClr val="003399"/>
            </a:solidFill>
            <a:miter/>
            <a:tailEnd len="med" type="arrow"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0" name=""/>
          <p:cNvSpPr/>
          <p:nvPr/>
        </p:nvSpPr>
        <p:spPr>
          <a:xfrm>
            <a:off x="7086600" y="2286000"/>
            <a:ext cx="1828800" cy="990720"/>
          </a:xfrm>
          <a:prstGeom prst="rect">
            <a:avLst/>
          </a:prstGeom>
          <a:solidFill>
            <a:srgbClr val="ffffff"/>
          </a:solidFill>
          <a:ln w="2844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 name=""/>
          <p:cNvSpPr/>
          <p:nvPr/>
        </p:nvSpPr>
        <p:spPr>
          <a:xfrm>
            <a:off x="7095960" y="2286000"/>
            <a:ext cx="1828800" cy="102420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400" strike="noStrike" u="none">
                <a:solidFill>
                  <a:srgbClr val="ff0000"/>
                </a:solidFill>
                <a:effectLst/>
                <a:uFillTx/>
                <a:latin typeface="Times New Roman"/>
              </a:rPr>
              <a:t>Gas Occidente do Mato Grosso LTDA.</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100" strike="noStrike" u="none">
                <a:solidFill>
                  <a:srgbClr val="ff0000"/>
                </a:solidFill>
                <a:effectLst/>
                <a:uFillTx/>
                <a:latin typeface="Times New Roman"/>
              </a:rPr>
              <a:t>Enron         50.0%</a:t>
            </a:r>
            <a:endParaRPr b="0" lang="en-US" sz="11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100" strike="noStrike" u="none">
                <a:solidFill>
                  <a:srgbClr val="ff0000"/>
                </a:solidFill>
                <a:effectLst/>
                <a:uFillTx/>
                <a:latin typeface="Times New Roman"/>
              </a:rPr>
              <a:t>Shell           37.5%</a:t>
            </a:r>
            <a:endParaRPr b="0" lang="en-US" sz="11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100" strike="noStrike" u="none">
                <a:solidFill>
                  <a:srgbClr val="ff0000"/>
                </a:solidFill>
                <a:effectLst/>
                <a:uFillTx/>
                <a:latin typeface="Times New Roman"/>
              </a:rPr>
              <a:t>Transredes 12.5%</a:t>
            </a:r>
            <a:endParaRPr b="0" lang="en-US" sz="1100" strike="noStrike" u="none">
              <a:solidFill>
                <a:srgbClr val="000000"/>
              </a:solidFill>
              <a:effectLst/>
              <a:uFillTx/>
              <a:latin typeface="Times New Roman"/>
            </a:endParaRPr>
          </a:p>
        </p:txBody>
      </p:sp>
      <p:sp>
        <p:nvSpPr>
          <p:cNvPr id="42" name=""/>
          <p:cNvSpPr/>
          <p:nvPr/>
        </p:nvSpPr>
        <p:spPr>
          <a:xfrm>
            <a:off x="7162920" y="5410080"/>
            <a:ext cx="1828800" cy="533520"/>
          </a:xfrm>
          <a:prstGeom prst="rect">
            <a:avLst/>
          </a:prstGeom>
          <a:solidFill>
            <a:srgbClr val="ffffff"/>
          </a:solidFill>
          <a:ln w="2844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 name=""/>
          <p:cNvSpPr/>
          <p:nvPr/>
        </p:nvSpPr>
        <p:spPr>
          <a:xfrm>
            <a:off x="7238880" y="5524560"/>
            <a:ext cx="198144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400" strike="noStrike" u="none">
                <a:solidFill>
                  <a:srgbClr val="ff0000"/>
                </a:solidFill>
                <a:effectLst/>
                <a:uFillTx/>
                <a:latin typeface="Times New Roman"/>
              </a:rPr>
              <a:t>Electronorte PPA</a:t>
            </a:r>
            <a:endParaRPr b="0" lang="en-US" sz="1400" strike="noStrike" u="none">
              <a:solidFill>
                <a:srgbClr val="000000"/>
              </a:solidFill>
              <a:effectLst/>
              <a:uFillTx/>
              <a:latin typeface="Times New Roman"/>
            </a:endParaRPr>
          </a:p>
        </p:txBody>
      </p:sp>
      <p:sp>
        <p:nvSpPr>
          <p:cNvPr id="44" name=""/>
          <p:cNvSpPr/>
          <p:nvPr/>
        </p:nvSpPr>
        <p:spPr>
          <a:xfrm>
            <a:off x="7772400" y="4876920"/>
            <a:ext cx="0" cy="533160"/>
          </a:xfrm>
          <a:prstGeom prst="line">
            <a:avLst/>
          </a:prstGeom>
          <a:ln w="28440">
            <a:solidFill>
              <a:srgbClr val="003399"/>
            </a:solidFill>
            <a:miter/>
            <a:tailEnd len="med" type="arrow"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5" name=""/>
          <p:cNvSpPr/>
          <p:nvPr/>
        </p:nvSpPr>
        <p:spPr>
          <a:xfrm>
            <a:off x="8305920" y="4952880"/>
            <a:ext cx="0" cy="457200"/>
          </a:xfrm>
          <a:prstGeom prst="line">
            <a:avLst/>
          </a:prstGeom>
          <a:ln w="28440">
            <a:solidFill>
              <a:srgbClr val="ff0000"/>
            </a:solidFill>
            <a:prstDash val="lgDash"/>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 name=""/>
          <p:cNvSpPr/>
          <p:nvPr/>
        </p:nvSpPr>
        <p:spPr>
          <a:xfrm flipH="1">
            <a:off x="5028840" y="3276720"/>
            <a:ext cx="2057400" cy="1143000"/>
          </a:xfrm>
          <a:prstGeom prst="line">
            <a:avLst/>
          </a:prstGeom>
          <a:ln w="28440">
            <a:solidFill>
              <a:srgbClr val="003399"/>
            </a:solidFill>
            <a:miter/>
            <a:tailEnd len="med" type="arrow"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7" name=""/>
          <p:cNvSpPr/>
          <p:nvPr/>
        </p:nvSpPr>
        <p:spPr>
          <a:xfrm>
            <a:off x="15840" y="2595600"/>
            <a:ext cx="106668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200" strike="noStrike" u="none">
                <a:solidFill>
                  <a:srgbClr val="3333cc"/>
                </a:solidFill>
                <a:effectLst/>
                <a:uFillTx/>
                <a:latin typeface="Times New Roman"/>
              </a:rPr>
              <a:t>Transporters</a:t>
            </a:r>
            <a:endParaRPr b="0" lang="en-US" sz="1200" strike="noStrike" u="none">
              <a:solidFill>
                <a:srgbClr val="000000"/>
              </a:solidFill>
              <a:effectLst/>
              <a:uFillTx/>
              <a:latin typeface="Times New Roman"/>
            </a:endParaRPr>
          </a:p>
        </p:txBody>
      </p:sp>
      <p:sp>
        <p:nvSpPr>
          <p:cNvPr id="48" name=""/>
          <p:cNvSpPr/>
          <p:nvPr/>
        </p:nvSpPr>
        <p:spPr>
          <a:xfrm>
            <a:off x="-289080" y="3586320"/>
            <a:ext cx="1371600" cy="408960"/>
          </a:xfrm>
          <a:prstGeom prst="rect">
            <a:avLst/>
          </a:prstGeom>
          <a:noFill/>
          <a:ln w="0">
            <a:noFill/>
          </a:ln>
        </p:spPr>
        <p:style>
          <a:lnRef idx="0"/>
          <a:fillRef idx="0"/>
          <a:effectRef idx="0"/>
          <a:fontRef idx="minor"/>
        </p:style>
        <p:txBody>
          <a:bodyPr lIns="90000" rIns="90000" tIns="46800" bIns="46800" anchor="t">
            <a:spAutoFit/>
          </a:bodyPr>
          <a:p>
            <a:pPr algn="ctr">
              <a:lnSpc>
                <a:spcPct val="6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200" strike="noStrike" u="none">
                <a:solidFill>
                  <a:srgbClr val="3333cc"/>
                </a:solidFill>
                <a:effectLst/>
                <a:uFillTx/>
                <a:latin typeface="Times New Roman"/>
              </a:rPr>
              <a:t>Gas</a:t>
            </a:r>
            <a:endParaRPr b="0" lang="en-US" sz="1200" strike="noStrike" u="none">
              <a:solidFill>
                <a:srgbClr val="000000"/>
              </a:solidFill>
              <a:effectLst/>
              <a:uFillTx/>
              <a:latin typeface="Times New Roman"/>
            </a:endParaRPr>
          </a:p>
          <a:p>
            <a:pPr algn="ctr">
              <a:lnSpc>
                <a:spcPct val="6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200" strike="noStrike" u="none">
                <a:solidFill>
                  <a:srgbClr val="3333cc"/>
                </a:solidFill>
                <a:effectLst/>
                <a:uFillTx/>
                <a:latin typeface="Times New Roman"/>
              </a:rPr>
              <a:t>Suppliers</a:t>
            </a:r>
            <a:endParaRPr b="0" lang="en-US" sz="1200" strike="noStrike" u="none">
              <a:solidFill>
                <a:srgbClr val="000000"/>
              </a:solidFill>
              <a:effectLst/>
              <a:uFillTx/>
              <a:latin typeface="Times New Roman"/>
            </a:endParaRPr>
          </a:p>
        </p:txBody>
      </p:sp>
      <p:sp>
        <p:nvSpPr>
          <p:cNvPr id="49" name=""/>
          <p:cNvSpPr/>
          <p:nvPr/>
        </p:nvSpPr>
        <p:spPr>
          <a:xfrm>
            <a:off x="9360" y="4281480"/>
            <a:ext cx="997200" cy="45972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200" strike="noStrike" u="none">
                <a:solidFill>
                  <a:srgbClr val="3333cc"/>
                </a:solidFill>
                <a:effectLst/>
                <a:uFillTx/>
                <a:latin typeface="Times New Roman"/>
              </a:rPr>
              <a:t>Power</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200" strike="noStrike" u="none">
                <a:solidFill>
                  <a:srgbClr val="3333cc"/>
                </a:solidFill>
                <a:effectLst/>
                <a:uFillTx/>
                <a:latin typeface="Times New Roman"/>
              </a:rPr>
              <a:t>Generation</a:t>
            </a:r>
            <a:endParaRPr b="0" lang="en-US" sz="1200" strike="noStrike" u="none">
              <a:solidFill>
                <a:srgbClr val="000000"/>
              </a:solidFill>
              <a:effectLst/>
              <a:uFillTx/>
              <a:latin typeface="Times New Roman"/>
            </a:endParaRPr>
          </a:p>
        </p:txBody>
      </p:sp>
      <p:sp>
        <p:nvSpPr>
          <p:cNvPr id="50" name=""/>
          <p:cNvSpPr/>
          <p:nvPr/>
        </p:nvSpPr>
        <p:spPr>
          <a:xfrm>
            <a:off x="152280" y="5486400"/>
            <a:ext cx="167652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200" strike="noStrike" u="none">
                <a:solidFill>
                  <a:srgbClr val="3333cc"/>
                </a:solidFill>
                <a:effectLst/>
                <a:uFillTx/>
                <a:latin typeface="Times New Roman"/>
              </a:rPr>
              <a:t>Offtaker</a:t>
            </a:r>
            <a:endParaRPr b="0" lang="en-US" sz="1200" strike="noStrike" u="none">
              <a:solidFill>
                <a:srgbClr val="000000"/>
              </a:solidFill>
              <a:effectLst/>
              <a:uFillTx/>
              <a:latin typeface="Times New Roman"/>
            </a:endParaRPr>
          </a:p>
        </p:txBody>
      </p:sp>
      <p:sp>
        <p:nvSpPr>
          <p:cNvPr id="51" name=""/>
          <p:cNvSpPr/>
          <p:nvPr/>
        </p:nvSpPr>
        <p:spPr>
          <a:xfrm>
            <a:off x="6554880" y="6148440"/>
            <a:ext cx="761760" cy="0"/>
          </a:xfrm>
          <a:prstGeom prst="line">
            <a:avLst/>
          </a:prstGeom>
          <a:ln w="38160">
            <a:solidFill>
              <a:srgbClr val="003399"/>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2" name=""/>
          <p:cNvSpPr/>
          <p:nvPr/>
        </p:nvSpPr>
        <p:spPr>
          <a:xfrm>
            <a:off x="6554880" y="6377040"/>
            <a:ext cx="761760" cy="0"/>
          </a:xfrm>
          <a:prstGeom prst="line">
            <a:avLst/>
          </a:prstGeom>
          <a:ln w="28440">
            <a:solidFill>
              <a:srgbClr val="ff0000"/>
            </a:solidFill>
            <a:prstDash val="lgDash"/>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3" name=""/>
          <p:cNvSpPr/>
          <p:nvPr/>
        </p:nvSpPr>
        <p:spPr>
          <a:xfrm>
            <a:off x="7451640" y="6224760"/>
            <a:ext cx="213372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200" strike="noStrike" u="none">
                <a:solidFill>
                  <a:srgbClr val="ff0000"/>
                </a:solidFill>
                <a:effectLst/>
                <a:uFillTx/>
                <a:latin typeface="Times New Roman"/>
              </a:rPr>
              <a:t>Physical Gas Flow</a:t>
            </a:r>
            <a:endParaRPr b="0" lang="en-US" sz="1200" strike="noStrike" u="none">
              <a:solidFill>
                <a:srgbClr val="000000"/>
              </a:solidFill>
              <a:effectLst/>
              <a:uFillTx/>
              <a:latin typeface="Times New Roman"/>
            </a:endParaRPr>
          </a:p>
        </p:txBody>
      </p:sp>
      <p:sp>
        <p:nvSpPr>
          <p:cNvPr id="54" name=""/>
          <p:cNvSpPr/>
          <p:nvPr/>
        </p:nvSpPr>
        <p:spPr>
          <a:xfrm>
            <a:off x="7469280" y="5996160"/>
            <a:ext cx="182880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200" strike="noStrike" u="none">
                <a:solidFill>
                  <a:srgbClr val="003399"/>
                </a:solidFill>
                <a:effectLst/>
                <a:uFillTx/>
                <a:latin typeface="Times New Roman"/>
              </a:rPr>
              <a:t>Contractual Services</a:t>
            </a:r>
            <a:endParaRPr b="0" lang="en-US" sz="1200" strike="noStrike" u="none">
              <a:solidFill>
                <a:srgbClr val="000000"/>
              </a:solidFill>
              <a:effectLst/>
              <a:uFillTx/>
              <a:latin typeface="Times New Roman"/>
            </a:endParaRPr>
          </a:p>
        </p:txBody>
      </p:sp>
      <p:sp>
        <p:nvSpPr>
          <p:cNvPr id="55" name=""/>
          <p:cNvSpPr/>
          <p:nvPr/>
        </p:nvSpPr>
        <p:spPr>
          <a:xfrm>
            <a:off x="3649680" y="6148440"/>
            <a:ext cx="762120" cy="76320"/>
          </a:xfrm>
          <a:prstGeom prst="rect">
            <a:avLst/>
          </a:prstGeom>
          <a:solidFill>
            <a:srgbClr val="ff0000"/>
          </a:solidFill>
          <a:ln w="9360">
            <a:solidFill>
              <a:srgbClr val="ff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56" name=""/>
          <p:cNvSpPr/>
          <p:nvPr/>
        </p:nvSpPr>
        <p:spPr>
          <a:xfrm>
            <a:off x="3649680" y="6377040"/>
            <a:ext cx="762120" cy="76320"/>
          </a:xfrm>
          <a:prstGeom prst="rect">
            <a:avLst/>
          </a:prstGeom>
          <a:solidFill>
            <a:srgbClr val="ff9900"/>
          </a:solidFill>
          <a:ln w="9360">
            <a:solidFill>
              <a:srgbClr val="ff9900"/>
            </a:solidFill>
            <a:miter/>
          </a:ln>
        </p:spPr>
        <p:style>
          <a:lnRef idx="0"/>
          <a:fillRef idx="0"/>
          <a:effectRef idx="0"/>
          <a:fontRef idx="minor"/>
        </p:style>
        <p:txBody>
          <a:bodyPr wrap="none" lIns="90000" rIns="90000" tIns="29520" bIns="2952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7" name=""/>
          <p:cNvSpPr/>
          <p:nvPr/>
        </p:nvSpPr>
        <p:spPr>
          <a:xfrm>
            <a:off x="992160" y="6118200"/>
            <a:ext cx="762120" cy="76320"/>
          </a:xfrm>
          <a:prstGeom prst="rect">
            <a:avLst/>
          </a:prstGeom>
          <a:solidFill>
            <a:srgbClr val="009900"/>
          </a:solidFill>
          <a:ln w="9360">
            <a:solidFill>
              <a:srgbClr val="0099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58" name=""/>
          <p:cNvSpPr/>
          <p:nvPr/>
        </p:nvSpPr>
        <p:spPr>
          <a:xfrm>
            <a:off x="992160" y="6346800"/>
            <a:ext cx="762120" cy="76320"/>
          </a:xfrm>
          <a:prstGeom prst="rect">
            <a:avLst/>
          </a:prstGeom>
          <a:solidFill>
            <a:srgbClr val="990099"/>
          </a:solidFill>
          <a:ln w="9360">
            <a:solidFill>
              <a:srgbClr val="990099"/>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59" name=""/>
          <p:cNvSpPr/>
          <p:nvPr/>
        </p:nvSpPr>
        <p:spPr>
          <a:xfrm>
            <a:off x="4564080" y="6041880"/>
            <a:ext cx="167652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200" strike="noStrike" u="none">
                <a:solidFill>
                  <a:srgbClr val="ff0000"/>
                </a:solidFill>
                <a:effectLst/>
                <a:uFillTx/>
                <a:latin typeface="Times New Roman"/>
              </a:rPr>
              <a:t>Brazilian Company</a:t>
            </a:r>
            <a:endParaRPr b="0" lang="en-US" sz="1200" strike="noStrike" u="none">
              <a:solidFill>
                <a:srgbClr val="000000"/>
              </a:solidFill>
              <a:effectLst/>
              <a:uFillTx/>
              <a:latin typeface="Times New Roman"/>
            </a:endParaRPr>
          </a:p>
        </p:txBody>
      </p:sp>
      <p:sp>
        <p:nvSpPr>
          <p:cNvPr id="60" name=""/>
          <p:cNvSpPr/>
          <p:nvPr/>
        </p:nvSpPr>
        <p:spPr>
          <a:xfrm>
            <a:off x="4556160" y="6270480"/>
            <a:ext cx="175248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200" strike="noStrike" u="none">
                <a:solidFill>
                  <a:srgbClr val="dc8300"/>
                </a:solidFill>
                <a:effectLst/>
                <a:uFillTx/>
                <a:latin typeface="Times New Roman"/>
              </a:rPr>
              <a:t>Argentine Company</a:t>
            </a:r>
            <a:endParaRPr b="0" lang="en-US" sz="1200" strike="noStrike" u="none">
              <a:solidFill>
                <a:srgbClr val="000000"/>
              </a:solidFill>
              <a:effectLst/>
              <a:uFillTx/>
              <a:latin typeface="Times New Roman"/>
            </a:endParaRPr>
          </a:p>
        </p:txBody>
      </p:sp>
      <p:sp>
        <p:nvSpPr>
          <p:cNvPr id="61" name=""/>
          <p:cNvSpPr/>
          <p:nvPr/>
        </p:nvSpPr>
        <p:spPr>
          <a:xfrm>
            <a:off x="1906560" y="6041880"/>
            <a:ext cx="144792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200" strike="noStrike" u="none">
                <a:solidFill>
                  <a:srgbClr val="009900"/>
                </a:solidFill>
                <a:effectLst/>
                <a:uFillTx/>
                <a:latin typeface="Times New Roman"/>
              </a:rPr>
              <a:t>Cayman Company</a:t>
            </a:r>
            <a:endParaRPr b="0" lang="en-US" sz="1200" strike="noStrike" u="none">
              <a:solidFill>
                <a:srgbClr val="000000"/>
              </a:solidFill>
              <a:effectLst/>
              <a:uFillTx/>
              <a:latin typeface="Times New Roman"/>
            </a:endParaRPr>
          </a:p>
        </p:txBody>
      </p:sp>
      <p:sp>
        <p:nvSpPr>
          <p:cNvPr id="62" name=""/>
          <p:cNvSpPr/>
          <p:nvPr/>
        </p:nvSpPr>
        <p:spPr>
          <a:xfrm>
            <a:off x="1898640" y="6270480"/>
            <a:ext cx="144792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200" strike="noStrike" u="none">
                <a:solidFill>
                  <a:srgbClr val="990099"/>
                </a:solidFill>
                <a:effectLst/>
                <a:uFillTx/>
                <a:latin typeface="Times New Roman"/>
              </a:rPr>
              <a:t>Bolivian Company</a:t>
            </a:r>
            <a:endParaRPr b="0" lang="en-US" sz="1200" strike="noStrike" u="none">
              <a:solidFill>
                <a:srgbClr val="000000"/>
              </a:solidFill>
              <a:effectLst/>
              <a:uFillTx/>
              <a:latin typeface="Times New Roman"/>
            </a:endParaRPr>
          </a:p>
        </p:txBody>
      </p:sp>
      <p:sp>
        <p:nvSpPr>
          <p:cNvPr id="63" name=""/>
          <p:cNvSpPr/>
          <p:nvPr/>
        </p:nvSpPr>
        <p:spPr>
          <a:xfrm>
            <a:off x="8077320" y="3276720"/>
            <a:ext cx="0" cy="761760"/>
          </a:xfrm>
          <a:prstGeom prst="line">
            <a:avLst/>
          </a:prstGeom>
          <a:ln w="28440">
            <a:solidFill>
              <a:srgbClr val="ff0000"/>
            </a:solidFill>
            <a:prstDash val="lgDash"/>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4" name=""/>
          <p:cNvSpPr/>
          <p:nvPr/>
        </p:nvSpPr>
        <p:spPr>
          <a:xfrm>
            <a:off x="5029200" y="4572000"/>
            <a:ext cx="2057400" cy="4680"/>
          </a:xfrm>
          <a:prstGeom prst="line">
            <a:avLst/>
          </a:prstGeom>
          <a:ln w="28440">
            <a:solidFill>
              <a:srgbClr val="003399"/>
            </a:solidFill>
            <a:miter/>
            <a:tailEnd len="med" type="arrow" w="med"/>
          </a:ln>
        </p:spPr>
        <p:style>
          <a:lnRef idx="0"/>
          <a:fillRef idx="0"/>
          <a:effectRef idx="0"/>
          <a:fontRef idx="minor"/>
        </p:style>
        <p:txBody>
          <a:bodyPr lIns="90000" rIns="90000" tIns="-42120" bIns="-42120" anchor="ctr">
            <a:noAutofit/>
          </a:bodyPr>
          <a:p>
            <a:endParaRPr b="0" lang="en-US" sz="2400" strike="noStrike" u="none">
              <a:solidFill>
                <a:srgbClr val="000000"/>
              </a:solidFill>
              <a:effectLst/>
              <a:uFillTx/>
              <a:latin typeface="Times New Roman"/>
            </a:endParaRPr>
          </a:p>
        </p:txBody>
      </p:sp>
      <p:sp>
        <p:nvSpPr>
          <p:cNvPr id="65" name=""/>
          <p:cNvSpPr/>
          <p:nvPr/>
        </p:nvSpPr>
        <p:spPr>
          <a:xfrm>
            <a:off x="1828800" y="1757520"/>
            <a:ext cx="0" cy="414360"/>
          </a:xfrm>
          <a:prstGeom prst="line">
            <a:avLst/>
          </a:prstGeom>
          <a:ln w="28440">
            <a:solidFill>
              <a:srgbClr val="ff0000"/>
            </a:solidFill>
            <a:prstDash val="lgDash"/>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6" name=""/>
          <p:cNvSpPr/>
          <p:nvPr/>
        </p:nvSpPr>
        <p:spPr>
          <a:xfrm flipV="1">
            <a:off x="6705720" y="2643120"/>
            <a:ext cx="380880" cy="28800"/>
          </a:xfrm>
          <a:prstGeom prst="line">
            <a:avLst/>
          </a:prstGeom>
          <a:ln w="28440">
            <a:solidFill>
              <a:srgbClr val="ff0000"/>
            </a:solidFill>
            <a:prstDash val="lgDash"/>
            <a:miter/>
            <a:tailEnd len="med" type="triangle" w="med"/>
          </a:ln>
        </p:spPr>
        <p:style>
          <a:lnRef idx="0"/>
          <a:fillRef idx="0"/>
          <a:effectRef idx="0"/>
          <a:fontRef idx="minor"/>
        </p:style>
        <p:txBody>
          <a:bodyPr lIns="90000" rIns="90000" tIns="-18000" bIns="-18000" anchor="ctr">
            <a:noAutofit/>
          </a:bodyPr>
          <a:p>
            <a:endParaRPr b="0" lang="en-US" sz="2400" strike="noStrike" u="none">
              <a:solidFill>
                <a:srgbClr val="000000"/>
              </a:solidFill>
              <a:effectLst/>
              <a:uFillTx/>
              <a:latin typeface="Times New Roman"/>
            </a:endParaRPr>
          </a:p>
        </p:txBody>
      </p:sp>
      <p:sp>
        <p:nvSpPr>
          <p:cNvPr id="67" name=""/>
          <p:cNvSpPr/>
          <p:nvPr/>
        </p:nvSpPr>
        <p:spPr>
          <a:xfrm>
            <a:off x="1219320" y="990720"/>
            <a:ext cx="1304640" cy="790560"/>
          </a:xfrm>
          <a:prstGeom prst="rect">
            <a:avLst/>
          </a:prstGeom>
          <a:noFill/>
          <a:ln w="28440">
            <a:solidFill>
              <a:srgbClr val="dc83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400" strike="noStrike" u="none">
                <a:solidFill>
                  <a:srgbClr val="dc8300"/>
                </a:solidFill>
                <a:effectLst/>
                <a:uFillTx/>
                <a:latin typeface="Times New Roman"/>
              </a:rPr>
              <a:t>YPF S.A.</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100" strike="noStrike" u="none">
                <a:solidFill>
                  <a:srgbClr val="dc8300"/>
                </a:solidFill>
                <a:effectLst/>
                <a:uFillTx/>
                <a:latin typeface="Times New Roman"/>
              </a:rPr>
              <a:t>Repsol  100%</a:t>
            </a:r>
            <a:endParaRPr b="0" lang="en-US" sz="1100" strike="noStrike" u="none">
              <a:solidFill>
                <a:srgbClr val="000000"/>
              </a:solidFill>
              <a:effectLst/>
              <a:uFillTx/>
              <a:latin typeface="Times New Roman"/>
            </a:endParaRPr>
          </a:p>
        </p:txBody>
      </p:sp>
      <p:sp>
        <p:nvSpPr>
          <p:cNvPr id="68" name=""/>
          <p:cNvSpPr/>
          <p:nvPr/>
        </p:nvSpPr>
        <p:spPr>
          <a:xfrm>
            <a:off x="7086600" y="4038480"/>
            <a:ext cx="1828800" cy="914400"/>
          </a:xfrm>
          <a:prstGeom prst="rect">
            <a:avLst/>
          </a:prstGeom>
          <a:solidFill>
            <a:srgbClr val="ffffff"/>
          </a:solidFill>
          <a:ln w="28440">
            <a:solidFill>
              <a:srgbClr val="ff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400" strike="noStrike" u="none">
                <a:solidFill>
                  <a:srgbClr val="ff0000"/>
                </a:solidFill>
                <a:effectLst/>
                <a:uFillTx/>
                <a:latin typeface="Times New Roman"/>
              </a:rPr>
              <a:t>EPE Ltda</a:t>
            </a:r>
            <a:r>
              <a:rPr b="1" lang="es-ES_tradnl" sz="1000" strike="noStrike" u="none">
                <a:solidFill>
                  <a:srgbClr val="ff0000"/>
                </a:solidFill>
                <a:effectLst/>
                <a:uFillTx/>
                <a:latin typeface="Times New Roman"/>
              </a:rPr>
              <a:t>.</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100" strike="noStrike" u="none">
                <a:solidFill>
                  <a:srgbClr val="ff0000"/>
                </a:solidFill>
                <a:effectLst/>
                <a:uFillTx/>
                <a:latin typeface="Times New Roman"/>
              </a:rPr>
              <a:t>Enron      65.63%</a:t>
            </a:r>
            <a:endParaRPr b="0" lang="en-US" sz="11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100" strike="noStrike" u="none">
                <a:solidFill>
                  <a:srgbClr val="ff0000"/>
                </a:solidFill>
                <a:effectLst/>
                <a:uFillTx/>
                <a:latin typeface="Times New Roman"/>
              </a:rPr>
              <a:t>Shell       21.875%</a:t>
            </a:r>
            <a:endParaRPr b="0" lang="en-US" sz="11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100" strike="noStrike" u="none">
                <a:solidFill>
                  <a:srgbClr val="ff0000"/>
                </a:solidFill>
                <a:effectLst/>
                <a:uFillTx/>
                <a:latin typeface="Times New Roman"/>
              </a:rPr>
              <a:t>Transredes 12.5%</a:t>
            </a:r>
            <a:endParaRPr b="0" lang="en-US" sz="1100" strike="noStrike" u="none">
              <a:solidFill>
                <a:srgbClr val="000000"/>
              </a:solidFill>
              <a:effectLst/>
              <a:uFillTx/>
              <a:latin typeface="Times New Roman"/>
            </a:endParaRPr>
          </a:p>
        </p:txBody>
      </p:sp>
      <p:sp>
        <p:nvSpPr>
          <p:cNvPr id="69" name=""/>
          <p:cNvSpPr/>
          <p:nvPr/>
        </p:nvSpPr>
        <p:spPr>
          <a:xfrm>
            <a:off x="3962520" y="1763640"/>
            <a:ext cx="0" cy="228600"/>
          </a:xfrm>
          <a:prstGeom prst="line">
            <a:avLst/>
          </a:prstGeom>
          <a:ln w="28440">
            <a:solidFill>
              <a:srgbClr val="ff0000"/>
            </a:solidFill>
            <a:prstDash val="lgDash"/>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0" name=""/>
          <p:cNvSpPr/>
          <p:nvPr/>
        </p:nvSpPr>
        <p:spPr>
          <a:xfrm>
            <a:off x="1295280" y="4705200"/>
            <a:ext cx="22860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2400" strike="noStrike" u="none">
                <a:solidFill>
                  <a:srgbClr val="000000"/>
                </a:solidFill>
                <a:effectLst/>
                <a:uFillTx/>
                <a:latin typeface="Arial"/>
              </a:rPr>
              <a:t>  </a:t>
            </a:r>
            <a:endParaRPr b="0" lang="en-US" sz="2400" strike="noStrike" u="none">
              <a:solidFill>
                <a:srgbClr val="000000"/>
              </a:solidFill>
              <a:effectLst/>
              <a:uFillTx/>
              <a:latin typeface="Times New Roman"/>
            </a:endParaRPr>
          </a:p>
        </p:txBody>
      </p:sp>
      <p:sp>
        <p:nvSpPr>
          <p:cNvPr id="71" name=""/>
          <p:cNvSpPr/>
          <p:nvPr/>
        </p:nvSpPr>
        <p:spPr>
          <a:xfrm>
            <a:off x="1676520" y="4057560"/>
            <a:ext cx="2038320" cy="0"/>
          </a:xfrm>
          <a:prstGeom prst="line">
            <a:avLst/>
          </a:prstGeom>
          <a:ln w="38160">
            <a:solidFill>
              <a:srgbClr val="990099"/>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2" name=""/>
          <p:cNvSpPr/>
          <p:nvPr/>
        </p:nvSpPr>
        <p:spPr>
          <a:xfrm>
            <a:off x="1371600" y="5619600"/>
            <a:ext cx="304920" cy="228600"/>
          </a:xfrm>
          <a:prstGeom prst="ellipse">
            <a:avLst/>
          </a:prstGeom>
          <a:solidFill>
            <a:srgbClr val="990099"/>
          </a:solidFill>
          <a:ln w="9360">
            <a:solidFill>
              <a:srgbClr val="9900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3" name=""/>
          <p:cNvSpPr/>
          <p:nvPr/>
        </p:nvSpPr>
        <p:spPr>
          <a:xfrm>
            <a:off x="3733920" y="3943440"/>
            <a:ext cx="304560" cy="228600"/>
          </a:xfrm>
          <a:prstGeom prst="ellipse">
            <a:avLst/>
          </a:prstGeom>
          <a:solidFill>
            <a:srgbClr val="990099"/>
          </a:solidFill>
          <a:ln w="9360">
            <a:solidFill>
              <a:srgbClr val="990099"/>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4" name=""/>
          <p:cNvSpPr/>
          <p:nvPr/>
        </p:nvSpPr>
        <p:spPr>
          <a:xfrm>
            <a:off x="1371600" y="3943440"/>
            <a:ext cx="304920" cy="228600"/>
          </a:xfrm>
          <a:prstGeom prst="ellipse">
            <a:avLst/>
          </a:prstGeom>
          <a:solidFill>
            <a:srgbClr val="990099"/>
          </a:solidFill>
          <a:ln w="9360">
            <a:solidFill>
              <a:srgbClr val="990099"/>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5" name=""/>
          <p:cNvSpPr/>
          <p:nvPr/>
        </p:nvSpPr>
        <p:spPr>
          <a:xfrm>
            <a:off x="7086600" y="1200240"/>
            <a:ext cx="304920" cy="228600"/>
          </a:xfrm>
          <a:prstGeom prst="ellipse">
            <a:avLst/>
          </a:prstGeom>
          <a:solidFill>
            <a:srgbClr val="ff0000"/>
          </a:solidFill>
          <a:ln w="936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6" name=""/>
          <p:cNvSpPr/>
          <p:nvPr/>
        </p:nvSpPr>
        <p:spPr>
          <a:xfrm>
            <a:off x="5410080" y="1581120"/>
            <a:ext cx="304920" cy="228600"/>
          </a:xfrm>
          <a:prstGeom prst="ellipse">
            <a:avLst/>
          </a:prstGeom>
          <a:solidFill>
            <a:srgbClr val="990099"/>
          </a:solidFill>
          <a:ln w="9360">
            <a:solidFill>
              <a:srgbClr val="9900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7" name=""/>
          <p:cNvSpPr/>
          <p:nvPr/>
        </p:nvSpPr>
        <p:spPr>
          <a:xfrm>
            <a:off x="0" y="5467320"/>
            <a:ext cx="144792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2400" strike="noStrike" u="none">
                <a:solidFill>
                  <a:srgbClr val="990099"/>
                </a:solidFill>
                <a:effectLst/>
                <a:uFillTx/>
                <a:latin typeface="Arial"/>
              </a:rPr>
              <a:t>Yacuiba</a:t>
            </a:r>
            <a:endParaRPr b="0" lang="en-US" sz="2400" strike="noStrike" u="none">
              <a:solidFill>
                <a:srgbClr val="000000"/>
              </a:solidFill>
              <a:effectLst/>
              <a:uFillTx/>
              <a:latin typeface="Times New Roman"/>
            </a:endParaRPr>
          </a:p>
        </p:txBody>
      </p:sp>
      <p:sp>
        <p:nvSpPr>
          <p:cNvPr id="78" name=""/>
          <p:cNvSpPr/>
          <p:nvPr/>
        </p:nvSpPr>
        <p:spPr>
          <a:xfrm>
            <a:off x="1687680" y="4660920"/>
            <a:ext cx="163008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2000" strike="noStrike" u="none">
                <a:solidFill>
                  <a:srgbClr val="990099"/>
                </a:solidFill>
                <a:effectLst/>
                <a:uFillTx/>
                <a:latin typeface="Arial"/>
              </a:rPr>
              <a:t>YABOG P/L</a:t>
            </a:r>
            <a:endParaRPr b="0" lang="en-US" sz="2000" strike="noStrike" u="none">
              <a:solidFill>
                <a:srgbClr val="000000"/>
              </a:solidFill>
              <a:effectLst/>
              <a:uFillTx/>
              <a:latin typeface="Times New Roman"/>
            </a:endParaRPr>
          </a:p>
        </p:txBody>
      </p:sp>
      <p:sp>
        <p:nvSpPr>
          <p:cNvPr id="79" name=""/>
          <p:cNvSpPr/>
          <p:nvPr/>
        </p:nvSpPr>
        <p:spPr>
          <a:xfrm>
            <a:off x="7391520" y="1047600"/>
            <a:ext cx="152388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2400" strike="noStrike" u="none">
                <a:solidFill>
                  <a:srgbClr val="ff0000"/>
                </a:solidFill>
                <a:effectLst/>
                <a:uFillTx/>
                <a:latin typeface="Arial"/>
              </a:rPr>
              <a:t>Cuiabá</a:t>
            </a:r>
            <a:endParaRPr b="0" lang="en-US" sz="2400" strike="noStrike" u="none">
              <a:solidFill>
                <a:srgbClr val="000000"/>
              </a:solidFill>
              <a:effectLst/>
              <a:uFillTx/>
              <a:latin typeface="Times New Roman"/>
            </a:endParaRPr>
          </a:p>
        </p:txBody>
      </p:sp>
      <p:sp>
        <p:nvSpPr>
          <p:cNvPr id="80" name=""/>
          <p:cNvSpPr/>
          <p:nvPr/>
        </p:nvSpPr>
        <p:spPr>
          <a:xfrm>
            <a:off x="4114800" y="3581280"/>
            <a:ext cx="167652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600" strike="noStrike" u="none">
                <a:solidFill>
                  <a:srgbClr val="990099"/>
                </a:solidFill>
                <a:effectLst/>
                <a:uFillTx/>
                <a:latin typeface="Arial"/>
              </a:rPr>
              <a:t>Río San Miguel</a:t>
            </a:r>
            <a:endParaRPr b="0" lang="en-US" sz="1600" strike="noStrike" u="none">
              <a:solidFill>
                <a:srgbClr val="000000"/>
              </a:solidFill>
              <a:effectLst/>
              <a:uFillTx/>
              <a:latin typeface="Times New Roman"/>
            </a:endParaRPr>
          </a:p>
        </p:txBody>
      </p:sp>
      <p:sp>
        <p:nvSpPr>
          <p:cNvPr id="81" name=""/>
          <p:cNvSpPr/>
          <p:nvPr/>
        </p:nvSpPr>
        <p:spPr>
          <a:xfrm>
            <a:off x="3429000" y="2286000"/>
            <a:ext cx="152388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800" strike="noStrike" u="none">
                <a:solidFill>
                  <a:srgbClr val="990099"/>
                </a:solidFill>
                <a:effectLst/>
                <a:uFillTx/>
                <a:latin typeface="Arial"/>
              </a:rPr>
              <a:t>GasBol  P/L</a:t>
            </a:r>
            <a:endParaRPr b="0" lang="en-US" sz="1800" strike="noStrike" u="none">
              <a:solidFill>
                <a:srgbClr val="000000"/>
              </a:solidFill>
              <a:effectLst/>
              <a:uFillTx/>
              <a:latin typeface="Times New Roman"/>
            </a:endParaRPr>
          </a:p>
        </p:txBody>
      </p:sp>
      <p:sp>
        <p:nvSpPr>
          <p:cNvPr id="82" name=""/>
          <p:cNvSpPr/>
          <p:nvPr/>
        </p:nvSpPr>
        <p:spPr>
          <a:xfrm>
            <a:off x="3968640" y="1260360"/>
            <a:ext cx="144792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600" strike="noStrike" u="none">
                <a:solidFill>
                  <a:srgbClr val="990099"/>
                </a:solidFill>
                <a:effectLst/>
                <a:uFillTx/>
                <a:latin typeface="Arial"/>
              </a:rPr>
              <a:t>San Matías</a:t>
            </a:r>
            <a:endParaRPr b="0" lang="en-US" sz="1600" strike="noStrike" u="none">
              <a:solidFill>
                <a:srgbClr val="000000"/>
              </a:solidFill>
              <a:effectLst/>
              <a:uFillTx/>
              <a:latin typeface="Times New Roman"/>
            </a:endParaRPr>
          </a:p>
        </p:txBody>
      </p:sp>
      <p:sp>
        <p:nvSpPr>
          <p:cNvPr id="83" name=""/>
          <p:cNvSpPr/>
          <p:nvPr/>
        </p:nvSpPr>
        <p:spPr>
          <a:xfrm>
            <a:off x="5867280" y="1600200"/>
            <a:ext cx="144792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800" strike="noStrike" u="none">
                <a:solidFill>
                  <a:srgbClr val="ff0000"/>
                </a:solidFill>
                <a:effectLst/>
                <a:uFillTx/>
                <a:latin typeface="Arial"/>
              </a:rPr>
              <a:t>GasMat P/L</a:t>
            </a:r>
            <a:endParaRPr b="0" lang="en-US" sz="1800" strike="noStrike" u="none">
              <a:solidFill>
                <a:srgbClr val="000000"/>
              </a:solidFill>
              <a:effectLst/>
              <a:uFillTx/>
              <a:latin typeface="Times New Roman"/>
            </a:endParaRPr>
          </a:p>
        </p:txBody>
      </p:sp>
      <p:sp>
        <p:nvSpPr>
          <p:cNvPr id="84" name=""/>
          <p:cNvSpPr/>
          <p:nvPr/>
        </p:nvSpPr>
        <p:spPr>
          <a:xfrm>
            <a:off x="5700600" y="4038480"/>
            <a:ext cx="2743200" cy="0"/>
          </a:xfrm>
          <a:prstGeom prst="line">
            <a:avLst/>
          </a:prstGeom>
          <a:ln w="38160">
            <a:solidFill>
              <a:srgbClr val="ff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5" name=""/>
          <p:cNvSpPr/>
          <p:nvPr/>
        </p:nvSpPr>
        <p:spPr>
          <a:xfrm>
            <a:off x="6705720" y="3486240"/>
            <a:ext cx="175248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2400" strike="noStrike" u="none">
                <a:solidFill>
                  <a:srgbClr val="ff0000"/>
                </a:solidFill>
                <a:effectLst/>
                <a:uFillTx/>
                <a:latin typeface="Arial"/>
              </a:rPr>
              <a:t>Corumbá</a:t>
            </a:r>
            <a:endParaRPr b="0" lang="en-US" sz="2400" strike="noStrike" u="none">
              <a:solidFill>
                <a:srgbClr val="000000"/>
              </a:solidFill>
              <a:effectLst/>
              <a:uFillTx/>
              <a:latin typeface="Times New Roman"/>
            </a:endParaRPr>
          </a:p>
        </p:txBody>
      </p:sp>
      <p:sp>
        <p:nvSpPr>
          <p:cNvPr id="86" name=""/>
          <p:cNvSpPr/>
          <p:nvPr/>
        </p:nvSpPr>
        <p:spPr>
          <a:xfrm>
            <a:off x="352440" y="3270240"/>
            <a:ext cx="2438280" cy="5814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600" strike="noStrike" u="none">
                <a:solidFill>
                  <a:srgbClr val="990099"/>
                </a:solidFill>
                <a:effectLst/>
                <a:uFillTx/>
                <a:latin typeface="Arial"/>
              </a:rPr>
              <a:t>Chaco / Andina Compression Station</a:t>
            </a:r>
            <a:endParaRPr b="0" lang="en-US" sz="1600" strike="noStrike" u="none">
              <a:solidFill>
                <a:srgbClr val="000000"/>
              </a:solidFill>
              <a:effectLst/>
              <a:uFillTx/>
              <a:latin typeface="Times New Roman"/>
            </a:endParaRPr>
          </a:p>
        </p:txBody>
      </p:sp>
      <p:sp>
        <p:nvSpPr>
          <p:cNvPr id="87" name=""/>
          <p:cNvSpPr/>
          <p:nvPr/>
        </p:nvSpPr>
        <p:spPr>
          <a:xfrm>
            <a:off x="5257800" y="1257480"/>
            <a:ext cx="53352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800" strike="noStrike" u="none">
                <a:solidFill>
                  <a:srgbClr val="ff0000"/>
                </a:solidFill>
                <a:effectLst/>
                <a:uFillTx/>
                <a:latin typeface="Arial"/>
              </a:rPr>
              <a:t>MS</a:t>
            </a:r>
            <a:endParaRPr b="0" lang="en-US" sz="1800" strike="noStrike" u="none">
              <a:solidFill>
                <a:srgbClr val="000000"/>
              </a:solidFill>
              <a:effectLst/>
              <a:uFillTx/>
              <a:latin typeface="Times New Roman"/>
            </a:endParaRPr>
          </a:p>
        </p:txBody>
      </p:sp>
      <p:sp>
        <p:nvSpPr>
          <p:cNvPr id="88" name=""/>
          <p:cNvSpPr/>
          <p:nvPr/>
        </p:nvSpPr>
        <p:spPr>
          <a:xfrm>
            <a:off x="949320" y="6172200"/>
            <a:ext cx="60948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800" strike="noStrike" u="none">
                <a:solidFill>
                  <a:srgbClr val="ff0000"/>
                </a:solidFill>
                <a:effectLst/>
                <a:uFillTx/>
                <a:latin typeface="Arial"/>
              </a:rPr>
              <a:t>MS</a:t>
            </a:r>
            <a:endParaRPr b="0" lang="en-US" sz="1800" strike="noStrike" u="none">
              <a:solidFill>
                <a:srgbClr val="000000"/>
              </a:solidFill>
              <a:effectLst/>
              <a:uFillTx/>
              <a:latin typeface="Times New Roman"/>
            </a:endParaRPr>
          </a:p>
        </p:txBody>
      </p:sp>
      <p:sp>
        <p:nvSpPr>
          <p:cNvPr id="89" name=""/>
          <p:cNvSpPr/>
          <p:nvPr/>
        </p:nvSpPr>
        <p:spPr>
          <a:xfrm>
            <a:off x="4572000" y="4114800"/>
            <a:ext cx="83808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800" strike="noStrike" u="none">
                <a:solidFill>
                  <a:srgbClr val="990099"/>
                </a:solidFill>
                <a:effectLst/>
                <a:uFillTx/>
                <a:latin typeface="Arial"/>
              </a:rPr>
              <a:t>GTB</a:t>
            </a:r>
            <a:endParaRPr b="0" lang="en-US" sz="1800" strike="noStrike" u="none">
              <a:solidFill>
                <a:srgbClr val="000000"/>
              </a:solidFill>
              <a:effectLst/>
              <a:uFillTx/>
              <a:latin typeface="Times New Roman"/>
            </a:endParaRPr>
          </a:p>
        </p:txBody>
      </p:sp>
      <p:sp>
        <p:nvSpPr>
          <p:cNvPr id="90" name=""/>
          <p:cNvSpPr/>
          <p:nvPr/>
        </p:nvSpPr>
        <p:spPr>
          <a:xfrm>
            <a:off x="6675480" y="4121280"/>
            <a:ext cx="106668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800" strike="noStrike" u="none">
                <a:solidFill>
                  <a:srgbClr val="ff0000"/>
                </a:solidFill>
                <a:effectLst/>
                <a:uFillTx/>
                <a:latin typeface="Arial"/>
              </a:rPr>
              <a:t>TBG</a:t>
            </a:r>
            <a:endParaRPr b="0" lang="en-US" sz="1800" strike="noStrike" u="none">
              <a:solidFill>
                <a:srgbClr val="000000"/>
              </a:solidFill>
              <a:effectLst/>
              <a:uFillTx/>
              <a:latin typeface="Times New Roman"/>
            </a:endParaRPr>
          </a:p>
        </p:txBody>
      </p:sp>
      <p:sp>
        <p:nvSpPr>
          <p:cNvPr id="91" name=""/>
          <p:cNvSpPr/>
          <p:nvPr/>
        </p:nvSpPr>
        <p:spPr>
          <a:xfrm>
            <a:off x="6324480" y="3486240"/>
            <a:ext cx="381240" cy="228600"/>
          </a:xfrm>
          <a:prstGeom prst="ellipse">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2" name=""/>
          <p:cNvSpPr/>
          <p:nvPr/>
        </p:nvSpPr>
        <p:spPr>
          <a:xfrm>
            <a:off x="3297240" y="6307200"/>
            <a:ext cx="762120" cy="75960"/>
          </a:xfrm>
          <a:prstGeom prst="rect">
            <a:avLst/>
          </a:prstGeom>
          <a:solidFill>
            <a:srgbClr val="ff0000"/>
          </a:solidFill>
          <a:ln w="9360">
            <a:solidFill>
              <a:srgbClr val="ff0000"/>
            </a:solidFill>
            <a:miter/>
          </a:ln>
        </p:spPr>
        <p:style>
          <a:lnRef idx="0"/>
          <a:fillRef idx="0"/>
          <a:effectRef idx="0"/>
          <a:fontRef idx="minor"/>
        </p:style>
        <p:txBody>
          <a:bodyPr wrap="none" lIns="90000" rIns="90000" tIns="29160" bIns="29160" anchor="ctr">
            <a:noAutofit/>
          </a:bodyPr>
          <a:p>
            <a:endParaRPr b="0" lang="en-US" sz="2400" strike="noStrike" u="none">
              <a:solidFill>
                <a:srgbClr val="000000"/>
              </a:solidFill>
              <a:effectLst/>
              <a:uFillTx/>
              <a:latin typeface="Times New Roman"/>
            </a:endParaRPr>
          </a:p>
        </p:txBody>
      </p:sp>
      <p:sp>
        <p:nvSpPr>
          <p:cNvPr id="93" name=""/>
          <p:cNvSpPr/>
          <p:nvPr/>
        </p:nvSpPr>
        <p:spPr>
          <a:xfrm>
            <a:off x="5153040" y="6305400"/>
            <a:ext cx="762120" cy="76320"/>
          </a:xfrm>
          <a:prstGeom prst="rect">
            <a:avLst/>
          </a:prstGeom>
          <a:solidFill>
            <a:srgbClr val="ff9900"/>
          </a:solidFill>
          <a:ln w="9360">
            <a:solidFill>
              <a:srgbClr val="ff99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94" name=""/>
          <p:cNvSpPr/>
          <p:nvPr/>
        </p:nvSpPr>
        <p:spPr>
          <a:xfrm>
            <a:off x="7439040" y="6307200"/>
            <a:ext cx="762120" cy="75960"/>
          </a:xfrm>
          <a:prstGeom prst="rect">
            <a:avLst/>
          </a:prstGeom>
          <a:solidFill>
            <a:srgbClr val="990099"/>
          </a:solidFill>
          <a:ln w="9360">
            <a:solidFill>
              <a:srgbClr val="990099"/>
            </a:solidFill>
            <a:miter/>
          </a:ln>
        </p:spPr>
        <p:style>
          <a:lnRef idx="0"/>
          <a:fillRef idx="0"/>
          <a:effectRef idx="0"/>
          <a:fontRef idx="minor"/>
        </p:style>
        <p:txBody>
          <a:bodyPr wrap="none" lIns="90000" rIns="90000" tIns="29160" bIns="29160" anchor="ctr">
            <a:noAutofit/>
          </a:bodyPr>
          <a:p>
            <a:endParaRPr b="0" lang="en-US" sz="2400" strike="noStrike" u="none">
              <a:solidFill>
                <a:srgbClr val="000000"/>
              </a:solidFill>
              <a:effectLst/>
              <a:uFillTx/>
              <a:latin typeface="Times New Roman"/>
            </a:endParaRPr>
          </a:p>
        </p:txBody>
      </p:sp>
      <p:sp>
        <p:nvSpPr>
          <p:cNvPr id="95" name=""/>
          <p:cNvSpPr/>
          <p:nvPr/>
        </p:nvSpPr>
        <p:spPr>
          <a:xfrm>
            <a:off x="4154400" y="6202440"/>
            <a:ext cx="106704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400" strike="noStrike" u="none">
                <a:solidFill>
                  <a:srgbClr val="ff0000"/>
                </a:solidFill>
                <a:effectLst/>
                <a:uFillTx/>
                <a:latin typeface="Times New Roman"/>
              </a:rPr>
              <a:t>Brasil</a:t>
            </a:r>
            <a:endParaRPr b="0" lang="en-US" sz="1400" strike="noStrike" u="none">
              <a:solidFill>
                <a:srgbClr val="000000"/>
              </a:solidFill>
              <a:effectLst/>
              <a:uFillTx/>
              <a:latin typeface="Times New Roman"/>
            </a:endParaRPr>
          </a:p>
        </p:txBody>
      </p:sp>
      <p:sp>
        <p:nvSpPr>
          <p:cNvPr id="96" name=""/>
          <p:cNvSpPr/>
          <p:nvPr/>
        </p:nvSpPr>
        <p:spPr>
          <a:xfrm>
            <a:off x="6019920" y="6202440"/>
            <a:ext cx="175248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400" strike="noStrike" u="none">
                <a:solidFill>
                  <a:srgbClr val="ff9900"/>
                </a:solidFill>
                <a:effectLst/>
                <a:uFillTx/>
                <a:latin typeface="Times New Roman"/>
              </a:rPr>
              <a:t>Argentina</a:t>
            </a:r>
            <a:endParaRPr b="0" lang="en-US" sz="1400" strike="noStrike" u="none">
              <a:solidFill>
                <a:srgbClr val="000000"/>
              </a:solidFill>
              <a:effectLst/>
              <a:uFillTx/>
              <a:latin typeface="Times New Roman"/>
            </a:endParaRPr>
          </a:p>
        </p:txBody>
      </p:sp>
      <p:sp>
        <p:nvSpPr>
          <p:cNvPr id="97" name=""/>
          <p:cNvSpPr/>
          <p:nvPr/>
        </p:nvSpPr>
        <p:spPr>
          <a:xfrm>
            <a:off x="8305920" y="6192720"/>
            <a:ext cx="144756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400" strike="noStrike" u="none">
                <a:solidFill>
                  <a:srgbClr val="990099"/>
                </a:solidFill>
                <a:effectLst/>
                <a:uFillTx/>
                <a:latin typeface="Times New Roman"/>
              </a:rPr>
              <a:t>Bolivia</a:t>
            </a:r>
            <a:endParaRPr b="0" lang="en-US" sz="1400" strike="noStrike" u="none">
              <a:solidFill>
                <a:srgbClr val="000000"/>
              </a:solidFill>
              <a:effectLst/>
              <a:uFillTx/>
              <a:latin typeface="Times New Roman"/>
            </a:endParaRPr>
          </a:p>
        </p:txBody>
      </p:sp>
      <p:sp>
        <p:nvSpPr>
          <p:cNvPr id="98" name=""/>
          <p:cNvSpPr/>
          <p:nvPr/>
        </p:nvSpPr>
        <p:spPr>
          <a:xfrm flipV="1">
            <a:off x="5715000" y="1352160"/>
            <a:ext cx="1371600" cy="304920"/>
          </a:xfrm>
          <a:prstGeom prst="line">
            <a:avLst/>
          </a:prstGeom>
          <a:ln w="38160">
            <a:solidFill>
              <a:srgbClr val="ff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9" name=""/>
          <p:cNvSpPr/>
          <p:nvPr/>
        </p:nvSpPr>
        <p:spPr>
          <a:xfrm>
            <a:off x="4043520" y="4038480"/>
            <a:ext cx="1638000" cy="0"/>
          </a:xfrm>
          <a:prstGeom prst="line">
            <a:avLst/>
          </a:prstGeom>
          <a:ln w="38160">
            <a:solidFill>
              <a:srgbClr val="990099"/>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0" name=""/>
          <p:cNvSpPr/>
          <p:nvPr/>
        </p:nvSpPr>
        <p:spPr>
          <a:xfrm>
            <a:off x="1676520" y="4267080"/>
            <a:ext cx="1981080" cy="231120"/>
          </a:xfrm>
          <a:prstGeom prst="rect">
            <a:avLst/>
          </a:prstGeom>
          <a:noFill/>
          <a:ln w="0">
            <a:noFill/>
          </a:ln>
        </p:spPr>
        <p:style>
          <a:lnRef idx="0"/>
          <a:fillRef idx="0"/>
          <a:effectRef idx="0"/>
          <a:fontRef idx="minor"/>
        </p:style>
        <p:txBody>
          <a:bodyPr lIns="90000" rIns="90000" tIns="46800" bIns="46800" anchor="t">
            <a:spAutoFit/>
          </a:bodyPr>
          <a:p>
            <a:pPr algn="ctr">
              <a:lnSpc>
                <a:spcPct val="5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800" strike="noStrike" u="none">
                <a:solidFill>
                  <a:srgbClr val="990099"/>
                </a:solidFill>
                <a:effectLst/>
                <a:uFillTx/>
                <a:latin typeface="Arial"/>
              </a:rPr>
              <a:t>GTB</a:t>
            </a:r>
            <a:endParaRPr b="0" lang="en-US" sz="1800" strike="noStrike" u="none">
              <a:solidFill>
                <a:srgbClr val="000000"/>
              </a:solidFill>
              <a:effectLst/>
              <a:uFillTx/>
              <a:latin typeface="Times New Roman"/>
            </a:endParaRPr>
          </a:p>
        </p:txBody>
      </p:sp>
      <p:sp>
        <p:nvSpPr>
          <p:cNvPr id="101" name=""/>
          <p:cNvSpPr/>
          <p:nvPr/>
        </p:nvSpPr>
        <p:spPr>
          <a:xfrm>
            <a:off x="1476360" y="6207120"/>
            <a:ext cx="16765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400" strike="noStrike" u="none">
                <a:solidFill>
                  <a:srgbClr val="ff0000"/>
                </a:solidFill>
                <a:effectLst/>
                <a:uFillTx/>
                <a:latin typeface="Times New Roman"/>
              </a:rPr>
              <a:t>Metering Stations</a:t>
            </a:r>
            <a:endParaRPr b="0" lang="en-US" sz="1400" strike="noStrike" u="none">
              <a:solidFill>
                <a:srgbClr val="000000"/>
              </a:solidFill>
              <a:effectLst/>
              <a:uFillTx/>
              <a:latin typeface="Times New Roman"/>
            </a:endParaRPr>
          </a:p>
        </p:txBody>
      </p:sp>
      <p:sp>
        <p:nvSpPr>
          <p:cNvPr id="102" name=""/>
          <p:cNvSpPr/>
          <p:nvPr/>
        </p:nvSpPr>
        <p:spPr>
          <a:xfrm>
            <a:off x="6956280" y="876240"/>
            <a:ext cx="53352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800" strike="noStrike" u="none">
                <a:solidFill>
                  <a:srgbClr val="ff0000"/>
                </a:solidFill>
                <a:effectLst/>
                <a:uFillTx/>
                <a:latin typeface="Arial"/>
              </a:rPr>
              <a:t>MS</a:t>
            </a:r>
            <a:endParaRPr b="0" lang="en-US" sz="1800" strike="noStrike" u="none">
              <a:solidFill>
                <a:srgbClr val="000000"/>
              </a:solidFill>
              <a:effectLst/>
              <a:uFillTx/>
              <a:latin typeface="Times New Roman"/>
            </a:endParaRPr>
          </a:p>
        </p:txBody>
      </p:sp>
      <p:sp>
        <p:nvSpPr>
          <p:cNvPr id="103" name=""/>
          <p:cNvSpPr/>
          <p:nvPr/>
        </p:nvSpPr>
        <p:spPr>
          <a:xfrm flipV="1">
            <a:off x="1523880" y="4191120"/>
            <a:ext cx="0" cy="1428480"/>
          </a:xfrm>
          <a:prstGeom prst="line">
            <a:avLst/>
          </a:prstGeom>
          <a:ln w="38160">
            <a:solidFill>
              <a:srgbClr val="990099"/>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4" name=""/>
          <p:cNvSpPr/>
          <p:nvPr/>
        </p:nvSpPr>
        <p:spPr>
          <a:xfrm flipV="1">
            <a:off x="1523880" y="5848200"/>
            <a:ext cx="0" cy="457200"/>
          </a:xfrm>
          <a:prstGeom prst="line">
            <a:avLst/>
          </a:prstGeom>
          <a:ln w="38160">
            <a:solidFill>
              <a:srgbClr val="ff99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5" name="PlaceHolder 1"/>
          <p:cNvSpPr>
            <a:spLocks noGrp="1"/>
          </p:cNvSpPr>
          <p:nvPr>
            <p:ph type="title"/>
          </p:nvPr>
        </p:nvSpPr>
        <p:spPr>
          <a:xfrm>
            <a:off x="685800" y="228240"/>
            <a:ext cx="7772400" cy="68580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00"/>
                </a:solidFill>
                <a:effectLst/>
                <a:uFillTx/>
                <a:latin typeface="Times New Roman"/>
              </a:rPr>
              <a:t>Diagram of the Pipelines</a:t>
            </a:r>
            <a:endParaRPr b="0" lang="en-US" sz="4400" strike="noStrike" u="none">
              <a:solidFill>
                <a:srgbClr val="000000"/>
              </a:solidFill>
              <a:effectLst/>
              <a:uFillTx/>
              <a:latin typeface="Times New Roman"/>
            </a:endParaRPr>
          </a:p>
        </p:txBody>
      </p:sp>
      <p:sp>
        <p:nvSpPr>
          <p:cNvPr id="106" name=""/>
          <p:cNvSpPr/>
          <p:nvPr/>
        </p:nvSpPr>
        <p:spPr>
          <a:xfrm rot="16208400">
            <a:off x="435600" y="4745520"/>
            <a:ext cx="144756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600" strike="noStrike" u="none">
                <a:solidFill>
                  <a:srgbClr val="990099"/>
                </a:solidFill>
                <a:effectLst/>
                <a:uFillTx/>
                <a:latin typeface="Arial"/>
              </a:rPr>
              <a:t>Transredes</a:t>
            </a:r>
            <a:endParaRPr b="0" lang="en-US" sz="1600" strike="noStrike" u="none">
              <a:solidFill>
                <a:srgbClr val="000000"/>
              </a:solidFill>
              <a:effectLst/>
              <a:uFillTx/>
              <a:latin typeface="Times New Roman"/>
            </a:endParaRPr>
          </a:p>
        </p:txBody>
      </p:sp>
      <p:sp>
        <p:nvSpPr>
          <p:cNvPr id="107" name=""/>
          <p:cNvSpPr/>
          <p:nvPr/>
        </p:nvSpPr>
        <p:spPr>
          <a:xfrm>
            <a:off x="914400" y="3886200"/>
            <a:ext cx="53352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600" strike="noStrike" u="none">
                <a:solidFill>
                  <a:srgbClr val="990099"/>
                </a:solidFill>
                <a:effectLst/>
                <a:uFillTx/>
                <a:latin typeface="Arial"/>
              </a:rPr>
              <a:t>MS</a:t>
            </a:r>
            <a:endParaRPr b="0" lang="en-US" sz="1600" strike="noStrike" u="none">
              <a:solidFill>
                <a:srgbClr val="000000"/>
              </a:solidFill>
              <a:effectLst/>
              <a:uFillTx/>
              <a:latin typeface="Times New Roman"/>
            </a:endParaRPr>
          </a:p>
        </p:txBody>
      </p:sp>
      <p:sp>
        <p:nvSpPr>
          <p:cNvPr id="108" name=""/>
          <p:cNvSpPr/>
          <p:nvPr/>
        </p:nvSpPr>
        <p:spPr>
          <a:xfrm>
            <a:off x="3276720" y="3581280"/>
            <a:ext cx="53316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600" strike="noStrike" u="none">
                <a:solidFill>
                  <a:srgbClr val="990099"/>
                </a:solidFill>
                <a:effectLst/>
                <a:uFillTx/>
                <a:latin typeface="Arial"/>
              </a:rPr>
              <a:t>MS</a:t>
            </a:r>
            <a:endParaRPr b="0" lang="en-US" sz="1600" strike="noStrike" u="none">
              <a:solidFill>
                <a:srgbClr val="000000"/>
              </a:solidFill>
              <a:effectLst/>
              <a:uFillTx/>
              <a:latin typeface="Times New Roman"/>
            </a:endParaRPr>
          </a:p>
        </p:txBody>
      </p:sp>
      <p:sp>
        <p:nvSpPr>
          <p:cNvPr id="109" name=""/>
          <p:cNvSpPr/>
          <p:nvPr/>
        </p:nvSpPr>
        <p:spPr>
          <a:xfrm flipV="1">
            <a:off x="3886200" y="1752120"/>
            <a:ext cx="1600200" cy="2210040"/>
          </a:xfrm>
          <a:prstGeom prst="line">
            <a:avLst/>
          </a:prstGeom>
          <a:ln w="38160">
            <a:solidFill>
              <a:srgbClr val="990099"/>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0" name="PlaceHolder 1"/>
          <p:cNvSpPr>
            <a:spLocks noGrp="1"/>
          </p:cNvSpPr>
          <p:nvPr>
            <p:ph/>
          </p:nvPr>
        </p:nvSpPr>
        <p:spPr>
          <a:xfrm>
            <a:off x="380880" y="1066680"/>
            <a:ext cx="8763120" cy="5415120"/>
          </a:xfrm>
          <a:prstGeom prst="rect">
            <a:avLst/>
          </a:prstGeom>
          <a:noFill/>
          <a:ln w="0">
            <a:noFill/>
          </a:ln>
        </p:spPr>
        <p:txBody>
          <a:bodyPr lIns="91440" rIns="91440" tIns="45720" bIns="45720" anchor="t">
            <a:normAutofit/>
          </a:bodyPr>
          <a:p>
            <a:pPr marL="343080" indent="-343080">
              <a:lnSpc>
                <a:spcPct val="175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Objective : To test energy integration in Southern Cone by and develop commercial transactions on interruptible basis.</a:t>
            </a:r>
            <a:endParaRPr b="0" lang="en-US" sz="2000" strike="noStrike" u="none">
              <a:solidFill>
                <a:srgbClr val="000000"/>
              </a:solidFill>
              <a:effectLst/>
              <a:uFillTx/>
              <a:latin typeface="Times New Roman"/>
            </a:endParaRPr>
          </a:p>
          <a:p>
            <a:pPr marL="343080" indent="-343080">
              <a:lnSpc>
                <a:spcPct val="175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Structure:  Interruptible contracts.</a:t>
            </a:r>
            <a:endParaRPr b="0" lang="en-US" sz="2000" strike="noStrike" u="none">
              <a:solidFill>
                <a:srgbClr val="000000"/>
              </a:solidFill>
              <a:effectLst/>
              <a:uFillTx/>
              <a:latin typeface="Times New Roman"/>
            </a:endParaRPr>
          </a:p>
          <a:p>
            <a:pPr marL="343080" indent="-343080">
              <a:lnSpc>
                <a:spcPct val="175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Interruptible Master Agreements with Bolivian Producers (Chaco, Vintage, Maxus, Andina, Tesoro/British Gas, Perez Companc, Petrobras).</a:t>
            </a:r>
            <a:endParaRPr b="0" lang="en-US" sz="2000" strike="noStrike" u="none">
              <a:solidFill>
                <a:srgbClr val="000000"/>
              </a:solidFill>
              <a:effectLst/>
              <a:uFillTx/>
              <a:latin typeface="Times New Roman"/>
            </a:endParaRPr>
          </a:p>
          <a:p>
            <a:pPr marL="343080" indent="-343080">
              <a:lnSpc>
                <a:spcPct val="175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Interruptible Compression Contract at Chaco/Andina Plant.</a:t>
            </a:r>
            <a:endParaRPr b="0" lang="en-US" sz="2000" strike="noStrike" u="none">
              <a:solidFill>
                <a:srgbClr val="000000"/>
              </a:solidFill>
              <a:effectLst/>
              <a:uFillTx/>
              <a:latin typeface="Times New Roman"/>
            </a:endParaRPr>
          </a:p>
          <a:p>
            <a:pPr marL="343080" indent="-343080">
              <a:lnSpc>
                <a:spcPct val="175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Interruptible Transportation Contracts with Transredes, TBG, GTB.</a:t>
            </a:r>
            <a:endParaRPr b="0" lang="en-US" sz="2000" strike="noStrike" u="none">
              <a:solidFill>
                <a:srgbClr val="000000"/>
              </a:solidFill>
              <a:effectLst/>
              <a:uFillTx/>
              <a:latin typeface="Times New Roman"/>
            </a:endParaRPr>
          </a:p>
        </p:txBody>
      </p:sp>
      <p:sp>
        <p:nvSpPr>
          <p:cNvPr id="111" name="PlaceHolder 2"/>
          <p:cNvSpPr>
            <a:spLocks noGrp="1"/>
          </p:cNvSpPr>
          <p:nvPr>
            <p:ph type="title"/>
          </p:nvPr>
        </p:nvSpPr>
        <p:spPr>
          <a:xfrm>
            <a:off x="679320" y="76320"/>
            <a:ext cx="7772400" cy="91440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00"/>
                </a:solidFill>
                <a:effectLst/>
                <a:uFillTx/>
                <a:latin typeface="Times New Roman"/>
              </a:rPr>
              <a:t>Crazy Molecule Project</a:t>
            </a:r>
            <a:endParaRPr b="0" lang="en-US" sz="4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12" name=""/>
          <p:cNvGraphicFramePr/>
          <p:nvPr/>
        </p:nvGraphicFramePr>
        <p:xfrm>
          <a:off x="228600" y="1066680"/>
          <a:ext cx="8915400" cy="5351760"/>
        </p:xfrm>
        <a:graphic>
          <a:graphicData uri="http://schemas.openxmlformats.org/presentationml/2006/ole">
            <p:oleObj progId="Word.Document.12" r:id="rId1" spid="">
              <p:embed/>
              <p:pic>
                <p:nvPicPr>
                  <p:cNvPr id="113" name="" descr=""/>
                  <p:cNvPicPr/>
                  <p:nvPr/>
                </p:nvPicPr>
                <p:blipFill>
                  <a:blip r:embed="rId2"/>
                  <a:stretch/>
                </p:blipFill>
                <p:spPr>
                  <a:xfrm>
                    <a:off x="228600" y="1066680"/>
                    <a:ext cx="8915400" cy="5351760"/>
                  </a:xfrm>
                  <a:prstGeom prst="rect">
                    <a:avLst/>
                  </a:prstGeom>
                  <a:noFill/>
                  <a:ln w="0">
                    <a:noFill/>
                  </a:ln>
                </p:spPr>
              </p:pic>
            </p:oleObj>
          </a:graphicData>
        </a:graphic>
      </p:graphicFrame>
      <p:sp>
        <p:nvSpPr>
          <p:cNvPr id="114" name=""/>
          <p:cNvSpPr/>
          <p:nvPr/>
        </p:nvSpPr>
        <p:spPr>
          <a:xfrm>
            <a:off x="504720" y="76320"/>
            <a:ext cx="7772400" cy="83808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00"/>
                </a:solidFill>
                <a:effectLst/>
                <a:uFillTx/>
                <a:latin typeface="Times New Roman"/>
              </a:rPr>
              <a:t>Good Guy Project</a:t>
            </a:r>
            <a:endParaRPr b="0" lang="en-US" sz="4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5" name=""/>
          <p:cNvSpPr/>
          <p:nvPr/>
        </p:nvSpPr>
        <p:spPr>
          <a:xfrm>
            <a:off x="0" y="1143000"/>
            <a:ext cx="8763120" cy="327672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205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205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Requested Bolivian Export Permit for 12 MM M3/day to Brazil and Argentina.</a:t>
            </a:r>
            <a:endParaRPr b="0" lang="en-US" sz="2000" strike="noStrike" u="none">
              <a:solidFill>
                <a:srgbClr val="000000"/>
              </a:solidFill>
              <a:effectLst/>
              <a:uFillTx/>
              <a:latin typeface="Times New Roman"/>
            </a:endParaRPr>
          </a:p>
          <a:p>
            <a:pPr marL="343080" indent="-343080">
              <a:lnSpc>
                <a:spcPct val="205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Presentation to Bolivian Government.</a:t>
            </a:r>
            <a:endParaRPr b="0" lang="en-US" sz="2000" strike="noStrike" u="none">
              <a:solidFill>
                <a:srgbClr val="000000"/>
              </a:solidFill>
              <a:effectLst/>
              <a:uFillTx/>
              <a:latin typeface="Times New Roman"/>
            </a:endParaRPr>
          </a:p>
          <a:p>
            <a:pPr marL="343080" indent="-343080">
              <a:lnSpc>
                <a:spcPct val="205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Same Presentation to Producers.</a:t>
            </a:r>
            <a:endParaRPr b="0" lang="en-US" sz="2000" strike="noStrike" u="none">
              <a:solidFill>
                <a:srgbClr val="000000"/>
              </a:solidFill>
              <a:effectLst/>
              <a:uFillTx/>
              <a:latin typeface="Times New Roman"/>
            </a:endParaRPr>
          </a:p>
        </p:txBody>
      </p:sp>
      <p:sp>
        <p:nvSpPr>
          <p:cNvPr id="116" name=""/>
          <p:cNvSpPr/>
          <p:nvPr/>
        </p:nvSpPr>
        <p:spPr>
          <a:xfrm>
            <a:off x="504720" y="76320"/>
            <a:ext cx="7772400" cy="91440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00"/>
                </a:solidFill>
                <a:effectLst/>
                <a:uFillTx/>
                <a:latin typeface="Times New Roman"/>
              </a:rPr>
              <a:t>Good Guy Project</a:t>
            </a:r>
            <a:endParaRPr b="0" lang="en-US" sz="4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7" name=""/>
          <p:cNvSpPr/>
          <p:nvPr/>
        </p:nvSpPr>
        <p:spPr>
          <a:xfrm>
            <a:off x="1219320" y="0"/>
            <a:ext cx="6629400" cy="99072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00"/>
                </a:solidFill>
                <a:effectLst/>
                <a:uFillTx/>
                <a:latin typeface="Times New Roman"/>
              </a:rPr>
              <a:t>Puerto Suarez</a:t>
            </a:r>
            <a:endParaRPr b="0" lang="en-US" sz="4400" strike="noStrike" u="none">
              <a:solidFill>
                <a:srgbClr val="000000"/>
              </a:solidFill>
              <a:effectLst/>
              <a:uFillTx/>
              <a:latin typeface="Times New Roman"/>
            </a:endParaRPr>
          </a:p>
        </p:txBody>
      </p:sp>
      <p:sp>
        <p:nvSpPr>
          <p:cNvPr id="118" name=""/>
          <p:cNvSpPr/>
          <p:nvPr/>
        </p:nvSpPr>
        <p:spPr>
          <a:xfrm>
            <a:off x="685800" y="1066680"/>
            <a:ext cx="3581280" cy="609840"/>
          </a:xfrm>
          <a:prstGeom prst="rect">
            <a:avLst/>
          </a:prstGeom>
          <a:noFill/>
          <a:ln w="0">
            <a:noFill/>
          </a:ln>
        </p:spPr>
        <p:style>
          <a:lnRef idx="0"/>
          <a:fillRef idx="0"/>
          <a:effectRef idx="0"/>
          <a:fontRef idx="minor"/>
        </p:style>
        <p:txBody>
          <a:bodyPr lIns="90000" rIns="90000" tIns="46800" bIns="46800" anchor="t">
            <a:noAutofit/>
          </a:bodyPr>
          <a:p>
            <a:pPr marL="343080" indent="-343080">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Project Description:</a:t>
            </a:r>
            <a:endParaRPr b="0" lang="en-US" sz="2800" strike="noStrike" u="none">
              <a:solidFill>
                <a:srgbClr val="000000"/>
              </a:solidFill>
              <a:effectLst/>
              <a:uFillTx/>
              <a:latin typeface="Times New Roman"/>
            </a:endParaRPr>
          </a:p>
        </p:txBody>
      </p:sp>
      <p:sp>
        <p:nvSpPr>
          <p:cNvPr id="119" name=""/>
          <p:cNvSpPr/>
          <p:nvPr/>
        </p:nvSpPr>
        <p:spPr>
          <a:xfrm>
            <a:off x="685800" y="1600200"/>
            <a:ext cx="7772400" cy="472428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175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135 MW (130 MW net) gas-fired thermoelectric power plant in Puerto Suarez, Bolivia, supplying export capacity under 20 year PPA with Elektro.  Enron would supply gas provided by Bolivian Suppliers.</a:t>
            </a:r>
            <a:endParaRPr b="0" lang="en-US" sz="2000" strike="noStrike" u="none">
              <a:solidFill>
                <a:srgbClr val="000000"/>
              </a:solidFill>
              <a:effectLst/>
              <a:uFillTx/>
              <a:latin typeface="Times New Roman"/>
            </a:endParaRPr>
          </a:p>
          <a:p>
            <a:pPr marL="343080" indent="-343080">
              <a:lnSpc>
                <a:spcPct val="175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Incremental 300 MW to be added most likely in Campo Grande, Brazil, depending on the fuel supply conditions offered by Petrobras and the negotiation of MOU with the State of Mato Grosso do Sul and Escelsa/Enersul.</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4050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2000-01-15T08:40:43Z</dcterms:created>
  <dc:creator>enron</dc:creator>
  <dc:description/>
  <dc:language>en-US</dc:language>
  <cp:lastModifiedBy>Gabriela Silvina Aguilar</cp:lastModifiedBy>
  <cp:lastPrinted>2000-02-03T12:12:31Z</cp:lastPrinted>
  <dcterms:modified xsi:type="dcterms:W3CDTF">2000-02-04T15:35:12Z</dcterms:modified>
  <cp:revision>55</cp:revision>
  <dc:subject/>
  <dc:title>Natural Gas Needs  Winter Period</dc:title>
</cp:coreProperties>
</file>