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_rels/presentation.xml.rels" ContentType="application/vnd.openxmlformats-package.relationships+xml"/>
  <Override PartName="/ppt/embeddings/oleObject1.bin" ContentType="application/vnd.openxmlformats-officedocument.oleObject"/>
  <Override PartName="/ppt/embeddings/oleObject1.xlsx" ContentType="application/vnd.openxmlformats-officedocument.spreadsheetml.sheet"/>
  <Override PartName="/ppt/media/image1.png" ContentType="image/png"/>
  <Override PartName="/ppt/media/image2.png" ContentType="image/png"/>
  <Override PartName="/ppt/media/image3.png" ContentType="image/png"/>
  <Override PartName="/ppt/media/image4.wmf" ContentType="image/x-wmf"/>
  <Override PartName="/ppt/media/image5.wmf" ContentType="image/x-wmf"/>
  <Override PartName="/ppt/media/image6.wmf" ContentType="image/x-wmf"/>
  <Override PartName="/ppt/media/image7.wmf" ContentType="image/x-wmf"/>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17.xml.rels" ContentType="application/vnd.openxmlformats-package.relationships+xml"/>
  <Override PartName="/ppt/slides/_rels/slide3.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p:notesSz cx="6858000" cy="9180513"/>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hart" preserve="1">
  <p:cSld name="Defaul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8" name="PlaceHolder 2"/>
          <p:cNvSpPr>
            <a:spLocks noGrp="1"/>
          </p:cNvSpPr>
          <p:nvPr>
            <p:ph/>
          </p:nvPr>
        </p:nvSpPr>
        <p:spPr>
          <a:xfrm>
            <a:off x="609480" y="2895120"/>
            <a:ext cx="7772400" cy="3429000"/>
          </a:xfrm>
          <a:prstGeom prst="rect">
            <a:avLst/>
          </a:prstGeom>
          <a:noFill/>
          <a:ln w="0">
            <a:noFill/>
          </a:ln>
        </p:spPr>
        <p:txBody>
          <a:bodyPr lIns="92160" rIns="92160" tIns="46080" bIns="4608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11" name="PlaceHolder 2"/>
          <p:cNvSpPr>
            <a:spLocks noGrp="1"/>
          </p:cNvSpPr>
          <p:nvPr>
            <p:ph/>
          </p:nvPr>
        </p:nvSpPr>
        <p:spPr>
          <a:xfrm>
            <a:off x="609480" y="2895120"/>
            <a:ext cx="7772400" cy="3429000"/>
          </a:xfrm>
          <a:prstGeom prst="rect">
            <a:avLst/>
          </a:prstGeom>
          <a:noFill/>
          <a:ln w="0">
            <a:noFill/>
          </a:ln>
        </p:spPr>
        <p:txBody>
          <a:bodyPr lIns="92160" rIns="92160" tIns="46080" bIns="4608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Times New Roman"/>
            </a:endParaRPr>
          </a:p>
        </p:txBody>
      </p:sp>
      <p:sp>
        <p:nvSpPr>
          <p:cNvPr id="13" name="PlaceHolder 2"/>
          <p:cNvSpPr>
            <a:spLocks noGrp="1"/>
          </p:cNvSpPr>
          <p:nvPr>
            <p:ph type="subTitle"/>
          </p:nvPr>
        </p:nvSpPr>
        <p:spPr>
          <a:xfrm>
            <a:off x="609480" y="2895120"/>
            <a:ext cx="7772400" cy="3429000"/>
          </a:xfrm>
          <a:prstGeom prst="rect">
            <a:avLst/>
          </a:prstGeom>
          <a:noFill/>
          <a:ln w="0">
            <a:noFill/>
          </a:ln>
        </p:spPr>
        <p:txBody>
          <a:bodyPr lIns="0" rIns="0" tIns="0" bIns="0" anchor="ctr">
            <a:sp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oleObject" Target="../embeddings/oleObject1.bin"/><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idx="1"/>
          </p:nvPr>
        </p:nvSpPr>
        <p:spPr>
          <a:xfrm>
            <a:off x="685800" y="6248520"/>
            <a:ext cx="1905120" cy="457200"/>
          </a:xfrm>
          <a:prstGeom prst="rect">
            <a:avLst/>
          </a:prstGeom>
          <a:noFill/>
          <a:ln w="0">
            <a:noFill/>
          </a:ln>
        </p:spPr>
        <p:txBody>
          <a:bodyPr lIns="92160" rIns="92160" tIns="46080" bIns="4608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1" name="PlaceHolder 2"/>
          <p:cNvSpPr>
            <a:spLocks noGrp="1"/>
          </p:cNvSpPr>
          <p:nvPr>
            <p:ph type="ftr" idx="2"/>
          </p:nvPr>
        </p:nvSpPr>
        <p:spPr>
          <a:xfrm>
            <a:off x="3124080" y="6248520"/>
            <a:ext cx="2895840" cy="457200"/>
          </a:xfrm>
          <a:prstGeom prst="rect">
            <a:avLst/>
          </a:prstGeom>
          <a:noFill/>
          <a:ln w="0">
            <a:noFill/>
          </a:ln>
        </p:spPr>
        <p:txBody>
          <a:bodyPr lIns="92160" rIns="92160" tIns="46080" bIns="4608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2" name="PlaceHolder 3"/>
          <p:cNvSpPr>
            <a:spLocks noGrp="1"/>
          </p:cNvSpPr>
          <p:nvPr>
            <p:ph type="title"/>
          </p:nvPr>
        </p:nvSpPr>
        <p:spPr>
          <a:xfrm>
            <a:off x="685800" y="609120"/>
            <a:ext cx="7772400" cy="11430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Click to edit the title text format</a:t>
            </a:r>
            <a:endParaRPr b="0" lang="en-US" sz="4400" strike="noStrike" u="none">
              <a:solidFill>
                <a:srgbClr val="000000"/>
              </a:solidFill>
              <a:effectLst/>
              <a:uFillTx/>
              <a:latin typeface="Times New Roman"/>
            </a:endParaRPr>
          </a:p>
        </p:txBody>
      </p:sp>
      <p:sp>
        <p:nvSpPr>
          <p:cNvPr id="3" name="PlaceHolder 4"/>
          <p:cNvSpPr>
            <a:spLocks noGrp="1"/>
          </p:cNvSpPr>
          <p:nvPr>
            <p:ph type="body"/>
          </p:nvPr>
        </p:nvSpPr>
        <p:spPr>
          <a:xfrm>
            <a:off x="609480" y="2895120"/>
            <a:ext cx="7772400" cy="3429000"/>
          </a:xfrm>
          <a:prstGeom prst="rect">
            <a:avLst/>
          </a:prstGeom>
          <a:noFill/>
          <a:ln w="0">
            <a:noFill/>
          </a:ln>
        </p:spPr>
        <p:txBody>
          <a:bodyPr lIns="92160" rIns="92160" tIns="46080" bIns="46080" anchor="t">
            <a:normAutofit fontScale="77500" lnSpcReduction="19999"/>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Second Outline Level</a:t>
            </a:r>
            <a:endParaRPr b="0" lang="en-US" sz="3200" strike="noStrike" u="none">
              <a:solidFill>
                <a:srgbClr val="000000"/>
              </a:solidFill>
              <a:effectLst/>
              <a:uFillTx/>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Third Outline Level</a:t>
            </a:r>
            <a:endParaRPr b="0" lang="en-US" sz="3200" strike="noStrike" u="none">
              <a:solidFill>
                <a:srgbClr val="000000"/>
              </a:solidFill>
              <a:effectLst/>
              <a:uFillTx/>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Fourth Outline Level</a:t>
            </a:r>
            <a:endParaRPr b="0" lang="en-US" sz="3200" strike="noStrike" u="none">
              <a:solidFill>
                <a:srgbClr val="000000"/>
              </a:solidFill>
              <a:effectLst/>
              <a:uFillTx/>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Fifth Outline Level</a:t>
            </a:r>
            <a:endParaRPr b="0" lang="en-US" sz="3200" strike="noStrike" u="none">
              <a:solidFill>
                <a:srgbClr val="000000"/>
              </a:solidFill>
              <a:effectLst/>
              <a:uFillTx/>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Sixth Outline Level</a:t>
            </a:r>
            <a:endParaRPr b="0" lang="en-US" sz="3200" strike="noStrike" u="none">
              <a:solidFill>
                <a:srgbClr val="000000"/>
              </a:solidFill>
              <a:effectLst/>
              <a:uFillTx/>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Seventh Outline Level</a:t>
            </a:r>
            <a:endParaRPr b="0" lang="en-US" sz="3200" strike="noStrike" u="none">
              <a:solidFill>
                <a:srgbClr val="000000"/>
              </a:solidFill>
              <a:effectLst/>
              <a:uFillTx/>
              <a:latin typeface="Times New Roman"/>
            </a:endParaRPr>
          </a:p>
        </p:txBody>
      </p:sp>
      <p:graphicFrame>
        <p:nvGraphicFramePr>
          <p:cNvPr id="4" name=""/>
          <p:cNvGraphicFramePr/>
          <p:nvPr/>
        </p:nvGraphicFramePr>
        <p:xfrm>
          <a:off x="76320" y="6324480"/>
          <a:ext cx="457200" cy="457200"/>
        </p:xfrm>
        <a:graphic>
          <a:graphicData uri="http://schemas.openxmlformats.org/presentationml/2006/ole">
            <p:oleObj r:id="rId2" spid="">
              <p:embed/>
              <p:pic>
                <p:nvPicPr>
                  <p:cNvPr id="5" name="" descr=""/>
                  <p:cNvPicPr/>
                  <p:nvPr/>
                </p:nvPicPr>
                <p:blipFill>
                  <a:blip r:embed="rId3"/>
                  <a:stretch/>
                </p:blipFill>
                <p:spPr>
                  <a:xfrm>
                    <a:off x="76320" y="6324480"/>
                    <a:ext cx="457200" cy="457200"/>
                  </a:xfrm>
                  <a:prstGeom prst="rect">
                    <a:avLst/>
                  </a:prstGeom>
                  <a:noFill/>
                  <a:ln w="0">
                    <a:noFill/>
                  </a:ln>
                </p:spPr>
              </p:pic>
            </p:oleObj>
          </a:graphicData>
        </a:graphic>
      </p:graphicFrame>
      <p:pic>
        <p:nvPicPr>
          <p:cNvPr id="6" name="BoiseCascade" descr=""/>
          <p:cNvPicPr/>
          <p:nvPr/>
        </p:nvPicPr>
        <p:blipFill>
          <a:blip r:embed="rId4"/>
          <a:stretch/>
        </p:blipFill>
        <p:spPr>
          <a:xfrm>
            <a:off x="6477120" y="6324480"/>
            <a:ext cx="2338200" cy="366840"/>
          </a:xfrm>
          <a:prstGeom prst="rect">
            <a:avLst/>
          </a:prstGeom>
          <a:noFill/>
          <a:ln w="0">
            <a:noFill/>
          </a:ln>
        </p:spPr>
      </p:pic>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oleObject" Target="../embeddings/oleObject1.bin"/><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2.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5.wmf"/><Relationship Id="rId3" Type="http://schemas.openxmlformats.org/officeDocument/2006/relationships/slideLayout" Target="../slideLayouts/slideLayout4.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6.wmf"/><Relationship Id="rId3" Type="http://schemas.openxmlformats.org/officeDocument/2006/relationships/slideLayout" Target="../slideLayouts/slideLayout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7.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7.wmf"/><Relationship Id="rId3"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8.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4.wmf"/><Relationship Id="rId3"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14" name="PlaceHolder 1"/>
          <p:cNvSpPr>
            <a:spLocks noGrp="1"/>
          </p:cNvSpPr>
          <p:nvPr>
            <p:ph type="subTitle"/>
          </p:nvPr>
        </p:nvSpPr>
        <p:spPr>
          <a:xfrm>
            <a:off x="533520" y="4114440"/>
            <a:ext cx="8229600" cy="1676520"/>
          </a:xfrm>
          <a:prstGeom prst="rect">
            <a:avLst/>
          </a:prstGeom>
          <a:noFill/>
          <a:ln w="0">
            <a:noFill/>
          </a:ln>
        </p:spPr>
        <p:txBody>
          <a:bodyPr lIns="92160" rIns="92160" tIns="46080" bIns="46080" anchor="t">
            <a:noAutofit/>
          </a:bodyPr>
          <a:p>
            <a:pPr marL="343080" indent="-343080"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4c00"/>
                </a:solidFill>
                <a:effectLst/>
                <a:uFillTx/>
                <a:latin typeface="Arial"/>
              </a:rPr>
              <a:t>BOISE CASCADE CORPORATION</a:t>
            </a:r>
            <a:endParaRPr b="0" lang="en-US" sz="3600" strike="noStrike" u="none">
              <a:solidFill>
                <a:srgbClr val="000000"/>
              </a:solidFill>
              <a:effectLst/>
              <a:uFillTx/>
              <a:latin typeface="Times New Roman"/>
            </a:endParaRPr>
          </a:p>
          <a:p>
            <a:pPr marL="343080" indent="-343080"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Mark Tawney</a:t>
            </a:r>
            <a:endParaRPr b="0" lang="en-US" sz="1800" strike="noStrike" u="none">
              <a:solidFill>
                <a:srgbClr val="000000"/>
              </a:solidFill>
              <a:effectLst/>
              <a:uFillTx/>
              <a:latin typeface="Times New Roman"/>
            </a:endParaRPr>
          </a:p>
          <a:p>
            <a:pPr marL="343080" indent="-3430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Gary Taylor</a:t>
            </a:r>
            <a:endParaRPr b="0" lang="en-US" sz="1800" strike="noStrike" u="none">
              <a:solidFill>
                <a:srgbClr val="000000"/>
              </a:solidFill>
              <a:effectLst/>
              <a:uFillTx/>
              <a:latin typeface="Times New Roman"/>
            </a:endParaRPr>
          </a:p>
          <a:p>
            <a:pPr marL="343080" indent="-343080"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April 6, 2000</a:t>
            </a:r>
            <a:endParaRPr b="0" lang="en-US" sz="1400" strike="noStrike" u="none">
              <a:solidFill>
                <a:srgbClr val="000000"/>
              </a:solidFill>
              <a:effectLst/>
              <a:uFillTx/>
              <a:latin typeface="Times New Roman"/>
            </a:endParaRPr>
          </a:p>
        </p:txBody>
      </p:sp>
      <p:sp>
        <p:nvSpPr>
          <p:cNvPr id="15" name=""/>
          <p:cNvSpPr/>
          <p:nvPr/>
        </p:nvSpPr>
        <p:spPr>
          <a:xfrm>
            <a:off x="76320" y="609480"/>
            <a:ext cx="8915400" cy="129564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000" strike="noStrike" u="none">
                <a:solidFill>
                  <a:srgbClr val="000099"/>
                </a:solidFill>
                <a:effectLst/>
                <a:uFillTx/>
                <a:latin typeface="Arial"/>
              </a:rPr>
              <a:t>WEATHER RISK MANAGEMENT</a:t>
            </a:r>
            <a:endParaRPr b="0" lang="en-US" sz="4000" strike="noStrike" u="none">
              <a:solidFill>
                <a:srgbClr val="000000"/>
              </a:solidFill>
              <a:effectLst/>
              <a:uFillTx/>
              <a:latin typeface="Times New Roman"/>
            </a:endParaRPr>
          </a:p>
        </p:txBody>
      </p:sp>
      <p:sp>
        <p:nvSpPr>
          <p:cNvPr id="16" name=""/>
          <p:cNvSpPr/>
          <p:nvPr/>
        </p:nvSpPr>
        <p:spPr>
          <a:xfrm>
            <a:off x="457200" y="182880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17" name="weather%20copy" descr=""/>
          <p:cNvPicPr/>
          <p:nvPr/>
        </p:nvPicPr>
        <p:blipFill>
          <a:blip r:embed="rId1"/>
          <a:stretch/>
        </p:blipFill>
        <p:spPr>
          <a:xfrm>
            <a:off x="533520" y="1905120"/>
            <a:ext cx="8076960" cy="1803240"/>
          </a:xfrm>
          <a:prstGeom prst="rect">
            <a:avLst/>
          </a:prstGeom>
          <a:noFill/>
          <a:ln w="0">
            <a:noFill/>
          </a:ln>
        </p:spPr>
      </p:pic>
      <p:sp>
        <p:nvSpPr>
          <p:cNvPr id="18" name=""/>
          <p:cNvSpPr/>
          <p:nvPr/>
        </p:nvSpPr>
        <p:spPr>
          <a:xfrm>
            <a:off x="458640" y="380988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19" name=""/>
          <p:cNvGraphicFramePr/>
          <p:nvPr/>
        </p:nvGraphicFramePr>
        <p:xfrm>
          <a:off x="76320" y="6324480"/>
          <a:ext cx="457200" cy="457200"/>
        </p:xfrm>
        <a:graphic>
          <a:graphicData uri="http://schemas.openxmlformats.org/presentationml/2006/ole">
            <p:oleObj r:id="rId2" spid="">
              <p:embed/>
              <p:pic>
                <p:nvPicPr>
                  <p:cNvPr id="20" name="" descr=""/>
                  <p:cNvPicPr/>
                  <p:nvPr/>
                </p:nvPicPr>
                <p:blipFill>
                  <a:blip r:embed="rId3"/>
                  <a:stretch/>
                </p:blipFill>
                <p:spPr>
                  <a:xfrm>
                    <a:off x="76320" y="6324480"/>
                    <a:ext cx="457200" cy="457200"/>
                  </a:xfrm>
                  <a:prstGeom prst="rect">
                    <a:avLst/>
                  </a:prstGeom>
                  <a:noFill/>
                  <a:ln w="0">
                    <a:noFill/>
                  </a:ln>
                </p:spPr>
              </p:pic>
            </p:oleObj>
          </a:graphicData>
        </a:graphic>
      </p:graphicFrame>
      <p:pic>
        <p:nvPicPr>
          <p:cNvPr id="21" name="BoiseCascade" descr=""/>
          <p:cNvPicPr/>
          <p:nvPr/>
        </p:nvPicPr>
        <p:blipFill>
          <a:blip r:embed="rId4"/>
          <a:stretch/>
        </p:blipFill>
        <p:spPr>
          <a:xfrm>
            <a:off x="6477120" y="6324480"/>
            <a:ext cx="2338200" cy="366840"/>
          </a:xfrm>
          <a:prstGeom prst="rect">
            <a:avLst/>
          </a:prstGeom>
          <a:noFill/>
          <a:ln w="0">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PlaceHolder 1"/>
          <p:cNvSpPr>
            <a:spLocks noGrp="1"/>
          </p:cNvSpPr>
          <p:nvPr>
            <p:ph/>
          </p:nvPr>
        </p:nvSpPr>
        <p:spPr>
          <a:xfrm>
            <a:off x="685800" y="1218960"/>
            <a:ext cx="7772400" cy="4800600"/>
          </a:xfrm>
          <a:prstGeom prst="rect">
            <a:avLst/>
          </a:prstGeom>
          <a:solidFill>
            <a:srgbClr val="ffffcc"/>
          </a:solidFill>
          <a:ln w="9360">
            <a:solidFill>
              <a:srgbClr val="000000"/>
            </a:solidFill>
            <a:miter/>
          </a:ln>
          <a:effectLst>
            <a:outerShdw dist="36147" dir="2700000" blurRad="0" rotWithShape="0">
              <a:srgbClr val="919191"/>
            </a:outerShdw>
          </a:effectLst>
        </p:spPr>
        <p:txBody>
          <a:bodyPr lIns="92160" rIns="92160" tIns="46080" bIns="46080" anchor="t">
            <a:normAutofit/>
          </a:bodyPr>
          <a:p>
            <a:pPr marL="343080" indent="-343080">
              <a:lnSpc>
                <a:spcPct val="110000"/>
              </a:lnSpc>
              <a:spcBef>
                <a:spcPts val="751"/>
              </a:spcBef>
              <a:spcAft>
                <a:spcPts val="1001"/>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fc0128"/>
                </a:solidFill>
                <a:effectLst/>
                <a:uFillTx/>
                <a:latin typeface="Arial"/>
              </a:rPr>
              <a:t>Floor:</a:t>
            </a:r>
            <a:r>
              <a:rPr b="0" lang="en-US" sz="2000" strike="noStrike" u="none">
                <a:solidFill>
                  <a:srgbClr val="000000"/>
                </a:solidFill>
                <a:effectLst/>
                <a:uFillTx/>
                <a:latin typeface="Arial"/>
              </a:rPr>
              <a:t> Atmos could purchase an HDD floor that will protect earnings during a warmer than “normal” winter by receiving payments of $10,000 per HDD below the floor strike. Additionally, the floor will allow them to retain the maximum upside associated with cooler than “normal” winter weather.</a:t>
            </a:r>
            <a:r>
              <a:rPr b="1" lang="en-US" sz="2000" strike="noStrike" u="sng">
                <a:solidFill>
                  <a:srgbClr val="fc0128"/>
                </a:solidFill>
                <a:effectLst/>
                <a:uFillTx/>
                <a:latin typeface="Arial"/>
              </a:rPr>
              <a:t> </a:t>
            </a:r>
            <a:endParaRPr b="0" lang="en-US" sz="2000" strike="noStrike" u="none">
              <a:solidFill>
                <a:srgbClr val="000000"/>
              </a:solidFill>
              <a:effectLst/>
              <a:uFillTx/>
              <a:latin typeface="Times New Roman"/>
            </a:endParaRPr>
          </a:p>
          <a:p>
            <a:pPr marL="343080" indent="-343080">
              <a:lnSpc>
                <a:spcPct val="110000"/>
              </a:lnSpc>
              <a:spcBef>
                <a:spcPts val="901"/>
              </a:spcBef>
              <a:spcAft>
                <a:spcPts val="1199"/>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fc0128"/>
                </a:solidFill>
                <a:effectLst/>
                <a:uFillTx/>
                <a:latin typeface="Arial"/>
              </a:rPr>
              <a:t>Collar:</a:t>
            </a:r>
            <a:r>
              <a:rPr b="0" lang="en-US" sz="2000" strike="noStrike" u="none">
                <a:solidFill>
                  <a:srgbClr val="000000"/>
                </a:solidFill>
                <a:effectLst/>
                <a:uFillTx/>
                <a:latin typeface="Arial"/>
              </a:rPr>
              <a:t> Atmos could purchase an HDD floor to provide downside protection against a warmer than normal winter and, to offset the cost of the floor, simultaneously sell an HDD cap that limits its upside in the event of favorable weather. In this case, if cold weather prevails, Atmos will pay ENA $10,000 per HDD above the cap strike, which should be offset by a weather-related increase in earnings .</a:t>
            </a:r>
            <a:r>
              <a:rPr b="0" lang="en-US" sz="2400" strike="noStrike" u="none">
                <a:solidFill>
                  <a:srgbClr val="000000"/>
                </a:solidFill>
                <a:effectLst/>
                <a:uFillTx/>
                <a:latin typeface="Arial"/>
              </a:rPr>
              <a:t> </a:t>
            </a:r>
            <a:endParaRPr b="0" lang="en-US" sz="2400" strike="noStrike" u="none">
              <a:solidFill>
                <a:srgbClr val="000000"/>
              </a:solidFill>
              <a:effectLst/>
              <a:uFillTx/>
              <a:latin typeface="Times New Roman"/>
            </a:endParaRPr>
          </a:p>
        </p:txBody>
      </p:sp>
      <p:sp>
        <p:nvSpPr>
          <p:cNvPr id="66" name=""/>
          <p:cNvSpPr/>
          <p:nvPr/>
        </p:nvSpPr>
        <p:spPr>
          <a:xfrm>
            <a:off x="609480" y="-76320"/>
            <a:ext cx="8229600" cy="114300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ALTERNATIVES</a:t>
            </a:r>
            <a:endParaRPr b="0" lang="en-US" sz="2800" strike="noStrike" u="none">
              <a:solidFill>
                <a:srgbClr val="000000"/>
              </a:solidFill>
              <a:effectLst/>
              <a:uFillTx/>
              <a:latin typeface="Times New Roman"/>
            </a:endParaRPr>
          </a:p>
        </p:txBody>
      </p:sp>
      <p:sp>
        <p:nvSpPr>
          <p:cNvPr id="67" name=""/>
          <p:cNvSpPr/>
          <p:nvPr/>
        </p:nvSpPr>
        <p:spPr>
          <a:xfrm>
            <a:off x="457200" y="9907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 name="PlaceHolder 1"/>
          <p:cNvSpPr>
            <a:spLocks noGrp="1"/>
          </p:cNvSpPr>
          <p:nvPr>
            <p:ph/>
          </p:nvPr>
        </p:nvSpPr>
        <p:spPr>
          <a:xfrm>
            <a:off x="762120" y="1142640"/>
            <a:ext cx="7696080" cy="5181480"/>
          </a:xfrm>
          <a:prstGeom prst="rect">
            <a:avLst/>
          </a:prstGeom>
          <a:solidFill>
            <a:srgbClr val="ffffcc"/>
          </a:solidFill>
          <a:ln w="9360">
            <a:solidFill>
              <a:srgbClr val="000000"/>
            </a:solidFill>
            <a:miter/>
          </a:ln>
          <a:effectLst>
            <a:outerShdw dist="36147" dir="2700000" blurRad="0" rotWithShape="0">
              <a:srgbClr val="919191"/>
            </a:outerShdw>
          </a:effectLst>
        </p:spPr>
        <p:txBody>
          <a:bodyPr lIns="92160" rIns="92160" tIns="46080" bIns="46080" anchor="t">
            <a:normAutofit/>
          </a:bodyPr>
          <a:p>
            <a:pPr marL="343080" indent="-343080">
              <a:lnSpc>
                <a:spcPct val="90000"/>
              </a:lnSpc>
              <a:spcBef>
                <a:spcPts val="550"/>
              </a:spcBef>
              <a:spcAft>
                <a:spcPts val="55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endParaRPr b="0" lang="en-US" sz="2200" strike="noStrike" u="none">
              <a:solidFill>
                <a:srgbClr val="000000"/>
              </a:solidFill>
              <a:effectLst/>
              <a:uFillTx/>
              <a:latin typeface="Times New Roman"/>
            </a:endParaRPr>
          </a:p>
          <a:p>
            <a:pPr marL="343080" indent="-343080">
              <a:lnSpc>
                <a:spcPct val="90000"/>
              </a:lnSpc>
              <a:spcBef>
                <a:spcPts val="550"/>
              </a:spcBef>
              <a:spcAft>
                <a:spcPts val="55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Counterparty:</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Atmos Energy Corporation</a:t>
            </a:r>
            <a:endParaRPr b="0" lang="en-US" sz="2200" strike="noStrike" u="none">
              <a:solidFill>
                <a:srgbClr val="000000"/>
              </a:solidFill>
              <a:effectLst/>
              <a:uFillTx/>
              <a:latin typeface="Times New Roman"/>
            </a:endParaRPr>
          </a:p>
          <a:p>
            <a:pPr marL="343080" indent="-343080">
              <a:lnSpc>
                <a:spcPct val="90000"/>
              </a:lnSpc>
              <a:spcBef>
                <a:spcPts val="550"/>
              </a:spcBef>
              <a:spcAft>
                <a:spcPts val="55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Times New Roman"/>
            </a:endParaRPr>
          </a:p>
          <a:p>
            <a:pPr marL="343080" indent="-343080">
              <a:lnSpc>
                <a:spcPct val="90000"/>
              </a:lnSpc>
              <a:spcBef>
                <a:spcPts val="550"/>
              </a:spcBef>
              <a:spcAft>
                <a:spcPts val="55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Term:</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Nov 1, 2000 - March 31, 2001</a:t>
            </a:r>
            <a:endParaRPr b="0" lang="en-US" sz="2200" strike="noStrike" u="none">
              <a:solidFill>
                <a:srgbClr val="000000"/>
              </a:solidFill>
              <a:effectLst/>
              <a:uFillTx/>
              <a:latin typeface="Times New Roman"/>
            </a:endParaRPr>
          </a:p>
          <a:p>
            <a:pPr marL="343080" indent="-343080">
              <a:lnSpc>
                <a:spcPct val="90000"/>
              </a:lnSpc>
              <a:spcBef>
                <a:spcPts val="550"/>
              </a:spcBef>
              <a:spcAft>
                <a:spcPts val="55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Times New Roman"/>
            </a:endParaRPr>
          </a:p>
          <a:p>
            <a:pPr marL="343080" indent="-343080">
              <a:lnSpc>
                <a:spcPct val="80000"/>
              </a:lnSpc>
              <a:spcBef>
                <a:spcPts val="400"/>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Index:</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Cumulative HDDs as measured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Dallas  </a:t>
            </a:r>
            <a:r>
              <a:rPr b="1" lang="en-US" sz="1600" strike="noStrike" u="none">
                <a:solidFill>
                  <a:srgbClr val="000000"/>
                </a:solidFill>
                <a:effectLst/>
                <a:uFillTx/>
                <a:latin typeface="Arial"/>
              </a:rPr>
              <a:t>(WBAN #03927)</a:t>
            </a:r>
            <a:endParaRPr b="0" lang="en-US" sz="1600" strike="noStrike" u="none">
              <a:solidFill>
                <a:srgbClr val="000000"/>
              </a:solidFill>
              <a:effectLst/>
              <a:uFillTx/>
              <a:latin typeface="Times New Roman"/>
            </a:endParaRPr>
          </a:p>
          <a:p>
            <a:pPr marL="343080" indent="-343080">
              <a:lnSpc>
                <a:spcPct val="50000"/>
              </a:lnSpc>
              <a:spcBef>
                <a:spcPts val="550"/>
              </a:spcBef>
              <a:spcAft>
                <a:spcPts val="55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Times New Roman"/>
            </a:endParaRPr>
          </a:p>
          <a:p>
            <a:pPr marL="343080" indent="-343080">
              <a:lnSpc>
                <a:spcPct val="90000"/>
              </a:lnSpc>
              <a:spcBef>
                <a:spcPts val="349"/>
              </a:spcBef>
              <a:spcAft>
                <a:spcPts val="3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Strike:</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2,010 </a:t>
            </a:r>
            <a:r>
              <a:rPr b="1" lang="en-US" sz="1400" strike="noStrike" u="none">
                <a:solidFill>
                  <a:srgbClr val="000000"/>
                </a:solidFill>
                <a:effectLst/>
                <a:uFillTx/>
                <a:latin typeface="Arial"/>
              </a:rPr>
              <a:t>(1/2 std. Dev. below 10-yr avg)</a:t>
            </a:r>
            <a:endParaRPr b="0" lang="en-US" sz="1400" strike="noStrike" u="none">
              <a:solidFill>
                <a:srgbClr val="000000"/>
              </a:solidFill>
              <a:effectLst/>
              <a:uFillTx/>
              <a:latin typeface="Times New Roman"/>
            </a:endParaRPr>
          </a:p>
          <a:p>
            <a:pPr marL="343080" indent="-343080">
              <a:lnSpc>
                <a:spcPct val="90000"/>
              </a:lnSpc>
              <a:spcBef>
                <a:spcPts val="550"/>
              </a:spcBef>
              <a:spcAft>
                <a:spcPts val="55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Payment:</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$10,000/HDD</a:t>
            </a:r>
            <a:endParaRPr b="0" lang="en-US" sz="2200" strike="noStrike" u="none">
              <a:solidFill>
                <a:srgbClr val="000000"/>
              </a:solidFill>
              <a:effectLst/>
              <a:uFillTx/>
              <a:latin typeface="Times New Roman"/>
            </a:endParaRPr>
          </a:p>
          <a:p>
            <a:pPr marL="343080" indent="-343080">
              <a:lnSpc>
                <a:spcPct val="90000"/>
              </a:lnSpc>
              <a:spcBef>
                <a:spcPts val="550"/>
              </a:spcBef>
              <a:spcAft>
                <a:spcPts val="55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Limit:</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$2,000,000</a:t>
            </a:r>
            <a:endParaRPr b="0" lang="en-US" sz="2200" strike="noStrike" u="none">
              <a:solidFill>
                <a:srgbClr val="000000"/>
              </a:solidFill>
              <a:effectLst/>
              <a:uFillTx/>
              <a:latin typeface="Times New Roman"/>
            </a:endParaRPr>
          </a:p>
          <a:p>
            <a:pPr marL="343080" indent="-343080">
              <a:lnSpc>
                <a:spcPct val="90000"/>
              </a:lnSpc>
              <a:spcBef>
                <a:spcPts val="550"/>
              </a:spcBef>
              <a:spcAft>
                <a:spcPts val="55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	</a:t>
            </a:r>
            <a:r>
              <a:rPr b="1" lang="en-US" sz="2200" strike="noStrike" u="none">
                <a:solidFill>
                  <a:srgbClr val="000000"/>
                </a:solidFill>
                <a:effectLst/>
                <a:uFillTx/>
                <a:latin typeface="Arial"/>
              </a:rPr>
              <a:t>Premium:</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0" lang="en-US" sz="2200" strike="noStrike" u="none">
                <a:solidFill>
                  <a:srgbClr val="fc0128"/>
                </a:solidFill>
                <a:effectLst/>
                <a:uFillTx/>
                <a:latin typeface="Arial"/>
              </a:rPr>
              <a:t>$575,000 (indicative)</a:t>
            </a:r>
            <a:r>
              <a:rPr b="0" lang="en-US" sz="2200" strike="noStrike" u="none">
                <a:solidFill>
                  <a:srgbClr val="000000"/>
                </a:solidFill>
                <a:effectLst/>
                <a:uFillTx/>
                <a:latin typeface="Arial"/>
              </a:rPr>
              <a:t>	</a:t>
            </a:r>
            <a:endParaRPr b="0" lang="en-US" sz="2200" strike="noStrike" u="none">
              <a:solidFill>
                <a:srgbClr val="000000"/>
              </a:solidFill>
              <a:effectLst/>
              <a:uFillTx/>
              <a:latin typeface="Times New Roman"/>
            </a:endParaRPr>
          </a:p>
        </p:txBody>
      </p:sp>
      <p:sp>
        <p:nvSpPr>
          <p:cNvPr id="69" name=""/>
          <p:cNvSpPr/>
          <p:nvPr/>
        </p:nvSpPr>
        <p:spPr>
          <a:xfrm>
            <a:off x="609480" y="-76320"/>
            <a:ext cx="8229600" cy="114300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WINTER FLOOR STRUCTURE</a:t>
            </a:r>
            <a:endParaRPr b="0" lang="en-US" sz="2800" strike="noStrike" u="none">
              <a:solidFill>
                <a:srgbClr val="000000"/>
              </a:solidFill>
              <a:effectLst/>
              <a:uFillTx/>
              <a:latin typeface="Times New Roman"/>
            </a:endParaRPr>
          </a:p>
        </p:txBody>
      </p:sp>
      <p:sp>
        <p:nvSpPr>
          <p:cNvPr id="70" name=""/>
          <p:cNvSpPr/>
          <p:nvPr/>
        </p:nvSpPr>
        <p:spPr>
          <a:xfrm>
            <a:off x="457200" y="9907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71" name=""/>
          <p:cNvGraphicFramePr/>
          <p:nvPr/>
        </p:nvGraphicFramePr>
        <p:xfrm>
          <a:off x="609480" y="1828800"/>
          <a:ext cx="7848720" cy="3886200"/>
        </p:xfrm>
        <a:graphic>
          <a:graphicData uri="http://schemas.openxmlformats.org/presentationml/2006/ole">
            <p:oleObj progId="Excel.Sheet.12" r:id="rId1" spid="">
              <p:embed/>
              <p:pic>
                <p:nvPicPr>
                  <p:cNvPr id="72" name="" descr=""/>
                  <p:cNvPicPr/>
                  <p:nvPr/>
                </p:nvPicPr>
                <p:blipFill>
                  <a:blip r:embed="rId2"/>
                  <a:stretch/>
                </p:blipFill>
                <p:spPr>
                  <a:xfrm>
                    <a:off x="609480" y="1828800"/>
                    <a:ext cx="7848720" cy="3886200"/>
                  </a:xfrm>
                  <a:prstGeom prst="rect">
                    <a:avLst/>
                  </a:prstGeom>
                  <a:noFill/>
                  <a:ln w="0">
                    <a:noFill/>
                  </a:ln>
                </p:spPr>
              </p:pic>
            </p:oleObj>
          </a:graphicData>
        </a:graphic>
      </p:graphicFrame>
      <p:sp>
        <p:nvSpPr>
          <p:cNvPr id="73" name=""/>
          <p:cNvSpPr/>
          <p:nvPr/>
        </p:nvSpPr>
        <p:spPr>
          <a:xfrm>
            <a:off x="609480" y="-76320"/>
            <a:ext cx="8229600" cy="114300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WINTER FLOOR STRUCTURE</a:t>
            </a:r>
            <a:endParaRPr b="0" lang="en-US" sz="2800" strike="noStrike" u="none">
              <a:solidFill>
                <a:srgbClr val="000000"/>
              </a:solidFill>
              <a:effectLst/>
              <a:uFillTx/>
              <a:latin typeface="Times New Roman"/>
            </a:endParaRPr>
          </a:p>
        </p:txBody>
      </p:sp>
      <p:sp>
        <p:nvSpPr>
          <p:cNvPr id="74" name=""/>
          <p:cNvSpPr/>
          <p:nvPr/>
        </p:nvSpPr>
        <p:spPr>
          <a:xfrm>
            <a:off x="457200" y="7621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5" name=""/>
          <p:cNvSpPr/>
          <p:nvPr/>
        </p:nvSpPr>
        <p:spPr>
          <a:xfrm>
            <a:off x="762120" y="1036800"/>
            <a:ext cx="7619760" cy="64116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For the Nov 1 - March 31  floor, as HDDs fall below the strike, Atmos is compensated $10,000 per HDD by the floor up to a limit of $2,000,000.  If temperatures are cool, Atmos will retain the financial benefits of its business, paying only a floor premium.</a:t>
            </a:r>
            <a:endParaRPr b="0" lang="en-US" sz="1200" strike="noStrike" u="none">
              <a:solidFill>
                <a:srgbClr val="000000"/>
              </a:solidFill>
              <a:effectLst/>
              <a:uFillTx/>
              <a:latin typeface="Times New Roman"/>
            </a:endParaRPr>
          </a:p>
        </p:txBody>
      </p:sp>
      <p:sp>
        <p:nvSpPr>
          <p:cNvPr id="76" name=""/>
          <p:cNvSpPr/>
          <p:nvPr/>
        </p:nvSpPr>
        <p:spPr>
          <a:xfrm>
            <a:off x="4800600" y="2727360"/>
            <a:ext cx="3429000" cy="55044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The floor is “active” where the line is sloped and “inactive” where it is flat representing ENA payments to Atmos to compensate for a warmer than expected winter.</a:t>
            </a:r>
            <a:endParaRPr b="0" lang="en-US" sz="1000" strike="noStrike" u="none">
              <a:solidFill>
                <a:srgbClr val="000000"/>
              </a:solidFill>
              <a:effectLst/>
              <a:uFillTx/>
              <a:latin typeface="Times New Roman"/>
            </a:endParaRPr>
          </a:p>
        </p:txBody>
      </p:sp>
      <p:sp>
        <p:nvSpPr>
          <p:cNvPr id="77" name=""/>
          <p:cNvSpPr/>
          <p:nvPr/>
        </p:nvSpPr>
        <p:spPr>
          <a:xfrm flipH="1">
            <a:off x="5790960" y="3276720"/>
            <a:ext cx="609480" cy="609480"/>
          </a:xfrm>
          <a:prstGeom prst="line">
            <a:avLst/>
          </a:prstGeom>
          <a:ln w="6480">
            <a:solidFill>
              <a:srgbClr val="000000"/>
            </a:solidFill>
            <a:miter/>
            <a:tailEnd len="med" type="triangle" w="med"/>
          </a:ln>
        </p:spPr>
        <p:style>
          <a:lnRef idx="0"/>
          <a:fillRef idx="0"/>
          <a:effectRef idx="0"/>
          <a:fontRef idx="minor"/>
        </p:style>
        <p:txBody>
          <a:bodyPr lIns="91800" rIns="91800" anchor="ctr">
            <a:noAutofit/>
          </a:bodyPr>
          <a:p>
            <a:endParaRPr b="0" lang="en-US" sz="2400" strike="noStrike" u="none">
              <a:solidFill>
                <a:srgbClr val="000000"/>
              </a:solidFill>
              <a:effectLst/>
              <a:uFillTx/>
              <a:latin typeface="Times New Roman"/>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PlaceHolder 1"/>
          <p:cNvSpPr>
            <a:spLocks noGrp="1"/>
          </p:cNvSpPr>
          <p:nvPr>
            <p:ph/>
          </p:nvPr>
        </p:nvSpPr>
        <p:spPr>
          <a:xfrm>
            <a:off x="762120" y="1371240"/>
            <a:ext cx="7696080" cy="4724280"/>
          </a:xfrm>
          <a:prstGeom prst="rect">
            <a:avLst/>
          </a:prstGeom>
          <a:solidFill>
            <a:srgbClr val="ffffcc"/>
          </a:solidFill>
          <a:ln w="9360">
            <a:solidFill>
              <a:srgbClr val="000000"/>
            </a:solidFill>
            <a:miter/>
          </a:ln>
          <a:effectLst>
            <a:outerShdw dist="36147" dir="2700000" blurRad="0" rotWithShape="0">
              <a:srgbClr val="919191"/>
            </a:outerShdw>
          </a:effectLst>
        </p:spPr>
        <p:txBody>
          <a:bodyPr lIns="92160" rIns="92160" tIns="46080" bIns="46080" anchor="t">
            <a:normAutofit lnSpcReduction="9999"/>
          </a:bodyPr>
          <a:p>
            <a:pPr marL="343080" indent="-343080">
              <a:lnSpc>
                <a:spcPct val="80000"/>
              </a:lnSpc>
              <a:spcBef>
                <a:spcPts val="275"/>
              </a:spcBef>
              <a:spcAft>
                <a:spcPts val="27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endParaRPr b="0" lang="en-US" sz="2200" strike="noStrike" u="none">
              <a:solidFill>
                <a:srgbClr val="000000"/>
              </a:solidFill>
              <a:effectLst/>
              <a:uFillTx/>
              <a:latin typeface="Times New Roman"/>
            </a:endParaRPr>
          </a:p>
          <a:p>
            <a:pPr marL="343080" indent="-343080">
              <a:lnSpc>
                <a:spcPct val="80000"/>
              </a:lnSpc>
              <a:spcBef>
                <a:spcPts val="275"/>
              </a:spcBef>
              <a:spcAft>
                <a:spcPts val="27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Counterparty:</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Atmos Energy Corporation</a:t>
            </a:r>
            <a:endParaRPr b="0" lang="en-US" sz="2200" strike="noStrike" u="none">
              <a:solidFill>
                <a:srgbClr val="000000"/>
              </a:solidFill>
              <a:effectLst/>
              <a:uFillTx/>
              <a:latin typeface="Times New Roman"/>
            </a:endParaRPr>
          </a:p>
          <a:p>
            <a:pPr marL="343080" indent="-343080">
              <a:lnSpc>
                <a:spcPct val="80000"/>
              </a:lnSpc>
              <a:spcBef>
                <a:spcPts val="275"/>
              </a:spcBef>
              <a:spcAft>
                <a:spcPts val="27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Times New Roman"/>
            </a:endParaRPr>
          </a:p>
          <a:p>
            <a:pPr marL="343080" indent="-343080">
              <a:lnSpc>
                <a:spcPct val="80000"/>
              </a:lnSpc>
              <a:spcBef>
                <a:spcPts val="275"/>
              </a:spcBef>
              <a:spcAft>
                <a:spcPts val="27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Term:</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Nov 1, 2000 - Mar 31, 2001</a:t>
            </a:r>
            <a:endParaRPr b="0" lang="en-US" sz="2200" strike="noStrike" u="none">
              <a:solidFill>
                <a:srgbClr val="000000"/>
              </a:solidFill>
              <a:effectLst/>
              <a:uFillTx/>
              <a:latin typeface="Times New Roman"/>
            </a:endParaRPr>
          </a:p>
          <a:p>
            <a:pPr marL="343080" indent="-343080">
              <a:lnSpc>
                <a:spcPct val="80000"/>
              </a:lnSpc>
              <a:spcBef>
                <a:spcPts val="275"/>
              </a:spcBef>
              <a:spcAft>
                <a:spcPts val="27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Times New Roman"/>
            </a:endParaRPr>
          </a:p>
          <a:p>
            <a:pPr marL="343080" indent="-343080">
              <a:lnSpc>
                <a:spcPct val="80000"/>
              </a:lnSpc>
              <a:spcBef>
                <a:spcPts val="275"/>
              </a:spcBef>
              <a:spcAft>
                <a:spcPts val="27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Index:</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Cumulative HDDs as measured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Dallas  </a:t>
            </a:r>
            <a:r>
              <a:rPr b="1" lang="en-US" sz="1600" strike="noStrike" u="none">
                <a:solidFill>
                  <a:srgbClr val="000000"/>
                </a:solidFill>
                <a:effectLst/>
                <a:uFillTx/>
                <a:latin typeface="Arial"/>
              </a:rPr>
              <a:t>(WBAN #03927)</a:t>
            </a:r>
            <a:r>
              <a:rPr b="1" lang="en-US" sz="2200" strike="noStrike" u="none">
                <a:solidFill>
                  <a:srgbClr val="000000"/>
                </a:solidFill>
                <a:effectLst/>
                <a:uFillTx/>
                <a:latin typeface="Arial"/>
              </a:rPr>
              <a:t> </a:t>
            </a:r>
            <a:endParaRPr b="0" lang="en-US" sz="2200" strike="noStrike" u="none">
              <a:solidFill>
                <a:srgbClr val="000000"/>
              </a:solidFill>
              <a:effectLst/>
              <a:uFillTx/>
              <a:latin typeface="Times New Roman"/>
            </a:endParaRPr>
          </a:p>
          <a:p>
            <a:pPr marL="343080" indent="-343080">
              <a:lnSpc>
                <a:spcPct val="80000"/>
              </a:lnSpc>
              <a:spcBef>
                <a:spcPts val="275"/>
              </a:spcBef>
              <a:spcAft>
                <a:spcPts val="27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Times New Roman"/>
            </a:endParaRPr>
          </a:p>
          <a:p>
            <a:pPr marL="343080" indent="-343080">
              <a:lnSpc>
                <a:spcPct val="80000"/>
              </a:lnSpc>
              <a:spcBef>
                <a:spcPts val="275"/>
              </a:spcBef>
              <a:spcAft>
                <a:spcPts val="27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Upper Strike:   </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2,165 HDDs </a:t>
            </a:r>
            <a:endParaRPr b="0" lang="en-US" sz="2200" strike="noStrike" u="none">
              <a:solidFill>
                <a:srgbClr val="000000"/>
              </a:solidFill>
              <a:effectLst/>
              <a:uFillTx/>
              <a:latin typeface="Times New Roman"/>
            </a:endParaRPr>
          </a:p>
          <a:p>
            <a:pPr marL="343080" indent="-343080">
              <a:lnSpc>
                <a:spcPct val="80000"/>
              </a:lnSpc>
              <a:spcBef>
                <a:spcPts val="275"/>
              </a:spcBef>
              <a:spcAft>
                <a:spcPts val="27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Lower Strike:   </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2,010 HDDs </a:t>
            </a:r>
            <a:endParaRPr b="0" lang="en-US" sz="2200" strike="noStrike" u="none">
              <a:solidFill>
                <a:srgbClr val="000000"/>
              </a:solidFill>
              <a:effectLst/>
              <a:uFillTx/>
              <a:latin typeface="Times New Roman"/>
            </a:endParaRPr>
          </a:p>
          <a:p>
            <a:pPr marL="343080" indent="-343080">
              <a:lnSpc>
                <a:spcPct val="80000"/>
              </a:lnSpc>
              <a:spcBef>
                <a:spcPts val="275"/>
              </a:spcBef>
              <a:spcAft>
                <a:spcPts val="27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Payment:</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$10,000/HDD</a:t>
            </a:r>
            <a:endParaRPr b="0" lang="en-US" sz="2200" strike="noStrike" u="none">
              <a:solidFill>
                <a:srgbClr val="000000"/>
              </a:solidFill>
              <a:effectLst/>
              <a:uFillTx/>
              <a:latin typeface="Times New Roman"/>
            </a:endParaRPr>
          </a:p>
          <a:p>
            <a:pPr marL="343080" indent="-343080">
              <a:lnSpc>
                <a:spcPct val="100000"/>
              </a:lnSpc>
              <a:spcBef>
                <a:spcPts val="275"/>
              </a:spcBef>
              <a:spcAft>
                <a:spcPts val="27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Limit:</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$2,000,000</a:t>
            </a:r>
            <a:endParaRPr b="0" lang="en-US" sz="2200" strike="noStrike" u="none">
              <a:solidFill>
                <a:srgbClr val="000000"/>
              </a:solidFill>
              <a:effectLst/>
              <a:uFillTx/>
              <a:latin typeface="Times New Roman"/>
            </a:endParaRPr>
          </a:p>
          <a:p>
            <a:pPr marL="343080" indent="-343080">
              <a:lnSpc>
                <a:spcPct val="100000"/>
              </a:lnSpc>
              <a:spcBef>
                <a:spcPts val="275"/>
              </a:spcBef>
              <a:spcAft>
                <a:spcPts val="275"/>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	</a:t>
            </a:r>
            <a:r>
              <a:rPr b="1" lang="en-US" sz="2200" strike="noStrike" u="none">
                <a:solidFill>
                  <a:srgbClr val="000000"/>
                </a:solidFill>
                <a:effectLst/>
                <a:uFillTx/>
                <a:latin typeface="Arial"/>
              </a:rPr>
              <a:t>Premium:          </a:t>
            </a:r>
            <a:r>
              <a:rPr b="1" lang="en-US" sz="2200" strike="noStrike" u="none">
                <a:solidFill>
                  <a:srgbClr val="000000"/>
                </a:solidFill>
                <a:effectLst/>
                <a:uFillTx/>
                <a:latin typeface="Arial"/>
              </a:rPr>
              <a:t>	</a:t>
            </a:r>
            <a:r>
              <a:rPr b="0" lang="en-US" sz="2200" strike="noStrike" u="none">
                <a:solidFill>
                  <a:srgbClr val="fc0128"/>
                </a:solidFill>
                <a:effectLst/>
                <a:uFillTx/>
                <a:latin typeface="Arial"/>
              </a:rPr>
              <a:t>None</a:t>
            </a:r>
            <a:endParaRPr b="0" lang="en-US" sz="2200" strike="noStrike" u="none">
              <a:solidFill>
                <a:srgbClr val="000000"/>
              </a:solidFill>
              <a:effectLst/>
              <a:uFillTx/>
              <a:latin typeface="Times New Roman"/>
            </a:endParaRPr>
          </a:p>
          <a:p>
            <a:pPr marL="343080" indent="-343080">
              <a:lnSpc>
                <a:spcPct val="90000"/>
              </a:lnSpc>
              <a:spcBef>
                <a:spcPts val="550"/>
              </a:spcBef>
              <a:spcAft>
                <a:spcPts val="55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	</a:t>
            </a:r>
            <a:endParaRPr b="0" lang="en-US" sz="2200" strike="noStrike" u="none">
              <a:solidFill>
                <a:srgbClr val="000000"/>
              </a:solidFill>
              <a:effectLst/>
              <a:uFillTx/>
              <a:latin typeface="Times New Roman"/>
            </a:endParaRPr>
          </a:p>
        </p:txBody>
      </p:sp>
      <p:sp>
        <p:nvSpPr>
          <p:cNvPr id="79" name=""/>
          <p:cNvSpPr/>
          <p:nvPr/>
        </p:nvSpPr>
        <p:spPr>
          <a:xfrm>
            <a:off x="152280" y="0"/>
            <a:ext cx="8763120" cy="114300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WINTER “</a:t>
            </a:r>
            <a:r>
              <a:rPr b="1" i="1" lang="en-US" sz="2800" strike="noStrike" u="none">
                <a:solidFill>
                  <a:srgbClr val="fc0128"/>
                </a:solidFill>
                <a:effectLst/>
                <a:uFillTx/>
                <a:latin typeface="Arial"/>
              </a:rPr>
              <a:t>$0 COST</a:t>
            </a:r>
            <a:r>
              <a:rPr b="1" i="1" lang="en-US" sz="2800" strike="noStrike" u="none">
                <a:solidFill>
                  <a:srgbClr val="000000"/>
                </a:solidFill>
                <a:effectLst/>
                <a:uFillTx/>
                <a:latin typeface="Arial"/>
              </a:rPr>
              <a:t>” COLLAR STRUCTURE</a:t>
            </a:r>
            <a:endParaRPr b="0" lang="en-US" sz="2800" strike="noStrike" u="none">
              <a:solidFill>
                <a:srgbClr val="000000"/>
              </a:solidFill>
              <a:effectLst/>
              <a:uFillTx/>
              <a:latin typeface="Times New Roman"/>
            </a:endParaRPr>
          </a:p>
        </p:txBody>
      </p:sp>
      <p:sp>
        <p:nvSpPr>
          <p:cNvPr id="80" name=""/>
          <p:cNvSpPr/>
          <p:nvPr/>
        </p:nvSpPr>
        <p:spPr>
          <a:xfrm>
            <a:off x="457200" y="91440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81" name=""/>
          <p:cNvGraphicFramePr/>
          <p:nvPr/>
        </p:nvGraphicFramePr>
        <p:xfrm>
          <a:off x="685800" y="1752480"/>
          <a:ext cx="7696080" cy="4572000"/>
        </p:xfrm>
        <a:graphic>
          <a:graphicData uri="http://schemas.openxmlformats.org/presentationml/2006/ole">
            <p:oleObj progId="Excel.Sheet.12" r:id="rId1" spid="">
              <p:embed/>
              <p:pic>
                <p:nvPicPr>
                  <p:cNvPr id="82" name="" descr=""/>
                  <p:cNvPicPr/>
                  <p:nvPr/>
                </p:nvPicPr>
                <p:blipFill>
                  <a:blip r:embed="rId2"/>
                  <a:stretch/>
                </p:blipFill>
                <p:spPr>
                  <a:xfrm>
                    <a:off x="685800" y="1752480"/>
                    <a:ext cx="7696080" cy="4572000"/>
                  </a:xfrm>
                  <a:prstGeom prst="rect">
                    <a:avLst/>
                  </a:prstGeom>
                  <a:noFill/>
                  <a:ln w="0">
                    <a:noFill/>
                  </a:ln>
                </p:spPr>
              </p:pic>
            </p:oleObj>
          </a:graphicData>
        </a:graphic>
      </p:graphicFrame>
      <p:sp>
        <p:nvSpPr>
          <p:cNvPr id="83" name=""/>
          <p:cNvSpPr/>
          <p:nvPr/>
        </p:nvSpPr>
        <p:spPr>
          <a:xfrm>
            <a:off x="609480" y="-76320"/>
            <a:ext cx="8229600" cy="114300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WINTER COLLAR STRUCTURE</a:t>
            </a:r>
            <a:endParaRPr b="0" lang="en-US" sz="2800" strike="noStrike" u="none">
              <a:solidFill>
                <a:srgbClr val="000000"/>
              </a:solidFill>
              <a:effectLst/>
              <a:uFillTx/>
              <a:latin typeface="Times New Roman"/>
            </a:endParaRPr>
          </a:p>
        </p:txBody>
      </p:sp>
      <p:sp>
        <p:nvSpPr>
          <p:cNvPr id="84" name=""/>
          <p:cNvSpPr/>
          <p:nvPr/>
        </p:nvSpPr>
        <p:spPr>
          <a:xfrm>
            <a:off x="457200" y="9907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5" name=""/>
          <p:cNvSpPr/>
          <p:nvPr/>
        </p:nvSpPr>
        <p:spPr>
          <a:xfrm>
            <a:off x="3733920" y="2955960"/>
            <a:ext cx="3352680" cy="78228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Payments from ENA to Atmos  to offset lost sales due to warm weather,  stabilizing earnings  until the $2MM limit is reached at 1,810</a:t>
            </a:r>
            <a:endParaRPr b="0" lang="en-US" sz="1000" strike="noStrike" u="none">
              <a:solidFill>
                <a:srgbClr val="000000"/>
              </a:solidFill>
              <a:effectLst/>
              <a:uFillTx/>
              <a:latin typeface="Times New Roman"/>
            </a:endParaRPr>
          </a:p>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86" name=""/>
          <p:cNvSpPr/>
          <p:nvPr/>
        </p:nvSpPr>
        <p:spPr>
          <a:xfrm>
            <a:off x="3581280" y="4495680"/>
            <a:ext cx="4038840" cy="39780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Payments made by Atmos to ENA which should be offset by increased earnings from favorable winter weather</a:t>
            </a:r>
            <a:endParaRPr b="0" lang="en-US" sz="1000" strike="noStrike" u="none">
              <a:solidFill>
                <a:srgbClr val="000000"/>
              </a:solidFill>
              <a:effectLst/>
              <a:uFillTx/>
              <a:latin typeface="Times New Roman"/>
            </a:endParaRPr>
          </a:p>
        </p:txBody>
      </p:sp>
      <p:sp>
        <p:nvSpPr>
          <p:cNvPr id="87" name=""/>
          <p:cNvSpPr/>
          <p:nvPr/>
        </p:nvSpPr>
        <p:spPr>
          <a:xfrm>
            <a:off x="609480" y="1143000"/>
            <a:ext cx="7772400" cy="45828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Atmos</a:t>
            </a:r>
            <a:r>
              <a:rPr b="1" lang="en-US" sz="1000" strike="noStrike" u="none">
                <a:solidFill>
                  <a:srgbClr val="000000"/>
                </a:solidFill>
                <a:effectLst/>
                <a:uFillTx/>
                <a:latin typeface="Arial"/>
              </a:rPr>
              <a:t>  </a:t>
            </a:r>
            <a:r>
              <a:rPr b="1" lang="en-US" sz="1200" strike="noStrike" u="none">
                <a:solidFill>
                  <a:srgbClr val="000000"/>
                </a:solidFill>
                <a:effectLst/>
                <a:uFillTx/>
                <a:latin typeface="Arial"/>
              </a:rPr>
              <a:t>is only exposed to the weather when the collar is “inactive” (flat), between the strikes of 2,010 and 2,165, and beyond the $2MM limits at 1,810 HDDs and 2,365 HDDs</a:t>
            </a:r>
            <a:endParaRPr b="0" lang="en-US" sz="1200" strike="noStrike" u="none">
              <a:solidFill>
                <a:srgbClr val="000000"/>
              </a:solidFill>
              <a:effectLst/>
              <a:uFillTx/>
              <a:latin typeface="Times New Roman"/>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75960"/>
            <a:ext cx="8229600" cy="114300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fc0128"/>
                </a:solidFill>
                <a:effectLst/>
                <a:uFillTx/>
                <a:latin typeface="Arial"/>
              </a:rPr>
              <a:t>PRECIPITATION </a:t>
            </a:r>
            <a:r>
              <a:rPr b="1" i="1" lang="en-US" sz="2800" strike="noStrike" u="none">
                <a:solidFill>
                  <a:srgbClr val="000000"/>
                </a:solidFill>
                <a:effectLst/>
                <a:uFillTx/>
                <a:latin typeface="Arial"/>
              </a:rPr>
              <a:t>CASE STUDY</a:t>
            </a:r>
            <a:endParaRPr b="0" lang="en-US" sz="2800" strike="noStrike" u="none">
              <a:solidFill>
                <a:srgbClr val="000000"/>
              </a:solidFill>
              <a:effectLst/>
              <a:uFillTx/>
              <a:latin typeface="Times New Roman"/>
            </a:endParaRPr>
          </a:p>
        </p:txBody>
      </p:sp>
      <p:sp>
        <p:nvSpPr>
          <p:cNvPr id="89" name="PlaceHolder 2"/>
          <p:cNvSpPr>
            <a:spLocks noGrp="1"/>
          </p:cNvSpPr>
          <p:nvPr>
            <p:ph/>
          </p:nvPr>
        </p:nvSpPr>
        <p:spPr>
          <a:xfrm>
            <a:off x="609120" y="1142640"/>
            <a:ext cx="8001000" cy="5181480"/>
          </a:xfrm>
          <a:prstGeom prst="rect">
            <a:avLst/>
          </a:prstGeom>
          <a:solidFill>
            <a:srgbClr val="ffffcc"/>
          </a:solidFill>
          <a:ln w="9360">
            <a:solidFill>
              <a:srgbClr val="000000"/>
            </a:solidFill>
            <a:miter/>
          </a:ln>
          <a:effectLst>
            <a:outerShdw dist="36147" dir="2700000" blurRad="0" rotWithShape="0">
              <a:srgbClr val="919191"/>
            </a:outerShdw>
          </a:effectLst>
        </p:spPr>
        <p:txBody>
          <a:bodyPr lIns="92160" rIns="92160" tIns="46080" bIns="46080" anchor="t">
            <a:normAutofit lnSpcReduction="9999"/>
          </a:bodyPr>
          <a:p>
            <a:pPr indent="0">
              <a:lnSpc>
                <a:spcPct val="9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fc0128"/>
                </a:solidFill>
                <a:effectLst/>
                <a:uFillTx/>
                <a:latin typeface="Arial"/>
              </a:rPr>
              <a:t>Issue:</a:t>
            </a:r>
            <a:endParaRPr b="0" lang="en-US" sz="2400" strike="noStrike" u="none">
              <a:solidFill>
                <a:srgbClr val="000000"/>
              </a:solidFill>
              <a:effectLst/>
              <a:uFillTx/>
              <a:latin typeface="Times New Roman"/>
            </a:endParaRPr>
          </a:p>
          <a:p>
            <a:pPr indent="0">
              <a:lnSpc>
                <a:spcPct val="9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Atmos experiences depressed summer earnings for the April 2000 - August 2000 period</a:t>
            </a:r>
            <a:endParaRPr b="0" lang="en-US" sz="2400" strike="noStrike" u="none">
              <a:solidFill>
                <a:srgbClr val="000000"/>
              </a:solidFill>
              <a:effectLst/>
              <a:uFillTx/>
              <a:latin typeface="Times New Roman"/>
            </a:endParaRPr>
          </a:p>
          <a:p>
            <a:pPr indent="0">
              <a:lnSpc>
                <a:spcPct val="9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fc0128"/>
                </a:solidFill>
                <a:effectLst/>
                <a:uFillTx/>
                <a:latin typeface="Arial"/>
              </a:rPr>
              <a:t>Problem:</a:t>
            </a:r>
            <a:endParaRPr b="0" lang="en-US" sz="2400" strike="noStrike" u="none">
              <a:solidFill>
                <a:srgbClr val="000000"/>
              </a:solidFill>
              <a:effectLst/>
              <a:uFillTx/>
              <a:latin typeface="Times New Roman"/>
            </a:endParaRPr>
          </a:p>
          <a:p>
            <a:pPr lvl="1" marL="506520" indent="-392040">
              <a:lnSpc>
                <a:spcPct val="90000"/>
              </a:lnSpc>
              <a:spcAft>
                <a:spcPts val="901"/>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Wetter than normal spring/summer weather in their service territory decreases agricultural demand for gas to operate irrigation systems</a:t>
            </a:r>
            <a:endParaRPr b="0" lang="en-US" sz="2400" strike="noStrike" u="none">
              <a:solidFill>
                <a:srgbClr val="000000"/>
              </a:solidFill>
              <a:effectLst/>
              <a:uFillTx/>
              <a:latin typeface="Times New Roman"/>
            </a:endParaRPr>
          </a:p>
          <a:p>
            <a:pPr lvl="1" marL="506520" indent="-392040">
              <a:lnSpc>
                <a:spcPct val="90000"/>
              </a:lnSpc>
              <a:spcAft>
                <a:spcPts val="901"/>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Margin analysis indicates that for each inch of rain above normal, Atmos loses approximately $200,000 in earnings</a:t>
            </a:r>
            <a:endParaRPr b="0" lang="en-US" sz="2400" strike="noStrike" u="none">
              <a:solidFill>
                <a:srgbClr val="000000"/>
              </a:solidFill>
              <a:effectLst/>
              <a:uFillTx/>
              <a:latin typeface="Times New Roman"/>
            </a:endParaRPr>
          </a:p>
          <a:p>
            <a:pPr indent="0">
              <a:lnSpc>
                <a:spcPct val="9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fc0128"/>
                </a:solidFill>
                <a:effectLst/>
                <a:uFillTx/>
                <a:latin typeface="Arial"/>
              </a:rPr>
              <a:t>Objective:</a:t>
            </a:r>
            <a:endParaRPr b="0" lang="en-US" sz="2400" strike="noStrike" u="none">
              <a:solidFill>
                <a:srgbClr val="000000"/>
              </a:solidFill>
              <a:effectLst/>
              <a:uFillTx/>
              <a:latin typeface="Times New Roman"/>
            </a:endParaRPr>
          </a:p>
          <a:p>
            <a:pPr indent="0">
              <a:lnSpc>
                <a:spcPct val="9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Atmos wishes to take advantage of a dry year and protect itself against a wetter than normal year</a:t>
            </a:r>
            <a:endParaRPr b="0" lang="en-US" sz="2400" strike="noStrike" u="none">
              <a:solidFill>
                <a:srgbClr val="000000"/>
              </a:solidFill>
              <a:effectLst/>
              <a:uFillTx/>
              <a:latin typeface="Times New Roman"/>
            </a:endParaRPr>
          </a:p>
        </p:txBody>
      </p:sp>
      <p:sp>
        <p:nvSpPr>
          <p:cNvPr id="90" name=""/>
          <p:cNvSpPr/>
          <p:nvPr/>
        </p:nvSpPr>
        <p:spPr>
          <a:xfrm>
            <a:off x="457200" y="9907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 name="PlaceHolder 1"/>
          <p:cNvSpPr>
            <a:spLocks noGrp="1"/>
          </p:cNvSpPr>
          <p:nvPr>
            <p:ph/>
          </p:nvPr>
        </p:nvSpPr>
        <p:spPr>
          <a:xfrm>
            <a:off x="762120" y="1142640"/>
            <a:ext cx="7696080" cy="5181480"/>
          </a:xfrm>
          <a:prstGeom prst="rect">
            <a:avLst/>
          </a:prstGeom>
          <a:solidFill>
            <a:srgbClr val="ffffcc"/>
          </a:solidFill>
          <a:ln w="9360">
            <a:solidFill>
              <a:srgbClr val="000000"/>
            </a:solidFill>
            <a:miter/>
          </a:ln>
          <a:effectLst>
            <a:outerShdw dist="36147" dir="2700000" blurRad="0" rotWithShape="0">
              <a:srgbClr val="919191"/>
            </a:outerShdw>
          </a:effectLst>
        </p:spPr>
        <p:txBody>
          <a:bodyPr lIns="92160" rIns="92160" tIns="46080" bIns="46080" anchor="t">
            <a:normAutofit/>
          </a:bodyPr>
          <a:p>
            <a:pPr marL="343080" indent="-343080">
              <a:lnSpc>
                <a:spcPct val="90000"/>
              </a:lnSpc>
              <a:spcBef>
                <a:spcPts val="550"/>
              </a:spcBef>
              <a:spcAft>
                <a:spcPts val="55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endParaRPr b="0" lang="en-US" sz="2200" strike="noStrike" u="none">
              <a:solidFill>
                <a:srgbClr val="000000"/>
              </a:solidFill>
              <a:effectLst/>
              <a:uFillTx/>
              <a:latin typeface="Times New Roman"/>
            </a:endParaRPr>
          </a:p>
          <a:p>
            <a:pPr marL="343080" indent="-343080">
              <a:lnSpc>
                <a:spcPct val="90000"/>
              </a:lnSpc>
              <a:spcBef>
                <a:spcPts val="550"/>
              </a:spcBef>
              <a:spcAft>
                <a:spcPts val="55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Counterparty:  </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Atmos Energy Corporation</a:t>
            </a:r>
            <a:endParaRPr b="0" lang="en-US" sz="2200" strike="noStrike" u="none">
              <a:solidFill>
                <a:srgbClr val="000000"/>
              </a:solidFill>
              <a:effectLst/>
              <a:uFillTx/>
              <a:latin typeface="Times New Roman"/>
            </a:endParaRPr>
          </a:p>
          <a:p>
            <a:pPr marL="343080" indent="-343080">
              <a:lnSpc>
                <a:spcPct val="90000"/>
              </a:lnSpc>
              <a:spcBef>
                <a:spcPts val="550"/>
              </a:spcBef>
              <a:spcAft>
                <a:spcPts val="55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Times New Roman"/>
            </a:endParaRPr>
          </a:p>
          <a:p>
            <a:pPr marL="343080" indent="-343080">
              <a:lnSpc>
                <a:spcPct val="90000"/>
              </a:lnSpc>
              <a:spcBef>
                <a:spcPts val="550"/>
              </a:spcBef>
              <a:spcAft>
                <a:spcPts val="55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Term:</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April 1, 2000 - August 31, 2000</a:t>
            </a:r>
            <a:endParaRPr b="0" lang="en-US" sz="2200" strike="noStrike" u="none">
              <a:solidFill>
                <a:srgbClr val="000000"/>
              </a:solidFill>
              <a:effectLst/>
              <a:uFillTx/>
              <a:latin typeface="Times New Roman"/>
            </a:endParaRPr>
          </a:p>
          <a:p>
            <a:pPr marL="343080" indent="-343080">
              <a:lnSpc>
                <a:spcPct val="90000"/>
              </a:lnSpc>
              <a:spcBef>
                <a:spcPts val="550"/>
              </a:spcBef>
              <a:spcAft>
                <a:spcPts val="55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Times New Roman"/>
            </a:endParaRPr>
          </a:p>
          <a:p>
            <a:pPr marL="343080" indent="-343080">
              <a:lnSpc>
                <a:spcPct val="80000"/>
              </a:lnSpc>
              <a:spcBef>
                <a:spcPts val="400"/>
              </a:spcBef>
              <a:spcAft>
                <a:spcPts val="4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Index:</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Cumulative </a:t>
            </a:r>
            <a:r>
              <a:rPr b="0" lang="en-US" sz="2200" strike="noStrike" u="none">
                <a:solidFill>
                  <a:srgbClr val="fc0128"/>
                </a:solidFill>
                <a:effectLst/>
                <a:uFillTx/>
                <a:latin typeface="Arial"/>
              </a:rPr>
              <a:t>Inches of Rain</a:t>
            </a:r>
            <a:r>
              <a:rPr b="0" lang="en-US" sz="2200" strike="noStrike" u="none">
                <a:solidFill>
                  <a:srgbClr val="000000"/>
                </a:solidFill>
                <a:effectLst/>
                <a:uFillTx/>
                <a:latin typeface="Arial"/>
              </a:rPr>
              <a:t> as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measured at Amarillo </a:t>
            </a:r>
            <a:r>
              <a:rPr b="1" lang="en-US" sz="1600" strike="noStrike" u="none">
                <a:solidFill>
                  <a:srgbClr val="000000"/>
                </a:solidFill>
                <a:effectLst/>
                <a:uFillTx/>
                <a:latin typeface="Arial"/>
              </a:rPr>
              <a:t>(WBAN #23047)</a:t>
            </a:r>
            <a:endParaRPr b="0" lang="en-US" sz="1600" strike="noStrike" u="none">
              <a:solidFill>
                <a:srgbClr val="000000"/>
              </a:solidFill>
              <a:effectLst/>
              <a:uFillTx/>
              <a:latin typeface="Times New Roman"/>
            </a:endParaRPr>
          </a:p>
          <a:p>
            <a:pPr marL="343080" indent="-343080">
              <a:lnSpc>
                <a:spcPct val="50000"/>
              </a:lnSpc>
              <a:spcBef>
                <a:spcPts val="550"/>
              </a:spcBef>
              <a:spcAft>
                <a:spcPts val="55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Times New Roman"/>
            </a:endParaRPr>
          </a:p>
          <a:p>
            <a:pPr marL="343080" indent="-343080">
              <a:lnSpc>
                <a:spcPct val="90000"/>
              </a:lnSpc>
              <a:spcBef>
                <a:spcPts val="550"/>
              </a:spcBef>
              <a:spcAft>
                <a:spcPts val="55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Strike:</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14.5 Inches of Rain </a:t>
            </a:r>
            <a:endParaRPr b="0" lang="en-US" sz="2200" strike="noStrike" u="none">
              <a:solidFill>
                <a:srgbClr val="000000"/>
              </a:solidFill>
              <a:effectLst/>
              <a:uFillTx/>
              <a:latin typeface="Times New Roman"/>
            </a:endParaRPr>
          </a:p>
          <a:p>
            <a:pPr marL="343080" indent="-343080">
              <a:lnSpc>
                <a:spcPct val="90000"/>
              </a:lnSpc>
              <a:spcBef>
                <a:spcPts val="550"/>
              </a:spcBef>
              <a:spcAft>
                <a:spcPts val="55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Payment:</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	</a:t>
            </a:r>
            <a:r>
              <a:rPr b="0" lang="en-US" sz="2200" strike="noStrike" u="none">
                <a:solidFill>
                  <a:srgbClr val="000000"/>
                </a:solidFill>
                <a:effectLst/>
                <a:uFillTx/>
                <a:latin typeface="Arial"/>
              </a:rPr>
              <a:t>$200,000/ Inch</a:t>
            </a:r>
            <a:endParaRPr b="0" lang="en-US" sz="2200" strike="noStrike" u="none">
              <a:solidFill>
                <a:srgbClr val="000000"/>
              </a:solidFill>
              <a:effectLst/>
              <a:uFillTx/>
              <a:latin typeface="Times New Roman"/>
            </a:endParaRPr>
          </a:p>
          <a:p>
            <a:pPr marL="343080" indent="-343080">
              <a:lnSpc>
                <a:spcPct val="90000"/>
              </a:lnSpc>
              <a:spcBef>
                <a:spcPts val="550"/>
              </a:spcBef>
              <a:spcAft>
                <a:spcPts val="55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Limit:</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$2,000,000</a:t>
            </a:r>
            <a:endParaRPr b="0" lang="en-US" sz="2200" strike="noStrike" u="none">
              <a:solidFill>
                <a:srgbClr val="000000"/>
              </a:solidFill>
              <a:effectLst/>
              <a:uFillTx/>
              <a:latin typeface="Times New Roman"/>
            </a:endParaRPr>
          </a:p>
          <a:p>
            <a:pPr marL="343080" indent="-343080">
              <a:lnSpc>
                <a:spcPct val="90000"/>
              </a:lnSpc>
              <a:spcBef>
                <a:spcPts val="550"/>
              </a:spcBef>
              <a:spcAft>
                <a:spcPts val="55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	</a:t>
            </a:r>
            <a:r>
              <a:rPr b="1" lang="en-US" sz="2200" strike="noStrike" u="none">
                <a:solidFill>
                  <a:srgbClr val="000000"/>
                </a:solidFill>
                <a:effectLst/>
                <a:uFillTx/>
                <a:latin typeface="Arial"/>
              </a:rPr>
              <a:t>Premium:        </a:t>
            </a:r>
            <a:r>
              <a:rPr b="1" lang="en-US" sz="2200" strike="noStrike" u="none">
                <a:solidFill>
                  <a:srgbClr val="000000"/>
                </a:solidFill>
                <a:effectLst/>
                <a:uFillTx/>
                <a:latin typeface="Arial"/>
              </a:rPr>
              <a:t>	</a:t>
            </a:r>
            <a:r>
              <a:rPr b="0" lang="en-US" sz="2200" strike="noStrike" u="none">
                <a:solidFill>
                  <a:srgbClr val="000000"/>
                </a:solidFill>
                <a:effectLst/>
                <a:uFillTx/>
                <a:latin typeface="Arial"/>
              </a:rPr>
              <a:t> To Be Determined</a:t>
            </a:r>
            <a:endParaRPr b="0" lang="en-US" sz="2200" strike="noStrike" u="none">
              <a:solidFill>
                <a:srgbClr val="000000"/>
              </a:solidFill>
              <a:effectLst/>
              <a:uFillTx/>
              <a:latin typeface="Times New Roman"/>
            </a:endParaRPr>
          </a:p>
        </p:txBody>
      </p:sp>
      <p:sp>
        <p:nvSpPr>
          <p:cNvPr id="92" name=""/>
          <p:cNvSpPr/>
          <p:nvPr/>
        </p:nvSpPr>
        <p:spPr>
          <a:xfrm>
            <a:off x="609480" y="-76320"/>
            <a:ext cx="8229600" cy="114300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RAINFALL CAP PROTECTION</a:t>
            </a:r>
            <a:endParaRPr b="0" lang="en-US" sz="2800" strike="noStrike" u="none">
              <a:solidFill>
                <a:srgbClr val="000000"/>
              </a:solidFill>
              <a:effectLst/>
              <a:uFillTx/>
              <a:latin typeface="Times New Roman"/>
            </a:endParaRPr>
          </a:p>
        </p:txBody>
      </p:sp>
      <p:sp>
        <p:nvSpPr>
          <p:cNvPr id="93" name=""/>
          <p:cNvSpPr/>
          <p:nvPr/>
        </p:nvSpPr>
        <p:spPr>
          <a:xfrm>
            <a:off x="457200" y="9907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94" name=""/>
          <p:cNvGraphicFramePr/>
          <p:nvPr/>
        </p:nvGraphicFramePr>
        <p:xfrm>
          <a:off x="762120" y="1752480"/>
          <a:ext cx="7619760" cy="3962520"/>
        </p:xfrm>
        <a:graphic>
          <a:graphicData uri="http://schemas.openxmlformats.org/presentationml/2006/ole">
            <p:oleObj progId="Excel.Sheet.12" r:id="rId1" spid="">
              <p:embed/>
              <p:pic>
                <p:nvPicPr>
                  <p:cNvPr id="95" name="" descr=""/>
                  <p:cNvPicPr/>
                  <p:nvPr/>
                </p:nvPicPr>
                <p:blipFill>
                  <a:blip r:embed="rId2"/>
                  <a:stretch/>
                </p:blipFill>
                <p:spPr>
                  <a:xfrm>
                    <a:off x="762120" y="1752480"/>
                    <a:ext cx="7619760" cy="3962520"/>
                  </a:xfrm>
                  <a:prstGeom prst="rect">
                    <a:avLst/>
                  </a:prstGeom>
                  <a:noFill/>
                  <a:ln w="0">
                    <a:noFill/>
                  </a:ln>
                </p:spPr>
              </p:pic>
            </p:oleObj>
          </a:graphicData>
        </a:graphic>
      </p:graphicFrame>
      <p:sp>
        <p:nvSpPr>
          <p:cNvPr id="96" name="PlaceHolder 1"/>
          <p:cNvSpPr>
            <a:spLocks noGrp="1"/>
          </p:cNvSpPr>
          <p:nvPr>
            <p:ph type="title"/>
          </p:nvPr>
        </p:nvSpPr>
        <p:spPr>
          <a:xfrm>
            <a:off x="609480" y="-76680"/>
            <a:ext cx="8229600" cy="114300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ANNUAL RAINFALL </a:t>
            </a:r>
            <a:r>
              <a:rPr b="1" i="1" lang="en-US" sz="2800" strike="noStrike" u="none">
                <a:solidFill>
                  <a:srgbClr val="fc0128"/>
                </a:solidFill>
                <a:effectLst/>
                <a:uFillTx/>
                <a:latin typeface="Arial"/>
              </a:rPr>
              <a:t>CAP </a:t>
            </a:r>
            <a:r>
              <a:rPr b="1" i="1" lang="en-US" sz="2800" strike="noStrike" u="none">
                <a:solidFill>
                  <a:srgbClr val="000000"/>
                </a:solidFill>
                <a:effectLst/>
                <a:uFillTx/>
                <a:latin typeface="Arial"/>
              </a:rPr>
              <a:t>PAYOUT</a:t>
            </a:r>
            <a:endParaRPr b="0" lang="en-US" sz="2800" strike="noStrike" u="none">
              <a:solidFill>
                <a:srgbClr val="000000"/>
              </a:solidFill>
              <a:effectLst/>
              <a:uFillTx/>
              <a:latin typeface="Times New Roman"/>
            </a:endParaRPr>
          </a:p>
        </p:txBody>
      </p:sp>
      <p:sp>
        <p:nvSpPr>
          <p:cNvPr id="97" name=""/>
          <p:cNvSpPr/>
          <p:nvPr/>
        </p:nvSpPr>
        <p:spPr>
          <a:xfrm>
            <a:off x="457200" y="91440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8" name=""/>
          <p:cNvSpPr/>
          <p:nvPr/>
        </p:nvSpPr>
        <p:spPr>
          <a:xfrm>
            <a:off x="2819520" y="2895480"/>
            <a:ext cx="3352680" cy="550440"/>
          </a:xfrm>
          <a:prstGeom prst="rect">
            <a:avLst/>
          </a:prstGeom>
          <a:noFill/>
          <a:ln w="0">
            <a:noFill/>
          </a:ln>
        </p:spPr>
        <p:style>
          <a:lnRef idx="0"/>
          <a:fillRef idx="0"/>
          <a:effectRef idx="0"/>
          <a:fontRef idx="minor"/>
        </p:style>
        <p:txBody>
          <a:bodyPr lIns="92160" rIns="92160" tIns="46080" bIns="46080" anchor="t">
            <a:spAutoFit/>
          </a:bodyPr>
          <a:p>
            <a:pP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Atmos receives a financial payout from ENA to offset reduced earnings due to a wetter than expected summer period.</a:t>
            </a:r>
            <a:endParaRPr b="0" lang="en-US" sz="1000" strike="noStrike" u="none">
              <a:solidFill>
                <a:srgbClr val="000000"/>
              </a:solidFill>
              <a:effectLst/>
              <a:uFillTx/>
              <a:latin typeface="Times New Roman"/>
            </a:endParaRPr>
          </a:p>
        </p:txBody>
      </p:sp>
      <p:sp>
        <p:nvSpPr>
          <p:cNvPr id="99" name=""/>
          <p:cNvSpPr/>
          <p:nvPr/>
        </p:nvSpPr>
        <p:spPr>
          <a:xfrm>
            <a:off x="4572000" y="3352680"/>
            <a:ext cx="990720" cy="304920"/>
          </a:xfrm>
          <a:prstGeom prst="line">
            <a:avLst/>
          </a:prstGeom>
          <a:ln w="6480">
            <a:solidFill>
              <a:srgbClr val="000000"/>
            </a:solidFill>
            <a:miter/>
            <a:tailEnd len="med" type="triangle" w="med"/>
          </a:ln>
        </p:spPr>
        <p:style>
          <a:lnRef idx="0"/>
          <a:fillRef idx="0"/>
          <a:effectRef idx="0"/>
          <a:fontRef idx="minor"/>
        </p:style>
        <p:txBody>
          <a:bodyPr lIns="91800" rIns="91800" anchor="ctr">
            <a:noAutofit/>
          </a:bodyPr>
          <a:p>
            <a:endParaRPr b="0" lang="en-US" sz="2400" strike="noStrike" u="none">
              <a:solidFill>
                <a:srgbClr val="000000"/>
              </a:solidFill>
              <a:effectLst/>
              <a:uFillTx/>
              <a:latin typeface="Times New Roman"/>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0" name=""/>
          <p:cNvSpPr/>
          <p:nvPr/>
        </p:nvSpPr>
        <p:spPr>
          <a:xfrm>
            <a:off x="228600" y="304920"/>
            <a:ext cx="8686800" cy="45720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OPPORTUNITIES FOR ATMOS</a:t>
            </a:r>
            <a:endParaRPr b="0" lang="en-US" sz="2800" strike="noStrike" u="none">
              <a:solidFill>
                <a:srgbClr val="000000"/>
              </a:solidFill>
              <a:effectLst/>
              <a:uFillTx/>
              <a:latin typeface="Times New Roman"/>
            </a:endParaRPr>
          </a:p>
        </p:txBody>
      </p:sp>
      <p:sp>
        <p:nvSpPr>
          <p:cNvPr id="101" name=""/>
          <p:cNvSpPr/>
          <p:nvPr/>
        </p:nvSpPr>
        <p:spPr>
          <a:xfrm>
            <a:off x="457200" y="91440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102" name=""/>
          <p:cNvGrpSpPr/>
          <p:nvPr/>
        </p:nvGrpSpPr>
        <p:grpSpPr>
          <a:xfrm>
            <a:off x="380880" y="1371600"/>
            <a:ext cx="8382240" cy="4343400"/>
            <a:chOff x="380880" y="1371600"/>
            <a:chExt cx="8382240" cy="4343400"/>
          </a:xfrm>
        </p:grpSpPr>
        <p:sp>
          <p:nvSpPr>
            <p:cNvPr id="103" name=""/>
            <p:cNvSpPr/>
            <p:nvPr/>
          </p:nvSpPr>
          <p:spPr>
            <a:xfrm>
              <a:off x="380880" y="1371600"/>
              <a:ext cx="8382240" cy="4343400"/>
            </a:xfrm>
            <a:prstGeom prst="rect">
              <a:avLst/>
            </a:prstGeom>
            <a:solidFill>
              <a:srgbClr val="ffffcc"/>
            </a:solidFill>
            <a:ln w="9360">
              <a:solidFill>
                <a:srgbClr val="000000"/>
              </a:solidFill>
              <a:miter/>
            </a:ln>
            <a:effectLst>
              <a:outerShdw dist="17819" dir="2700000" blurRad="0" rotWithShape="0">
                <a:srgbClr val="919191"/>
              </a:outerShdw>
            </a:effectLst>
          </p:spPr>
          <p:style>
            <a:lnRef idx="0"/>
            <a:fillRef idx="0"/>
            <a:effectRef idx="0"/>
            <a:fontRef idx="minor"/>
          </p:style>
          <p:txBody>
            <a:bodyPr lIns="90000" rIns="90000" tIns="46800" bIns="46800" anchor="t">
              <a:noAutofit/>
            </a:bodyPr>
            <a:p>
              <a:pPr marL="343080" indent="-343080" algn="ctr">
                <a:lnSpc>
                  <a:spcPct val="125000"/>
                </a:lnSpc>
                <a:spcBef>
                  <a:spcPts val="349"/>
                </a:spcBef>
                <a:spcAft>
                  <a:spcPts val="35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66ccff"/>
                  </a:solidFill>
                  <a:effectLst/>
                  <a:uFillTx/>
                  <a:latin typeface="Arial"/>
                </a:rPr>
                <a:t>Increased Predictability of Costs and Revenues</a:t>
              </a:r>
              <a:endParaRPr b="0" lang="en-US" sz="2800" strike="noStrike" u="none">
                <a:solidFill>
                  <a:srgbClr val="000000"/>
                </a:solidFill>
                <a:effectLst/>
                <a:uFillTx/>
                <a:latin typeface="Times New Roman"/>
              </a:endParaRPr>
            </a:p>
            <a:p>
              <a:pPr marL="343080" indent="-343080" algn="ctr">
                <a:lnSpc>
                  <a:spcPct val="125000"/>
                </a:lnSpc>
                <a:spcBef>
                  <a:spcPts val="374"/>
                </a:spcBef>
                <a:spcAft>
                  <a:spcPts val="375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3399ff"/>
                  </a:solidFill>
                  <a:effectLst/>
                  <a:uFillTx/>
                  <a:latin typeface="Arial"/>
                </a:rPr>
                <a:t>Reduced Volatility of Earnings</a:t>
              </a:r>
              <a:endParaRPr b="0" lang="en-US" sz="3000" strike="noStrike" u="none">
                <a:solidFill>
                  <a:srgbClr val="000000"/>
                </a:solidFill>
                <a:effectLst/>
                <a:uFillTx/>
                <a:latin typeface="Times New Roman"/>
              </a:endParaRPr>
            </a:p>
            <a:p>
              <a:pPr marL="343080" indent="-343080" algn="ctr">
                <a:lnSpc>
                  <a:spcPct val="125000"/>
                </a:lnSpc>
                <a:spcBef>
                  <a:spcPts val="400"/>
                </a:spcBef>
                <a:spcAft>
                  <a:spcPts val="40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ff"/>
                  </a:solidFill>
                  <a:effectLst/>
                  <a:uFillTx/>
                  <a:latin typeface="Arial"/>
                </a:rPr>
                <a:t>Credit Analyst Goodwill</a:t>
              </a:r>
              <a:endParaRPr b="0" lang="en-US" sz="3200" strike="noStrike" u="none">
                <a:solidFill>
                  <a:srgbClr val="000000"/>
                </a:solidFill>
                <a:effectLst/>
                <a:uFillTx/>
                <a:latin typeface="Times New Roman"/>
              </a:endParaRPr>
            </a:p>
            <a:p>
              <a:pPr marL="343080" indent="-343080" algn="ctr">
                <a:lnSpc>
                  <a:spcPct val="125000"/>
                </a:lnSpc>
                <a:spcBef>
                  <a:spcPts val="425"/>
                </a:spcBef>
                <a:spcAft>
                  <a:spcPts val="424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000066"/>
                  </a:solidFill>
                  <a:effectLst/>
                  <a:uFillTx/>
                  <a:latin typeface="Arial"/>
                </a:rPr>
                <a:t>LOWER COST OF DEBT</a:t>
              </a:r>
              <a:endParaRPr b="0" lang="en-US" sz="3400" strike="noStrike" u="none">
                <a:solidFill>
                  <a:srgbClr val="000000"/>
                </a:solidFill>
                <a:effectLst/>
                <a:uFillTx/>
                <a:latin typeface="Times New Roman"/>
              </a:endParaRPr>
            </a:p>
          </p:txBody>
        </p:sp>
        <p:sp>
          <p:nvSpPr>
            <p:cNvPr id="104" name=""/>
            <p:cNvSpPr/>
            <p:nvPr/>
          </p:nvSpPr>
          <p:spPr>
            <a:xfrm>
              <a:off x="4572000" y="1981080"/>
              <a:ext cx="0" cy="457200"/>
            </a:xfrm>
            <a:prstGeom prst="line">
              <a:avLst/>
            </a:prstGeom>
            <a:ln w="31680">
              <a:solidFill>
                <a:srgbClr val="000000"/>
              </a:solidFill>
              <a:miter/>
              <a:tailEnd len="lg" type="triangle" w="lg"/>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5" name=""/>
            <p:cNvSpPr/>
            <p:nvPr/>
          </p:nvSpPr>
          <p:spPr>
            <a:xfrm>
              <a:off x="4572000" y="4190760"/>
              <a:ext cx="0" cy="457200"/>
            </a:xfrm>
            <a:prstGeom prst="line">
              <a:avLst/>
            </a:prstGeom>
            <a:ln w="31680">
              <a:solidFill>
                <a:srgbClr val="000000"/>
              </a:solidFill>
              <a:miter/>
              <a:tailEnd len="lg" type="triangle" w="lg"/>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6" name=""/>
            <p:cNvSpPr/>
            <p:nvPr/>
          </p:nvSpPr>
          <p:spPr>
            <a:xfrm>
              <a:off x="4572000" y="3124080"/>
              <a:ext cx="0" cy="457200"/>
            </a:xfrm>
            <a:prstGeom prst="line">
              <a:avLst/>
            </a:prstGeom>
            <a:ln w="31680">
              <a:solidFill>
                <a:srgbClr val="000000"/>
              </a:solidFill>
              <a:miter/>
              <a:tailEnd len="lg" type="triangle" w="lg"/>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456840"/>
            <a:ext cx="7772400" cy="76212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THE IMPACT OF WEATHER</a:t>
            </a:r>
            <a:endParaRPr b="0" lang="en-US" sz="2800" strike="noStrike" u="none">
              <a:solidFill>
                <a:srgbClr val="000000"/>
              </a:solidFill>
              <a:effectLst/>
              <a:uFillTx/>
              <a:latin typeface="Times New Roman"/>
            </a:endParaRPr>
          </a:p>
        </p:txBody>
      </p:sp>
      <p:sp>
        <p:nvSpPr>
          <p:cNvPr id="23" name="PlaceHolder 2"/>
          <p:cNvSpPr>
            <a:spLocks noGrp="1"/>
          </p:cNvSpPr>
          <p:nvPr>
            <p:ph/>
          </p:nvPr>
        </p:nvSpPr>
        <p:spPr>
          <a:xfrm>
            <a:off x="533520" y="1447560"/>
            <a:ext cx="8076960" cy="4724280"/>
          </a:xfrm>
          <a:prstGeom prst="rect">
            <a:avLst/>
          </a:prstGeom>
          <a:solidFill>
            <a:srgbClr val="ffffcc"/>
          </a:solidFill>
          <a:ln w="9360">
            <a:solidFill>
              <a:srgbClr val="000000"/>
            </a:solidFill>
            <a:miter/>
          </a:ln>
          <a:effectLst>
            <a:outerShdw dist="36147" dir="2700000" blurRad="0" rotWithShape="0">
              <a:srgbClr val="919191"/>
            </a:outerShdw>
          </a:effectLst>
        </p:spPr>
        <p:txBody>
          <a:bodyPr lIns="92160" rIns="92160" tIns="46080" bIns="46080" anchor="t">
            <a:normAutofit/>
          </a:bodyPr>
          <a:p>
            <a:pPr marL="63360" indent="-63360" algn="ctr">
              <a:spcBef>
                <a:spcPts val="5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ff0000"/>
                </a:solidFill>
                <a:effectLst/>
                <a:uFillTx/>
                <a:latin typeface="Times New Roman"/>
              </a:rPr>
              <a:t>	</a:t>
            </a:r>
            <a:r>
              <a:rPr b="1" lang="en-US" sz="2000" strike="noStrike" u="none">
                <a:solidFill>
                  <a:srgbClr val="ff0000"/>
                </a:solidFill>
                <a:effectLst/>
                <a:uFillTx/>
                <a:latin typeface="Times New Roman"/>
              </a:rPr>
              <a:t>   </a:t>
            </a:r>
            <a:r>
              <a:rPr b="1" lang="en-US" sz="2200" strike="noStrike" u="none">
                <a:solidFill>
                  <a:srgbClr val="ff0000"/>
                </a:solidFill>
                <a:effectLst/>
                <a:uFillTx/>
                <a:latin typeface="Arial"/>
              </a:rPr>
              <a:t>Weather Risk is not acceptable</a:t>
            </a:r>
            <a:endParaRPr b="0" lang="en-US" sz="2200" strike="noStrike" u="none">
              <a:solidFill>
                <a:srgbClr val="000000"/>
              </a:solidFill>
              <a:effectLst/>
              <a:uFillTx/>
              <a:latin typeface="Times New Roman"/>
            </a:endParaRPr>
          </a:p>
          <a:p>
            <a:pPr lvl="1" marL="289080" indent="60120">
              <a:lnSpc>
                <a:spcPct val="100000"/>
              </a:lnSpc>
              <a:spcBef>
                <a:spcPts val="876"/>
              </a:spcBef>
              <a:spcAft>
                <a:spcPts val="876"/>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“The near-record warm temperatures of the past two years have led to poor financial results for [</a:t>
            </a:r>
            <a:r>
              <a:rPr b="1" i="1" lang="en-US" sz="1800" strike="noStrike" u="none">
                <a:solidFill>
                  <a:srgbClr val="000000"/>
                </a:solidFill>
                <a:effectLst/>
                <a:uFillTx/>
                <a:latin typeface="Arial"/>
              </a:rPr>
              <a:t>energy</a:t>
            </a:r>
            <a:r>
              <a:rPr b="1" lang="en-US" sz="1800" strike="noStrike" u="none">
                <a:solidFill>
                  <a:srgbClr val="000000"/>
                </a:solidFill>
                <a:effectLst/>
                <a:uFillTx/>
                <a:latin typeface="Arial"/>
              </a:rPr>
              <a:t>] companies, and investors appear to be concerned...”</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1" i="1" lang="en-US" sz="1400" strike="noStrike" u="none">
                <a:solidFill>
                  <a:srgbClr val="008000"/>
                </a:solidFill>
                <a:effectLst/>
                <a:uFillTx/>
                <a:latin typeface="Arial"/>
              </a:rPr>
              <a:t>Goldman Sachs Investment Research</a:t>
            </a:r>
            <a:endParaRPr b="0" lang="en-US" sz="1400" strike="noStrike" u="none">
              <a:solidFill>
                <a:srgbClr val="000000"/>
              </a:solidFill>
              <a:effectLst/>
              <a:uFillTx/>
              <a:latin typeface="Times New Roman"/>
            </a:endParaRPr>
          </a:p>
          <a:p>
            <a:pPr lvl="1" marL="289080" indent="60120">
              <a:lnSpc>
                <a:spcPct val="100000"/>
              </a:lnSpc>
              <a:spcBef>
                <a:spcPts val="876"/>
              </a:spcBef>
              <a:spcAft>
                <a:spcPts val="876"/>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 am especially pleased that our strategy to hedge weather risk during the heating season has significantly reduced the impact that the much warmer than normal weather otherwise would have had on quarterly earnings.”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i="1" lang="en-US" sz="1400" strike="noStrike" u="none">
                <a:solidFill>
                  <a:srgbClr val="008000"/>
                </a:solidFill>
                <a:effectLst/>
                <a:uFillTx/>
                <a:latin typeface="Arial"/>
              </a:rPr>
              <a:t>Larry Brummett, ONEOK’s Chairman/CEO, January 5, 2000</a:t>
            </a:r>
            <a:endParaRPr b="0" lang="en-US" sz="1400" strike="noStrike" u="none">
              <a:solidFill>
                <a:srgbClr val="000000"/>
              </a:solidFill>
              <a:effectLst/>
              <a:uFillTx/>
              <a:latin typeface="Times New Roman"/>
            </a:endParaRPr>
          </a:p>
          <a:p>
            <a:pPr lvl="1" marL="289080" indent="60120">
              <a:lnSpc>
                <a:spcPct val="100000"/>
              </a:lnSpc>
              <a:spcBef>
                <a:spcPts val="876"/>
              </a:spcBef>
              <a:spcAft>
                <a:spcPts val="876"/>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“Weather ‘insurance’ for 1998 helped offset some of our lost gas revenues due to a warm winter…we will pursue more options like this in the future…”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i="1" lang="en-US" sz="1400" strike="noStrike" u="none">
                <a:solidFill>
                  <a:srgbClr val="008000"/>
                </a:solidFill>
                <a:effectLst/>
                <a:uFillTx/>
                <a:latin typeface="Arial"/>
              </a:rPr>
              <a:t>David C. Mebane, Chairman/CEO, Madison Gas &amp; Electric</a:t>
            </a:r>
            <a:endParaRPr b="0" lang="en-US" sz="1400" strike="noStrike" u="none">
              <a:solidFill>
                <a:srgbClr val="000000"/>
              </a:solidFill>
              <a:effectLst/>
              <a:uFillTx/>
              <a:latin typeface="Times New Roman"/>
            </a:endParaRPr>
          </a:p>
        </p:txBody>
      </p:sp>
      <p:sp>
        <p:nvSpPr>
          <p:cNvPr id="24" name=""/>
          <p:cNvSpPr/>
          <p:nvPr/>
        </p:nvSpPr>
        <p:spPr>
          <a:xfrm>
            <a:off x="457200" y="12193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 name="PlaceHolder 1"/>
          <p:cNvSpPr>
            <a:spLocks noGrp="1"/>
          </p:cNvSpPr>
          <p:nvPr>
            <p:ph/>
          </p:nvPr>
        </p:nvSpPr>
        <p:spPr>
          <a:xfrm>
            <a:off x="533520" y="1599840"/>
            <a:ext cx="8076960" cy="4419720"/>
          </a:xfrm>
          <a:prstGeom prst="rect">
            <a:avLst/>
          </a:prstGeom>
          <a:solidFill>
            <a:srgbClr val="ffffcc"/>
          </a:solidFill>
          <a:ln w="9360">
            <a:solidFill>
              <a:srgbClr val="000000"/>
            </a:solidFill>
            <a:miter/>
          </a:ln>
          <a:effectLst>
            <a:outerShdw dist="36147" dir="2700000" blurRad="0" rotWithShape="0">
              <a:srgbClr val="919191"/>
            </a:outerShdw>
          </a:effectLst>
        </p:spPr>
        <p:txBody>
          <a:bodyPr lIns="92160" rIns="92160" tIns="46080" bIns="46080" anchor="t">
            <a:normAutofit/>
          </a:bodyPr>
          <a:p>
            <a:pPr marL="790560" indent="393840">
              <a:lnSpc>
                <a:spcPct val="100000"/>
              </a:lnSpc>
              <a:spcBef>
                <a:spcPts val="601"/>
              </a:spcBef>
              <a:spcAft>
                <a:spcPts val="601"/>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Manage internal exposures</a:t>
            </a:r>
            <a:endParaRPr b="0" lang="en-US" sz="2400" strike="noStrike" u="none">
              <a:solidFill>
                <a:srgbClr val="000000"/>
              </a:solidFill>
              <a:effectLst/>
              <a:uFillTx/>
              <a:latin typeface="Times New Roman"/>
            </a:endParaRPr>
          </a:p>
          <a:p>
            <a:pPr lvl="1" marL="1641600" indent="-285840">
              <a:lnSpc>
                <a:spcPct val="100000"/>
              </a:lnSpc>
              <a:spcBef>
                <a:spcPts val="125"/>
              </a:spcBef>
              <a:spcAft>
                <a:spcPts val="125"/>
              </a:spcAft>
              <a:buClr>
                <a:srgbClr val="ff0000"/>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Wholesale gas and power trading</a:t>
            </a:r>
            <a:endParaRPr b="0" lang="en-US" sz="2000" strike="noStrike" u="none">
              <a:solidFill>
                <a:srgbClr val="000000"/>
              </a:solidFill>
              <a:effectLst/>
              <a:uFillTx/>
              <a:latin typeface="Times New Roman"/>
            </a:endParaRPr>
          </a:p>
          <a:p>
            <a:pPr lvl="1" marL="1641600" indent="-285840">
              <a:lnSpc>
                <a:spcPct val="100000"/>
              </a:lnSpc>
              <a:spcBef>
                <a:spcPts val="125"/>
              </a:spcBef>
              <a:spcAft>
                <a:spcPts val="125"/>
              </a:spcAft>
              <a:buClr>
                <a:srgbClr val="ff0000"/>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Residential gas and power trading (EES &amp; Portland General)</a:t>
            </a:r>
            <a:endParaRPr b="0" lang="en-US" sz="2000" strike="noStrike" u="none">
              <a:solidFill>
                <a:srgbClr val="000000"/>
              </a:solidFill>
              <a:effectLst/>
              <a:uFillTx/>
              <a:latin typeface="Times New Roman"/>
            </a:endParaRPr>
          </a:p>
          <a:p>
            <a:pPr lvl="1" marL="1641600" indent="-285840">
              <a:lnSpc>
                <a:spcPct val="100000"/>
              </a:lnSpc>
              <a:spcBef>
                <a:spcPts val="125"/>
              </a:spcBef>
              <a:spcAft>
                <a:spcPts val="125"/>
              </a:spcAft>
              <a:buClr>
                <a:srgbClr val="ff0000"/>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Transportation and Storage</a:t>
            </a:r>
            <a:endParaRPr b="0" lang="en-US" sz="2000" strike="noStrike" u="none">
              <a:solidFill>
                <a:srgbClr val="000000"/>
              </a:solidFill>
              <a:effectLst/>
              <a:uFillTx/>
              <a:latin typeface="Times New Roman"/>
            </a:endParaRPr>
          </a:p>
          <a:p>
            <a:pPr lvl="1" marL="1641600" indent="-285840">
              <a:lnSpc>
                <a:spcPct val="100000"/>
              </a:lnSpc>
              <a:spcBef>
                <a:spcPts val="125"/>
              </a:spcBef>
              <a:spcAft>
                <a:spcPts val="125"/>
              </a:spcAft>
              <a:buClr>
                <a:srgbClr val="ff0000"/>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In-house meteorologists provide consolidated forecasts to support gas &amp; power trading activity</a:t>
            </a:r>
            <a:endParaRPr b="0" lang="en-US" sz="2000" strike="noStrike" u="none">
              <a:solidFill>
                <a:srgbClr val="000000"/>
              </a:solidFill>
              <a:effectLst/>
              <a:uFillTx/>
              <a:latin typeface="Times New Roman"/>
            </a:endParaRPr>
          </a:p>
          <a:p>
            <a:pPr marL="790560" indent="393840">
              <a:lnSpc>
                <a:spcPct val="100000"/>
              </a:lnSpc>
              <a:spcBef>
                <a:spcPts val="601"/>
              </a:spcBef>
              <a:spcAft>
                <a:spcPts val="601"/>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Develop external customer base</a:t>
            </a:r>
            <a:endParaRPr b="0" lang="en-US" sz="2400" strike="noStrike" u="none">
              <a:solidFill>
                <a:srgbClr val="000000"/>
              </a:solidFill>
              <a:effectLst/>
              <a:uFillTx/>
              <a:latin typeface="Times New Roman"/>
            </a:endParaRPr>
          </a:p>
          <a:p>
            <a:pPr lvl="1" marL="1641600" indent="-285840">
              <a:lnSpc>
                <a:spcPct val="100000"/>
              </a:lnSpc>
              <a:spcBef>
                <a:spcPts val="499"/>
              </a:spcBef>
              <a:spcAft>
                <a:spcPts val="499"/>
              </a:spcAft>
              <a:buClr>
                <a:srgbClr val="ff0000"/>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Both energy and non-energy businesses</a:t>
            </a:r>
            <a:endParaRPr b="0" lang="en-US" sz="2000" strike="noStrike" u="none">
              <a:solidFill>
                <a:srgbClr val="000000"/>
              </a:solidFill>
              <a:effectLst/>
              <a:uFillTx/>
              <a:latin typeface="Times New Roman"/>
            </a:endParaRPr>
          </a:p>
          <a:p>
            <a:pPr marL="790560" indent="393840">
              <a:lnSpc>
                <a:spcPct val="100000"/>
              </a:lnSpc>
              <a:spcBef>
                <a:spcPts val="601"/>
              </a:spcBef>
              <a:spcAft>
                <a:spcPts val="601"/>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Complete risk management portfolio</a:t>
            </a:r>
            <a:endParaRPr b="0" lang="en-US" sz="2400" strike="noStrike" u="none">
              <a:solidFill>
                <a:srgbClr val="000000"/>
              </a:solidFill>
              <a:effectLst/>
              <a:uFillTx/>
              <a:latin typeface="Times New Roman"/>
            </a:endParaRPr>
          </a:p>
          <a:p>
            <a:pPr lvl="1" marL="1641600" indent="-285840">
              <a:lnSpc>
                <a:spcPct val="100000"/>
              </a:lnSpc>
              <a:spcBef>
                <a:spcPts val="499"/>
              </a:spcBef>
              <a:spcAft>
                <a:spcPts val="499"/>
              </a:spcAft>
              <a:buClr>
                <a:srgbClr val="ff0000"/>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Volume vs. Price</a:t>
            </a:r>
            <a:endParaRPr b="0" lang="en-US" sz="2000" strike="noStrike" u="none">
              <a:solidFill>
                <a:srgbClr val="000000"/>
              </a:solidFill>
              <a:effectLst/>
              <a:uFillTx/>
              <a:latin typeface="Times New Roman"/>
            </a:endParaRPr>
          </a:p>
        </p:txBody>
      </p:sp>
      <p:sp>
        <p:nvSpPr>
          <p:cNvPr id="26" name=""/>
          <p:cNvSpPr/>
          <p:nvPr/>
        </p:nvSpPr>
        <p:spPr>
          <a:xfrm>
            <a:off x="228600" y="380880"/>
            <a:ext cx="8686800" cy="457200"/>
          </a:xfrm>
          <a:prstGeom prst="rect">
            <a:avLst/>
          </a:prstGeom>
          <a:noFill/>
          <a:ln w="0">
            <a:noFill/>
          </a:ln>
        </p:spPr>
        <p:style>
          <a:lnRef idx="0"/>
          <a:fillRef idx="0"/>
          <a:effectRef idx="0"/>
          <a:fontRef idx="minor"/>
        </p:style>
        <p:txBody>
          <a:bodyPr lIns="92160" rIns="92160" tIns="46080" bIns="460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WHY IS ENRON IN </a:t>
            </a:r>
            <a:br>
              <a:rPr sz="2800"/>
            </a:br>
            <a:r>
              <a:rPr b="1" i="1" lang="en-US" sz="2800" strike="noStrike" u="none">
                <a:solidFill>
                  <a:srgbClr val="000000"/>
                </a:solidFill>
                <a:effectLst/>
                <a:uFillTx/>
                <a:latin typeface="Arial"/>
              </a:rPr>
              <a:t>THE WEATHER BUSINESS?</a:t>
            </a:r>
            <a:endParaRPr b="0" lang="en-US" sz="2800" strike="noStrike" u="none">
              <a:solidFill>
                <a:srgbClr val="000000"/>
              </a:solidFill>
              <a:effectLst/>
              <a:uFillTx/>
              <a:latin typeface="Times New Roman"/>
            </a:endParaRPr>
          </a:p>
        </p:txBody>
      </p:sp>
      <p:sp>
        <p:nvSpPr>
          <p:cNvPr id="27" name=""/>
          <p:cNvSpPr/>
          <p:nvPr/>
        </p:nvSpPr>
        <p:spPr>
          <a:xfrm>
            <a:off x="304920" y="1371600"/>
            <a:ext cx="7848360" cy="373392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28" name=""/>
          <p:cNvSpPr/>
          <p:nvPr/>
        </p:nvSpPr>
        <p:spPr>
          <a:xfrm>
            <a:off x="228600" y="1371600"/>
            <a:ext cx="8381880" cy="3886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29" name=""/>
          <p:cNvSpPr/>
          <p:nvPr/>
        </p:nvSpPr>
        <p:spPr>
          <a:xfrm>
            <a:off x="457200" y="114300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685800" y="75960"/>
            <a:ext cx="7772400" cy="114300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THE POTENTIAL SIZE OF THE </a:t>
            </a:r>
            <a:br>
              <a:rPr sz="2800"/>
            </a:br>
            <a:r>
              <a:rPr b="1" i="1" lang="en-US" sz="2800" strike="noStrike" u="none">
                <a:solidFill>
                  <a:srgbClr val="000000"/>
                </a:solidFill>
                <a:effectLst/>
                <a:uFillTx/>
                <a:latin typeface="Arial"/>
              </a:rPr>
              <a:t>WEATHER MARKET</a:t>
            </a:r>
            <a:endParaRPr b="0" lang="en-US" sz="2800" strike="noStrike" u="none">
              <a:solidFill>
                <a:srgbClr val="000000"/>
              </a:solidFill>
              <a:effectLst/>
              <a:uFillTx/>
              <a:latin typeface="Times New Roman"/>
            </a:endParaRPr>
          </a:p>
        </p:txBody>
      </p:sp>
      <p:sp>
        <p:nvSpPr>
          <p:cNvPr id="31" name="PlaceHolder 2"/>
          <p:cNvSpPr>
            <a:spLocks noGrp="1"/>
          </p:cNvSpPr>
          <p:nvPr>
            <p:ph/>
          </p:nvPr>
        </p:nvSpPr>
        <p:spPr>
          <a:xfrm>
            <a:off x="685800" y="1828440"/>
            <a:ext cx="7772400" cy="3429000"/>
          </a:xfrm>
          <a:prstGeom prst="rect">
            <a:avLst/>
          </a:prstGeom>
          <a:solidFill>
            <a:srgbClr val="ffffcc"/>
          </a:solidFill>
          <a:ln w="9360">
            <a:solidFill>
              <a:srgbClr val="000000"/>
            </a:solidFill>
            <a:miter/>
          </a:ln>
          <a:effectLst>
            <a:outerShdw dist="36147" dir="2700000" blurRad="0" rotWithShape="0">
              <a:srgbClr val="919191"/>
            </a:outerShdw>
          </a:effectLst>
        </p:spPr>
        <p:txBody>
          <a:bodyPr lIns="92160" rIns="92160" tIns="46080" bIns="46080" anchor="t">
            <a:normAutofit/>
          </a:bodyPr>
          <a:p>
            <a:pPr marL="695160" indent="-695160">
              <a:lnSpc>
                <a:spcPct val="25000"/>
              </a:lnSpc>
              <a:spcBef>
                <a:spcPts val="814"/>
              </a:spcBef>
              <a:spcAft>
                <a:spcPts val="162"/>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000000"/>
              </a:solidFill>
              <a:effectLst/>
              <a:uFillTx/>
              <a:latin typeface="Times New Roman"/>
            </a:endParaRPr>
          </a:p>
          <a:p>
            <a:pPr marL="695160" indent="-695160">
              <a:lnSpc>
                <a:spcPct val="100000"/>
              </a:lnSpc>
              <a:spcBef>
                <a:spcPts val="488"/>
              </a:spcBef>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Arial"/>
              </a:rPr>
              <a:t>$70 billion in US non-industrial heating and cooling energy sales</a:t>
            </a:r>
            <a:r>
              <a:rPr b="1" lang="en-US" sz="2600" strike="noStrike" u="none">
                <a:solidFill>
                  <a:srgbClr val="000000"/>
                </a:solidFill>
                <a:effectLst/>
                <a:uFillTx/>
                <a:latin typeface="Arial"/>
              </a:rPr>
              <a:t> </a:t>
            </a:r>
            <a:endParaRPr b="0" lang="en-US" sz="2600" strike="noStrike" u="none">
              <a:solidFill>
                <a:srgbClr val="000000"/>
              </a:solidFill>
              <a:effectLst/>
              <a:uFillTx/>
              <a:latin typeface="Times New Roman"/>
            </a:endParaRPr>
          </a:p>
          <a:p>
            <a:pPr lvl="1" marL="1146240" indent="-285840">
              <a:lnSpc>
                <a:spcPct val="100000"/>
              </a:lnSpc>
              <a:spcBef>
                <a:spcPts val="374"/>
              </a:spcBef>
              <a:buClr>
                <a:srgbClr val="ff0000"/>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Arial"/>
              </a:rPr>
              <a:t>1995 Department of Energy</a:t>
            </a:r>
            <a:endParaRPr b="0" lang="en-US" sz="2000" strike="noStrike" u="none">
              <a:solidFill>
                <a:srgbClr val="000000"/>
              </a:solidFill>
              <a:effectLst/>
              <a:uFillTx/>
              <a:latin typeface="Times New Roman"/>
            </a:endParaRPr>
          </a:p>
          <a:p>
            <a:pPr lvl="1" marL="1146240" indent="0">
              <a:lnSpc>
                <a:spcPct val="100000"/>
              </a:lnSpc>
              <a:spcBef>
                <a:spcPts val="414"/>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000000"/>
              </a:solidFill>
              <a:effectLst/>
              <a:uFillTx/>
              <a:latin typeface="Times New Roman"/>
            </a:endParaRPr>
          </a:p>
          <a:p>
            <a:pPr marL="695160" indent="-695160">
              <a:lnSpc>
                <a:spcPct val="100000"/>
              </a:lnSpc>
              <a:spcBef>
                <a:spcPts val="814"/>
              </a:spcBef>
              <a:spcAft>
                <a:spcPts val="326"/>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000000"/>
                </a:solidFill>
                <a:effectLst/>
                <a:uFillTx/>
                <a:latin typeface="Arial"/>
              </a:rPr>
              <a:t>“At least $1 trillion of our economy is weather sensitive.”</a:t>
            </a:r>
            <a:endParaRPr b="0" lang="en-US" sz="2600" strike="noStrike" u="none">
              <a:solidFill>
                <a:srgbClr val="000000"/>
              </a:solidFill>
              <a:effectLst/>
              <a:uFillTx/>
              <a:latin typeface="Times New Roman"/>
            </a:endParaRPr>
          </a:p>
          <a:p>
            <a:pPr lvl="1" marL="1146240" indent="-285840">
              <a:lnSpc>
                <a:spcPct val="100000"/>
              </a:lnSpc>
              <a:spcBef>
                <a:spcPts val="374"/>
              </a:spcBef>
              <a:buClr>
                <a:srgbClr val="ff0000"/>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Arial"/>
              </a:rPr>
              <a:t>William Daley, US Secretary of Commerce</a:t>
            </a:r>
            <a:endParaRPr b="0" lang="en-US" sz="2000" strike="noStrike" u="none">
              <a:solidFill>
                <a:srgbClr val="000000"/>
              </a:solidFill>
              <a:effectLst/>
              <a:uFillTx/>
              <a:latin typeface="Times New Roman"/>
            </a:endParaRPr>
          </a:p>
        </p:txBody>
      </p:sp>
      <p:sp>
        <p:nvSpPr>
          <p:cNvPr id="32" name=""/>
          <p:cNvSpPr/>
          <p:nvPr/>
        </p:nvSpPr>
        <p:spPr>
          <a:xfrm>
            <a:off x="457200" y="12193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304920" y="152280"/>
            <a:ext cx="8534160" cy="60984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THE EVOLUTION OF THE WEATHER MARKET</a:t>
            </a:r>
            <a:endParaRPr b="0" lang="en-US" sz="2800" strike="noStrike" u="none">
              <a:solidFill>
                <a:srgbClr val="000000"/>
              </a:solidFill>
              <a:effectLst/>
              <a:uFillTx/>
              <a:latin typeface="Times New Roman"/>
            </a:endParaRPr>
          </a:p>
        </p:txBody>
      </p:sp>
      <p:sp>
        <p:nvSpPr>
          <p:cNvPr id="34" name=""/>
          <p:cNvSpPr/>
          <p:nvPr/>
        </p:nvSpPr>
        <p:spPr>
          <a:xfrm>
            <a:off x="304920" y="914400"/>
            <a:ext cx="8610480" cy="5257800"/>
          </a:xfrm>
          <a:prstGeom prst="rect">
            <a:avLst/>
          </a:prstGeom>
          <a:solidFill>
            <a:srgbClr val="ffffcc"/>
          </a:solidFill>
          <a:ln w="6480">
            <a:solidFill>
              <a:srgbClr val="000000"/>
            </a:solidFill>
            <a:miter/>
          </a:ln>
          <a:effectLst>
            <a:outerShdw dist="17819" dir="2700000" blurRad="0" rotWithShape="0">
              <a:srgbClr val="919191"/>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5" name=""/>
          <p:cNvSpPr/>
          <p:nvPr/>
        </p:nvSpPr>
        <p:spPr>
          <a:xfrm>
            <a:off x="450720" y="1066680"/>
            <a:ext cx="1847880" cy="5029200"/>
          </a:xfrm>
          <a:prstGeom prst="rect">
            <a:avLst/>
          </a:prstGeom>
          <a:gradFill rotWithShape="0">
            <a:gsLst>
              <a:gs pos="0">
                <a:srgbClr val="000099"/>
              </a:gs>
              <a:gs pos="100000">
                <a:srgbClr val="00ff99"/>
              </a:gs>
            </a:gsLst>
            <a:lin ang="5400000"/>
          </a:gradFill>
          <a:ln cap="sq" w="12600">
            <a:solidFill>
              <a:srgbClr val="000000"/>
            </a:solidFill>
            <a:miter/>
          </a:ln>
          <a:effectLst>
            <a:outerShdw dist="17819" dir="2700000" blurRad="0" rotWithShape="0">
              <a:srgbClr val="808080"/>
            </a:outerShdw>
          </a:effectLst>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6" name=""/>
          <p:cNvSpPr/>
          <p:nvPr/>
        </p:nvSpPr>
        <p:spPr>
          <a:xfrm>
            <a:off x="465120" y="1066680"/>
            <a:ext cx="1768320" cy="398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Aug 1997</a:t>
            </a:r>
            <a:endParaRPr b="0" lang="en-US" sz="2000" strike="noStrike" u="none">
              <a:solidFill>
                <a:srgbClr val="000000"/>
              </a:solidFill>
              <a:effectLst/>
              <a:uFillTx/>
              <a:latin typeface="Times New Roman"/>
            </a:endParaRPr>
          </a:p>
        </p:txBody>
      </p:sp>
      <p:sp>
        <p:nvSpPr>
          <p:cNvPr id="37" name=""/>
          <p:cNvSpPr/>
          <p:nvPr/>
        </p:nvSpPr>
        <p:spPr>
          <a:xfrm>
            <a:off x="2444760" y="1066680"/>
            <a:ext cx="6318360" cy="368280"/>
          </a:xfrm>
          <a:prstGeom prst="rect">
            <a:avLst/>
          </a:prstGeom>
          <a:solidFill>
            <a:srgbClr val="ffffff"/>
          </a:solidFill>
          <a:ln cap="sq" w="12600">
            <a:solidFill>
              <a:srgbClr val="000000"/>
            </a:solidFill>
            <a:miter/>
          </a:ln>
          <a:effectLst>
            <a:outerShdw dist="17819" dir="2700000" blurRad="0" rotWithShape="0">
              <a:srgbClr val="808080"/>
            </a:outerShdw>
          </a:effectLst>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First weather-indexed commodity transaction (Utility/Enron)</a:t>
            </a:r>
            <a:endParaRPr b="0" lang="en-US" sz="1800" strike="noStrike" u="none">
              <a:solidFill>
                <a:srgbClr val="000000"/>
              </a:solidFill>
              <a:effectLst/>
              <a:uFillTx/>
              <a:latin typeface="Times New Roman"/>
            </a:endParaRPr>
          </a:p>
        </p:txBody>
      </p:sp>
      <p:sp>
        <p:nvSpPr>
          <p:cNvPr id="38" name=""/>
          <p:cNvSpPr/>
          <p:nvPr/>
        </p:nvSpPr>
        <p:spPr>
          <a:xfrm>
            <a:off x="465120" y="1660680"/>
            <a:ext cx="1768320" cy="398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Sep 1997</a:t>
            </a:r>
            <a:endParaRPr b="0" lang="en-US" sz="2000" strike="noStrike" u="none">
              <a:solidFill>
                <a:srgbClr val="000000"/>
              </a:solidFill>
              <a:effectLst/>
              <a:uFillTx/>
              <a:latin typeface="Times New Roman"/>
            </a:endParaRPr>
          </a:p>
        </p:txBody>
      </p:sp>
      <p:sp>
        <p:nvSpPr>
          <p:cNvPr id="39" name=""/>
          <p:cNvSpPr/>
          <p:nvPr/>
        </p:nvSpPr>
        <p:spPr>
          <a:xfrm>
            <a:off x="2444760" y="1649520"/>
            <a:ext cx="6318360" cy="368280"/>
          </a:xfrm>
          <a:prstGeom prst="rect">
            <a:avLst/>
          </a:prstGeom>
          <a:solidFill>
            <a:srgbClr val="ffffff"/>
          </a:solidFill>
          <a:ln cap="sq" w="12600">
            <a:solidFill>
              <a:srgbClr val="000000"/>
            </a:solidFill>
            <a:miter/>
          </a:ln>
          <a:effectLst>
            <a:outerShdw dist="17819" dir="2700000" blurRad="0" rotWithShape="0">
              <a:srgbClr val="808080"/>
            </a:outerShdw>
          </a:effectLst>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First financial transaction  (Enron/Koch)</a:t>
            </a:r>
            <a:endParaRPr b="0" lang="en-US" sz="1800" strike="noStrike" u="none">
              <a:solidFill>
                <a:srgbClr val="000000"/>
              </a:solidFill>
              <a:effectLst/>
              <a:uFillTx/>
              <a:latin typeface="Times New Roman"/>
            </a:endParaRPr>
          </a:p>
        </p:txBody>
      </p:sp>
      <p:sp>
        <p:nvSpPr>
          <p:cNvPr id="40" name=""/>
          <p:cNvSpPr/>
          <p:nvPr/>
        </p:nvSpPr>
        <p:spPr>
          <a:xfrm>
            <a:off x="463680" y="2879640"/>
            <a:ext cx="176832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Sep 1999</a:t>
            </a:r>
            <a:endParaRPr b="0" lang="en-US" sz="2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       </a:t>
            </a:r>
            <a:endParaRPr b="0" lang="en-US" sz="1600" strike="noStrike" u="none">
              <a:solidFill>
                <a:srgbClr val="000000"/>
              </a:solidFill>
              <a:effectLst/>
              <a:uFillTx/>
              <a:latin typeface="Times New Roman"/>
            </a:endParaRPr>
          </a:p>
        </p:txBody>
      </p:sp>
      <p:sp>
        <p:nvSpPr>
          <p:cNvPr id="41" name=""/>
          <p:cNvSpPr/>
          <p:nvPr/>
        </p:nvSpPr>
        <p:spPr>
          <a:xfrm>
            <a:off x="2444760" y="2878200"/>
            <a:ext cx="6318360" cy="368280"/>
          </a:xfrm>
          <a:prstGeom prst="rect">
            <a:avLst/>
          </a:prstGeom>
          <a:solidFill>
            <a:srgbClr val="ffffff"/>
          </a:solidFill>
          <a:ln cap="sq" w="12600">
            <a:solidFill>
              <a:srgbClr val="000000"/>
            </a:solidFill>
            <a:miter/>
          </a:ln>
          <a:effectLst>
            <a:outerShdw dist="17819" dir="2700000" blurRad="0" rotWithShape="0">
              <a:srgbClr val="808080"/>
            </a:outerShdw>
          </a:effectLst>
        </p:spPr>
        <p:style>
          <a:lnRef idx="0"/>
          <a:fillRef idx="0"/>
          <a:effectRef idx="0"/>
          <a:fontRef idx="minor"/>
        </p:style>
        <p:txBody>
          <a:bodyPr lIns="90000" rIns="90000" tIns="46800" bIns="46800" anchor="t">
            <a:spAutoFit/>
          </a:bodyPr>
          <a:p>
            <a:pPr>
              <a:lnSpc>
                <a:spcPct val="100000"/>
              </a:lnSpc>
              <a:spcAft>
                <a:spcPts val="113"/>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Weather futures trade on the Chicago Mercantile Exchange</a:t>
            </a:r>
            <a:endParaRPr b="0" lang="en-US" sz="1800" strike="noStrike" u="none">
              <a:solidFill>
                <a:srgbClr val="000000"/>
              </a:solidFill>
              <a:effectLst/>
              <a:uFillTx/>
              <a:latin typeface="Times New Roman"/>
            </a:endParaRPr>
          </a:p>
        </p:txBody>
      </p:sp>
      <p:sp>
        <p:nvSpPr>
          <p:cNvPr id="42" name=""/>
          <p:cNvSpPr/>
          <p:nvPr/>
        </p:nvSpPr>
        <p:spPr>
          <a:xfrm>
            <a:off x="2444760" y="2233440"/>
            <a:ext cx="6318360" cy="366840"/>
          </a:xfrm>
          <a:prstGeom prst="rect">
            <a:avLst/>
          </a:prstGeom>
          <a:solidFill>
            <a:srgbClr val="ffffff"/>
          </a:solidFill>
          <a:ln w="6480">
            <a:solidFill>
              <a:srgbClr val="000000"/>
            </a:solidFill>
            <a:miter/>
          </a:ln>
          <a:effectLst>
            <a:outerShdw dist="17819" dir="2700000" blurRad="0" rotWithShape="0">
              <a:srgbClr val="919191"/>
            </a:outerShdw>
          </a:effectLst>
        </p:spPr>
        <p:style>
          <a:lnRef idx="0"/>
          <a:fillRef idx="0"/>
          <a:effectRef idx="0"/>
          <a:fontRef idx="minor"/>
        </p:style>
        <p:txBody>
          <a:bodyPr lIns="92160" rIns="92160" tIns="46080" bIns="46080" anchor="t">
            <a:spAutoFit/>
          </a:bodyPr>
          <a:p>
            <a:pPr>
              <a:lnSpc>
                <a:spcPct val="100000"/>
              </a:lnSpc>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First international transaction (Enron/Scottish Hydro)</a:t>
            </a:r>
            <a:endParaRPr b="0" lang="en-US" sz="1800" strike="noStrike" u="none">
              <a:solidFill>
                <a:srgbClr val="000000"/>
              </a:solidFill>
              <a:effectLst/>
              <a:uFillTx/>
              <a:latin typeface="Times New Roman"/>
            </a:endParaRPr>
          </a:p>
        </p:txBody>
      </p:sp>
      <p:sp>
        <p:nvSpPr>
          <p:cNvPr id="43" name=""/>
          <p:cNvSpPr/>
          <p:nvPr/>
        </p:nvSpPr>
        <p:spPr>
          <a:xfrm>
            <a:off x="465120" y="2270160"/>
            <a:ext cx="176832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Sep 1998</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44" name=""/>
          <p:cNvSpPr/>
          <p:nvPr/>
        </p:nvSpPr>
        <p:spPr>
          <a:xfrm>
            <a:off x="465120" y="5410080"/>
            <a:ext cx="176832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99"/>
                </a:solidFill>
                <a:effectLst/>
                <a:uFillTx/>
                <a:latin typeface="Arial"/>
              </a:rPr>
              <a:t>FUTURE</a:t>
            </a:r>
            <a:endParaRPr b="0" lang="en-US" sz="2800" strike="noStrike" u="none">
              <a:solidFill>
                <a:srgbClr val="000000"/>
              </a:solidFill>
              <a:effectLst/>
              <a:uFillTx/>
              <a:latin typeface="Times New Roman"/>
            </a:endParaRPr>
          </a:p>
        </p:txBody>
      </p:sp>
      <p:sp>
        <p:nvSpPr>
          <p:cNvPr id="45" name=""/>
          <p:cNvSpPr/>
          <p:nvPr/>
        </p:nvSpPr>
        <p:spPr>
          <a:xfrm>
            <a:off x="2444760" y="5276880"/>
            <a:ext cx="6318360" cy="728280"/>
          </a:xfrm>
          <a:prstGeom prst="rect">
            <a:avLst/>
          </a:prstGeom>
          <a:solidFill>
            <a:srgbClr val="ffffff"/>
          </a:solidFill>
          <a:ln cap="sq" w="12600">
            <a:solidFill>
              <a:srgbClr val="000000"/>
            </a:solidFill>
            <a:miter/>
          </a:ln>
          <a:effectLst>
            <a:outerShdw dist="17819" dir="2700000" blurRad="0" rotWithShape="0">
              <a:srgbClr val="808080"/>
            </a:outerShdw>
          </a:effectLst>
        </p:spPr>
        <p:style>
          <a:lnRef idx="0"/>
          <a:fillRef idx="0"/>
          <a:effectRef idx="0"/>
          <a:fontRef idx="minor"/>
        </p:style>
        <p:txBody>
          <a:bodyPr lIns="90000" rIns="90000" tIns="46800" bIns="46800" anchor="t">
            <a:spAutoFit/>
          </a:bodyPr>
          <a:p>
            <a:pPr>
              <a:lnSpc>
                <a:spcPct val="100000"/>
              </a:lnSpc>
              <a:spcAft>
                <a:spcPts val="67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Broad End-User Participation</a:t>
            </a:r>
            <a:endParaRPr b="0" lang="en-US" sz="1800" strike="noStrike" u="none">
              <a:solidFill>
                <a:srgbClr val="000000"/>
              </a:solidFill>
              <a:effectLst/>
              <a:uFillTx/>
              <a:latin typeface="Times New Roman"/>
            </a:endParaRPr>
          </a:p>
          <a:p>
            <a:pPr>
              <a:lnSpc>
                <a:spcPct val="100000"/>
              </a:lnSpc>
              <a:spcAft>
                <a:spcPts val="675"/>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Highly Structured Products</a:t>
            </a:r>
            <a:endParaRPr b="0" lang="en-US" sz="1800" strike="noStrike" u="none">
              <a:solidFill>
                <a:srgbClr val="000000"/>
              </a:solidFill>
              <a:effectLst/>
              <a:uFillTx/>
              <a:latin typeface="Times New Roman"/>
            </a:endParaRPr>
          </a:p>
        </p:txBody>
      </p:sp>
      <p:sp>
        <p:nvSpPr>
          <p:cNvPr id="46" name=""/>
          <p:cNvSpPr/>
          <p:nvPr/>
        </p:nvSpPr>
        <p:spPr>
          <a:xfrm>
            <a:off x="457200" y="3505320"/>
            <a:ext cx="1768320" cy="398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Oct 1999</a:t>
            </a:r>
            <a:endParaRPr b="0" lang="en-US" sz="2000" strike="noStrike" u="none">
              <a:solidFill>
                <a:srgbClr val="000000"/>
              </a:solidFill>
              <a:effectLst/>
              <a:uFillTx/>
              <a:latin typeface="Times New Roman"/>
            </a:endParaRPr>
          </a:p>
        </p:txBody>
      </p:sp>
      <p:sp>
        <p:nvSpPr>
          <p:cNvPr id="47" name=""/>
          <p:cNvSpPr/>
          <p:nvPr/>
        </p:nvSpPr>
        <p:spPr>
          <a:xfrm>
            <a:off x="2444760" y="3476520"/>
            <a:ext cx="6318360" cy="366840"/>
          </a:xfrm>
          <a:prstGeom prst="rect">
            <a:avLst/>
          </a:prstGeom>
          <a:solidFill>
            <a:srgbClr val="ffffff"/>
          </a:solidFill>
          <a:ln w="6480">
            <a:solidFill>
              <a:srgbClr val="000000"/>
            </a:solidFill>
            <a:miter/>
          </a:ln>
          <a:effectLst>
            <a:outerShdw dist="17819" dir="2700000" blurRad="0" rotWithShape="0">
              <a:srgbClr val="919191"/>
            </a:outerShdw>
          </a:effectLst>
        </p:spPr>
        <p:style>
          <a:lnRef idx="0"/>
          <a:fillRef idx="0"/>
          <a:effectRef idx="0"/>
          <a:fontRef idx="minor"/>
        </p:style>
        <p:txBody>
          <a:bodyPr lIns="92160" rIns="92160" tIns="46080" bIns="46080" anchor="t">
            <a:spAutoFit/>
          </a:bodyPr>
          <a:p>
            <a:pPr>
              <a:lnSpc>
                <a:spcPct val="100000"/>
              </a:lnSpc>
              <a:spcAft>
                <a:spcPts val="56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First weather bonds marketed and placed</a:t>
            </a:r>
            <a:endParaRPr b="0" lang="en-US" sz="1800" strike="noStrike" u="none">
              <a:solidFill>
                <a:srgbClr val="000000"/>
              </a:solidFill>
              <a:effectLst/>
              <a:uFillTx/>
              <a:latin typeface="Times New Roman"/>
            </a:endParaRPr>
          </a:p>
        </p:txBody>
      </p:sp>
      <p:sp>
        <p:nvSpPr>
          <p:cNvPr id="48" name=""/>
          <p:cNvSpPr/>
          <p:nvPr/>
        </p:nvSpPr>
        <p:spPr>
          <a:xfrm>
            <a:off x="2438280" y="4121280"/>
            <a:ext cx="6318360" cy="929880"/>
          </a:xfrm>
          <a:prstGeom prst="rect">
            <a:avLst/>
          </a:prstGeom>
          <a:solidFill>
            <a:srgbClr val="ffffff"/>
          </a:solidFill>
          <a:ln w="6480">
            <a:solidFill>
              <a:srgbClr val="000000"/>
            </a:solidFill>
            <a:miter/>
          </a:ln>
          <a:effectLst>
            <a:outerShdw dist="17819" dir="2700000" blurRad="0" rotWithShape="0">
              <a:srgbClr val="919191"/>
            </a:outerShdw>
          </a:effectLst>
        </p:spPr>
        <p:style>
          <a:lnRef idx="0"/>
          <a:fillRef idx="0"/>
          <a:effectRef idx="0"/>
          <a:fontRef idx="minor"/>
        </p:style>
        <p:txBody>
          <a:bodyPr lIns="92160" rIns="92160" tIns="46080" bIns="46080" anchor="t">
            <a:spAutoFit/>
          </a:bodyPr>
          <a:p>
            <a:pPr>
              <a:lnSpc>
                <a:spcPct val="100000"/>
              </a:lnSpc>
              <a:spcAft>
                <a:spcPts val="113"/>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Estimated 3,100 deals completed with a notional value of over $5.1 Billion </a:t>
            </a:r>
            <a:endParaRPr b="0" lang="en-US" sz="1800" strike="noStrike" u="none">
              <a:solidFill>
                <a:srgbClr val="000000"/>
              </a:solidFill>
              <a:effectLst/>
              <a:uFillTx/>
              <a:latin typeface="Times New Roman"/>
            </a:endParaRPr>
          </a:p>
          <a:p>
            <a:pPr>
              <a:lnSpc>
                <a:spcPct val="100000"/>
              </a:lnSpc>
              <a:spcAft>
                <a:spcPts val="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i="1" lang="en-US" sz="1600" strike="noStrike" u="none">
                <a:solidFill>
                  <a:srgbClr val="000000"/>
                </a:solidFill>
                <a:effectLst/>
                <a:uFillTx/>
                <a:latin typeface="Arial"/>
              </a:rPr>
              <a:t>900 deals completed by Enron</a:t>
            </a:r>
            <a:endParaRPr b="0" lang="en-US" sz="1600" strike="noStrike" u="none">
              <a:solidFill>
                <a:srgbClr val="000000"/>
              </a:solidFill>
              <a:effectLst/>
              <a:uFillTx/>
              <a:latin typeface="Times New Roman"/>
            </a:endParaRPr>
          </a:p>
        </p:txBody>
      </p:sp>
      <p:sp>
        <p:nvSpPr>
          <p:cNvPr id="49" name=""/>
          <p:cNvSpPr/>
          <p:nvPr/>
        </p:nvSpPr>
        <p:spPr>
          <a:xfrm>
            <a:off x="457200" y="4357800"/>
            <a:ext cx="176832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Arial"/>
              </a:rPr>
              <a:t>Present</a:t>
            </a:r>
            <a:endParaRPr b="0" lang="en-US" sz="2800" strike="noStrike" u="none">
              <a:solidFill>
                <a:srgbClr val="000000"/>
              </a:solidFill>
              <a:effectLst/>
              <a:uFillTx/>
              <a:latin typeface="Times New Roman"/>
            </a:endParaRPr>
          </a:p>
        </p:txBody>
      </p:sp>
      <p:sp>
        <p:nvSpPr>
          <p:cNvPr id="50" name=""/>
          <p:cNvSpPr/>
          <p:nvPr/>
        </p:nvSpPr>
        <p:spPr>
          <a:xfrm>
            <a:off x="458640" y="7621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0"/>
            <a:ext cx="7772400" cy="83808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STRUCTURES</a:t>
            </a:r>
            <a:endParaRPr b="0" lang="en-US" sz="2800" strike="noStrike" u="none">
              <a:solidFill>
                <a:srgbClr val="000000"/>
              </a:solidFill>
              <a:effectLst/>
              <a:uFillTx/>
              <a:latin typeface="Times New Roman"/>
            </a:endParaRPr>
          </a:p>
        </p:txBody>
      </p:sp>
      <p:sp>
        <p:nvSpPr>
          <p:cNvPr id="52" name="PlaceHolder 2"/>
          <p:cNvSpPr>
            <a:spLocks noGrp="1"/>
          </p:cNvSpPr>
          <p:nvPr>
            <p:ph/>
          </p:nvPr>
        </p:nvSpPr>
        <p:spPr>
          <a:xfrm>
            <a:off x="609480" y="990360"/>
            <a:ext cx="7848720" cy="5257800"/>
          </a:xfrm>
          <a:prstGeom prst="rect">
            <a:avLst/>
          </a:prstGeom>
          <a:solidFill>
            <a:srgbClr val="ffffcc"/>
          </a:solidFill>
          <a:ln w="9360">
            <a:solidFill>
              <a:srgbClr val="000000"/>
            </a:solidFill>
            <a:miter/>
          </a:ln>
          <a:effectLst>
            <a:outerShdw dist="36147" dir="2700000" blurRad="0" rotWithShape="0">
              <a:srgbClr val="919191"/>
            </a:outerShdw>
          </a:effectLst>
        </p:spPr>
        <p:txBody>
          <a:bodyPr lIns="92160" rIns="92160" tIns="46080" bIns="46080" anchor="t">
            <a:normAutofit lnSpcReduction="9999"/>
          </a:bodyPr>
          <a:p>
            <a:pPr marL="458640" indent="-458640">
              <a:lnSpc>
                <a:spcPct val="95000"/>
              </a:lnSpc>
              <a:spcBef>
                <a:spcPts val="300"/>
              </a:spcBef>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Types of Contracts</a:t>
            </a:r>
            <a:endParaRPr b="0" lang="en-US" sz="2400" strike="noStrike" u="none">
              <a:solidFill>
                <a:srgbClr val="000000"/>
              </a:solidFill>
              <a:effectLst/>
              <a:uFillTx/>
              <a:latin typeface="Times New Roman"/>
            </a:endParaRPr>
          </a:p>
          <a:p>
            <a:pPr lvl="1" marL="1030320" indent="222120">
              <a:lnSpc>
                <a:spcPct val="95000"/>
              </a:lnSpc>
              <a:spcBef>
                <a:spcPts val="249"/>
              </a:spcBef>
              <a:buClr>
                <a:srgbClr val="fc0128"/>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Swaps, Caps, Floors, Collars</a:t>
            </a:r>
            <a:endParaRPr b="0" lang="en-US" sz="2000" strike="noStrike" u="none">
              <a:solidFill>
                <a:srgbClr val="000000"/>
              </a:solidFill>
              <a:effectLst/>
              <a:uFillTx/>
              <a:latin typeface="Times New Roman"/>
            </a:endParaRPr>
          </a:p>
          <a:p>
            <a:pPr marL="458640" indent="-458640">
              <a:lnSpc>
                <a:spcPct val="95000"/>
              </a:lnSpc>
              <a:spcBef>
                <a:spcPts val="300"/>
              </a:spcBef>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Term</a:t>
            </a:r>
            <a:endParaRPr b="0" lang="en-US" sz="2400" strike="noStrike" u="none">
              <a:solidFill>
                <a:srgbClr val="000000"/>
              </a:solidFill>
              <a:effectLst/>
              <a:uFillTx/>
              <a:latin typeface="Times New Roman"/>
            </a:endParaRPr>
          </a:p>
          <a:p>
            <a:pPr lvl="1" marL="1030320" indent="222120">
              <a:lnSpc>
                <a:spcPct val="95000"/>
              </a:lnSpc>
              <a:spcBef>
                <a:spcPts val="249"/>
              </a:spcBef>
              <a:buClr>
                <a:srgbClr val="fc0128"/>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Mainly seasonal</a:t>
            </a:r>
            <a:endParaRPr b="0" lang="en-US" sz="2000" strike="noStrike" u="none">
              <a:solidFill>
                <a:srgbClr val="000000"/>
              </a:solidFill>
              <a:effectLst/>
              <a:uFillTx/>
              <a:latin typeface="Times New Roman"/>
            </a:endParaRPr>
          </a:p>
          <a:p>
            <a:pPr lvl="1" marL="1030320" indent="222120">
              <a:lnSpc>
                <a:spcPct val="95000"/>
              </a:lnSpc>
              <a:spcBef>
                <a:spcPts val="249"/>
              </a:spcBef>
              <a:buClr>
                <a:srgbClr val="fc0128"/>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Multi-year transactions</a:t>
            </a:r>
            <a:endParaRPr b="0" lang="en-US" sz="2000" strike="noStrike" u="none">
              <a:solidFill>
                <a:srgbClr val="000000"/>
              </a:solidFill>
              <a:effectLst/>
              <a:uFillTx/>
              <a:latin typeface="Times New Roman"/>
            </a:endParaRPr>
          </a:p>
          <a:p>
            <a:pPr marL="458640" indent="-458640">
              <a:lnSpc>
                <a:spcPct val="95000"/>
              </a:lnSpc>
              <a:spcBef>
                <a:spcPts val="400"/>
              </a:spcBef>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Size</a:t>
            </a:r>
            <a:r>
              <a:rPr b="0" lang="en-US" sz="3200" strike="noStrike" u="none">
                <a:solidFill>
                  <a:srgbClr val="000000"/>
                </a:solidFill>
                <a:effectLst/>
                <a:uFillTx/>
                <a:latin typeface="Arial"/>
              </a:rPr>
              <a:t> </a:t>
            </a:r>
            <a:endParaRPr b="0" lang="en-US" sz="3200" strike="noStrike" u="none">
              <a:solidFill>
                <a:srgbClr val="000000"/>
              </a:solidFill>
              <a:effectLst/>
              <a:uFillTx/>
              <a:latin typeface="Times New Roman"/>
            </a:endParaRPr>
          </a:p>
          <a:p>
            <a:pPr lvl="1" marL="1030320" indent="222120">
              <a:lnSpc>
                <a:spcPct val="95000"/>
              </a:lnSpc>
              <a:spcBef>
                <a:spcPts val="249"/>
              </a:spcBef>
              <a:buClr>
                <a:srgbClr val="fc0128"/>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Up to $500,000/DD</a:t>
            </a:r>
            <a:endParaRPr b="0" lang="en-US" sz="2000" strike="noStrike" u="none">
              <a:solidFill>
                <a:srgbClr val="000000"/>
              </a:solidFill>
              <a:effectLst/>
              <a:uFillTx/>
              <a:latin typeface="Times New Roman"/>
            </a:endParaRPr>
          </a:p>
          <a:p>
            <a:pPr marL="458640" indent="-458640">
              <a:lnSpc>
                <a:spcPct val="95000"/>
              </a:lnSpc>
              <a:spcBef>
                <a:spcPts val="300"/>
              </a:spcBef>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Limits</a:t>
            </a:r>
            <a:endParaRPr b="0" lang="en-US" sz="2400" strike="noStrike" u="none">
              <a:solidFill>
                <a:srgbClr val="000000"/>
              </a:solidFill>
              <a:effectLst/>
              <a:uFillTx/>
              <a:latin typeface="Times New Roman"/>
            </a:endParaRPr>
          </a:p>
          <a:p>
            <a:pPr lvl="1" marL="1030320" indent="222120">
              <a:lnSpc>
                <a:spcPct val="95000"/>
              </a:lnSpc>
              <a:spcBef>
                <a:spcPts val="249"/>
              </a:spcBef>
              <a:buClr>
                <a:srgbClr val="fc0128"/>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Transactions capped to reduce aggregate exposure</a:t>
            </a:r>
            <a:endParaRPr b="0" lang="en-US" sz="2000" strike="noStrike" u="none">
              <a:solidFill>
                <a:srgbClr val="000000"/>
              </a:solidFill>
              <a:effectLst/>
              <a:uFillTx/>
              <a:latin typeface="Times New Roman"/>
            </a:endParaRPr>
          </a:p>
          <a:p>
            <a:pPr marL="458640" indent="-458640">
              <a:lnSpc>
                <a:spcPct val="95000"/>
              </a:lnSpc>
              <a:spcBef>
                <a:spcPts val="300"/>
              </a:spcBef>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Locations</a:t>
            </a:r>
            <a:endParaRPr b="0" lang="en-US" sz="2400" strike="noStrike" u="none">
              <a:solidFill>
                <a:srgbClr val="000000"/>
              </a:solidFill>
              <a:effectLst/>
              <a:uFillTx/>
              <a:latin typeface="Times New Roman"/>
            </a:endParaRPr>
          </a:p>
          <a:p>
            <a:pPr lvl="1" marL="1030320" indent="222120">
              <a:lnSpc>
                <a:spcPct val="95000"/>
              </a:lnSpc>
              <a:spcBef>
                <a:spcPts val="249"/>
              </a:spcBef>
              <a:buClr>
                <a:srgbClr val="fc0128"/>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Hundreds of weather stations</a:t>
            </a:r>
            <a:endParaRPr b="0" lang="en-US" sz="2000" strike="noStrike" u="none">
              <a:solidFill>
                <a:srgbClr val="000000"/>
              </a:solidFill>
              <a:effectLst/>
              <a:uFillTx/>
              <a:latin typeface="Times New Roman"/>
            </a:endParaRPr>
          </a:p>
          <a:p>
            <a:pPr lvl="1" marL="1030320" indent="222120">
              <a:lnSpc>
                <a:spcPct val="95000"/>
              </a:lnSpc>
              <a:spcBef>
                <a:spcPts val="249"/>
              </a:spcBef>
              <a:buClr>
                <a:srgbClr val="fc0128"/>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Baskets (Multiple cities)</a:t>
            </a:r>
            <a:endParaRPr b="0" lang="en-US" sz="2000" strike="noStrike" u="none">
              <a:solidFill>
                <a:srgbClr val="000000"/>
              </a:solidFill>
              <a:effectLst/>
              <a:uFillTx/>
              <a:latin typeface="Times New Roman"/>
            </a:endParaRPr>
          </a:p>
          <a:p>
            <a:pPr marL="458640" indent="-458640">
              <a:lnSpc>
                <a:spcPct val="95000"/>
              </a:lnSpc>
              <a:spcBef>
                <a:spcPts val="300"/>
              </a:spcBef>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Hybrids</a:t>
            </a:r>
            <a:endParaRPr b="0" lang="en-US" sz="2400" strike="noStrike" u="none">
              <a:solidFill>
                <a:srgbClr val="000000"/>
              </a:solidFill>
              <a:effectLst/>
              <a:uFillTx/>
              <a:latin typeface="Times New Roman"/>
            </a:endParaRPr>
          </a:p>
          <a:p>
            <a:pPr lvl="1" marL="1030320" indent="222120">
              <a:lnSpc>
                <a:spcPct val="95000"/>
              </a:lnSpc>
              <a:spcBef>
                <a:spcPts val="249"/>
              </a:spcBef>
              <a:buClr>
                <a:srgbClr val="fc0128"/>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Weather-linked financings</a:t>
            </a:r>
            <a:endParaRPr b="0" lang="en-US" sz="2000" strike="noStrike" u="none">
              <a:solidFill>
                <a:srgbClr val="000000"/>
              </a:solidFill>
              <a:effectLst/>
              <a:uFillTx/>
              <a:latin typeface="Times New Roman"/>
            </a:endParaRPr>
          </a:p>
          <a:p>
            <a:pPr lvl="1" marL="1030320" indent="222120">
              <a:lnSpc>
                <a:spcPct val="95000"/>
              </a:lnSpc>
              <a:spcBef>
                <a:spcPts val="249"/>
              </a:spcBef>
              <a:buClr>
                <a:srgbClr val="fc0128"/>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Securitizations</a:t>
            </a:r>
            <a:endParaRPr b="0" lang="en-US" sz="2000" strike="noStrike" u="none">
              <a:solidFill>
                <a:srgbClr val="000000"/>
              </a:solidFill>
              <a:effectLst/>
              <a:uFillTx/>
              <a:latin typeface="Times New Roman"/>
            </a:endParaRPr>
          </a:p>
        </p:txBody>
      </p:sp>
      <p:sp>
        <p:nvSpPr>
          <p:cNvPr id="53" name=""/>
          <p:cNvSpPr/>
          <p:nvPr/>
        </p:nvSpPr>
        <p:spPr>
          <a:xfrm>
            <a:off x="457200" y="7621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151920"/>
            <a:ext cx="7772400" cy="6858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000000"/>
                </a:solidFill>
                <a:effectLst/>
                <a:uFillTx/>
                <a:latin typeface="Times New Roman"/>
              </a:rPr>
              <a:t>    </a:t>
            </a:r>
            <a:r>
              <a:rPr b="1" i="1" lang="en-US" sz="2800" strike="noStrike" u="none">
                <a:solidFill>
                  <a:srgbClr val="000000"/>
                </a:solidFill>
                <a:effectLst/>
                <a:uFillTx/>
                <a:latin typeface="Arial"/>
              </a:rPr>
              <a:t>COMMON INDICES</a:t>
            </a:r>
            <a:endParaRPr b="0" lang="en-US" sz="2800" strike="noStrike" u="none">
              <a:solidFill>
                <a:srgbClr val="000000"/>
              </a:solidFill>
              <a:effectLst/>
              <a:uFillTx/>
              <a:latin typeface="Times New Roman"/>
            </a:endParaRPr>
          </a:p>
        </p:txBody>
      </p:sp>
      <p:sp>
        <p:nvSpPr>
          <p:cNvPr id="55" name="PlaceHolder 2"/>
          <p:cNvSpPr>
            <a:spLocks noGrp="1"/>
          </p:cNvSpPr>
          <p:nvPr>
            <p:ph/>
          </p:nvPr>
        </p:nvSpPr>
        <p:spPr>
          <a:xfrm>
            <a:off x="761760" y="1447560"/>
            <a:ext cx="7543800" cy="4343400"/>
          </a:xfrm>
          <a:prstGeom prst="rect">
            <a:avLst/>
          </a:prstGeom>
          <a:solidFill>
            <a:srgbClr val="ffffcc"/>
          </a:solidFill>
          <a:ln w="9360">
            <a:solidFill>
              <a:srgbClr val="000000"/>
            </a:solidFill>
            <a:miter/>
          </a:ln>
          <a:effectLst>
            <a:outerShdw dist="36147" dir="2700000" blurRad="0" rotWithShape="0">
              <a:srgbClr val="919191"/>
            </a:outerShdw>
          </a:effectLst>
        </p:spPr>
        <p:txBody>
          <a:bodyPr lIns="92160" rIns="92160" tIns="46080" bIns="46080" anchor="t">
            <a:normAutofit/>
          </a:bodyPr>
          <a:p>
            <a:pPr marL="458640" indent="-458640">
              <a:lnSpc>
                <a:spcPct val="100000"/>
              </a:lnSpc>
              <a:spcBef>
                <a:spcPts val="601"/>
              </a:spcBef>
              <a:spcAft>
                <a:spcPts val="751"/>
              </a:spcAft>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Degree Days</a:t>
            </a:r>
            <a:r>
              <a:rPr b="0" lang="en-US" sz="2400" strike="noStrike" u="none">
                <a:solidFill>
                  <a:srgbClr val="000000"/>
                </a:solidFill>
                <a:effectLst/>
                <a:uFillTx/>
                <a:latin typeface="Arial"/>
              </a:rPr>
              <a:t> (Heating, Cooling, Customized)</a:t>
            </a:r>
            <a:endParaRPr b="0" lang="en-US" sz="2400" strike="noStrike" u="none">
              <a:solidFill>
                <a:srgbClr val="000000"/>
              </a:solidFill>
              <a:effectLst/>
              <a:uFillTx/>
              <a:latin typeface="Times New Roman"/>
            </a:endParaRPr>
          </a:p>
          <a:p>
            <a:pPr marL="458640" indent="-458640">
              <a:lnSpc>
                <a:spcPct val="100000"/>
              </a:lnSpc>
              <a:spcBef>
                <a:spcPts val="601"/>
              </a:spcBef>
              <a:spcAft>
                <a:spcPts val="751"/>
              </a:spcAft>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Temperature </a:t>
            </a:r>
            <a:r>
              <a:rPr b="0" lang="en-US" sz="2400" strike="noStrike" u="none">
                <a:solidFill>
                  <a:srgbClr val="000000"/>
                </a:solidFill>
                <a:effectLst/>
                <a:uFillTx/>
                <a:latin typeface="Arial"/>
              </a:rPr>
              <a:t>(Maximum, Minimum, Events)</a:t>
            </a:r>
            <a:endParaRPr b="0" lang="en-US" sz="2400" strike="noStrike" u="none">
              <a:solidFill>
                <a:srgbClr val="000000"/>
              </a:solidFill>
              <a:effectLst/>
              <a:uFillTx/>
              <a:latin typeface="Times New Roman"/>
            </a:endParaRPr>
          </a:p>
          <a:p>
            <a:pPr marL="458640" indent="-458640">
              <a:lnSpc>
                <a:spcPct val="100000"/>
              </a:lnSpc>
              <a:spcBef>
                <a:spcPts val="601"/>
              </a:spcBef>
              <a:spcAft>
                <a:spcPts val="751"/>
              </a:spcAft>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Rainfall</a:t>
            </a:r>
            <a:r>
              <a:rPr b="0" lang="en-US" sz="2400" strike="noStrike" u="none">
                <a:solidFill>
                  <a:srgbClr val="000000"/>
                </a:solidFill>
                <a:effectLst/>
                <a:uFillTx/>
                <a:latin typeface="Arial"/>
              </a:rPr>
              <a:t> (Inches, Events)</a:t>
            </a:r>
            <a:endParaRPr b="0" lang="en-US" sz="2400" strike="noStrike" u="none">
              <a:solidFill>
                <a:srgbClr val="000000"/>
              </a:solidFill>
              <a:effectLst/>
              <a:uFillTx/>
              <a:latin typeface="Times New Roman"/>
            </a:endParaRPr>
          </a:p>
          <a:p>
            <a:pPr marL="458640" indent="-458640">
              <a:lnSpc>
                <a:spcPct val="100000"/>
              </a:lnSpc>
              <a:spcBef>
                <a:spcPts val="601"/>
              </a:spcBef>
              <a:spcAft>
                <a:spcPts val="751"/>
              </a:spcAft>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Snowfall</a:t>
            </a:r>
            <a:r>
              <a:rPr b="0" lang="en-US" sz="2400" strike="noStrike" u="none">
                <a:solidFill>
                  <a:srgbClr val="000000"/>
                </a:solidFill>
                <a:effectLst/>
                <a:uFillTx/>
                <a:latin typeface="Arial"/>
              </a:rPr>
              <a:t> (Inches, Events)</a:t>
            </a:r>
            <a:endParaRPr b="0" lang="en-US" sz="2400" strike="noStrike" u="none">
              <a:solidFill>
                <a:srgbClr val="000000"/>
              </a:solidFill>
              <a:effectLst/>
              <a:uFillTx/>
              <a:latin typeface="Times New Roman"/>
            </a:endParaRPr>
          </a:p>
          <a:p>
            <a:pPr marL="458640" indent="-458640">
              <a:lnSpc>
                <a:spcPct val="100000"/>
              </a:lnSpc>
              <a:spcBef>
                <a:spcPts val="601"/>
              </a:spcBef>
              <a:spcAft>
                <a:spcPts val="751"/>
              </a:spcAft>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Streamflow</a:t>
            </a:r>
            <a:r>
              <a:rPr b="0" lang="en-US" sz="2400" strike="noStrike" u="none">
                <a:solidFill>
                  <a:srgbClr val="000000"/>
                </a:solidFill>
                <a:effectLst/>
                <a:uFillTx/>
                <a:latin typeface="Arial"/>
              </a:rPr>
              <a:t> (CFS, MAF)</a:t>
            </a:r>
            <a:endParaRPr b="0" lang="en-US" sz="2400" strike="noStrike" u="none">
              <a:solidFill>
                <a:srgbClr val="000000"/>
              </a:solidFill>
              <a:effectLst/>
              <a:uFillTx/>
              <a:latin typeface="Times New Roman"/>
            </a:endParaRPr>
          </a:p>
          <a:p>
            <a:pPr marL="458640" indent="-458640">
              <a:lnSpc>
                <a:spcPct val="100000"/>
              </a:lnSpc>
              <a:spcBef>
                <a:spcPts val="601"/>
              </a:spcBef>
              <a:spcAft>
                <a:spcPts val="751"/>
              </a:spcAft>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Storm Activity</a:t>
            </a:r>
            <a:r>
              <a:rPr b="0" lang="en-US" sz="2400" strike="noStrike" u="none">
                <a:solidFill>
                  <a:srgbClr val="000000"/>
                </a:solidFill>
                <a:effectLst/>
                <a:uFillTx/>
                <a:latin typeface="Arial"/>
              </a:rPr>
              <a:t> (Intensity, Frequency)</a:t>
            </a:r>
            <a:endParaRPr b="0" lang="en-US" sz="2400" strike="noStrike" u="none">
              <a:solidFill>
                <a:srgbClr val="000000"/>
              </a:solidFill>
              <a:effectLst/>
              <a:uFillTx/>
              <a:latin typeface="Times New Roman"/>
            </a:endParaRPr>
          </a:p>
          <a:p>
            <a:pPr marL="458640" indent="-458640">
              <a:lnSpc>
                <a:spcPct val="100000"/>
              </a:lnSpc>
              <a:spcBef>
                <a:spcPts val="601"/>
              </a:spcBef>
              <a:spcAft>
                <a:spcPts val="751"/>
              </a:spcAft>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Perceived Temperature</a:t>
            </a:r>
            <a:r>
              <a:rPr b="0" lang="en-US" sz="2400" strike="noStrike" u="none">
                <a:solidFill>
                  <a:srgbClr val="000000"/>
                </a:solidFill>
                <a:effectLst/>
                <a:uFillTx/>
                <a:latin typeface="Arial"/>
              </a:rPr>
              <a:t> (Wind Chill, Heat Index)</a:t>
            </a:r>
            <a:endParaRPr b="0" lang="en-US" sz="2400" strike="noStrike" u="none">
              <a:solidFill>
                <a:srgbClr val="000000"/>
              </a:solidFill>
              <a:effectLst/>
              <a:uFillTx/>
              <a:latin typeface="Times New Roman"/>
            </a:endParaRPr>
          </a:p>
          <a:p>
            <a:pPr marL="458640" indent="-458640">
              <a:lnSpc>
                <a:spcPct val="100000"/>
              </a:lnSpc>
              <a:spcBef>
                <a:spcPts val="601"/>
              </a:spcBef>
              <a:spcAft>
                <a:spcPts val="751"/>
              </a:spcAft>
              <a:buClr>
                <a:srgbClr val="022f9e"/>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Combinations</a:t>
            </a:r>
            <a:r>
              <a:rPr b="0" lang="en-US" sz="2400" strike="noStrike" u="none">
                <a:solidFill>
                  <a:srgbClr val="000000"/>
                </a:solidFill>
                <a:effectLst/>
                <a:uFillTx/>
                <a:latin typeface="Arial"/>
              </a:rPr>
              <a:t> (Custom Index, Multiple Trigger)</a:t>
            </a:r>
            <a:endParaRPr b="0" lang="en-US" sz="2400" strike="noStrike" u="none">
              <a:solidFill>
                <a:srgbClr val="000000"/>
              </a:solidFill>
              <a:effectLst/>
              <a:uFillTx/>
              <a:latin typeface="Times New Roman"/>
            </a:endParaRPr>
          </a:p>
        </p:txBody>
      </p:sp>
      <p:sp>
        <p:nvSpPr>
          <p:cNvPr id="56" name=""/>
          <p:cNvSpPr/>
          <p:nvPr/>
        </p:nvSpPr>
        <p:spPr>
          <a:xfrm>
            <a:off x="914400" y="1752480"/>
            <a:ext cx="7315200" cy="403884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000000"/>
              </a:solidFill>
              <a:effectLst/>
              <a:uFillTx/>
              <a:latin typeface="Times New Roman"/>
            </a:endParaRPr>
          </a:p>
        </p:txBody>
      </p:sp>
      <p:sp>
        <p:nvSpPr>
          <p:cNvPr id="57" name=""/>
          <p:cNvSpPr/>
          <p:nvPr/>
        </p:nvSpPr>
        <p:spPr>
          <a:xfrm>
            <a:off x="457200" y="91440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685800" y="609120"/>
            <a:ext cx="7772400" cy="83844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00"/>
                </a:solidFill>
                <a:effectLst/>
                <a:uFillTx/>
                <a:latin typeface="Arial"/>
              </a:rPr>
              <a:t>TOTAL DEALS &amp; FUTURE ESTIMATES</a:t>
            </a:r>
            <a:endParaRPr b="0" lang="en-US" sz="2800" strike="noStrike" u="none">
              <a:solidFill>
                <a:srgbClr val="000000"/>
              </a:solidFill>
              <a:effectLst/>
              <a:uFillTx/>
              <a:latin typeface="Times New Roman"/>
            </a:endParaRPr>
          </a:p>
        </p:txBody>
      </p:sp>
      <p:sp>
        <p:nvSpPr>
          <p:cNvPr id="59" name=""/>
          <p:cNvSpPr/>
          <p:nvPr/>
        </p:nvSpPr>
        <p:spPr>
          <a:xfrm>
            <a:off x="457200" y="14479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60" name=""/>
          <p:cNvGraphicFramePr/>
          <p:nvPr/>
        </p:nvGraphicFramePr>
        <p:xfrm>
          <a:off x="838080" y="1824120"/>
          <a:ext cx="7620120" cy="4119480"/>
        </p:xfrm>
        <a:graphic>
          <a:graphicData uri="http://schemas.openxmlformats.org/presentationml/2006/ole">
            <p:oleObj progId="Excel.Sheet.12" r:id="rId1" spid="">
              <p:embed/>
              <p:pic>
                <p:nvPicPr>
                  <p:cNvPr id="61" name="" descr=""/>
                  <p:cNvPicPr/>
                  <p:nvPr/>
                </p:nvPicPr>
                <p:blipFill>
                  <a:blip r:embed="rId2"/>
                  <a:stretch/>
                </p:blipFill>
                <p:spPr>
                  <a:xfrm>
                    <a:off x="838080" y="1824120"/>
                    <a:ext cx="7620120" cy="41194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75960"/>
            <a:ext cx="8229600" cy="1143000"/>
          </a:xfrm>
          <a:prstGeom prst="rect">
            <a:avLst/>
          </a:prstGeom>
          <a:noFill/>
          <a:ln w="0">
            <a:noFill/>
          </a:ln>
        </p:spPr>
        <p:txBody>
          <a:bodyPr lIns="92160" rIns="92160" tIns="46080" bIns="4608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fc0128"/>
                </a:solidFill>
                <a:effectLst/>
                <a:uFillTx/>
                <a:latin typeface="Arial"/>
              </a:rPr>
              <a:t>WINTER HDD</a:t>
            </a:r>
            <a:r>
              <a:rPr b="1" i="1" lang="en-US" sz="2800" strike="noStrike" u="none">
                <a:solidFill>
                  <a:srgbClr val="000000"/>
                </a:solidFill>
                <a:effectLst/>
                <a:uFillTx/>
                <a:latin typeface="Arial"/>
              </a:rPr>
              <a:t> CASE STUDY</a:t>
            </a:r>
            <a:endParaRPr b="0" lang="en-US" sz="2800" strike="noStrike" u="none">
              <a:solidFill>
                <a:srgbClr val="000000"/>
              </a:solidFill>
              <a:effectLst/>
              <a:uFillTx/>
              <a:latin typeface="Times New Roman"/>
            </a:endParaRPr>
          </a:p>
        </p:txBody>
      </p:sp>
      <p:sp>
        <p:nvSpPr>
          <p:cNvPr id="63" name="PlaceHolder 2"/>
          <p:cNvSpPr>
            <a:spLocks noGrp="1"/>
          </p:cNvSpPr>
          <p:nvPr>
            <p:ph/>
          </p:nvPr>
        </p:nvSpPr>
        <p:spPr>
          <a:xfrm>
            <a:off x="609120" y="1066320"/>
            <a:ext cx="8001000" cy="5257800"/>
          </a:xfrm>
          <a:prstGeom prst="rect">
            <a:avLst/>
          </a:prstGeom>
          <a:solidFill>
            <a:srgbClr val="ffffcc"/>
          </a:solidFill>
          <a:ln w="9360">
            <a:solidFill>
              <a:srgbClr val="000000"/>
            </a:solidFill>
            <a:miter/>
          </a:ln>
          <a:effectLst>
            <a:outerShdw dist="36147" dir="2700000" blurRad="0" rotWithShape="0">
              <a:srgbClr val="919191"/>
            </a:outerShdw>
          </a:effectLst>
        </p:spPr>
        <p:txBody>
          <a:bodyPr lIns="92160" rIns="92160" tIns="46080" bIns="46080" anchor="t">
            <a:normAutofit lnSpcReduction="9999"/>
          </a:bodyPr>
          <a:p>
            <a:pPr indent="0">
              <a:lnSpc>
                <a:spcPct val="9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fc0128"/>
                </a:solidFill>
                <a:effectLst/>
                <a:uFillTx/>
                <a:latin typeface="Arial"/>
              </a:rPr>
              <a:t>Issue:</a:t>
            </a:r>
            <a:endParaRPr b="0" lang="en-US" sz="2400" strike="noStrike" u="none">
              <a:solidFill>
                <a:srgbClr val="000000"/>
              </a:solidFill>
              <a:effectLst/>
              <a:uFillTx/>
              <a:latin typeface="Times New Roman"/>
            </a:endParaRPr>
          </a:p>
          <a:p>
            <a:pPr indent="0">
              <a:lnSpc>
                <a:spcPct val="9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Atmos Energy Corporation experiences depressed winter earnings for the winter of 1999 due to a warmer than normal winter</a:t>
            </a:r>
            <a:endParaRPr b="0" lang="en-US" sz="2400" strike="noStrike" u="none">
              <a:solidFill>
                <a:srgbClr val="000000"/>
              </a:solidFill>
              <a:effectLst/>
              <a:uFillTx/>
              <a:latin typeface="Times New Roman"/>
            </a:endParaRPr>
          </a:p>
          <a:p>
            <a:pPr indent="0">
              <a:lnSpc>
                <a:spcPct val="9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fc0128"/>
                </a:solidFill>
                <a:effectLst/>
                <a:uFillTx/>
                <a:latin typeface="Arial"/>
              </a:rPr>
              <a:t>Problem:</a:t>
            </a:r>
            <a:endParaRPr b="0" lang="en-US" sz="2400" strike="noStrike" u="none">
              <a:solidFill>
                <a:srgbClr val="000000"/>
              </a:solidFill>
              <a:effectLst/>
              <a:uFillTx/>
              <a:latin typeface="Times New Roman"/>
            </a:endParaRPr>
          </a:p>
          <a:p>
            <a:pPr lvl="1" marL="506520" indent="-392040">
              <a:lnSpc>
                <a:spcPct val="95000"/>
              </a:lnSpc>
              <a:spcAft>
                <a:spcPts val="901"/>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Warmer than normal winter weather in their service territory decreases demand for gas supply</a:t>
            </a:r>
            <a:endParaRPr b="0" lang="en-US" sz="2400" strike="noStrike" u="none">
              <a:solidFill>
                <a:srgbClr val="000000"/>
              </a:solidFill>
              <a:effectLst/>
              <a:uFillTx/>
              <a:latin typeface="Times New Roman"/>
            </a:endParaRPr>
          </a:p>
          <a:p>
            <a:pPr lvl="1" marL="506520" indent="-392040">
              <a:lnSpc>
                <a:spcPct val="95000"/>
              </a:lnSpc>
              <a:spcAft>
                <a:spcPts val="901"/>
              </a:spcAft>
              <a:buClr>
                <a:srgbClr val="000099"/>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Margin analysis indicates that for each HDD below normal, Atmos loses approximately $10,000 in earnings</a:t>
            </a:r>
            <a:endParaRPr b="0" lang="en-US" sz="2400" strike="noStrike" u="none">
              <a:solidFill>
                <a:srgbClr val="000000"/>
              </a:solidFill>
              <a:effectLst/>
              <a:uFillTx/>
              <a:latin typeface="Times New Roman"/>
            </a:endParaRPr>
          </a:p>
          <a:p>
            <a:pPr indent="0">
              <a:lnSpc>
                <a:spcPct val="9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sng">
                <a:solidFill>
                  <a:srgbClr val="fc0128"/>
                </a:solidFill>
                <a:effectLst/>
                <a:uFillTx/>
                <a:latin typeface="Arial"/>
              </a:rPr>
              <a:t>Objective:</a:t>
            </a:r>
            <a:endParaRPr b="0" lang="en-US" sz="2400" strike="noStrike" u="none">
              <a:solidFill>
                <a:srgbClr val="000000"/>
              </a:solidFill>
              <a:effectLst/>
              <a:uFillTx/>
              <a:latin typeface="Times New Roman"/>
            </a:endParaRPr>
          </a:p>
          <a:p>
            <a:pPr indent="0">
              <a:lnSpc>
                <a:spcPct val="95000"/>
              </a:lnSpc>
              <a:spcAft>
                <a:spcPts val="9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Atmos wishes to take advantage of a cool winter and protect itself against a warmer than normal winter</a:t>
            </a:r>
            <a:endParaRPr b="0" lang="en-US" sz="2400" strike="noStrike" u="none">
              <a:solidFill>
                <a:srgbClr val="000000"/>
              </a:solidFill>
              <a:effectLst/>
              <a:uFillTx/>
              <a:latin typeface="Times New Roman"/>
            </a:endParaRPr>
          </a:p>
        </p:txBody>
      </p:sp>
      <p:sp>
        <p:nvSpPr>
          <p:cNvPr id="64" name=""/>
          <p:cNvSpPr/>
          <p:nvPr/>
        </p:nvSpPr>
        <p:spPr>
          <a:xfrm>
            <a:off x="457200" y="990720"/>
            <a:ext cx="8228160" cy="0"/>
          </a:xfrm>
          <a:prstGeom prst="line">
            <a:avLst/>
          </a:prstGeom>
          <a:ln w="31680">
            <a:solidFill>
              <a:srgbClr val="0232a5"/>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6164</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1998-10-07T10:56:45Z</dcterms:created>
  <dc:creator>mmalino</dc:creator>
  <dc:description/>
  <dc:language>en-US</dc:language>
  <cp:lastModifiedBy>ECT</cp:lastModifiedBy>
  <cp:lastPrinted>2000-03-09T23:45:51Z</cp:lastPrinted>
  <dcterms:modified xsi:type="dcterms:W3CDTF">2000-04-05T18:16:41Z</dcterms:modified>
  <cp:revision>136</cp:revision>
  <dc:subject/>
  <dc:title>WEATHER RISK MANAGEMENT</dc:title>
</cp:coreProperties>
</file>