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705E42-11B8-4C7D-B157-907BD9D65B3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F88C98-2AAE-4AA7-B574-803CDA6C315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Banc of America Commercial Mortgage Inc.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Series 2000-1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Presentation to Wallace &amp; Associates, Inc.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DHT Securities, LLP.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4,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Jeffrey Dasovich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Christopher Hornbeck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Joseph Tambornino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Characteristics of Senior Certificates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INTEREST</a:t>
            </a:r>
            <a:r>
              <a:rPr b="0" i="1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RATINGS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sng">
                <a:solidFill>
                  <a:srgbClr val="00cc99"/>
                </a:solidFill>
                <a:effectLst/>
                <a:uFillTx/>
                <a:latin typeface="Times New Roman"/>
              </a:rPr>
              <a:t>CLASS</a:t>
            </a:r>
            <a:r>
              <a:rPr b="0" i="1" lang="en-US" sz="2400" strike="noStrike" u="sng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sng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sng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sng">
                <a:solidFill>
                  <a:srgbClr val="00cc99"/>
                </a:solidFill>
                <a:effectLst/>
                <a:uFillTx/>
                <a:latin typeface="Times New Roman"/>
              </a:rPr>
              <a:t>RATE</a:t>
            </a:r>
            <a:r>
              <a:rPr b="0" i="1" lang="en-US" sz="2400" strike="noStrike" u="sng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sng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sng">
                <a:solidFill>
                  <a:srgbClr val="00cc99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400" strike="noStrike" u="sng">
                <a:solidFill>
                  <a:srgbClr val="00cc99"/>
                </a:solidFill>
                <a:effectLst/>
                <a:uFillTx/>
                <a:latin typeface="Times New Roman"/>
              </a:rPr>
              <a:t>MOODY’S/S&amp;P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Class A-1A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7.1090%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Aaa/AAA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Class A-2A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7.3330%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Aaa/AAA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Class A-1B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6.8010%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Aaa/AAA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Class A-2B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7.2570%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Aaa/AAA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Class A-3B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7.4180%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Aaa/AAA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Class X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0.5466%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Aaa/AAA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Less senior bonds, and bonds not offered publicly are excluded.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on these bonds is provided in technical materials that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accompany this presentation.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Value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Pool Balance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$771,922,444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value of pool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$830,875,156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Weighted average coupon of pool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7.892%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IRR of mortgage pool cash flows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6.321%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Caveat Emptor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government-agency backing:  Real Default Risk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 bankruptcy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subordinate debt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 recourse on more than three quarters of the pool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Concentration of Risk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Geographical concentration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loans make up more than a third of the pool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loan is 7.5% of the pool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Agency Risk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33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Class A-2A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Attractive yield at par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Moderate Duration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Security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ff33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Class A-3B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Best yield of Class A offerings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Moderate Duration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 Return of Principal before riskiest portion of bond pool comes to maturity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Organizational Structure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the Deal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Banc of America 2000-1 Series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Grantor Trust w/ REMIC Election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Mortgage Depositor—Banc of America Commercial Mortgage, Inc.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Trustee—Wells Fargo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Servicer—Midland Loan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Servicer—General Motors (GMAC)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Organizational Structure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the Deal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581280" y="1962000"/>
            <a:ext cx="1905120" cy="7621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Banc of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Compiles/Pools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loans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143000" y="1981080"/>
            <a:ext cx="1905120" cy="7621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 Originators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Various entities that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 BofA models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505320" y="3200400"/>
            <a:ext cx="2057400" cy="7621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Banc of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Mortgage Inc.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Series 2000-1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172200" y="3657600"/>
            <a:ext cx="1905120" cy="7621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Principle and Interest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Bonds G-N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Private Placement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172200" y="2743200"/>
            <a:ext cx="1905120" cy="7621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Principle &amp; Interest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Bonds A-F,X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Offer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581280" y="4495680"/>
            <a:ext cx="1905120" cy="7621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Wells Fargo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Board of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48120" y="236232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495680" y="27432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562720" y="327672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562720" y="38862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495680" y="39625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4495680" y="39621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143000" y="3200400"/>
            <a:ext cx="1905120" cy="7621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Midland Loan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8120" y="35812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3048120" y="35812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172200" y="4724280"/>
            <a:ext cx="1905120" cy="7621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Residual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REMICs 1-4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Private Placement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562720" y="3962520"/>
            <a:ext cx="60948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Structure of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Offered Securities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248520" y="2286000"/>
            <a:ext cx="990360" cy="45720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86200" y="228600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A-1A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86200" y="2971800"/>
            <a:ext cx="990720" cy="4572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A-2A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886200" y="3581280"/>
            <a:ext cx="990720" cy="4572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A-1B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6200" y="4191120"/>
            <a:ext cx="990720" cy="4572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A-2B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886200" y="4876920"/>
            <a:ext cx="990720" cy="4572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A-3B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886200" y="5562720"/>
            <a:ext cx="990720" cy="45720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48520" y="2895480"/>
            <a:ext cx="990360" cy="45720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248520" y="3505320"/>
            <a:ext cx="990360" cy="4572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248520" y="4191120"/>
            <a:ext cx="990360" cy="4572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248520" y="4876920"/>
            <a:ext cx="990360" cy="4572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248520" y="5562720"/>
            <a:ext cx="990360" cy="45720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1752480" y="2514600"/>
            <a:ext cx="198144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1752480" y="3733560"/>
            <a:ext cx="198144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1752480" y="3200040"/>
            <a:ext cx="198144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752480" y="3962520"/>
            <a:ext cx="182880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752480" y="3962520"/>
            <a:ext cx="190512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828800" y="3962520"/>
            <a:ext cx="1981080" cy="1752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62120" y="3733920"/>
            <a:ext cx="99036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Interest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(Pro Rata)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029200" y="1752480"/>
            <a:ext cx="990720" cy="533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181480" y="2438280"/>
            <a:ext cx="0" cy="3353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181480" y="58672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5638680" y="2438280"/>
            <a:ext cx="0" cy="3276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715000" y="23623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019920" y="2590920"/>
            <a:ext cx="0" cy="3124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467480" y="1523880"/>
            <a:ext cx="838440" cy="533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343400" y="6172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419720" y="6477120"/>
            <a:ext cx="4190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8610480" y="2286000"/>
            <a:ext cx="0" cy="4114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7924320" y="2286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324480" y="6248520"/>
            <a:ext cx="12956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Underlying Collateral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Diverse Mortgage Pool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Multi-family residential and commercial mortgages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159 mortgages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178 properties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27% multi-family residential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51% commercial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Regionally diverse pool of mortgages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24% of pool balance located in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61% of pool balance located in the West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5105520" y="2257560"/>
          <a:ext cx="3733560" cy="2212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105520" y="2257560"/>
                    <a:ext cx="3733560" cy="221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Underlying Collateral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Mitigated Prepayment Risk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Mortgages contain strong lock-provisions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Lock-out provisions for 76% percent of pool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Lock-outs on mortgages typically run until 2-3 months prior to maturity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yield protections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76% of mortgages contain prepay penalties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Defeasance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8088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Underlying Collateral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Diverse Property Type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304560" y="1828440"/>
            <a:ext cx="472428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Property type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Multi-family: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27%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51%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4%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495680" y="1828800"/>
            <a:ext cx="4724640" cy="441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Hotel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Health care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Mobile Home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Purpose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Mini-storage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1%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762120" y="3886200"/>
          <a:ext cx="4678200" cy="2771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3886200"/>
                    <a:ext cx="4678200" cy="277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BofASupplement" descr=""/>
          <p:cNvPicPr/>
          <p:nvPr/>
        </p:nvPicPr>
        <p:blipFill>
          <a:blip r:embed="rId1"/>
          <a:stretch/>
        </p:blipFill>
        <p:spPr>
          <a:xfrm>
            <a:off x="-1066680" y="-76320"/>
            <a:ext cx="11734560" cy="8240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Geographic 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Mortgage Pool Characteristics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Pool Balance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$771,922,444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of mortgage loans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159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of mortgaged properties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178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WAC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7.892%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102 months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Weighted average lock-out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83 months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Weighted averaged  DSCR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1.43X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Weighted Average LTV ratio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66.2%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2001-12-02T22:17:08Z</dcterms:created>
  <dc:creator>jdasovic</dc:creator>
  <dc:description/>
  <dc:language>en-US</dc:language>
  <cp:lastModifiedBy>jdasovic</cp:lastModifiedBy>
  <cp:lastPrinted>2001-12-04T04:09:04Z</cp:lastPrinted>
  <dcterms:modified xsi:type="dcterms:W3CDTF">2001-12-11T22:03:30Z</dcterms:modified>
  <cp:revision>39</cp:revision>
  <dc:subject/>
  <dc:title>Organizational Structure  of the Deal</dc:title>
</cp:coreProperties>
</file>