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notesSlides/_rels/notesSlide14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14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9144000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"/>
          <p:cNvSpPr/>
          <p:nvPr/>
        </p:nvSpPr>
        <p:spPr>
          <a:xfrm>
            <a:off x="0" y="0"/>
            <a:ext cx="7124400" cy="9410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3086280" cy="471600"/>
          </a:xfrm>
          <a:prstGeom prst="rect">
            <a:avLst/>
          </a:prstGeom>
          <a:noFill/>
          <a:ln w="0">
            <a:noFill/>
          </a:ln>
        </p:spPr>
        <p:txBody>
          <a:bodyPr lIns="93600" rIns="93600" tIns="46800" bIns="46800" anchor="t">
            <a:noAutofit/>
          </a:bodyPr>
          <a:p>
            <a:pPr indent="0">
              <a:buNone/>
              <a:tabLst>
                <a:tab algn="l" pos="0"/>
                <a:tab algn="l" pos="934920"/>
                <a:tab algn="l" pos="1870200"/>
                <a:tab algn="l" pos="2805120"/>
                <a:tab algn="l" pos="3740040"/>
                <a:tab algn="l" pos="4675320"/>
                <a:tab algn="l" pos="5610240"/>
                <a:tab algn="l" pos="6545160"/>
                <a:tab algn="l" pos="7480440"/>
                <a:tab algn="l" pos="8415360"/>
                <a:tab algn="l" pos="9350280"/>
                <a:tab algn="l" pos="102855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dt" idx="1"/>
          </p:nvPr>
        </p:nvSpPr>
        <p:spPr>
          <a:xfrm>
            <a:off x="4037040" y="0"/>
            <a:ext cx="3085920" cy="471600"/>
          </a:xfrm>
          <a:prstGeom prst="rect">
            <a:avLst/>
          </a:prstGeom>
          <a:noFill/>
          <a:ln w="0">
            <a:noFill/>
          </a:ln>
        </p:spPr>
        <p:txBody>
          <a:bodyPr lIns="93600" rIns="936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34920"/>
                <a:tab algn="l" pos="1870200"/>
                <a:tab algn="l" pos="2805120"/>
                <a:tab algn="l" pos="3740040"/>
                <a:tab algn="l" pos="4675320"/>
                <a:tab algn="l" pos="5610240"/>
                <a:tab algn="l" pos="6545160"/>
                <a:tab algn="l" pos="7480440"/>
                <a:tab algn="l" pos="8415360"/>
                <a:tab algn="l" pos="9350280"/>
                <a:tab algn="l" pos="1028556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34920"/>
                <a:tab algn="l" pos="1870200"/>
                <a:tab algn="l" pos="2805120"/>
                <a:tab algn="l" pos="3740040"/>
                <a:tab algn="l" pos="4675320"/>
                <a:tab algn="l" pos="5610240"/>
                <a:tab algn="l" pos="6545160"/>
                <a:tab algn="l" pos="7480440"/>
                <a:tab algn="l" pos="8415360"/>
                <a:tab algn="l" pos="9350280"/>
                <a:tab algn="l" pos="102855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sldImg"/>
          </p:nvPr>
        </p:nvSpPr>
        <p:spPr>
          <a:xfrm>
            <a:off x="1208160" y="704520"/>
            <a:ext cx="4705200" cy="3529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move the slide</a:t>
            </a:r>
            <a:endParaRPr b="1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949320" y="4470120"/>
            <a:ext cx="5224320" cy="4233960"/>
          </a:xfrm>
          <a:prstGeom prst="rect">
            <a:avLst/>
          </a:prstGeom>
          <a:noFill/>
          <a:ln w="0">
            <a:noFill/>
          </a:ln>
        </p:spPr>
        <p:txBody>
          <a:bodyPr lIns="93600" rIns="936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ftr" idx="2"/>
          </p:nvPr>
        </p:nvSpPr>
        <p:spPr>
          <a:xfrm>
            <a:off x="-360" y="8937360"/>
            <a:ext cx="3086280" cy="471240"/>
          </a:xfrm>
          <a:prstGeom prst="rect">
            <a:avLst/>
          </a:prstGeom>
          <a:noFill/>
          <a:ln w="0">
            <a:noFill/>
          </a:ln>
        </p:spPr>
        <p:txBody>
          <a:bodyPr lIns="93600" rIns="936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34920"/>
                <a:tab algn="l" pos="1870200"/>
                <a:tab algn="l" pos="2805120"/>
                <a:tab algn="l" pos="3740040"/>
                <a:tab algn="l" pos="4675320"/>
                <a:tab algn="l" pos="5610240"/>
                <a:tab algn="l" pos="6545160"/>
                <a:tab algn="l" pos="7480440"/>
                <a:tab algn="l" pos="8415360"/>
                <a:tab algn="l" pos="9350280"/>
                <a:tab algn="l" pos="1028556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  <a:tabLst>
                <a:tab algn="l" pos="0"/>
                <a:tab algn="l" pos="934920"/>
                <a:tab algn="l" pos="1870200"/>
                <a:tab algn="l" pos="2805120"/>
                <a:tab algn="l" pos="3740040"/>
                <a:tab algn="l" pos="4675320"/>
                <a:tab algn="l" pos="5610240"/>
                <a:tab algn="l" pos="6545160"/>
                <a:tab algn="l" pos="7480440"/>
                <a:tab algn="l" pos="8415360"/>
                <a:tab algn="l" pos="9350280"/>
                <a:tab algn="l" pos="102855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6"/>
          <p:cNvSpPr>
            <a:spLocks noGrp="1"/>
          </p:cNvSpPr>
          <p:nvPr>
            <p:ph type="sldNum" idx="3"/>
          </p:nvPr>
        </p:nvSpPr>
        <p:spPr>
          <a:xfrm>
            <a:off x="4037040" y="8937360"/>
            <a:ext cx="3085920" cy="471240"/>
          </a:xfrm>
          <a:prstGeom prst="rect">
            <a:avLst/>
          </a:prstGeom>
          <a:noFill/>
          <a:ln w="0">
            <a:noFill/>
          </a:ln>
        </p:spPr>
        <p:txBody>
          <a:bodyPr lIns="93600" rIns="936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34920"/>
                <a:tab algn="l" pos="1870200"/>
                <a:tab algn="l" pos="2805120"/>
                <a:tab algn="l" pos="3740040"/>
                <a:tab algn="l" pos="4675320"/>
                <a:tab algn="l" pos="5610240"/>
                <a:tab algn="l" pos="6545160"/>
                <a:tab algn="l" pos="7480440"/>
                <a:tab algn="l" pos="8415360"/>
                <a:tab algn="l" pos="9350280"/>
                <a:tab algn="l" pos="1028556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34920"/>
                <a:tab algn="l" pos="1870200"/>
                <a:tab algn="l" pos="2805120"/>
                <a:tab algn="l" pos="3740040"/>
                <a:tab algn="l" pos="4675320"/>
                <a:tab algn="l" pos="5610240"/>
                <a:tab algn="l" pos="6545160"/>
                <a:tab algn="l" pos="7480440"/>
                <a:tab algn="l" pos="8415360"/>
                <a:tab algn="l" pos="9350280"/>
                <a:tab algn="l" pos="10285560"/>
              </a:tabLst>
            </a:pPr>
            <a:fld id="{11A05143-E39E-4986-9379-CEC42E2420BF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"/>
          <p:cNvSpPr/>
          <p:nvPr/>
        </p:nvSpPr>
        <p:spPr>
          <a:xfrm>
            <a:off x="4037040" y="-3240"/>
            <a:ext cx="3085920" cy="47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2" name=""/>
          <p:cNvSpPr/>
          <p:nvPr/>
        </p:nvSpPr>
        <p:spPr>
          <a:xfrm>
            <a:off x="4037040" y="8937720"/>
            <a:ext cx="3085920" cy="47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800" rIns="19800" tIns="0" bIns="0" anchor="b">
            <a:noAutofit/>
          </a:bodyPr>
          <a:p>
            <a:pPr algn="r">
              <a:tabLst>
                <a:tab algn="l" pos="0"/>
                <a:tab algn="l" pos="952560"/>
                <a:tab algn="l" pos="1905120"/>
                <a:tab algn="l" pos="2857680"/>
                <a:tab algn="l" pos="3809880"/>
                <a:tab algn="l" pos="4762440"/>
                <a:tab algn="l" pos="5715000"/>
                <a:tab algn="l" pos="6667560"/>
                <a:tab algn="l" pos="7620120"/>
                <a:tab algn="l" pos="8572680"/>
                <a:tab algn="l" pos="9524880"/>
                <a:tab algn="l" pos="10477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3" name=""/>
          <p:cNvSpPr/>
          <p:nvPr/>
        </p:nvSpPr>
        <p:spPr>
          <a:xfrm>
            <a:off x="-1440" y="8937720"/>
            <a:ext cx="3084480" cy="47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"/>
          <p:cNvSpPr/>
          <p:nvPr/>
        </p:nvSpPr>
        <p:spPr>
          <a:xfrm>
            <a:off x="-1440" y="-3240"/>
            <a:ext cx="3084480" cy="47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"/>
          <p:cNvSpPr/>
          <p:nvPr/>
        </p:nvSpPr>
        <p:spPr>
          <a:xfrm>
            <a:off x="4037040" y="-324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6" name=""/>
          <p:cNvSpPr/>
          <p:nvPr/>
        </p:nvSpPr>
        <p:spPr>
          <a:xfrm>
            <a:off x="4037040" y="8937720"/>
            <a:ext cx="3085920" cy="47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5400" rIns="95400" tIns="47520" bIns="47520" anchor="b">
            <a:noAutofit/>
          </a:bodyPr>
          <a:p>
            <a:pPr algn="r">
              <a:tabLst>
                <a:tab algn="l" pos="0"/>
                <a:tab algn="l" pos="952560"/>
                <a:tab algn="l" pos="1905120"/>
                <a:tab algn="l" pos="2857680"/>
                <a:tab algn="l" pos="3809880"/>
                <a:tab algn="l" pos="4762440"/>
                <a:tab algn="l" pos="5715000"/>
                <a:tab algn="l" pos="6667560"/>
                <a:tab algn="l" pos="7620120"/>
                <a:tab algn="l" pos="8572680"/>
                <a:tab algn="l" pos="9524880"/>
                <a:tab algn="l" pos="104774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7" name=""/>
          <p:cNvSpPr/>
          <p:nvPr/>
        </p:nvSpPr>
        <p:spPr>
          <a:xfrm>
            <a:off x="-1440" y="8937720"/>
            <a:ext cx="3082680" cy="47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8" name=""/>
          <p:cNvSpPr/>
          <p:nvPr/>
        </p:nvSpPr>
        <p:spPr>
          <a:xfrm>
            <a:off x="-1440" y="-3240"/>
            <a:ext cx="30826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9" name="PlaceHolder 1"/>
          <p:cNvSpPr>
            <a:spLocks noGrp="1"/>
          </p:cNvSpPr>
          <p:nvPr>
            <p:ph type="sldImg"/>
          </p:nvPr>
        </p:nvSpPr>
        <p:spPr>
          <a:xfrm>
            <a:off x="1222200" y="711360"/>
            <a:ext cx="4683240" cy="3512880"/>
          </a:xfrm>
          <a:prstGeom prst="rect">
            <a:avLst/>
          </a:prstGeom>
          <a:ln w="0">
            <a:noFill/>
          </a:ln>
        </p:spPr>
      </p:sp>
      <p:sp>
        <p:nvSpPr>
          <p:cNvPr id="170" name="PlaceHolder 2"/>
          <p:cNvSpPr>
            <a:spLocks noGrp="1"/>
          </p:cNvSpPr>
          <p:nvPr>
            <p:ph type="body"/>
          </p:nvPr>
        </p:nvSpPr>
        <p:spPr>
          <a:xfrm>
            <a:off x="945720" y="4462200"/>
            <a:ext cx="5226120" cy="423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"/>
          <p:cNvSpPr/>
          <p:nvPr/>
        </p:nvSpPr>
        <p:spPr>
          <a:xfrm>
            <a:off x="4037040" y="-3240"/>
            <a:ext cx="3085920" cy="47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"/>
          <p:cNvSpPr/>
          <p:nvPr/>
        </p:nvSpPr>
        <p:spPr>
          <a:xfrm>
            <a:off x="4037040" y="8937720"/>
            <a:ext cx="3085920" cy="47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800" rIns="19800" tIns="0" bIns="0" anchor="b">
            <a:noAutofit/>
          </a:bodyPr>
          <a:p>
            <a:pPr algn="r">
              <a:tabLst>
                <a:tab algn="l" pos="0"/>
                <a:tab algn="l" pos="952560"/>
                <a:tab algn="l" pos="1905120"/>
                <a:tab algn="l" pos="2857680"/>
                <a:tab algn="l" pos="3809880"/>
                <a:tab algn="l" pos="4762440"/>
                <a:tab algn="l" pos="5715000"/>
                <a:tab algn="l" pos="6667560"/>
                <a:tab algn="l" pos="7620120"/>
                <a:tab algn="l" pos="8572680"/>
                <a:tab algn="l" pos="9524880"/>
                <a:tab algn="l" pos="10477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3" name=""/>
          <p:cNvSpPr/>
          <p:nvPr/>
        </p:nvSpPr>
        <p:spPr>
          <a:xfrm>
            <a:off x="-1440" y="8937720"/>
            <a:ext cx="3084480" cy="47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"/>
          <p:cNvSpPr/>
          <p:nvPr/>
        </p:nvSpPr>
        <p:spPr>
          <a:xfrm>
            <a:off x="-1440" y="-3240"/>
            <a:ext cx="3084480" cy="47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"/>
          <p:cNvSpPr/>
          <p:nvPr/>
        </p:nvSpPr>
        <p:spPr>
          <a:xfrm>
            <a:off x="4037040" y="-324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6" name=""/>
          <p:cNvSpPr/>
          <p:nvPr/>
        </p:nvSpPr>
        <p:spPr>
          <a:xfrm>
            <a:off x="4037040" y="8937720"/>
            <a:ext cx="3085920" cy="47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5400" rIns="95400" tIns="47520" bIns="47520" anchor="b">
            <a:noAutofit/>
          </a:bodyPr>
          <a:p>
            <a:pPr algn="r">
              <a:tabLst>
                <a:tab algn="l" pos="0"/>
                <a:tab algn="l" pos="952560"/>
                <a:tab algn="l" pos="1905120"/>
                <a:tab algn="l" pos="2857680"/>
                <a:tab algn="l" pos="3809880"/>
                <a:tab algn="l" pos="4762440"/>
                <a:tab algn="l" pos="5715000"/>
                <a:tab algn="l" pos="6667560"/>
                <a:tab algn="l" pos="7620120"/>
                <a:tab algn="l" pos="8572680"/>
                <a:tab algn="l" pos="9524880"/>
                <a:tab algn="l" pos="104774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7" name=""/>
          <p:cNvSpPr/>
          <p:nvPr/>
        </p:nvSpPr>
        <p:spPr>
          <a:xfrm>
            <a:off x="-1440" y="8937720"/>
            <a:ext cx="3082680" cy="47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8" name=""/>
          <p:cNvSpPr/>
          <p:nvPr/>
        </p:nvSpPr>
        <p:spPr>
          <a:xfrm>
            <a:off x="-1440" y="-3240"/>
            <a:ext cx="30826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9" name="PlaceHolder 1"/>
          <p:cNvSpPr>
            <a:spLocks noGrp="1"/>
          </p:cNvSpPr>
          <p:nvPr>
            <p:ph type="sldImg"/>
          </p:nvPr>
        </p:nvSpPr>
        <p:spPr>
          <a:xfrm>
            <a:off x="1222200" y="711360"/>
            <a:ext cx="4683240" cy="3512880"/>
          </a:xfrm>
          <a:prstGeom prst="rect">
            <a:avLst/>
          </a:prstGeom>
          <a:ln w="0">
            <a:noFill/>
          </a:ln>
        </p:spPr>
      </p:sp>
      <p:sp>
        <p:nvSpPr>
          <p:cNvPr id="180" name="PlaceHolder 2"/>
          <p:cNvSpPr>
            <a:spLocks noGrp="1"/>
          </p:cNvSpPr>
          <p:nvPr>
            <p:ph type="body"/>
          </p:nvPr>
        </p:nvSpPr>
        <p:spPr>
          <a:xfrm>
            <a:off x="945720" y="4462200"/>
            <a:ext cx="5226120" cy="423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0" y="266400"/>
            <a:ext cx="9144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0" y="266400"/>
            <a:ext cx="9144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990360" y="1824120"/>
            <a:ext cx="3523680" cy="427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4690440" y="1824120"/>
            <a:ext cx="3523680" cy="427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0" y="266400"/>
            <a:ext cx="9144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subTitle"/>
          </p:nvPr>
        </p:nvSpPr>
        <p:spPr>
          <a:xfrm>
            <a:off x="990360" y="1824120"/>
            <a:ext cx="7221240" cy="427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0" y="266400"/>
            <a:ext cx="9144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990360" y="1824120"/>
            <a:ext cx="7221240" cy="427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0" y="266400"/>
            <a:ext cx="9144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990360" y="1824120"/>
            <a:ext cx="7221240" cy="427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ffffff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85760" indent="-228600">
              <a:buClr>
                <a:srgbClr val="ffffff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428840" indent="-228600">
              <a:buClr>
                <a:srgbClr val="ffffff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1771560" indent="-228600">
              <a:buClr>
                <a:srgbClr val="ffffff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1771560" indent="-228600"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1771560" indent="-228600"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" name=""/>
          <p:cNvGrpSpPr/>
          <p:nvPr/>
        </p:nvGrpSpPr>
        <p:grpSpPr>
          <a:xfrm>
            <a:off x="8305920" y="5969160"/>
            <a:ext cx="761400" cy="761760"/>
            <a:chOff x="8305920" y="5969160"/>
            <a:chExt cx="761400" cy="761760"/>
          </a:xfrm>
        </p:grpSpPr>
        <p:grpSp>
          <p:nvGrpSpPr>
            <p:cNvPr id="3" name=""/>
            <p:cNvGrpSpPr/>
            <p:nvPr/>
          </p:nvGrpSpPr>
          <p:grpSpPr>
            <a:xfrm>
              <a:off x="8305920" y="6249960"/>
              <a:ext cx="761400" cy="480960"/>
              <a:chOff x="8305920" y="6249960"/>
              <a:chExt cx="761400" cy="480960"/>
            </a:xfrm>
          </p:grpSpPr>
          <p:sp>
            <p:nvSpPr>
              <p:cNvPr id="4" name=""/>
              <p:cNvSpPr/>
              <p:nvPr/>
            </p:nvSpPr>
            <p:spPr>
              <a:xfrm>
                <a:off x="8305920" y="6252480"/>
                <a:ext cx="154080" cy="151920"/>
              </a:xfrm>
              <a:custGeom>
                <a:avLst/>
                <a:gdLst/>
                <a:ahLst/>
                <a:rect l="l" t="t" r="r" b="b"/>
                <a:pathLst>
                  <a:path w="113" h="121">
                    <a:moveTo>
                      <a:pt x="0" y="77"/>
                    </a:moveTo>
                    <a:lnTo>
                      <a:pt x="72" y="0"/>
                    </a:lnTo>
                    <a:lnTo>
                      <a:pt x="112" y="42"/>
                    </a:lnTo>
                    <a:lnTo>
                      <a:pt x="98" y="57"/>
                    </a:lnTo>
                    <a:lnTo>
                      <a:pt x="73" y="30"/>
                    </a:lnTo>
                    <a:lnTo>
                      <a:pt x="60" y="44"/>
                    </a:lnTo>
                    <a:lnTo>
                      <a:pt x="84" y="71"/>
                    </a:lnTo>
                    <a:lnTo>
                      <a:pt x="70" y="85"/>
                    </a:lnTo>
                    <a:lnTo>
                      <a:pt x="46" y="59"/>
                    </a:lnTo>
                    <a:lnTo>
                      <a:pt x="28" y="78"/>
                    </a:lnTo>
                    <a:lnTo>
                      <a:pt x="53" y="105"/>
                    </a:lnTo>
                    <a:lnTo>
                      <a:pt x="40" y="120"/>
                    </a:lnTo>
                    <a:lnTo>
                      <a:pt x="0" y="77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" name=""/>
              <p:cNvSpPr/>
              <p:nvPr/>
            </p:nvSpPr>
            <p:spPr>
              <a:xfrm>
                <a:off x="8379720" y="6326280"/>
                <a:ext cx="163440" cy="163080"/>
              </a:xfrm>
              <a:custGeom>
                <a:avLst/>
                <a:gdLst/>
                <a:ahLst/>
                <a:rect l="l" t="t" r="r" b="b"/>
                <a:pathLst>
                  <a:path w="120" h="130">
                    <a:moveTo>
                      <a:pt x="72" y="0"/>
                    </a:moveTo>
                    <a:lnTo>
                      <a:pt x="89" y="19"/>
                    </a:lnTo>
                    <a:lnTo>
                      <a:pt x="63" y="77"/>
                    </a:lnTo>
                    <a:lnTo>
                      <a:pt x="64" y="78"/>
                    </a:lnTo>
                    <a:lnTo>
                      <a:pt x="104" y="34"/>
                    </a:lnTo>
                    <a:lnTo>
                      <a:pt x="119" y="50"/>
                    </a:lnTo>
                    <a:lnTo>
                      <a:pt x="47" y="129"/>
                    </a:lnTo>
                    <a:lnTo>
                      <a:pt x="29" y="110"/>
                    </a:lnTo>
                    <a:lnTo>
                      <a:pt x="55" y="50"/>
                    </a:lnTo>
                    <a:lnTo>
                      <a:pt x="15" y="94"/>
                    </a:lnTo>
                    <a:lnTo>
                      <a:pt x="0" y="77"/>
                    </a:lnTo>
                    <a:lnTo>
                      <a:pt x="72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8623440" y="6568920"/>
                <a:ext cx="162000" cy="162000"/>
              </a:xfrm>
              <a:custGeom>
                <a:avLst/>
                <a:gdLst/>
                <a:ahLst/>
                <a:rect l="l" t="t" r="r" b="b"/>
                <a:pathLst>
                  <a:path w="119" h="129">
                    <a:moveTo>
                      <a:pt x="71" y="0"/>
                    </a:moveTo>
                    <a:lnTo>
                      <a:pt x="89" y="19"/>
                    </a:lnTo>
                    <a:lnTo>
                      <a:pt x="63" y="78"/>
                    </a:lnTo>
                    <a:lnTo>
                      <a:pt x="103" y="34"/>
                    </a:lnTo>
                    <a:lnTo>
                      <a:pt x="118" y="50"/>
                    </a:lnTo>
                    <a:lnTo>
                      <a:pt x="46" y="128"/>
                    </a:lnTo>
                    <a:lnTo>
                      <a:pt x="29" y="110"/>
                    </a:lnTo>
                    <a:lnTo>
                      <a:pt x="55" y="50"/>
                    </a:lnTo>
                    <a:lnTo>
                      <a:pt x="14" y="94"/>
                    </a:lnTo>
                    <a:lnTo>
                      <a:pt x="0" y="77"/>
                    </a:lnTo>
                    <a:lnTo>
                      <a:pt x="71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8560800" y="6504840"/>
                <a:ext cx="23040" cy="25200"/>
              </a:xfrm>
              <a:custGeom>
                <a:avLst/>
                <a:gdLst/>
                <a:ahLst/>
                <a:rect l="l" t="t" r="r" b="b"/>
                <a:pathLst>
                  <a:path w="17" h="20">
                    <a:moveTo>
                      <a:pt x="0" y="0"/>
                    </a:moveTo>
                    <a:lnTo>
                      <a:pt x="0" y="19"/>
                    </a:lnTo>
                    <a:lnTo>
                      <a:pt x="2" y="17"/>
                    </a:lnTo>
                    <a:lnTo>
                      <a:pt x="16" y="11"/>
                    </a:lnTo>
                    <a:lnTo>
                      <a:pt x="13" y="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600" bIns="-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8560800" y="6410520"/>
                <a:ext cx="48960" cy="96480"/>
              </a:xfrm>
              <a:custGeom>
                <a:avLst/>
                <a:gdLst/>
                <a:ahLst/>
                <a:rect l="l" t="t" r="r" b="b"/>
                <a:pathLst>
                  <a:path w="36" h="77">
                    <a:moveTo>
                      <a:pt x="0" y="56"/>
                    </a:moveTo>
                    <a:lnTo>
                      <a:pt x="0" y="72"/>
                    </a:lnTo>
                    <a:lnTo>
                      <a:pt x="3" y="73"/>
                    </a:lnTo>
                    <a:lnTo>
                      <a:pt x="6" y="75"/>
                    </a:lnTo>
                    <a:lnTo>
                      <a:pt x="10" y="76"/>
                    </a:lnTo>
                    <a:lnTo>
                      <a:pt x="13" y="75"/>
                    </a:lnTo>
                    <a:lnTo>
                      <a:pt x="20" y="72"/>
                    </a:lnTo>
                    <a:lnTo>
                      <a:pt x="27" y="65"/>
                    </a:lnTo>
                    <a:lnTo>
                      <a:pt x="31" y="59"/>
                    </a:lnTo>
                    <a:lnTo>
                      <a:pt x="34" y="53"/>
                    </a:lnTo>
                    <a:lnTo>
                      <a:pt x="35" y="47"/>
                    </a:lnTo>
                    <a:lnTo>
                      <a:pt x="33" y="41"/>
                    </a:lnTo>
                    <a:lnTo>
                      <a:pt x="31" y="35"/>
                    </a:lnTo>
                    <a:lnTo>
                      <a:pt x="27" y="29"/>
                    </a:lnTo>
                    <a:lnTo>
                      <a:pt x="16" y="16"/>
                    </a:lnTo>
                    <a:lnTo>
                      <a:pt x="1" y="0"/>
                    </a:lnTo>
                    <a:lnTo>
                      <a:pt x="0" y="2"/>
                    </a:lnTo>
                    <a:lnTo>
                      <a:pt x="0" y="34"/>
                    </a:lnTo>
                    <a:lnTo>
                      <a:pt x="5" y="28"/>
                    </a:lnTo>
                    <a:lnTo>
                      <a:pt x="10" y="34"/>
                    </a:lnTo>
                    <a:lnTo>
                      <a:pt x="12" y="40"/>
                    </a:lnTo>
                    <a:lnTo>
                      <a:pt x="12" y="45"/>
                    </a:lnTo>
                    <a:lnTo>
                      <a:pt x="8" y="51"/>
                    </a:lnTo>
                    <a:lnTo>
                      <a:pt x="3" y="55"/>
                    </a:lnTo>
                    <a:lnTo>
                      <a:pt x="0" y="56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8465040" y="6414480"/>
                <a:ext cx="96480" cy="156600"/>
              </a:xfrm>
              <a:custGeom>
                <a:avLst/>
                <a:gdLst/>
                <a:ahLst/>
                <a:rect l="l" t="t" r="r" b="b"/>
                <a:pathLst>
                  <a:path w="71" h="125">
                    <a:moveTo>
                      <a:pt x="70" y="32"/>
                    </a:moveTo>
                    <a:lnTo>
                      <a:pt x="70" y="0"/>
                    </a:lnTo>
                    <a:lnTo>
                      <a:pt x="0" y="75"/>
                    </a:lnTo>
                    <a:lnTo>
                      <a:pt x="14" y="91"/>
                    </a:lnTo>
                    <a:lnTo>
                      <a:pt x="45" y="58"/>
                    </a:lnTo>
                    <a:lnTo>
                      <a:pt x="48" y="61"/>
                    </a:lnTo>
                    <a:lnTo>
                      <a:pt x="51" y="64"/>
                    </a:lnTo>
                    <a:lnTo>
                      <a:pt x="53" y="69"/>
                    </a:lnTo>
                    <a:lnTo>
                      <a:pt x="53" y="75"/>
                    </a:lnTo>
                    <a:lnTo>
                      <a:pt x="50" y="80"/>
                    </a:lnTo>
                    <a:lnTo>
                      <a:pt x="38" y="93"/>
                    </a:lnTo>
                    <a:lnTo>
                      <a:pt x="33" y="100"/>
                    </a:lnTo>
                    <a:lnTo>
                      <a:pt x="31" y="103"/>
                    </a:lnTo>
                    <a:lnTo>
                      <a:pt x="30" y="107"/>
                    </a:lnTo>
                    <a:lnTo>
                      <a:pt x="45" y="124"/>
                    </a:lnTo>
                    <a:lnTo>
                      <a:pt x="46" y="119"/>
                    </a:lnTo>
                    <a:lnTo>
                      <a:pt x="48" y="116"/>
                    </a:lnTo>
                    <a:lnTo>
                      <a:pt x="53" y="109"/>
                    </a:lnTo>
                    <a:lnTo>
                      <a:pt x="63" y="97"/>
                    </a:lnTo>
                    <a:lnTo>
                      <a:pt x="70" y="90"/>
                    </a:lnTo>
                    <a:lnTo>
                      <a:pt x="70" y="71"/>
                    </a:lnTo>
                    <a:lnTo>
                      <a:pt x="68" y="69"/>
                    </a:lnTo>
                    <a:lnTo>
                      <a:pt x="69" y="69"/>
                    </a:lnTo>
                    <a:lnTo>
                      <a:pt x="70" y="70"/>
                    </a:lnTo>
                    <a:lnTo>
                      <a:pt x="70" y="54"/>
                    </a:lnTo>
                    <a:lnTo>
                      <a:pt x="68" y="54"/>
                    </a:lnTo>
                    <a:lnTo>
                      <a:pt x="62" y="51"/>
                    </a:lnTo>
                    <a:lnTo>
                      <a:pt x="56" y="46"/>
                    </a:lnTo>
                    <a:lnTo>
                      <a:pt x="70" y="3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8622000" y="6504840"/>
                <a:ext cx="66960" cy="121680"/>
              </a:xfrm>
              <a:custGeom>
                <a:avLst/>
                <a:gdLst/>
                <a:ahLst/>
                <a:rect l="l" t="t" r="r" b="b"/>
                <a:pathLst>
                  <a:path w="49" h="97">
                    <a:moveTo>
                      <a:pt x="0" y="64"/>
                    </a:moveTo>
                    <a:lnTo>
                      <a:pt x="0" y="96"/>
                    </a:lnTo>
                    <a:lnTo>
                      <a:pt x="6" y="90"/>
                    </a:lnTo>
                    <a:lnTo>
                      <a:pt x="37" y="57"/>
                    </a:lnTo>
                    <a:lnTo>
                      <a:pt x="42" y="50"/>
                    </a:lnTo>
                    <a:lnTo>
                      <a:pt x="46" y="43"/>
                    </a:lnTo>
                    <a:lnTo>
                      <a:pt x="47" y="37"/>
                    </a:lnTo>
                    <a:lnTo>
                      <a:pt x="48" y="31"/>
                    </a:lnTo>
                    <a:lnTo>
                      <a:pt x="46" y="25"/>
                    </a:lnTo>
                    <a:lnTo>
                      <a:pt x="44" y="19"/>
                    </a:lnTo>
                    <a:lnTo>
                      <a:pt x="37" y="10"/>
                    </a:lnTo>
                    <a:lnTo>
                      <a:pt x="28" y="3"/>
                    </a:lnTo>
                    <a:lnTo>
                      <a:pt x="23" y="1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1"/>
                    </a:lnTo>
                    <a:lnTo>
                      <a:pt x="0" y="5"/>
                    </a:lnTo>
                    <a:lnTo>
                      <a:pt x="0" y="37"/>
                    </a:lnTo>
                    <a:lnTo>
                      <a:pt x="12" y="22"/>
                    </a:lnTo>
                    <a:lnTo>
                      <a:pt x="15" y="20"/>
                    </a:lnTo>
                    <a:lnTo>
                      <a:pt x="18" y="20"/>
                    </a:lnTo>
                    <a:lnTo>
                      <a:pt x="22" y="21"/>
                    </a:lnTo>
                    <a:lnTo>
                      <a:pt x="25" y="23"/>
                    </a:lnTo>
                    <a:lnTo>
                      <a:pt x="27" y="26"/>
                    </a:lnTo>
                    <a:lnTo>
                      <a:pt x="28" y="30"/>
                    </a:lnTo>
                    <a:lnTo>
                      <a:pt x="28" y="33"/>
                    </a:lnTo>
                    <a:lnTo>
                      <a:pt x="26" y="36"/>
                    </a:lnTo>
                    <a:lnTo>
                      <a:pt x="0" y="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8557920" y="6510960"/>
                <a:ext cx="65160" cy="123120"/>
              </a:xfrm>
              <a:custGeom>
                <a:avLst/>
                <a:gdLst/>
                <a:ahLst/>
                <a:rect l="l" t="t" r="r" b="b"/>
                <a:pathLst>
                  <a:path w="48" h="98">
                    <a:moveTo>
                      <a:pt x="47" y="31"/>
                    </a:moveTo>
                    <a:lnTo>
                      <a:pt x="47" y="0"/>
                    </a:lnTo>
                    <a:lnTo>
                      <a:pt x="40" y="5"/>
                    </a:lnTo>
                    <a:lnTo>
                      <a:pt x="10" y="39"/>
                    </a:lnTo>
                    <a:lnTo>
                      <a:pt x="5" y="45"/>
                    </a:lnTo>
                    <a:lnTo>
                      <a:pt x="1" y="52"/>
                    </a:lnTo>
                    <a:lnTo>
                      <a:pt x="0" y="58"/>
                    </a:lnTo>
                    <a:lnTo>
                      <a:pt x="0" y="65"/>
                    </a:lnTo>
                    <a:lnTo>
                      <a:pt x="0" y="71"/>
                    </a:lnTo>
                    <a:lnTo>
                      <a:pt x="3" y="76"/>
                    </a:lnTo>
                    <a:lnTo>
                      <a:pt x="9" y="85"/>
                    </a:lnTo>
                    <a:lnTo>
                      <a:pt x="18" y="93"/>
                    </a:lnTo>
                    <a:lnTo>
                      <a:pt x="23" y="95"/>
                    </a:lnTo>
                    <a:lnTo>
                      <a:pt x="28" y="97"/>
                    </a:lnTo>
                    <a:lnTo>
                      <a:pt x="34" y="96"/>
                    </a:lnTo>
                    <a:lnTo>
                      <a:pt x="40" y="94"/>
                    </a:lnTo>
                    <a:lnTo>
                      <a:pt x="47" y="91"/>
                    </a:lnTo>
                    <a:lnTo>
                      <a:pt x="47" y="59"/>
                    </a:lnTo>
                    <a:lnTo>
                      <a:pt x="34" y="73"/>
                    </a:lnTo>
                    <a:lnTo>
                      <a:pt x="31" y="75"/>
                    </a:lnTo>
                    <a:lnTo>
                      <a:pt x="28" y="75"/>
                    </a:lnTo>
                    <a:lnTo>
                      <a:pt x="24" y="75"/>
                    </a:lnTo>
                    <a:lnTo>
                      <a:pt x="21" y="72"/>
                    </a:lnTo>
                    <a:lnTo>
                      <a:pt x="19" y="69"/>
                    </a:lnTo>
                    <a:lnTo>
                      <a:pt x="19" y="65"/>
                    </a:lnTo>
                    <a:lnTo>
                      <a:pt x="19" y="62"/>
                    </a:lnTo>
                    <a:lnTo>
                      <a:pt x="21" y="59"/>
                    </a:lnTo>
                    <a:lnTo>
                      <a:pt x="47" y="31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8763840" y="6249960"/>
                <a:ext cx="303480" cy="384480"/>
              </a:xfrm>
              <a:custGeom>
                <a:avLst/>
                <a:gdLst/>
                <a:ahLst/>
                <a:rect l="l" t="t" r="r" b="b"/>
                <a:pathLst>
                  <a:path w="223" h="306">
                    <a:moveTo>
                      <a:pt x="222" y="79"/>
                    </a:moveTo>
                    <a:lnTo>
                      <a:pt x="149" y="0"/>
                    </a:lnTo>
                    <a:lnTo>
                      <a:pt x="2" y="159"/>
                    </a:lnTo>
                    <a:lnTo>
                      <a:pt x="17" y="176"/>
                    </a:lnTo>
                    <a:lnTo>
                      <a:pt x="149" y="32"/>
                    </a:lnTo>
                    <a:lnTo>
                      <a:pt x="192" y="79"/>
                    </a:lnTo>
                    <a:lnTo>
                      <a:pt x="0" y="288"/>
                    </a:lnTo>
                    <a:lnTo>
                      <a:pt x="14" y="305"/>
                    </a:lnTo>
                    <a:lnTo>
                      <a:pt x="222" y="7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13" name=""/>
            <p:cNvSpPr/>
            <p:nvPr/>
          </p:nvSpPr>
          <p:spPr>
            <a:xfrm>
              <a:off x="8404200" y="5969160"/>
              <a:ext cx="384120" cy="384120"/>
            </a:xfrm>
            <a:custGeom>
              <a:avLst/>
              <a:gdLst/>
              <a:ahLst/>
              <a:rect l="l" t="t" r="r" b="b"/>
              <a:pathLst>
                <a:path w="282" h="306">
                  <a:moveTo>
                    <a:pt x="178" y="288"/>
                  </a:moveTo>
                  <a:lnTo>
                    <a:pt x="133" y="239"/>
                  </a:lnTo>
                  <a:lnTo>
                    <a:pt x="281" y="79"/>
                  </a:lnTo>
                  <a:lnTo>
                    <a:pt x="207" y="0"/>
                  </a:lnTo>
                  <a:lnTo>
                    <a:pt x="0" y="226"/>
                  </a:lnTo>
                  <a:lnTo>
                    <a:pt x="14" y="242"/>
                  </a:lnTo>
                  <a:lnTo>
                    <a:pt x="207" y="32"/>
                  </a:lnTo>
                  <a:lnTo>
                    <a:pt x="250" y="79"/>
                  </a:lnTo>
                  <a:lnTo>
                    <a:pt x="103" y="239"/>
                  </a:lnTo>
                  <a:lnTo>
                    <a:pt x="163" y="305"/>
                  </a:lnTo>
                  <a:lnTo>
                    <a:pt x="178" y="288"/>
                  </a:lnTo>
                </a:path>
              </a:pathLst>
            </a:custGeom>
            <a:solidFill>
              <a:srgbClr val="ff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8626320" y="6110280"/>
              <a:ext cx="301680" cy="384120"/>
            </a:xfrm>
            <a:custGeom>
              <a:avLst/>
              <a:gdLst/>
              <a:ahLst/>
              <a:rect l="l" t="t" r="r" b="b"/>
              <a:pathLst>
                <a:path w="222" h="306">
                  <a:moveTo>
                    <a:pt x="118" y="288"/>
                  </a:moveTo>
                  <a:lnTo>
                    <a:pt x="73" y="239"/>
                  </a:lnTo>
                  <a:lnTo>
                    <a:pt x="221" y="79"/>
                  </a:lnTo>
                  <a:lnTo>
                    <a:pt x="147" y="0"/>
                  </a:lnTo>
                  <a:lnTo>
                    <a:pt x="0" y="160"/>
                  </a:lnTo>
                  <a:lnTo>
                    <a:pt x="14" y="176"/>
                  </a:lnTo>
                  <a:lnTo>
                    <a:pt x="147" y="32"/>
                  </a:lnTo>
                  <a:lnTo>
                    <a:pt x="190" y="79"/>
                  </a:lnTo>
                  <a:lnTo>
                    <a:pt x="43" y="239"/>
                  </a:lnTo>
                  <a:lnTo>
                    <a:pt x="103" y="305"/>
                  </a:lnTo>
                  <a:lnTo>
                    <a:pt x="118" y="288"/>
                  </a:lnTo>
                </a:path>
              </a:pathLst>
            </a:custGeom>
            <a:solidFill>
              <a:srgbClr val="00b02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0" y="4935240"/>
            <a:ext cx="9144000" cy="1508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Enron Net Works</a:t>
            </a:r>
            <a:endParaRPr b="1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pSp>
        <p:nvGrpSpPr>
          <p:cNvPr id="31" name=""/>
          <p:cNvGrpSpPr/>
          <p:nvPr/>
        </p:nvGrpSpPr>
        <p:grpSpPr>
          <a:xfrm>
            <a:off x="2959200" y="1359000"/>
            <a:ext cx="3253680" cy="3227040"/>
            <a:chOff x="2959200" y="1359000"/>
            <a:chExt cx="3253680" cy="3227040"/>
          </a:xfrm>
        </p:grpSpPr>
        <p:grpSp>
          <p:nvGrpSpPr>
            <p:cNvPr id="32" name=""/>
            <p:cNvGrpSpPr/>
            <p:nvPr/>
          </p:nvGrpSpPr>
          <p:grpSpPr>
            <a:xfrm>
              <a:off x="2959200" y="2562120"/>
              <a:ext cx="3253680" cy="2023920"/>
              <a:chOff x="2959200" y="2562120"/>
              <a:chExt cx="3253680" cy="2023920"/>
            </a:xfrm>
          </p:grpSpPr>
          <p:sp>
            <p:nvSpPr>
              <p:cNvPr id="33" name=""/>
              <p:cNvSpPr/>
              <p:nvPr/>
            </p:nvSpPr>
            <p:spPr>
              <a:xfrm>
                <a:off x="2959200" y="2571120"/>
                <a:ext cx="652320" cy="64152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4" name=""/>
              <p:cNvSpPr/>
              <p:nvPr/>
            </p:nvSpPr>
            <p:spPr>
              <a:xfrm>
                <a:off x="3276000" y="2883600"/>
                <a:ext cx="693360" cy="68364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>
                <a:off x="4315680" y="3907800"/>
                <a:ext cx="691200" cy="67824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6" name=""/>
              <p:cNvSpPr/>
              <p:nvPr/>
            </p:nvSpPr>
            <p:spPr>
              <a:xfrm>
                <a:off x="4047120" y="3633480"/>
                <a:ext cx="31320" cy="10404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7" name=""/>
              <p:cNvSpPr/>
              <p:nvPr/>
            </p:nvSpPr>
            <p:spPr>
              <a:xfrm>
                <a:off x="4047120" y="3240360"/>
                <a:ext cx="211320" cy="40752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8" name=""/>
              <p:cNvSpPr/>
              <p:nvPr/>
            </p:nvSpPr>
            <p:spPr>
              <a:xfrm>
                <a:off x="3639240" y="3251160"/>
                <a:ext cx="408960" cy="66384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9" name=""/>
              <p:cNvSpPr/>
              <p:nvPr/>
            </p:nvSpPr>
            <p:spPr>
              <a:xfrm>
                <a:off x="4313880" y="3633480"/>
                <a:ext cx="277560" cy="51372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0" name=""/>
              <p:cNvSpPr/>
              <p:nvPr/>
            </p:nvSpPr>
            <p:spPr>
              <a:xfrm>
                <a:off x="4039560" y="3662640"/>
                <a:ext cx="275760" cy="51588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1" name=""/>
              <p:cNvSpPr/>
              <p:nvPr/>
            </p:nvSpPr>
            <p:spPr>
              <a:xfrm>
                <a:off x="4917600" y="2562120"/>
                <a:ext cx="1295280" cy="161640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42" name=""/>
            <p:cNvGrpSpPr/>
            <p:nvPr/>
          </p:nvGrpSpPr>
          <p:grpSpPr>
            <a:xfrm>
              <a:off x="3378240" y="1359000"/>
              <a:ext cx="2239920" cy="2208240"/>
              <a:chOff x="3378240" y="1359000"/>
              <a:chExt cx="2239920" cy="2208240"/>
            </a:xfrm>
          </p:grpSpPr>
          <p:sp>
            <p:nvSpPr>
              <p:cNvPr id="43" name=""/>
              <p:cNvSpPr/>
              <p:nvPr/>
            </p:nvSpPr>
            <p:spPr>
              <a:xfrm>
                <a:off x="3378240" y="1359000"/>
                <a:ext cx="1638360" cy="1614240"/>
              </a:xfrm>
              <a:custGeom>
                <a:avLst/>
                <a:gdLst/>
                <a:ahLst/>
                <a:rect l="l" t="t" r="r" b="b"/>
                <a:pathLst>
                  <a:path w="884" h="883">
                    <a:moveTo>
                      <a:pt x="561" y="835"/>
                    </a:moveTo>
                    <a:lnTo>
                      <a:pt x="419" y="694"/>
                    </a:lnTo>
                    <a:lnTo>
                      <a:pt x="883" y="230"/>
                    </a:lnTo>
                    <a:lnTo>
                      <a:pt x="653" y="0"/>
                    </a:lnTo>
                    <a:lnTo>
                      <a:pt x="0" y="654"/>
                    </a:lnTo>
                    <a:lnTo>
                      <a:pt x="47" y="701"/>
                    </a:lnTo>
                    <a:lnTo>
                      <a:pt x="653" y="95"/>
                    </a:lnTo>
                    <a:lnTo>
                      <a:pt x="788" y="230"/>
                    </a:lnTo>
                    <a:lnTo>
                      <a:pt x="325" y="694"/>
                    </a:lnTo>
                    <a:lnTo>
                      <a:pt x="514" y="882"/>
                    </a:lnTo>
                    <a:lnTo>
                      <a:pt x="561" y="835"/>
                    </a:lnTo>
                  </a:path>
                </a:pathLst>
              </a:custGeom>
              <a:solidFill>
                <a:srgbClr val="cc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4" name=""/>
              <p:cNvSpPr/>
              <p:nvPr/>
            </p:nvSpPr>
            <p:spPr>
              <a:xfrm>
                <a:off x="4330800" y="1951200"/>
                <a:ext cx="1287360" cy="1616040"/>
              </a:xfrm>
              <a:custGeom>
                <a:avLst/>
                <a:gdLst/>
                <a:ahLst/>
                <a:rect l="l" t="t" r="r" b="b"/>
                <a:pathLst>
                  <a:path w="695" h="884">
                    <a:moveTo>
                      <a:pt x="371" y="835"/>
                    </a:moveTo>
                    <a:lnTo>
                      <a:pt x="230" y="694"/>
                    </a:lnTo>
                    <a:lnTo>
                      <a:pt x="694" y="231"/>
                    </a:lnTo>
                    <a:lnTo>
                      <a:pt x="463" y="0"/>
                    </a:lnTo>
                    <a:lnTo>
                      <a:pt x="0" y="464"/>
                    </a:lnTo>
                    <a:lnTo>
                      <a:pt x="47" y="511"/>
                    </a:lnTo>
                    <a:lnTo>
                      <a:pt x="463" y="95"/>
                    </a:lnTo>
                    <a:lnTo>
                      <a:pt x="599" y="231"/>
                    </a:lnTo>
                    <a:lnTo>
                      <a:pt x="136" y="694"/>
                    </a:lnTo>
                    <a:lnTo>
                      <a:pt x="324" y="883"/>
                    </a:lnTo>
                    <a:lnTo>
                      <a:pt x="371" y="835"/>
                    </a:lnTo>
                  </a:path>
                </a:pathLst>
              </a:custGeom>
              <a:solidFill>
                <a:srgbClr val="00b0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0" y="266400"/>
            <a:ext cx="9144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eCommerce Initiatives</a:t>
            </a:r>
            <a:endParaRPr b="1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990360" y="1824120"/>
            <a:ext cx="4808520" cy="427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ffff00"/>
                </a:solidFill>
                <a:effectLst/>
                <a:uFillTx/>
                <a:latin typeface="Arial"/>
              </a:rPr>
              <a:t>Under Consideration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Petrochemicals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Grains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Straight Through Processing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Transaction Management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Logistics (Shipping, air cargo, etc.)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Procurement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819000" y="2492280"/>
            <a:ext cx="117720" cy="117720"/>
          </a:xfrm>
          <a:prstGeom prst="ellipse">
            <a:avLst/>
          </a:prstGeom>
          <a:solidFill>
            <a:srgbClr val="33cc33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360" bIns="36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>
            <a:off x="819000" y="3052800"/>
            <a:ext cx="117720" cy="117360"/>
          </a:xfrm>
          <a:prstGeom prst="ellipse">
            <a:avLst/>
          </a:prstGeom>
          <a:solidFill>
            <a:srgbClr val="33cc33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819000" y="3586320"/>
            <a:ext cx="117720" cy="117360"/>
          </a:xfrm>
          <a:prstGeom prst="ellipse">
            <a:avLst/>
          </a:prstGeom>
          <a:solidFill>
            <a:srgbClr val="33cc33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>
            <a:off x="819000" y="4137120"/>
            <a:ext cx="117720" cy="117360"/>
          </a:xfrm>
          <a:prstGeom prst="ellipse">
            <a:avLst/>
          </a:prstGeom>
          <a:solidFill>
            <a:srgbClr val="33cc33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819000" y="4708440"/>
            <a:ext cx="117720" cy="117720"/>
          </a:xfrm>
          <a:prstGeom prst="ellipse">
            <a:avLst/>
          </a:prstGeom>
          <a:solidFill>
            <a:srgbClr val="33cc33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360" bIns="36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819000" y="5259240"/>
            <a:ext cx="117720" cy="117720"/>
          </a:xfrm>
          <a:prstGeom prst="ellipse">
            <a:avLst/>
          </a:prstGeom>
          <a:solidFill>
            <a:srgbClr val="33cc33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360" bIns="36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9" name=""/>
          <p:cNvCxnSpPr/>
          <p:nvPr/>
        </p:nvCxnSpPr>
        <p:spPr>
          <a:xfrm flipH="1" flipV="1" rot="5400000">
            <a:off x="3386520" y="2264040"/>
            <a:ext cx="686520" cy="1624680"/>
          </a:xfrm>
          <a:prstGeom prst="bentConnector2">
            <a:avLst/>
          </a:prstGeom>
          <a:ln w="9360">
            <a:solidFill>
              <a:srgbClr val="ffffff"/>
            </a:solidFill>
            <a:miter/>
          </a:ln>
        </p:spPr>
      </p:cxnSp>
      <p:sp>
        <p:nvSpPr>
          <p:cNvPr id="90" name=""/>
          <p:cNvSpPr/>
          <p:nvPr/>
        </p:nvSpPr>
        <p:spPr>
          <a:xfrm>
            <a:off x="1351080" y="3200400"/>
            <a:ext cx="1022400" cy="609480"/>
          </a:xfrm>
          <a:prstGeom prst="rect">
            <a:avLst/>
          </a:prstGeom>
          <a:solidFill>
            <a:srgbClr val="ff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2449440" y="3200400"/>
            <a:ext cx="990720" cy="609480"/>
          </a:xfrm>
          <a:prstGeom prst="rect">
            <a:avLst/>
          </a:prstGeom>
          <a:solidFill>
            <a:srgbClr val="ff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4148280" y="3200400"/>
            <a:ext cx="1066680" cy="609480"/>
          </a:xfrm>
          <a:prstGeom prst="rect">
            <a:avLst/>
          </a:prstGeom>
          <a:solidFill>
            <a:srgbClr val="ff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5283360" y="3193920"/>
            <a:ext cx="1073160" cy="609840"/>
          </a:xfrm>
          <a:prstGeom prst="rect">
            <a:avLst/>
          </a:prstGeom>
          <a:solidFill>
            <a:srgbClr val="ff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>
            <a:off x="6424560" y="3200400"/>
            <a:ext cx="990720" cy="609480"/>
          </a:xfrm>
          <a:prstGeom prst="rect">
            <a:avLst/>
          </a:prstGeom>
          <a:solidFill>
            <a:srgbClr val="ff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>
            <a:off x="7481880" y="3200400"/>
            <a:ext cx="1033560" cy="609480"/>
          </a:xfrm>
          <a:prstGeom prst="rect">
            <a:avLst/>
          </a:prstGeom>
          <a:solidFill>
            <a:srgbClr val="ff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>
            <a:off x="298440" y="3200400"/>
            <a:ext cx="990720" cy="609480"/>
          </a:xfrm>
          <a:prstGeom prst="rect">
            <a:avLst/>
          </a:prstGeom>
          <a:solidFill>
            <a:srgbClr val="ff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>
            <a:off x="228600" y="228600"/>
            <a:ext cx="8610480" cy="129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1900"/>
            </a:br>
            <a:endParaRPr b="0" lang="en-US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"/>
          <p:cNvSpPr/>
          <p:nvPr/>
        </p:nvSpPr>
        <p:spPr>
          <a:xfrm>
            <a:off x="380880" y="4648320"/>
            <a:ext cx="1219320" cy="609480"/>
          </a:xfrm>
          <a:prstGeom prst="rect">
            <a:avLst/>
          </a:prstGeom>
          <a:solidFill>
            <a:srgbClr val="ff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"/>
          <p:cNvSpPr/>
          <p:nvPr/>
        </p:nvSpPr>
        <p:spPr>
          <a:xfrm>
            <a:off x="1752480" y="4648320"/>
            <a:ext cx="1219320" cy="609480"/>
          </a:xfrm>
          <a:prstGeom prst="rect">
            <a:avLst/>
          </a:prstGeom>
          <a:solidFill>
            <a:srgbClr val="ff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>
            <a:off x="3124080" y="4648320"/>
            <a:ext cx="1219320" cy="609480"/>
          </a:xfrm>
          <a:prstGeom prst="rect">
            <a:avLst/>
          </a:prstGeom>
          <a:solidFill>
            <a:srgbClr val="ff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"/>
          <p:cNvSpPr/>
          <p:nvPr/>
        </p:nvSpPr>
        <p:spPr>
          <a:xfrm>
            <a:off x="4495680" y="4648320"/>
            <a:ext cx="1219320" cy="609480"/>
          </a:xfrm>
          <a:prstGeom prst="rect">
            <a:avLst/>
          </a:prstGeom>
          <a:solidFill>
            <a:srgbClr val="ff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>
            <a:off x="5867280" y="4648320"/>
            <a:ext cx="1219320" cy="609480"/>
          </a:xfrm>
          <a:prstGeom prst="rect">
            <a:avLst/>
          </a:prstGeom>
          <a:solidFill>
            <a:srgbClr val="ff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>
            <a:off x="7238880" y="4648320"/>
            <a:ext cx="1219320" cy="609480"/>
          </a:xfrm>
          <a:prstGeom prst="rect">
            <a:avLst/>
          </a:prstGeom>
          <a:solidFill>
            <a:srgbClr val="ff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393840" y="3273480"/>
            <a:ext cx="83484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Phillipe Bibi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CTO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1284120" y="3267000"/>
            <a:ext cx="118440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Human Resources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Robert Jones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>
            <a:off x="2458800" y="3273480"/>
            <a:ext cx="96840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Horn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4236840" y="3303720"/>
            <a:ext cx="89856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Corporate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5238720" y="3178080"/>
            <a:ext cx="118404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Markets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Identification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Jay Fitzgerald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399960" y="4711680"/>
            <a:ext cx="118404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Online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Louise Kitchen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1771560" y="4711680"/>
            <a:ext cx="118404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Pulp &amp; Paper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Greg Piper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3251160" y="4711680"/>
            <a:ext cx="96840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Metals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Bruce Garner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>
            <a:off x="4537080" y="4737240"/>
            <a:ext cx="113976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Markets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Harry Arora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>
            <a:off x="5983200" y="4711680"/>
            <a:ext cx="98748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Credit(?)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Bryan Seyfried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"/>
          <p:cNvSpPr/>
          <p:nvPr/>
        </p:nvSpPr>
        <p:spPr>
          <a:xfrm>
            <a:off x="7354800" y="4711680"/>
            <a:ext cx="98748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Procurement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George Wasaff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6611760" y="3327480"/>
            <a:ext cx="61272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7513560" y="3197160"/>
            <a:ext cx="96840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Allan Sommer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0" y="266400"/>
            <a:ext cx="9144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Net Works Organization</a:t>
            </a:r>
            <a:br>
              <a:rPr sz="3200"/>
            </a:b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April 13, 2000</a:t>
            </a:r>
            <a:endParaRPr b="1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cxnSp>
        <p:nvCxnSpPr>
          <p:cNvPr id="118" name=""/>
          <p:cNvCxnSpPr/>
          <p:nvPr/>
        </p:nvCxnSpPr>
        <p:spPr>
          <a:xfrm flipH="1" flipV="1" rot="5400000">
            <a:off x="1999800" y="2785680"/>
            <a:ext cx="838800" cy="2858040"/>
          </a:xfrm>
          <a:prstGeom prst="bentConnector3">
            <a:avLst>
              <a:gd name="adj1" fmla="val 49978"/>
            </a:avLst>
          </a:prstGeom>
          <a:ln w="9360">
            <a:solidFill>
              <a:srgbClr val="ffffff"/>
            </a:solidFill>
            <a:miter/>
          </a:ln>
        </p:spPr>
      </p:cxnSp>
      <p:cxnSp>
        <p:nvCxnSpPr>
          <p:cNvPr id="119" name=""/>
          <p:cNvCxnSpPr/>
          <p:nvPr/>
        </p:nvCxnSpPr>
        <p:spPr>
          <a:xfrm flipH="1" flipV="1" rot="5400000">
            <a:off x="2685600" y="3471480"/>
            <a:ext cx="838800" cy="1486440"/>
          </a:xfrm>
          <a:prstGeom prst="bentConnector3">
            <a:avLst>
              <a:gd name="adj1" fmla="val 49978"/>
            </a:avLst>
          </a:prstGeom>
          <a:ln w="9360">
            <a:solidFill>
              <a:srgbClr val="ffffff"/>
            </a:solidFill>
            <a:miter/>
          </a:ln>
        </p:spPr>
      </p:cxnSp>
      <p:cxnSp>
        <p:nvCxnSpPr>
          <p:cNvPr id="120" name=""/>
          <p:cNvCxnSpPr/>
          <p:nvPr/>
        </p:nvCxnSpPr>
        <p:spPr>
          <a:xfrm flipH="1" flipV="1" rot="5400000">
            <a:off x="3369960" y="4156920"/>
            <a:ext cx="834120" cy="119880"/>
          </a:xfrm>
          <a:prstGeom prst="bentConnector3">
            <a:avLst>
              <a:gd name="adj1" fmla="val 50259"/>
            </a:avLst>
          </a:prstGeom>
          <a:ln w="9360">
            <a:solidFill>
              <a:srgbClr val="ffffff"/>
            </a:solidFill>
            <a:miter/>
          </a:ln>
        </p:spPr>
      </p:cxnSp>
      <p:cxnSp>
        <p:nvCxnSpPr>
          <p:cNvPr id="121" name=""/>
          <p:cNvCxnSpPr/>
          <p:nvPr/>
        </p:nvCxnSpPr>
        <p:spPr>
          <a:xfrm flipV="1" rot="16200000">
            <a:off x="4057200" y="3585600"/>
            <a:ext cx="838800" cy="1258200"/>
          </a:xfrm>
          <a:prstGeom prst="bentConnector3">
            <a:avLst>
              <a:gd name="adj1" fmla="val 49978"/>
            </a:avLst>
          </a:prstGeom>
          <a:ln w="9360">
            <a:solidFill>
              <a:srgbClr val="ffffff"/>
            </a:solidFill>
            <a:miter/>
          </a:ln>
        </p:spPr>
      </p:cxnSp>
      <p:cxnSp>
        <p:nvCxnSpPr>
          <p:cNvPr id="122" name=""/>
          <p:cNvCxnSpPr/>
          <p:nvPr/>
        </p:nvCxnSpPr>
        <p:spPr>
          <a:xfrm flipV="1" rot="16200000">
            <a:off x="4743000" y="2899800"/>
            <a:ext cx="838800" cy="2629800"/>
          </a:xfrm>
          <a:prstGeom prst="bentConnector3">
            <a:avLst>
              <a:gd name="adj1" fmla="val 49978"/>
            </a:avLst>
          </a:prstGeom>
          <a:ln w="9360">
            <a:solidFill>
              <a:srgbClr val="ffffff"/>
            </a:solidFill>
            <a:miter/>
          </a:ln>
        </p:spPr>
      </p:cxnSp>
      <p:cxnSp>
        <p:nvCxnSpPr>
          <p:cNvPr id="123" name=""/>
          <p:cNvCxnSpPr/>
          <p:nvPr/>
        </p:nvCxnSpPr>
        <p:spPr>
          <a:xfrm flipV="1" rot="16200000">
            <a:off x="5428800" y="2214000"/>
            <a:ext cx="838800" cy="4001400"/>
          </a:xfrm>
          <a:prstGeom prst="bentConnector3">
            <a:avLst>
              <a:gd name="adj1" fmla="val 49978"/>
            </a:avLst>
          </a:prstGeom>
          <a:ln w="9360">
            <a:solidFill>
              <a:srgbClr val="ffffff"/>
            </a:solidFill>
            <a:miter/>
          </a:ln>
        </p:spPr>
      </p:cxnSp>
      <p:sp>
        <p:nvSpPr>
          <p:cNvPr id="124" name=""/>
          <p:cNvSpPr/>
          <p:nvPr/>
        </p:nvSpPr>
        <p:spPr>
          <a:xfrm>
            <a:off x="952560" y="3816360"/>
            <a:ext cx="6904080" cy="392040"/>
          </a:xfrm>
          <a:prstGeom prst="triangle">
            <a:avLst>
              <a:gd name="adj" fmla="val 41940"/>
            </a:avLst>
          </a:prstGeom>
          <a:gradFill rotWithShape="0">
            <a:gsLst>
              <a:gs pos="0">
                <a:srgbClr val="b1dcfe"/>
              </a:gs>
              <a:gs pos="100000">
                <a:srgbClr val="0091f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125" name=""/>
          <p:cNvCxnSpPr>
            <a:stCxn id="96" idx="0"/>
            <a:endCxn id="126" idx="2"/>
          </p:cNvCxnSpPr>
          <p:nvPr/>
        </p:nvCxnSpPr>
        <p:spPr>
          <a:xfrm flipH="1" flipV="1" rot="5400000">
            <a:off x="2289600" y="984600"/>
            <a:ext cx="720000" cy="3712320"/>
          </a:xfrm>
          <a:prstGeom prst="bentConnector3">
            <a:avLst>
              <a:gd name="adj1" fmla="val 49874"/>
            </a:avLst>
          </a:prstGeom>
          <a:ln w="9360">
            <a:solidFill>
              <a:srgbClr val="ffffff"/>
            </a:solidFill>
            <a:miter/>
          </a:ln>
        </p:spPr>
      </p:cxnSp>
      <p:cxnSp>
        <p:nvCxnSpPr>
          <p:cNvPr id="127" name=""/>
          <p:cNvCxnSpPr/>
          <p:nvPr/>
        </p:nvCxnSpPr>
        <p:spPr>
          <a:xfrm flipH="1" flipV="1" rot="5400000">
            <a:off x="2823840" y="1518840"/>
            <a:ext cx="720000" cy="2643840"/>
          </a:xfrm>
          <a:prstGeom prst="bentConnector3">
            <a:avLst>
              <a:gd name="adj1" fmla="val 49874"/>
            </a:avLst>
          </a:prstGeom>
          <a:ln w="9360">
            <a:solidFill>
              <a:srgbClr val="ffffff"/>
            </a:solidFill>
            <a:miter/>
          </a:ln>
        </p:spPr>
      </p:cxnSp>
      <p:cxnSp>
        <p:nvCxnSpPr>
          <p:cNvPr id="128" name=""/>
          <p:cNvCxnSpPr>
            <a:stCxn id="124" idx="0"/>
            <a:endCxn id="126" idx="2"/>
          </p:cNvCxnSpPr>
          <p:nvPr/>
        </p:nvCxnSpPr>
        <p:spPr>
          <a:xfrm flipH="1" flipV="1" rot="5400000">
            <a:off x="3508920" y="2819520"/>
            <a:ext cx="1335960" cy="658080"/>
          </a:xfrm>
          <a:prstGeom prst="bentConnector3">
            <a:avLst>
              <a:gd name="adj1" fmla="val 78571"/>
            </a:avLst>
          </a:prstGeom>
          <a:ln w="9360">
            <a:solidFill>
              <a:srgbClr val="ffffff"/>
            </a:solidFill>
            <a:miter/>
          </a:ln>
        </p:spPr>
      </p:cxnSp>
      <p:cxnSp>
        <p:nvCxnSpPr>
          <p:cNvPr id="129" name=""/>
          <p:cNvCxnSpPr>
            <a:stCxn id="92" idx="0"/>
            <a:endCxn id="126" idx="2"/>
          </p:cNvCxnSpPr>
          <p:nvPr/>
        </p:nvCxnSpPr>
        <p:spPr>
          <a:xfrm flipV="1" rot="16200000">
            <a:off x="4233240" y="2752200"/>
            <a:ext cx="720000" cy="176760"/>
          </a:xfrm>
          <a:prstGeom prst="bentConnector3">
            <a:avLst>
              <a:gd name="adj1" fmla="val 49874"/>
            </a:avLst>
          </a:prstGeom>
          <a:ln w="9360">
            <a:solidFill>
              <a:srgbClr val="ffffff"/>
            </a:solidFill>
            <a:miter/>
          </a:ln>
        </p:spPr>
      </p:cxnSp>
      <p:cxnSp>
        <p:nvCxnSpPr>
          <p:cNvPr id="130" name=""/>
          <p:cNvCxnSpPr>
            <a:stCxn id="93" idx="0"/>
            <a:endCxn id="126" idx="2"/>
          </p:cNvCxnSpPr>
          <p:nvPr/>
        </p:nvCxnSpPr>
        <p:spPr>
          <a:xfrm flipV="1" rot="16200000">
            <a:off x="4805640" y="2179800"/>
            <a:ext cx="713520" cy="1315080"/>
          </a:xfrm>
          <a:prstGeom prst="bentConnector3">
            <a:avLst>
              <a:gd name="adj1" fmla="val 49873"/>
            </a:avLst>
          </a:prstGeom>
          <a:ln w="9360">
            <a:solidFill>
              <a:srgbClr val="ffffff"/>
            </a:solidFill>
            <a:miter/>
          </a:ln>
        </p:spPr>
      </p:cxnSp>
      <p:cxnSp>
        <p:nvCxnSpPr>
          <p:cNvPr id="131" name=""/>
          <p:cNvCxnSpPr>
            <a:stCxn id="94" idx="0"/>
            <a:endCxn id="126" idx="2"/>
          </p:cNvCxnSpPr>
          <p:nvPr/>
        </p:nvCxnSpPr>
        <p:spPr>
          <a:xfrm flipV="1" rot="16200000">
            <a:off x="5352480" y="1632960"/>
            <a:ext cx="720000" cy="2414880"/>
          </a:xfrm>
          <a:prstGeom prst="bentConnector3">
            <a:avLst>
              <a:gd name="adj1" fmla="val 49874"/>
            </a:avLst>
          </a:prstGeom>
          <a:ln w="9360">
            <a:solidFill>
              <a:srgbClr val="ffffff"/>
            </a:solidFill>
            <a:miter/>
          </a:ln>
        </p:spPr>
      </p:cxnSp>
      <p:cxnSp>
        <p:nvCxnSpPr>
          <p:cNvPr id="132" name=""/>
          <p:cNvCxnSpPr>
            <a:stCxn id="95" idx="0"/>
            <a:endCxn id="126" idx="2"/>
          </p:cNvCxnSpPr>
          <p:nvPr/>
        </p:nvCxnSpPr>
        <p:spPr>
          <a:xfrm flipV="1" rot="16200000">
            <a:off x="5892480" y="1092960"/>
            <a:ext cx="720000" cy="3494880"/>
          </a:xfrm>
          <a:prstGeom prst="bentConnector3">
            <a:avLst>
              <a:gd name="adj1" fmla="val 49874"/>
            </a:avLst>
          </a:prstGeom>
          <a:ln w="9360">
            <a:solidFill>
              <a:srgbClr val="ffffff"/>
            </a:solidFill>
            <a:miter/>
          </a:ln>
        </p:spPr>
      </p:cxnSp>
      <p:sp>
        <p:nvSpPr>
          <p:cNvPr id="133" name=""/>
          <p:cNvSpPr/>
          <p:nvPr/>
        </p:nvSpPr>
        <p:spPr>
          <a:xfrm>
            <a:off x="777960" y="2414520"/>
            <a:ext cx="7253280" cy="426960"/>
          </a:xfrm>
          <a:prstGeom prst="triangle">
            <a:avLst>
              <a:gd name="adj" fmla="val 49648"/>
            </a:avLst>
          </a:prstGeom>
          <a:gradFill rotWithShape="0">
            <a:gsLst>
              <a:gs pos="0">
                <a:srgbClr val="b1dcfe"/>
              </a:gs>
              <a:gs pos="100000">
                <a:srgbClr val="0091f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34" name=""/>
          <p:cNvGrpSpPr/>
          <p:nvPr/>
        </p:nvGrpSpPr>
        <p:grpSpPr>
          <a:xfrm>
            <a:off x="2790720" y="1566720"/>
            <a:ext cx="3429000" cy="914400"/>
            <a:chOff x="2790720" y="1566720"/>
            <a:chExt cx="3429000" cy="914400"/>
          </a:xfrm>
        </p:grpSpPr>
        <p:grpSp>
          <p:nvGrpSpPr>
            <p:cNvPr id="135" name=""/>
            <p:cNvGrpSpPr/>
            <p:nvPr/>
          </p:nvGrpSpPr>
          <p:grpSpPr>
            <a:xfrm>
              <a:off x="2790720" y="1566720"/>
              <a:ext cx="3429000" cy="914400"/>
              <a:chOff x="2790720" y="1566720"/>
              <a:chExt cx="3429000" cy="914400"/>
            </a:xfrm>
          </p:grpSpPr>
          <p:sp>
            <p:nvSpPr>
              <p:cNvPr id="126" name=""/>
              <p:cNvSpPr/>
              <p:nvPr/>
            </p:nvSpPr>
            <p:spPr>
              <a:xfrm>
                <a:off x="2790720" y="1566720"/>
                <a:ext cx="3429000" cy="914400"/>
              </a:xfrm>
              <a:prstGeom prst="rect">
                <a:avLst/>
              </a:prstGeom>
              <a:solidFill>
                <a:srgbClr val="ffffcc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6" name=""/>
              <p:cNvSpPr/>
              <p:nvPr/>
            </p:nvSpPr>
            <p:spPr>
              <a:xfrm>
                <a:off x="2815920" y="1833480"/>
                <a:ext cx="3356280" cy="506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9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Greg Whalley - Chairman and Chief Executive Officer</a:t>
                </a:r>
                <a:endPara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9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Mike McConnell - Vice Chairman &amp; Chief Operating Officer</a:t>
                </a:r>
                <a:endPara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9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Jeff McMahon - Vice Chairman &amp; Chief Commercial Officer</a:t>
                </a:r>
                <a:endPara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137" name=""/>
            <p:cNvSpPr/>
            <p:nvPr/>
          </p:nvSpPr>
          <p:spPr>
            <a:xfrm>
              <a:off x="3564360" y="1589040"/>
              <a:ext cx="18151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Office of the Chairman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7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Technology Update</a:t>
            </a:r>
            <a:endParaRPr b="1" lang="en-US" sz="37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"/>
          <p:cNvSpPr/>
          <p:nvPr/>
        </p:nvSpPr>
        <p:spPr>
          <a:xfrm>
            <a:off x="685800" y="1955880"/>
            <a:ext cx="152280" cy="152280"/>
          </a:xfrm>
          <a:prstGeom prst="ellipse">
            <a:avLst/>
          </a:prstGeom>
          <a:solidFill>
            <a:srgbClr val="00cc0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"/>
          <p:cNvSpPr/>
          <p:nvPr/>
        </p:nvSpPr>
        <p:spPr>
          <a:xfrm>
            <a:off x="685800" y="2530440"/>
            <a:ext cx="152280" cy="152280"/>
          </a:xfrm>
          <a:prstGeom prst="ellipse">
            <a:avLst/>
          </a:prstGeom>
          <a:solidFill>
            <a:srgbClr val="00cc0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"/>
          <p:cNvSpPr/>
          <p:nvPr/>
        </p:nvSpPr>
        <p:spPr>
          <a:xfrm>
            <a:off x="685800" y="3473280"/>
            <a:ext cx="152280" cy="152640"/>
          </a:xfrm>
          <a:prstGeom prst="ellipse">
            <a:avLst/>
          </a:prstGeom>
          <a:solidFill>
            <a:srgbClr val="00cc0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"/>
          <p:cNvSpPr/>
          <p:nvPr/>
        </p:nvSpPr>
        <p:spPr>
          <a:xfrm>
            <a:off x="685800" y="4384800"/>
            <a:ext cx="152280" cy="152280"/>
          </a:xfrm>
          <a:prstGeom prst="ellipse">
            <a:avLst/>
          </a:prstGeom>
          <a:solidFill>
            <a:srgbClr val="00cc0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0" y="266400"/>
            <a:ext cx="9144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Information Technology Priorities</a:t>
            </a:r>
            <a:endParaRPr b="1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/>
          </p:nvPr>
        </p:nvSpPr>
        <p:spPr>
          <a:xfrm>
            <a:off x="990360" y="1824120"/>
            <a:ext cx="7221240" cy="427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Rationalize IT infrastructure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Implement global standards for Enron’s infrastructure development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Insure appropriate deployment of resources throughout the company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Recruit and retain talented people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Support eCommerce capabilities across the company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5" name=""/>
          <p:cNvSpPr/>
          <p:nvPr/>
        </p:nvSpPr>
        <p:spPr>
          <a:xfrm>
            <a:off x="685800" y="4984920"/>
            <a:ext cx="152280" cy="152280"/>
          </a:xfrm>
          <a:prstGeom prst="ellipse">
            <a:avLst/>
          </a:prstGeom>
          <a:solidFill>
            <a:srgbClr val="00cc0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0" y="4935240"/>
            <a:ext cx="9144000" cy="1508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Enron Net Works</a:t>
            </a:r>
            <a:endParaRPr b="1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pSp>
        <p:nvGrpSpPr>
          <p:cNvPr id="147" name=""/>
          <p:cNvGrpSpPr/>
          <p:nvPr/>
        </p:nvGrpSpPr>
        <p:grpSpPr>
          <a:xfrm>
            <a:off x="2959200" y="1359000"/>
            <a:ext cx="3253680" cy="3227040"/>
            <a:chOff x="2959200" y="1359000"/>
            <a:chExt cx="3253680" cy="3227040"/>
          </a:xfrm>
        </p:grpSpPr>
        <p:grpSp>
          <p:nvGrpSpPr>
            <p:cNvPr id="148" name=""/>
            <p:cNvGrpSpPr/>
            <p:nvPr/>
          </p:nvGrpSpPr>
          <p:grpSpPr>
            <a:xfrm>
              <a:off x="2959200" y="2562120"/>
              <a:ext cx="3253680" cy="2023920"/>
              <a:chOff x="2959200" y="2562120"/>
              <a:chExt cx="3253680" cy="2023920"/>
            </a:xfrm>
          </p:grpSpPr>
          <p:sp>
            <p:nvSpPr>
              <p:cNvPr id="149" name=""/>
              <p:cNvSpPr/>
              <p:nvPr/>
            </p:nvSpPr>
            <p:spPr>
              <a:xfrm>
                <a:off x="2959200" y="2571120"/>
                <a:ext cx="652320" cy="64152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0" name=""/>
              <p:cNvSpPr/>
              <p:nvPr/>
            </p:nvSpPr>
            <p:spPr>
              <a:xfrm>
                <a:off x="3276000" y="2883600"/>
                <a:ext cx="693360" cy="68364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1" name=""/>
              <p:cNvSpPr/>
              <p:nvPr/>
            </p:nvSpPr>
            <p:spPr>
              <a:xfrm>
                <a:off x="4315680" y="3907800"/>
                <a:ext cx="691200" cy="67824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2" name=""/>
              <p:cNvSpPr/>
              <p:nvPr/>
            </p:nvSpPr>
            <p:spPr>
              <a:xfrm>
                <a:off x="4047120" y="3633480"/>
                <a:ext cx="31320" cy="10404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3" name=""/>
              <p:cNvSpPr/>
              <p:nvPr/>
            </p:nvSpPr>
            <p:spPr>
              <a:xfrm>
                <a:off x="4047120" y="3240360"/>
                <a:ext cx="211320" cy="40752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4" name=""/>
              <p:cNvSpPr/>
              <p:nvPr/>
            </p:nvSpPr>
            <p:spPr>
              <a:xfrm>
                <a:off x="3639240" y="3251160"/>
                <a:ext cx="408960" cy="66384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5" name=""/>
              <p:cNvSpPr/>
              <p:nvPr/>
            </p:nvSpPr>
            <p:spPr>
              <a:xfrm>
                <a:off x="4313880" y="3633480"/>
                <a:ext cx="277560" cy="51372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6" name=""/>
              <p:cNvSpPr/>
              <p:nvPr/>
            </p:nvSpPr>
            <p:spPr>
              <a:xfrm>
                <a:off x="4039560" y="3662640"/>
                <a:ext cx="275760" cy="51588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7" name=""/>
              <p:cNvSpPr/>
              <p:nvPr/>
            </p:nvSpPr>
            <p:spPr>
              <a:xfrm>
                <a:off x="4917600" y="2562120"/>
                <a:ext cx="1295280" cy="161640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58" name=""/>
            <p:cNvGrpSpPr/>
            <p:nvPr/>
          </p:nvGrpSpPr>
          <p:grpSpPr>
            <a:xfrm>
              <a:off x="3378240" y="1359000"/>
              <a:ext cx="2239920" cy="2208240"/>
              <a:chOff x="3378240" y="1359000"/>
              <a:chExt cx="2239920" cy="2208240"/>
            </a:xfrm>
          </p:grpSpPr>
          <p:sp>
            <p:nvSpPr>
              <p:cNvPr id="159" name=""/>
              <p:cNvSpPr/>
              <p:nvPr/>
            </p:nvSpPr>
            <p:spPr>
              <a:xfrm>
                <a:off x="3378240" y="1359000"/>
                <a:ext cx="1638360" cy="1614240"/>
              </a:xfrm>
              <a:custGeom>
                <a:avLst/>
                <a:gdLst/>
                <a:ahLst/>
                <a:rect l="l" t="t" r="r" b="b"/>
                <a:pathLst>
                  <a:path w="884" h="883">
                    <a:moveTo>
                      <a:pt x="561" y="835"/>
                    </a:moveTo>
                    <a:lnTo>
                      <a:pt x="419" y="694"/>
                    </a:lnTo>
                    <a:lnTo>
                      <a:pt x="883" y="230"/>
                    </a:lnTo>
                    <a:lnTo>
                      <a:pt x="653" y="0"/>
                    </a:lnTo>
                    <a:lnTo>
                      <a:pt x="0" y="654"/>
                    </a:lnTo>
                    <a:lnTo>
                      <a:pt x="47" y="701"/>
                    </a:lnTo>
                    <a:lnTo>
                      <a:pt x="653" y="95"/>
                    </a:lnTo>
                    <a:lnTo>
                      <a:pt x="788" y="230"/>
                    </a:lnTo>
                    <a:lnTo>
                      <a:pt x="325" y="694"/>
                    </a:lnTo>
                    <a:lnTo>
                      <a:pt x="514" y="882"/>
                    </a:lnTo>
                    <a:lnTo>
                      <a:pt x="561" y="835"/>
                    </a:lnTo>
                  </a:path>
                </a:pathLst>
              </a:custGeom>
              <a:solidFill>
                <a:srgbClr val="cc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0" name=""/>
              <p:cNvSpPr/>
              <p:nvPr/>
            </p:nvSpPr>
            <p:spPr>
              <a:xfrm>
                <a:off x="4330800" y="1951200"/>
                <a:ext cx="1287360" cy="1616040"/>
              </a:xfrm>
              <a:custGeom>
                <a:avLst/>
                <a:gdLst/>
                <a:ahLst/>
                <a:rect l="l" t="t" r="r" b="b"/>
                <a:pathLst>
                  <a:path w="695" h="884">
                    <a:moveTo>
                      <a:pt x="371" y="835"/>
                    </a:moveTo>
                    <a:lnTo>
                      <a:pt x="230" y="694"/>
                    </a:lnTo>
                    <a:lnTo>
                      <a:pt x="694" y="231"/>
                    </a:lnTo>
                    <a:lnTo>
                      <a:pt x="463" y="0"/>
                    </a:lnTo>
                    <a:lnTo>
                      <a:pt x="0" y="464"/>
                    </a:lnTo>
                    <a:lnTo>
                      <a:pt x="47" y="511"/>
                    </a:lnTo>
                    <a:lnTo>
                      <a:pt x="463" y="95"/>
                    </a:lnTo>
                    <a:lnTo>
                      <a:pt x="599" y="231"/>
                    </a:lnTo>
                    <a:lnTo>
                      <a:pt x="136" y="694"/>
                    </a:lnTo>
                    <a:lnTo>
                      <a:pt x="324" y="883"/>
                    </a:lnTo>
                    <a:lnTo>
                      <a:pt x="371" y="835"/>
                    </a:lnTo>
                  </a:path>
                </a:pathLst>
              </a:custGeom>
              <a:solidFill>
                <a:srgbClr val="00b0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7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Strategy Update</a:t>
            </a:r>
            <a:endParaRPr b="1" lang="en-US" sz="37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0" y="266400"/>
            <a:ext cx="9144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Market Conditions</a:t>
            </a:r>
            <a:endParaRPr b="1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990360" y="1824120"/>
            <a:ext cx="7221240" cy="427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internet provides a unique opportunity to have immediate and inexpensive access to new distribution channels.</a:t>
            </a:r>
            <a:br>
              <a:rPr sz="2000"/>
            </a:b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Many industries exist that sell commodity - like products through legacy distribution channels comprised of complex sales forces and long term relationships.</a:t>
            </a:r>
            <a:br>
              <a:rPr sz="2000"/>
            </a:b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equity markets indicate an enormous value differential between old economy businesses and new economy business.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685800" y="1952640"/>
            <a:ext cx="152280" cy="152280"/>
          </a:xfrm>
          <a:prstGeom prst="ellipse">
            <a:avLst/>
          </a:prstGeom>
          <a:solidFill>
            <a:srgbClr val="00cc0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>
            <a:off x="685800" y="3179880"/>
            <a:ext cx="152280" cy="152280"/>
          </a:xfrm>
          <a:prstGeom prst="ellipse">
            <a:avLst/>
          </a:prstGeom>
          <a:solidFill>
            <a:srgbClr val="00cc0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685800" y="4378320"/>
            <a:ext cx="152280" cy="152280"/>
          </a:xfrm>
          <a:prstGeom prst="ellipse">
            <a:avLst/>
          </a:prstGeom>
          <a:solidFill>
            <a:srgbClr val="00cc0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"/>
          <p:cNvSpPr/>
          <p:nvPr/>
        </p:nvSpPr>
        <p:spPr>
          <a:xfrm>
            <a:off x="1031760" y="1905120"/>
            <a:ext cx="7453440" cy="153828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1151280" y="1981080"/>
            <a:ext cx="7068240" cy="32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“ In five years time, all companies will be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internet companies, or they won’t be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companies at all.”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Andrew Grove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Chairman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Intel Corp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"/>
          <p:cNvSpPr/>
          <p:nvPr/>
        </p:nvSpPr>
        <p:spPr>
          <a:xfrm>
            <a:off x="1031760" y="3448080"/>
            <a:ext cx="7453440" cy="155088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1031760" y="1905120"/>
            <a:ext cx="7453440" cy="155088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1143000" y="1981080"/>
            <a:ext cx="7086600" cy="289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If some other company had launched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EnronOnline 8 months ago, today’s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discussion would be about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HOW WE BECAME THE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#2 PLAYER IN GAS!!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"/>
          <p:cNvSpPr/>
          <p:nvPr/>
        </p:nvSpPr>
        <p:spPr>
          <a:xfrm>
            <a:off x="685800" y="1522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0" y="266400"/>
            <a:ext cx="9144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Opportunity</a:t>
            </a:r>
            <a:endParaRPr b="1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990360" y="1824120"/>
            <a:ext cx="7221240" cy="427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Deploy eCommerce platforms/businesses to enhance our current market activity and penetrate new markets.</a:t>
            </a:r>
            <a:br>
              <a:rPr sz="2000"/>
            </a:b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Convert old economy businesses into new economy businesses and capture the value creation.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Combine Enron’s IT Group and eCommerce efforts into one commercial organization for focused execution of the business plan. 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>
            <a:off x="685800" y="1952640"/>
            <a:ext cx="152280" cy="152280"/>
          </a:xfrm>
          <a:prstGeom prst="ellipse">
            <a:avLst/>
          </a:prstGeom>
          <a:solidFill>
            <a:srgbClr val="33cc33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685800" y="2849400"/>
            <a:ext cx="152280" cy="152640"/>
          </a:xfrm>
          <a:prstGeom prst="ellipse">
            <a:avLst/>
          </a:prstGeom>
          <a:solidFill>
            <a:srgbClr val="33cc33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685800" y="3757680"/>
            <a:ext cx="152280" cy="152280"/>
          </a:xfrm>
          <a:prstGeom prst="ellipse">
            <a:avLst/>
          </a:prstGeom>
          <a:solidFill>
            <a:srgbClr val="33cc33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0" y="266400"/>
            <a:ext cx="9144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Why Enron?</a:t>
            </a:r>
            <a:endParaRPr b="1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990360" y="1824120"/>
            <a:ext cx="7221240" cy="427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We have been B2B for years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We have strong skills in risk intermediation and good systems to control risk.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We are already positioned as a successful “old economy”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 “new economy” company.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685800" y="1952640"/>
            <a:ext cx="152280" cy="152280"/>
          </a:xfrm>
          <a:prstGeom prst="ellipse">
            <a:avLst/>
          </a:prstGeom>
          <a:solidFill>
            <a:srgbClr val="00cc0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685800" y="2855880"/>
            <a:ext cx="152280" cy="152280"/>
          </a:xfrm>
          <a:prstGeom prst="ellipse">
            <a:avLst/>
          </a:prstGeom>
          <a:solidFill>
            <a:srgbClr val="00cc0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685800" y="4073400"/>
            <a:ext cx="152280" cy="152640"/>
          </a:xfrm>
          <a:prstGeom prst="ellipse">
            <a:avLst/>
          </a:prstGeom>
          <a:solidFill>
            <a:srgbClr val="00cc0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"/>
          <p:cNvSpPr/>
          <p:nvPr/>
        </p:nvSpPr>
        <p:spPr>
          <a:xfrm>
            <a:off x="874800" y="2895480"/>
            <a:ext cx="7383240" cy="924120"/>
          </a:xfrm>
          <a:custGeom>
            <a:avLst/>
            <a:gdLst>
              <a:gd name="textAreaLeft" fmla="*/ 0 w 7383240"/>
              <a:gd name="textAreaRight" fmla="*/ 7383600 w 7383240"/>
              <a:gd name="textAreaTop" fmla="*/ 0 h 924120"/>
              <a:gd name="textAreaBottom" fmla="*/ 924480 h 9241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9292" y="0"/>
                </a:lnTo>
                <a:lnTo>
                  <a:pt x="21600" y="10800"/>
                </a:lnTo>
                <a:lnTo>
                  <a:pt x="19292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cc00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>
            <a:off x="874800" y="1838160"/>
            <a:ext cx="7383240" cy="924120"/>
          </a:xfrm>
          <a:custGeom>
            <a:avLst/>
            <a:gdLst>
              <a:gd name="textAreaLeft" fmla="*/ 0 w 7383240"/>
              <a:gd name="textAreaRight" fmla="*/ 7383600 w 7383240"/>
              <a:gd name="textAreaTop" fmla="*/ 0 h 924120"/>
              <a:gd name="textAreaBottom" fmla="*/ 924480 h 9241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9292" y="0"/>
                </a:lnTo>
                <a:lnTo>
                  <a:pt x="21600" y="10800"/>
                </a:lnTo>
                <a:lnTo>
                  <a:pt x="19292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0000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>
            <a:off x="874800" y="3911760"/>
            <a:ext cx="7383240" cy="923760"/>
          </a:xfrm>
          <a:custGeom>
            <a:avLst/>
            <a:gdLst>
              <a:gd name="textAreaLeft" fmla="*/ 0 w 7383240"/>
              <a:gd name="textAreaRight" fmla="*/ 7383600 w 7383240"/>
              <a:gd name="textAreaTop" fmla="*/ 0 h 923760"/>
              <a:gd name="textAreaBottom" fmla="*/ 924120 h 9237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9292" y="0"/>
                </a:lnTo>
                <a:lnTo>
                  <a:pt x="21600" y="10800"/>
                </a:lnTo>
                <a:lnTo>
                  <a:pt x="19292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91ff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0" y="266400"/>
            <a:ext cx="9144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Categories of Major Initiatives</a:t>
            </a:r>
            <a:endParaRPr b="1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990360" y="1824120"/>
            <a:ext cx="7221240" cy="427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Upgrading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572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Streamlining processes to do business the best, most efficient way we can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572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Expanding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572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Growing market share in current businesses</a:t>
            </a:r>
            <a:br>
              <a:rPr sz="1800"/>
            </a:br>
            <a:br>
              <a:rPr sz="1800"/>
            </a:b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Penetrating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572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Rapidly establishing significant stakes in new markets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"/>
          <p:cNvSpPr/>
          <p:nvPr/>
        </p:nvSpPr>
        <p:spPr>
          <a:xfrm>
            <a:off x="568440" y="2394000"/>
            <a:ext cx="7280280" cy="2585880"/>
          </a:xfrm>
          <a:prstGeom prst="rect">
            <a:avLst/>
          </a:prstGeom>
          <a:gradFill rotWithShape="0">
            <a:gsLst>
              <a:gs pos="0">
                <a:srgbClr val="cbcbf3"/>
              </a:gs>
              <a:gs pos="100000">
                <a:srgbClr val="0000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0" y="266400"/>
            <a:ext cx="9144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eCommerce Initiatives</a:t>
            </a:r>
            <a:endParaRPr b="1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990720" y="1824120"/>
            <a:ext cx="3533760" cy="427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ffff00"/>
                </a:solidFill>
                <a:effectLst/>
                <a:uFillTx/>
                <a:latin typeface="Arial"/>
              </a:rPr>
              <a:t>Currently Underway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Energy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Financial Markets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Pulp &amp; Paper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Metals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Credit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/>
          </p:nvPr>
        </p:nvSpPr>
        <p:spPr>
          <a:xfrm>
            <a:off x="4676760" y="1824120"/>
            <a:ext cx="3535200" cy="427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EnronOnline.com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EnronDirectFinance.com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TBD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TBD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EnronCredit.com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>
            <a:off x="819000" y="2492280"/>
            <a:ext cx="117720" cy="117720"/>
          </a:xfrm>
          <a:prstGeom prst="ellipse">
            <a:avLst/>
          </a:prstGeom>
          <a:solidFill>
            <a:srgbClr val="33cc33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360" bIns="36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819000" y="3052800"/>
            <a:ext cx="117720" cy="117360"/>
          </a:xfrm>
          <a:prstGeom prst="ellipse">
            <a:avLst/>
          </a:prstGeom>
          <a:solidFill>
            <a:srgbClr val="33cc33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819000" y="3586320"/>
            <a:ext cx="117720" cy="117360"/>
          </a:xfrm>
          <a:prstGeom prst="ellipse">
            <a:avLst/>
          </a:prstGeom>
          <a:solidFill>
            <a:srgbClr val="33cc33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819000" y="4137120"/>
            <a:ext cx="117720" cy="117360"/>
          </a:xfrm>
          <a:prstGeom prst="ellipse">
            <a:avLst/>
          </a:prstGeom>
          <a:solidFill>
            <a:srgbClr val="33cc33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819000" y="4708440"/>
            <a:ext cx="117720" cy="117720"/>
          </a:xfrm>
          <a:prstGeom prst="ellipse">
            <a:avLst/>
          </a:prstGeom>
          <a:solidFill>
            <a:srgbClr val="33cc33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360" bIns="36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2000-03-27T12:06:02Z</dcterms:created>
  <dc:creator>julie ferrara</dc:creator>
  <dc:description/>
  <dc:language>en-US</dc:language>
  <cp:lastModifiedBy>mmccon1</cp:lastModifiedBy>
  <cp:lastPrinted>2000-05-03T15:38:41Z</cp:lastPrinted>
  <dcterms:modified xsi:type="dcterms:W3CDTF">2000-05-03T15:39:07Z</dcterms:modified>
  <cp:revision>45</cp:revision>
  <dc:subject/>
  <dc:title>No Slide Title</dc:title>
</cp:coreProperties>
</file>