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3.wmf" ContentType="image/x-wmf"/>
  <Override PartName="/ppt/media/image4.wmf" ContentType="image/x-wmf"/>
  <Override PartName="/ppt/media/image1.wmf" ContentType="image/x-wmf"/>
  <Override PartName="/ppt/media/image14.wmf" ContentType="image/x-wmf"/>
  <Override PartName="/ppt/media/image5.wmf" ContentType="image/x-wmf"/>
  <Override PartName="/ppt/media/image10.png" ContentType="image/png"/>
  <Override PartName="/ppt/media/image15.wmf" ContentType="image/x-wmf"/>
  <Override PartName="/ppt/media/image6.wmf" ContentType="image/x-wmf"/>
  <Override PartName="/ppt/media/image2.png" ContentType="image/png"/>
  <Override PartName="/ppt/media/image11.png" ContentType="image/png"/>
  <Override PartName="/ppt/media/image7.wmf" ContentType="image/x-wmf"/>
  <Override PartName="/ppt/media/image8.wmf" ContentType="image/x-wmf"/>
  <Override PartName="/ppt/media/image12.wmf" ContentType="image/x-wmf"/>
  <Override PartName="/ppt/media/image3.wmf" ContentType="image/x-wmf"/>
  <Override PartName="/ppt/media/image9.wmf" ContentType="image/x-wmf"/>
  <Override PartName="/ppt/embeddings/oleObject1.docx" ContentType="application/vnd.openxmlformats-officedocument.wordprocessingml.document"/>
  <Override PartName="/ppt/embeddings/oleObject1.xlsx" ContentType="application/vnd.openxmlformats-officedocument.spreadsheetml.sheet"/>
  <Override PartName="/ppt/embeddings/oleObject1.bin" ContentType="application/vnd.openxmlformats-officedocument.oleObject"/>
  <Override PartName="/ppt/embeddings/oleObject2.xlsx" ContentType="application/vnd.openxmlformats-officedocument.spreadsheetml.sheet"/>
  <Override PartName="/ppt/embeddings/oleObject3.bin" ContentType="application/vnd.openxmlformats-officedocument.oleObject"/>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p:notesSz cx="6940550" cy="92344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 Id="rId3" Type="http://schemas.openxmlformats.org/officeDocument/2006/relationships/image" Target="../media/image2.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 Id="rId3" Type="http://schemas.openxmlformats.org/officeDocument/2006/relationships/image" Target="../media/image2.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tretch/>
        </p:blipFill>
        <p:spPr>
          <a:xfrm>
            <a:off x="2895480" y="2133720"/>
            <a:ext cx="3218040" cy="3105000"/>
          </a:xfrm>
          <a:prstGeom prst="rect">
            <a:avLst/>
          </a:prstGeom>
          <a:noFill/>
          <a:ln w="0">
            <a:noFill/>
          </a:ln>
        </p:spPr>
      </p:pic>
      <p:sp>
        <p:nvSpPr>
          <p:cNvPr id="1"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Click to edit the title text format</a:t>
            </a:r>
            <a:endParaRPr b="1" lang="en-US" sz="3200" strike="noStrike" u="none">
              <a:solidFill>
                <a:srgbClr val="000000"/>
              </a:solidFill>
              <a:effectLst/>
              <a:uFillTx/>
              <a:latin typeface="Times New Roman"/>
            </a:endParaRPr>
          </a:p>
        </p:txBody>
      </p:sp>
      <p:sp>
        <p:nvSpPr>
          <p:cNvPr id="2" name="PlaceHolder 2"/>
          <p:cNvSpPr>
            <a:spLocks noGrp="1"/>
          </p:cNvSpPr>
          <p:nvPr>
            <p:ph type="sldNum" idx="1"/>
          </p:nvPr>
        </p:nvSpPr>
        <p:spPr>
          <a:xfrm>
            <a:off x="2819160" y="6552720"/>
            <a:ext cx="1904760" cy="38124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65CE54B-D675-4A3F-91EC-E68899EDD10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 name="PlaceHolder 3"/>
          <p:cNvSpPr>
            <a:spLocks noGrp="1"/>
          </p:cNvSpPr>
          <p:nvPr>
            <p:ph type="body"/>
          </p:nvPr>
        </p:nvSpPr>
        <p:spPr>
          <a:xfrm>
            <a:off x="685800" y="1218960"/>
            <a:ext cx="7772400" cy="2608560"/>
          </a:xfrm>
          <a:prstGeom prst="rect">
            <a:avLst/>
          </a:prstGeom>
          <a:noFill/>
          <a:ln w="0">
            <a:noFill/>
          </a:ln>
        </p:spPr>
        <p:txBody>
          <a:bodyPr lIns="90000" rIns="90000" tIns="46800" bIns="46800" anchor="t">
            <a:normAutofit lnSpcReduction="9999"/>
          </a:bodyPr>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907920" indent="-28548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251000" indent="-22860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00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4" name=""/>
          <p:cNvSpPr/>
          <p:nvPr/>
        </p:nvSpPr>
        <p:spPr>
          <a:xfrm>
            <a:off x="0" y="914400"/>
            <a:ext cx="9144000" cy="152280"/>
          </a:xfrm>
          <a:prstGeom prst="rect">
            <a:avLst/>
          </a:prstGeom>
          <a:gradFill rotWithShape="0">
            <a:gsLst>
              <a:gs pos="0">
                <a:srgbClr val="008000"/>
              </a:gs>
              <a:gs pos="100000">
                <a:srgbClr val="f2f8f2"/>
              </a:gs>
            </a:gsLst>
            <a:lin ang="135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5" name="logotag_rev" descr=""/>
          <p:cNvPicPr/>
          <p:nvPr/>
        </p:nvPicPr>
        <p:blipFill>
          <a:blip r:embed="rId3"/>
          <a:srcRect l="0" t="0" r="729" b="0"/>
          <a:stretch/>
        </p:blipFill>
        <p:spPr>
          <a:xfrm>
            <a:off x="7772400" y="6456240"/>
            <a:ext cx="1352520" cy="40176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6" name="" descr=""/>
          <p:cNvPicPr/>
          <p:nvPr/>
        </p:nvPicPr>
        <p:blipFill>
          <a:blip r:embed="rId2"/>
          <a:stretch/>
        </p:blipFill>
        <p:spPr>
          <a:xfrm>
            <a:off x="2895480" y="2133720"/>
            <a:ext cx="3218040" cy="3105000"/>
          </a:xfrm>
          <a:prstGeom prst="rect">
            <a:avLst/>
          </a:prstGeom>
          <a:noFill/>
          <a:ln w="0">
            <a:noFill/>
          </a:ln>
        </p:spPr>
      </p:pic>
      <p:sp>
        <p:nvSpPr>
          <p:cNvPr id="7"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Click to edit the title text format</a:t>
            </a:r>
            <a:endParaRPr b="1" lang="en-US" sz="3200" strike="noStrike" u="none">
              <a:solidFill>
                <a:srgbClr val="000000"/>
              </a:solidFill>
              <a:effectLst/>
              <a:uFillTx/>
              <a:latin typeface="Times New Roman"/>
            </a:endParaRPr>
          </a:p>
        </p:txBody>
      </p:sp>
      <p:sp>
        <p:nvSpPr>
          <p:cNvPr id="8" name="PlaceHolder 2"/>
          <p:cNvSpPr>
            <a:spLocks noGrp="1"/>
          </p:cNvSpPr>
          <p:nvPr>
            <p:ph type="sldNum" idx="2"/>
          </p:nvPr>
        </p:nvSpPr>
        <p:spPr>
          <a:xfrm>
            <a:off x="2819160" y="6552720"/>
            <a:ext cx="1904760" cy="38124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B201705-7A26-4AA7-A0D8-CA9EA6BC5DA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 name="PlaceHolder 3"/>
          <p:cNvSpPr>
            <a:spLocks noGrp="1"/>
          </p:cNvSpPr>
          <p:nvPr>
            <p:ph type="body"/>
          </p:nvPr>
        </p:nvSpPr>
        <p:spPr>
          <a:xfrm>
            <a:off x="685800" y="1218960"/>
            <a:ext cx="7772400" cy="2608560"/>
          </a:xfrm>
          <a:prstGeom prst="rect">
            <a:avLst/>
          </a:prstGeom>
          <a:noFill/>
          <a:ln w="0">
            <a:noFill/>
          </a:ln>
        </p:spPr>
        <p:txBody>
          <a:bodyPr lIns="90000" rIns="90000" tIns="46800" bIns="46800" anchor="t">
            <a:normAutofit lnSpcReduction="9999"/>
          </a:bodyPr>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907920" indent="-28548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251000" indent="-22860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00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4" name=""/>
          <p:cNvSpPr/>
          <p:nvPr/>
        </p:nvSpPr>
        <p:spPr>
          <a:xfrm>
            <a:off x="0" y="914400"/>
            <a:ext cx="9144000" cy="152280"/>
          </a:xfrm>
          <a:prstGeom prst="rect">
            <a:avLst/>
          </a:prstGeom>
          <a:gradFill rotWithShape="0">
            <a:gsLst>
              <a:gs pos="0">
                <a:srgbClr val="008000"/>
              </a:gs>
              <a:gs pos="100000">
                <a:srgbClr val="f2f8f2"/>
              </a:gs>
            </a:gsLst>
            <a:lin ang="135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0" name="logotag_rev" descr=""/>
          <p:cNvPicPr/>
          <p:nvPr/>
        </p:nvPicPr>
        <p:blipFill>
          <a:blip r:embed="rId3"/>
          <a:srcRect l="0" t="0" r="729" b="0"/>
          <a:stretch/>
        </p:blipFill>
        <p:spPr>
          <a:xfrm>
            <a:off x="7772400" y="6456240"/>
            <a:ext cx="1352520" cy="401760"/>
          </a:xfrm>
          <a:prstGeom prst="rect">
            <a:avLst/>
          </a:prstGeom>
          <a:noFill/>
          <a:ln w="0">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11" name="" descr=""/>
          <p:cNvPicPr/>
          <p:nvPr/>
        </p:nvPicPr>
        <p:blipFill>
          <a:blip r:embed="rId2"/>
          <a:stretch/>
        </p:blipFill>
        <p:spPr>
          <a:xfrm>
            <a:off x="2895480" y="2133720"/>
            <a:ext cx="3218040" cy="3105000"/>
          </a:xfrm>
          <a:prstGeom prst="rect">
            <a:avLst/>
          </a:prstGeom>
          <a:noFill/>
          <a:ln w="0">
            <a:noFill/>
          </a:ln>
        </p:spPr>
      </p:pic>
      <p:sp>
        <p:nvSpPr>
          <p:cNvPr id="12"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Click to edit the title text format</a:t>
            </a:r>
            <a:endParaRPr b="1" lang="en-US" sz="3200" strike="noStrike" u="none">
              <a:solidFill>
                <a:srgbClr val="000000"/>
              </a:solidFill>
              <a:effectLst/>
              <a:uFillTx/>
              <a:latin typeface="Times New Roman"/>
            </a:endParaRPr>
          </a:p>
        </p:txBody>
      </p:sp>
      <p:sp>
        <p:nvSpPr>
          <p:cNvPr id="13" name="PlaceHolder 2"/>
          <p:cNvSpPr>
            <a:spLocks noGrp="1"/>
          </p:cNvSpPr>
          <p:nvPr>
            <p:ph type="sldNum" idx="3"/>
          </p:nvPr>
        </p:nvSpPr>
        <p:spPr>
          <a:xfrm>
            <a:off x="2819160" y="6552720"/>
            <a:ext cx="1904760" cy="38124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090BEBB-43E9-49A3-B846-6D69640D9CB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4" name="PlaceHolder 3"/>
          <p:cNvSpPr>
            <a:spLocks noGrp="1"/>
          </p:cNvSpPr>
          <p:nvPr>
            <p:ph type="body"/>
          </p:nvPr>
        </p:nvSpPr>
        <p:spPr>
          <a:xfrm>
            <a:off x="685800" y="1218960"/>
            <a:ext cx="7772400" cy="2608560"/>
          </a:xfrm>
          <a:prstGeom prst="rect">
            <a:avLst/>
          </a:prstGeom>
          <a:noFill/>
          <a:ln w="0">
            <a:noFill/>
          </a:ln>
        </p:spPr>
        <p:txBody>
          <a:bodyPr lIns="90000" rIns="90000" tIns="46800" bIns="46800" anchor="t">
            <a:normAutofit lnSpcReduction="9999"/>
          </a:bodyPr>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907920" indent="-28548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251000" indent="-22860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00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4" name=""/>
          <p:cNvSpPr/>
          <p:nvPr/>
        </p:nvSpPr>
        <p:spPr>
          <a:xfrm>
            <a:off x="0" y="914400"/>
            <a:ext cx="9144000" cy="152280"/>
          </a:xfrm>
          <a:prstGeom prst="rect">
            <a:avLst/>
          </a:prstGeom>
          <a:gradFill rotWithShape="0">
            <a:gsLst>
              <a:gs pos="0">
                <a:srgbClr val="008000"/>
              </a:gs>
              <a:gs pos="100000">
                <a:srgbClr val="f2f8f2"/>
              </a:gs>
            </a:gsLst>
            <a:lin ang="135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5" name="logotag_rev" descr=""/>
          <p:cNvPicPr/>
          <p:nvPr/>
        </p:nvPicPr>
        <p:blipFill>
          <a:blip r:embed="rId3"/>
          <a:srcRect l="0" t="0" r="729" b="0"/>
          <a:stretch/>
        </p:blipFill>
        <p:spPr>
          <a:xfrm>
            <a:off x="7772400" y="6456240"/>
            <a:ext cx="1352520" cy="401760"/>
          </a:xfrm>
          <a:prstGeom prst="rect">
            <a:avLst/>
          </a:prstGeom>
          <a:noFill/>
          <a:ln w="0">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37936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Click to edit the title text format</a:t>
            </a:r>
            <a:endParaRPr b="1" i="1" lang="en-US" sz="2800" strike="noStrike" u="none">
              <a:solidFill>
                <a:srgbClr val="000000"/>
              </a:solidFill>
              <a:effectLst/>
              <a:uFillTx/>
              <a:latin typeface="Times New Roman"/>
            </a:endParaRPr>
          </a:p>
        </p:txBody>
      </p:sp>
      <p:sp>
        <p:nvSpPr>
          <p:cNvPr id="17" name=""/>
          <p:cNvSpPr/>
          <p:nvPr/>
        </p:nvSpPr>
        <p:spPr>
          <a:xfrm>
            <a:off x="0" y="838080"/>
            <a:ext cx="9144000" cy="152640"/>
          </a:xfrm>
          <a:prstGeom prst="rect">
            <a:avLst/>
          </a:prstGeom>
          <a:gradFill rotWithShape="0">
            <a:gsLst>
              <a:gs pos="0">
                <a:srgbClr val="008000"/>
              </a:gs>
              <a:gs pos="100000">
                <a:srgbClr val="f2f8f2"/>
              </a:gs>
            </a:gsLst>
            <a:lin ang="135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8" name="logotag_rev" descr=""/>
          <p:cNvPicPr/>
          <p:nvPr/>
        </p:nvPicPr>
        <p:blipFill>
          <a:blip r:embed="rId2"/>
          <a:srcRect l="0" t="0" r="715" b="0"/>
          <a:stretch/>
        </p:blipFill>
        <p:spPr>
          <a:xfrm>
            <a:off x="1523880" y="1592280"/>
            <a:ext cx="6172200" cy="1836720"/>
          </a:xfrm>
          <a:prstGeom prst="rect">
            <a:avLst/>
          </a:prstGeom>
          <a:noFill/>
          <a:ln w="0">
            <a:noFill/>
          </a:ln>
        </p:spPr>
      </p:pic>
      <p:sp>
        <p:nvSpPr>
          <p:cNvPr id="19"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Click to edit the outline text format</a:t>
            </a:r>
            <a:endParaRPr b="1" i="1" lang="en-US" sz="1800" strike="noStrike" u="none">
              <a:solidFill>
                <a:srgbClr val="000000"/>
              </a:solidFill>
              <a:effectLst/>
              <a:uFillTx/>
              <a:latin typeface="Times New Roman"/>
            </a:endParaRPr>
          </a:p>
          <a:p>
            <a:pPr lvl="1" marL="457200" indent="16524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indent="108000" algn="ctr">
              <a:spcBef>
                <a:spcPts val="451"/>
              </a:spcBef>
              <a:buClr>
                <a:srgbClr val="009900"/>
              </a:buClr>
              <a:buFont typeface="Monotype Sort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Third Outline Level</a:t>
            </a:r>
            <a:endParaRPr b="0" lang="en-US" sz="1800" strike="noStrike" u="none">
              <a:solidFill>
                <a:srgbClr val="000000"/>
              </a:solidFill>
              <a:effectLst/>
              <a:uFillTx/>
              <a:latin typeface="Times New Roman"/>
            </a:endParaRPr>
          </a:p>
          <a:p>
            <a:pPr lvl="3" marL="1371600" algn="ctr">
              <a:spcBef>
                <a:spcPts val="451"/>
              </a:spcBef>
              <a:buClr>
                <a:srgbClr val="0099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Fourth Outline Level</a:t>
            </a:r>
            <a:endParaRPr b="0" lang="en-US" sz="1800" strike="noStrike" u="none">
              <a:solidFill>
                <a:srgbClr val="000000"/>
              </a:solidFill>
              <a:effectLst/>
              <a:uFillTx/>
              <a:latin typeface="Times New Roman"/>
            </a:endParaRPr>
          </a:p>
          <a:p>
            <a:pPr lvl="4" marL="1828800" algn="ctr">
              <a:spcBef>
                <a:spcPts val="451"/>
              </a:spcBef>
              <a:buClr>
                <a:srgbClr val="009900"/>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Fifth Outline Level</a:t>
            </a:r>
            <a:endParaRPr b="0" lang="en-US" sz="1800" strike="noStrike" u="none">
              <a:solidFill>
                <a:srgbClr val="000000"/>
              </a:solidFill>
              <a:effectLst/>
              <a:uFillTx/>
              <a:latin typeface="Times New Roman"/>
            </a:endParaRPr>
          </a:p>
          <a:p>
            <a:pPr lvl="5" marL="18288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Sixth Outline Level</a:t>
            </a:r>
            <a:endParaRPr b="0" lang="en-US" sz="1800" strike="noStrike" u="none">
              <a:solidFill>
                <a:srgbClr val="000000"/>
              </a:solidFill>
              <a:effectLst/>
              <a:uFillTx/>
              <a:latin typeface="Times New Roman"/>
            </a:endParaRPr>
          </a:p>
          <a:p>
            <a:pPr lvl="6" marL="18288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Seventh Outline Level</a:t>
            </a:r>
            <a:endParaRPr b="0" lang="en-US" sz="18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package" Target="../embeddings/oleObject2.xlsx"/><Relationship Id="rId4" Type="http://schemas.openxmlformats.org/officeDocument/2006/relationships/image" Target="../media/image9.wmf"/><Relationship Id="rId5" Type="http://schemas.openxmlformats.org/officeDocument/2006/relationships/oleObject" Target="../embeddings/oleObject3.bin"/><Relationship Id="rId6" Type="http://schemas.openxmlformats.org/officeDocument/2006/relationships/image" Target="../media/image7.wmf"/><Relationship Id="rId7"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png"/><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package" Target="../embeddings/oleObject2.xlsx"/><Relationship Id="rId4" Type="http://schemas.openxmlformats.org/officeDocument/2006/relationships/image" Target="../media/image13.wmf"/><Relationship Id="rId5"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wmf"/><Relationship Id="rId3"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5.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package" Target="../embeddings/oleObject2.xlsx"/><Relationship Id="rId4" Type="http://schemas.openxmlformats.org/officeDocument/2006/relationships/image" Target="../media/image8.wmf"/><Relationship Id="rId5"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37936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Board Status Report</a:t>
            </a:r>
            <a:br>
              <a:rPr sz="2800"/>
            </a:br>
            <a:r>
              <a:rPr b="1" i="1" lang="en-US" sz="2800" strike="noStrike" u="none">
                <a:solidFill>
                  <a:srgbClr val="000000"/>
                </a:solidFill>
                <a:effectLst/>
                <a:uFillTx/>
                <a:latin typeface="Times New Roman"/>
              </a:rPr>
              <a:t>4th Quarter, 2000</a:t>
            </a:r>
            <a:endParaRPr b="1" i="1" lang="en-US" sz="2800" strike="noStrike" u="none">
              <a:solidFill>
                <a:srgbClr val="000000"/>
              </a:solidFill>
              <a:effectLst/>
              <a:uFillTx/>
              <a:latin typeface="Times New Roman"/>
            </a:endParaRPr>
          </a:p>
        </p:txBody>
      </p:sp>
      <p:sp>
        <p:nvSpPr>
          <p:cNvPr id="21" name="PlaceHolder 2"/>
          <p:cNvSpPr>
            <a:spLocks noGrp="1"/>
          </p:cNvSpPr>
          <p:nvPr>
            <p:ph type="subTitle"/>
          </p:nvPr>
        </p:nvSpPr>
        <p:spPr>
          <a:xfrm>
            <a:off x="1371600" y="5393880"/>
            <a:ext cx="6400800" cy="368280"/>
          </a:xfrm>
          <a:prstGeom prst="rect">
            <a:avLst/>
          </a:prstGeom>
          <a:noFill/>
          <a:ln w="0">
            <a:noFill/>
          </a:ln>
        </p:spPr>
        <p:txBody>
          <a:bodyPr lIns="90000" rIns="90000" tIns="46800" bIns="46800" anchor="t">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November, 2000</a:t>
            </a:r>
            <a:endParaRPr b="1" i="1"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AAF3111-30D6-4440-A401-D6556A5FE2EE}" type="slidenum">
              <a:t>1</a:t>
            </a:fld>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09120" y="304560"/>
            <a:ext cx="8077320" cy="53316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2.  Customer Acquisition</a:t>
            </a:r>
            <a:endParaRPr b="1" lang="en-US" sz="3200" strike="noStrike" u="none">
              <a:solidFill>
                <a:srgbClr val="000000"/>
              </a:solidFill>
              <a:effectLst/>
              <a:uFillTx/>
              <a:latin typeface="Times New Roman"/>
            </a:endParaRPr>
          </a:p>
        </p:txBody>
      </p:sp>
      <p:sp>
        <p:nvSpPr>
          <p:cNvPr id="51" name=""/>
          <p:cNvSpPr/>
          <p:nvPr/>
        </p:nvSpPr>
        <p:spPr>
          <a:xfrm>
            <a:off x="658800" y="-4178160"/>
            <a:ext cx="6438960" cy="3024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658800" y="-4178160"/>
            <a:ext cx="6438960" cy="3024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53" name=""/>
          <p:cNvGraphicFramePr/>
          <p:nvPr/>
        </p:nvGraphicFramePr>
        <p:xfrm>
          <a:off x="1523880" y="1547640"/>
          <a:ext cx="6097680" cy="4069080"/>
        </p:xfrm>
        <a:graphic>
          <a:graphicData uri="http://schemas.openxmlformats.org/presentationml/2006/ole">
            <p:oleObj r:id="rId1" spid="">
              <p:embed/>
              <p:pic>
                <p:nvPicPr>
                  <p:cNvPr id="54" name="" descr=""/>
                  <p:cNvPicPr/>
                  <p:nvPr/>
                </p:nvPicPr>
                <p:blipFill>
                  <a:blip r:embed="rId2"/>
                  <a:stretch/>
                </p:blipFill>
                <p:spPr>
                  <a:xfrm>
                    <a:off x="1523880" y="1547640"/>
                    <a:ext cx="6097680" cy="4069080"/>
                  </a:xfrm>
                  <a:prstGeom prst="rect">
                    <a:avLst/>
                  </a:prstGeom>
                  <a:noFill/>
                  <a:ln w="0">
                    <a:noFill/>
                  </a:ln>
                </p:spPr>
              </p:pic>
            </p:oleObj>
          </a:graphicData>
        </a:graphic>
      </p:graphicFrame>
      <p:sp>
        <p:nvSpPr>
          <p:cNvPr id="55" name=""/>
          <p:cNvSpPr/>
          <p:nvPr/>
        </p:nvSpPr>
        <p:spPr>
          <a:xfrm>
            <a:off x="3350880" y="1370520"/>
            <a:ext cx="247104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Weekly Enrollments</a:t>
            </a:r>
            <a:endParaRPr b="0" lang="en-US" sz="2000" strike="noStrike" u="none">
              <a:solidFill>
                <a:srgbClr val="000000"/>
              </a:solidFill>
              <a:effectLst/>
              <a:uFillTx/>
              <a:latin typeface="Times New Roman"/>
            </a:endParaRPr>
          </a:p>
        </p:txBody>
      </p:sp>
      <p:graphicFrame>
        <p:nvGraphicFramePr>
          <p:cNvPr id="56" name=""/>
          <p:cNvGraphicFramePr/>
          <p:nvPr/>
        </p:nvGraphicFramePr>
        <p:xfrm>
          <a:off x="457200" y="1454040"/>
          <a:ext cx="8431200" cy="5251680"/>
        </p:xfrm>
        <a:graphic>
          <a:graphicData uri="http://schemas.openxmlformats.org/presentationml/2006/ole">
            <p:oleObj progId="Excel.Sheet.12" r:id="rId3" spid="">
              <p:embed/>
              <p:pic>
                <p:nvPicPr>
                  <p:cNvPr id="57" name="" descr=""/>
                  <p:cNvPicPr/>
                  <p:nvPr/>
                </p:nvPicPr>
                <p:blipFill>
                  <a:blip r:embed="rId4"/>
                  <a:stretch/>
                </p:blipFill>
                <p:spPr>
                  <a:xfrm>
                    <a:off x="457200" y="1454040"/>
                    <a:ext cx="8431200" cy="5251680"/>
                  </a:xfrm>
                  <a:prstGeom prst="rect">
                    <a:avLst/>
                  </a:prstGeom>
                  <a:noFill/>
                  <a:ln w="0">
                    <a:noFill/>
                  </a:ln>
                </p:spPr>
              </p:pic>
            </p:oleObj>
          </a:graphicData>
        </a:graphic>
      </p:graphicFrame>
      <p:graphicFrame>
        <p:nvGraphicFramePr>
          <p:cNvPr id="58" name=""/>
          <p:cNvGraphicFramePr/>
          <p:nvPr/>
        </p:nvGraphicFramePr>
        <p:xfrm>
          <a:off x="1682640" y="1811160"/>
          <a:ext cx="6097680" cy="4069080"/>
        </p:xfrm>
        <a:graphic>
          <a:graphicData uri="http://schemas.openxmlformats.org/presentationml/2006/ole">
            <p:oleObj r:id="rId5" spid="">
              <p:embed/>
              <p:pic>
                <p:nvPicPr>
                  <p:cNvPr id="59" name="" descr=""/>
                  <p:cNvPicPr/>
                  <p:nvPr/>
                </p:nvPicPr>
                <p:blipFill>
                  <a:blip r:embed="rId6"/>
                  <a:stretch/>
                </p:blipFill>
                <p:spPr>
                  <a:xfrm>
                    <a:off x="1682640" y="1811160"/>
                    <a:ext cx="6097680" cy="4069080"/>
                  </a:xfrm>
                  <a:prstGeom prst="rect">
                    <a:avLst/>
                  </a:prstGeom>
                  <a:noFill/>
                  <a:ln w="0">
                    <a:noFill/>
                  </a:ln>
                </p:spPr>
              </p:pic>
            </p:oleObj>
          </a:graphicData>
        </a:graphic>
      </p:graphicFrame>
      <p:sp>
        <p:nvSpPr>
          <p:cNvPr id="3" name="PlaceHolder 2"/>
          <p:cNvSpPr>
            <a:spLocks noGrp="1"/>
          </p:cNvSpPr>
          <p:nvPr>
            <p:ph type="sldNum" idx="1"/>
          </p:nvPr>
        </p:nvSpPr>
        <p:spPr/>
        <p:txBody>
          <a:bodyPr/>
          <a:p>
            <a:fld id="{4F2F7773-8BC9-4ECB-A937-3C65C1C6D2C0}" type="slidenum">
              <a:t>10</a:t>
            </a:fld>
          </a:p>
        </p:txBody>
      </p:sp>
    </p:spTree>
  </p:cSld>
  <p:transition spd="med">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317520" y="342720"/>
            <a:ext cx="8826480" cy="53316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PECO Is the Largest Marketing Acquisition Market, Accounting for 89% of Total Provisioned Customers Currently</a:t>
            </a:r>
            <a:endParaRPr b="1" lang="en-US" sz="2400" strike="noStrike" u="none">
              <a:solidFill>
                <a:srgbClr val="000000"/>
              </a:solidFill>
              <a:effectLst/>
              <a:uFillTx/>
              <a:latin typeface="Times New Roman"/>
            </a:endParaRPr>
          </a:p>
        </p:txBody>
      </p:sp>
      <p:graphicFrame>
        <p:nvGraphicFramePr>
          <p:cNvPr id="61" name=""/>
          <p:cNvGraphicFramePr/>
          <p:nvPr/>
        </p:nvGraphicFramePr>
        <p:xfrm>
          <a:off x="800280" y="1087560"/>
          <a:ext cx="8107200" cy="6113520"/>
        </p:xfrm>
        <a:graphic>
          <a:graphicData uri="http://schemas.openxmlformats.org/presentationml/2006/ole">
            <p:oleObj progId="Excel.Sheet.12" r:id="rId1" spid="">
              <p:embed/>
              <p:pic>
                <p:nvPicPr>
                  <p:cNvPr id="62" name="" descr=""/>
                  <p:cNvPicPr/>
                  <p:nvPr/>
                </p:nvPicPr>
                <p:blipFill>
                  <a:blip r:embed="rId2"/>
                  <a:stretch/>
                </p:blipFill>
                <p:spPr>
                  <a:xfrm>
                    <a:off x="800280" y="1087560"/>
                    <a:ext cx="8107200" cy="6113520"/>
                  </a:xfrm>
                  <a:prstGeom prst="rect">
                    <a:avLst/>
                  </a:prstGeom>
                  <a:noFill/>
                  <a:ln w="0">
                    <a:noFill/>
                  </a:ln>
                </p:spPr>
              </p:pic>
            </p:oleObj>
          </a:graphicData>
        </a:graphic>
      </p:graphicFrame>
      <p:sp>
        <p:nvSpPr>
          <p:cNvPr id="63" name=""/>
          <p:cNvSpPr/>
          <p:nvPr/>
        </p:nvSpPr>
        <p:spPr>
          <a:xfrm>
            <a:off x="380880" y="2689200"/>
            <a:ext cx="2882880" cy="1930320"/>
          </a:xfrm>
          <a:prstGeom prst="cloudCallout">
            <a:avLst>
              <a:gd name="adj1" fmla="val 33643"/>
              <a:gd name="adj2" fmla="val 54768"/>
            </a:avLst>
          </a:prstGeom>
          <a:solidFill>
            <a:srgbClr val="ffffff"/>
          </a:solidFill>
          <a:ln w="28440">
            <a:solidFill>
              <a:srgbClr val="b2b2b2"/>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gn="ct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Wet signature requirements in PSE&amp;G have resulted in customer provision delays</a:t>
            </a: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34D535A-EDD6-4B67-9CF2-29141ECA55E6}"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2.  Customer Acquisition:  Issues</a:t>
            </a:r>
            <a:endParaRPr b="1" lang="en-US" sz="3200" strike="noStrike" u="none">
              <a:solidFill>
                <a:srgbClr val="000000"/>
              </a:solidFill>
              <a:effectLst/>
              <a:uFillTx/>
              <a:latin typeface="Times New Roman"/>
            </a:endParaRPr>
          </a:p>
        </p:txBody>
      </p:sp>
      <p:sp>
        <p:nvSpPr>
          <p:cNvPr id="65" name="PlaceHolder 2"/>
          <p:cNvSpPr>
            <a:spLocks noGrp="1"/>
          </p:cNvSpPr>
          <p:nvPr>
            <p:ph/>
          </p:nvPr>
        </p:nvSpPr>
        <p:spPr>
          <a:xfrm>
            <a:off x="685800" y="1523880"/>
            <a:ext cx="7772400" cy="2355120"/>
          </a:xfrm>
          <a:prstGeom prst="rect">
            <a:avLst/>
          </a:prstGeom>
          <a:noFill/>
          <a:ln w="0">
            <a:noFill/>
          </a:ln>
        </p:spPr>
        <p:txBody>
          <a:bodyPr lIns="90000" rIns="90000" tIns="46800" bIns="46800" anchor="t">
            <a:normAutofit lnSpcReduction="9999"/>
          </a:bodyPr>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Response Rates</a:t>
            </a:r>
            <a:br>
              <a:rPr sz="2000"/>
            </a:br>
            <a:br>
              <a:rPr sz="2000"/>
            </a:br>
            <a:r>
              <a:rPr b="1"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Wet Signature</a:t>
            </a:r>
            <a:br>
              <a:rPr sz="2000"/>
            </a:br>
            <a:br>
              <a:rPr sz="2000"/>
            </a:br>
            <a:r>
              <a:rPr b="1"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AOL</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B0B9517-6F86-4ACA-AFDD-EF65AFF87804}" type="slidenum">
              <a:t>12</a:t>
            </a:fld>
          </a:p>
        </p:txBody>
      </p:sp>
    </p:spTree>
  </p:cSld>
  <p:transition spd="med">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2.  Customer Acquisition:  Strategy</a:t>
            </a:r>
            <a:endParaRPr b="1" lang="en-US" sz="3200" strike="noStrike" u="none">
              <a:solidFill>
                <a:srgbClr val="000000"/>
              </a:solidFill>
              <a:effectLst/>
              <a:uFillTx/>
              <a:latin typeface="Times New Roman"/>
            </a:endParaRPr>
          </a:p>
        </p:txBody>
      </p:sp>
      <p:sp>
        <p:nvSpPr>
          <p:cNvPr id="67" name="PlaceHolder 2"/>
          <p:cNvSpPr>
            <a:spLocks noGrp="1"/>
          </p:cNvSpPr>
          <p:nvPr>
            <p:ph/>
          </p:nvPr>
        </p:nvSpPr>
        <p:spPr>
          <a:xfrm>
            <a:off x="685440" y="1555560"/>
            <a:ext cx="8077320" cy="3638160"/>
          </a:xfrm>
          <a:prstGeom prst="rect">
            <a:avLst/>
          </a:prstGeom>
          <a:noFill/>
          <a:ln w="0">
            <a:noFill/>
          </a:ln>
        </p:spPr>
        <p:txBody>
          <a:bodyPr lIns="90000" rIns="90000" tIns="46800" bIns="46800" anchor="t">
            <a:normAutofit lnSpcReduction="9999"/>
          </a:bodyPr>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Aggressively enter 9 new markets in H1 2001</a:t>
            </a:r>
            <a:br>
              <a:rPr sz="2000"/>
            </a:b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Change marketing to drive greater call to action</a:t>
            </a:r>
            <a:br>
              <a:rPr sz="2000"/>
            </a:b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Drive to web</a:t>
            </a:r>
            <a:br>
              <a:rPr sz="2000"/>
            </a:b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Re-negotiate AOL </a:t>
            </a:r>
            <a:r>
              <a:rPr b="0" lang="en-US" sz="2000" strike="noStrike" u="sng">
                <a:solidFill>
                  <a:srgbClr val="000000"/>
                </a:solidFill>
                <a:effectLst/>
                <a:uFillTx/>
                <a:latin typeface="Times New Roman"/>
              </a:rPr>
              <a:t>and</a:t>
            </a:r>
            <a:r>
              <a:rPr b="0" lang="en-US" sz="2000" strike="noStrike" u="none">
                <a:solidFill>
                  <a:srgbClr val="000000"/>
                </a:solidFill>
                <a:effectLst/>
                <a:uFillTx/>
                <a:latin typeface="Times New Roman"/>
              </a:rPr>
              <a:t> diversify web relationships (e.g., eBay, Amazon, Yahoo)</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9C0933D-160B-4332-8714-E071DD795A94}" type="slidenum">
              <a:t>13</a:t>
            </a:fld>
          </a:p>
        </p:txBody>
      </p:sp>
    </p:spTree>
  </p:cSld>
  <p:transition spd="med">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3708360" y="1347840"/>
            <a:ext cx="1706760" cy="431640"/>
          </a:xfrm>
          <a:prstGeom prst="rect">
            <a:avLst/>
          </a:prstGeom>
          <a:solidFill>
            <a:srgbClr val="ffcc00"/>
          </a:solidFill>
          <a:ln w="936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Customer</a:t>
            </a:r>
            <a:br>
              <a:rPr sz="1600"/>
            </a:br>
            <a:r>
              <a:rPr b="1" lang="en-US" sz="1600" strike="noStrike" u="none">
                <a:solidFill>
                  <a:srgbClr val="000000"/>
                </a:solidFill>
                <a:effectLst/>
                <a:uFillTx/>
                <a:latin typeface="Times New Roman"/>
              </a:rPr>
              <a:t>Acquisition</a:t>
            </a:r>
            <a:endParaRPr b="0" lang="en-US" sz="1600" strike="noStrike" u="none">
              <a:solidFill>
                <a:srgbClr val="000000"/>
              </a:solidFill>
              <a:effectLst/>
              <a:uFillTx/>
              <a:latin typeface="Times New Roman"/>
            </a:endParaRPr>
          </a:p>
        </p:txBody>
      </p:sp>
      <p:sp>
        <p:nvSpPr>
          <p:cNvPr id="69" name=""/>
          <p:cNvSpPr/>
          <p:nvPr/>
        </p:nvSpPr>
        <p:spPr>
          <a:xfrm>
            <a:off x="3139920" y="2271600"/>
            <a:ext cx="1976760" cy="114300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marL="166680" indent="-1666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Convince to switch</a:t>
            </a:r>
            <a:br>
              <a:rPr sz="1400"/>
            </a:b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166680" indent="-1666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Move to Action</a:t>
            </a:r>
            <a:endParaRPr b="0" lang="en-US" sz="1400" strike="noStrike" u="none">
              <a:solidFill>
                <a:srgbClr val="000000"/>
              </a:solidFill>
              <a:effectLst/>
              <a:uFillTx/>
              <a:latin typeface="Times New Roman"/>
            </a:endParaRPr>
          </a:p>
        </p:txBody>
      </p:sp>
      <p:sp>
        <p:nvSpPr>
          <p:cNvPr id="70" name=""/>
          <p:cNvSpPr/>
          <p:nvPr/>
        </p:nvSpPr>
        <p:spPr>
          <a:xfrm>
            <a:off x="3067920" y="1981080"/>
            <a:ext cx="2145600" cy="337680"/>
          </a:xfrm>
          <a:prstGeom prst="rect">
            <a:avLst/>
          </a:prstGeom>
          <a:noFill/>
          <a:ln w="0">
            <a:noFill/>
          </a:ln>
          <a:effectLst>
            <a:outerShdw dist="12600" dir="0" blurRad="0" rotWithShape="0">
              <a:srgbClr val="000000"/>
            </a:outerShdw>
          </a:effectLst>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9900"/>
                </a:solidFill>
                <a:effectLst/>
                <a:uFillTx/>
                <a:latin typeface="Times New Roman"/>
              </a:rPr>
              <a:t>Traditional Marketing</a:t>
            </a:r>
            <a:endParaRPr b="0" lang="en-US" sz="1600" strike="noStrike" u="none">
              <a:solidFill>
                <a:srgbClr val="000000"/>
              </a:solidFill>
              <a:effectLst/>
              <a:uFillTx/>
              <a:latin typeface="Times New Roman"/>
            </a:endParaRPr>
          </a:p>
        </p:txBody>
      </p:sp>
      <p:sp>
        <p:nvSpPr>
          <p:cNvPr id="71" name=""/>
          <p:cNvSpPr/>
          <p:nvPr/>
        </p:nvSpPr>
        <p:spPr>
          <a:xfrm>
            <a:off x="6588000" y="2419200"/>
            <a:ext cx="1567080" cy="90648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Initial </a:t>
            </a:r>
            <a:br>
              <a:rPr sz="1400"/>
            </a:br>
            <a:r>
              <a:rPr b="1" lang="en-US" sz="1400" strike="noStrike" u="none">
                <a:solidFill>
                  <a:srgbClr val="000000"/>
                </a:solidFill>
                <a:effectLst/>
                <a:uFillTx/>
                <a:latin typeface="Times New Roman"/>
              </a:rPr>
              <a:t>Offer</a:t>
            </a:r>
            <a:endParaRPr b="0" lang="en-US" sz="1400" strike="noStrike" u="none">
              <a:solidFill>
                <a:srgbClr val="000000"/>
              </a:solidFill>
              <a:effectLst/>
              <a:uFillTx/>
              <a:latin typeface="Times New Roman"/>
            </a:endParaRPr>
          </a:p>
        </p:txBody>
      </p:sp>
      <p:sp>
        <p:nvSpPr>
          <p:cNvPr id="72" name=""/>
          <p:cNvSpPr/>
          <p:nvPr/>
        </p:nvSpPr>
        <p:spPr>
          <a:xfrm>
            <a:off x="3156120" y="3506760"/>
            <a:ext cx="1117440" cy="625680"/>
          </a:xfrm>
          <a:prstGeom prst="rect">
            <a:avLst/>
          </a:prstGeom>
          <a:noFill/>
          <a:ln w="0">
            <a:noFill/>
          </a:ln>
        </p:spPr>
        <p:style>
          <a:lnRef idx="0"/>
          <a:fillRef idx="0"/>
          <a:effectRef idx="0"/>
          <a:fontRef idx="minor"/>
        </p:style>
        <p:txBody>
          <a:bodyPr wrap="none" lIns="90000" rIns="90000" tIns="46800" bIns="46800" anchor="t">
            <a:spAutoFit/>
          </a:bodyPr>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Direct mail</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Internet</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$150/House</a:t>
            </a:r>
            <a:endParaRPr b="0" lang="en-US" sz="1200" strike="noStrike" u="none">
              <a:solidFill>
                <a:srgbClr val="000000"/>
              </a:solidFill>
              <a:effectLst/>
              <a:uFillTx/>
              <a:latin typeface="Times New Roman"/>
            </a:endParaRPr>
          </a:p>
        </p:txBody>
      </p:sp>
      <p:sp>
        <p:nvSpPr>
          <p:cNvPr id="73" name=""/>
          <p:cNvSpPr/>
          <p:nvPr/>
        </p:nvSpPr>
        <p:spPr>
          <a:xfrm>
            <a:off x="6589440" y="3405240"/>
            <a:ext cx="1638720" cy="809280"/>
          </a:xfrm>
          <a:prstGeom prst="rect">
            <a:avLst/>
          </a:prstGeom>
          <a:noFill/>
          <a:ln w="0">
            <a:noFill/>
          </a:ln>
        </p:spPr>
        <p:style>
          <a:lnRef idx="0"/>
          <a:fillRef idx="0"/>
          <a:effectRef idx="0"/>
          <a:fontRef idx="minor"/>
        </p:style>
        <p:txBody>
          <a:bodyPr wrap="none" lIns="90000" rIns="90000" tIns="46800" bIns="46800" anchor="t">
            <a:spAutoFit/>
          </a:bodyPr>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Guaranteed savings</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Incentives</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6 mo./1 yr/2 yr</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7.5% margin</a:t>
            </a:r>
            <a:endParaRPr b="0" lang="en-US" sz="1200" strike="noStrike" u="none">
              <a:solidFill>
                <a:srgbClr val="000000"/>
              </a:solidFill>
              <a:effectLst/>
              <a:uFillTx/>
              <a:latin typeface="Times New Roman"/>
            </a:endParaRPr>
          </a:p>
        </p:txBody>
      </p:sp>
      <p:sp>
        <p:nvSpPr>
          <p:cNvPr id="74" name=""/>
          <p:cNvSpPr/>
          <p:nvPr/>
        </p:nvSpPr>
        <p:spPr>
          <a:xfrm flipV="1">
            <a:off x="2017800" y="2836440"/>
            <a:ext cx="1066680" cy="1244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5" name=""/>
          <p:cNvGrpSpPr/>
          <p:nvPr/>
        </p:nvGrpSpPr>
        <p:grpSpPr>
          <a:xfrm>
            <a:off x="1217520" y="3603600"/>
            <a:ext cx="1755720" cy="1022400"/>
            <a:chOff x="1217520" y="3603600"/>
            <a:chExt cx="1755720" cy="1022400"/>
          </a:xfrm>
        </p:grpSpPr>
        <p:sp>
          <p:nvSpPr>
            <p:cNvPr id="76" name=""/>
            <p:cNvSpPr/>
            <p:nvPr/>
          </p:nvSpPr>
          <p:spPr>
            <a:xfrm>
              <a:off x="1217520" y="3603600"/>
              <a:ext cx="1755720" cy="1022400"/>
            </a:xfrm>
            <a:prstGeom prst="cloudCallout">
              <a:avLst>
                <a:gd name="adj1" fmla="val 3615"/>
                <a:gd name="adj2" fmla="val -4106"/>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7" name=""/>
            <p:cNvSpPr/>
            <p:nvPr/>
          </p:nvSpPr>
          <p:spPr>
            <a:xfrm rot="20064000">
              <a:off x="1804680" y="3807000"/>
              <a:ext cx="977760" cy="293400"/>
            </a:xfrm>
            <a:prstGeom prst="ellipse">
              <a:avLst/>
            </a:prstGeom>
            <a:solidFill>
              <a:srgbClr val="ffcc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1746360" y="3809880"/>
              <a:ext cx="732600" cy="581400"/>
            </a:xfrm>
            <a:prstGeom prst="rect">
              <a:avLst/>
            </a:prstGeom>
            <a:solidFill>
              <a:srgbClr val="ffcc00"/>
            </a:solid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Build</a:t>
              </a:r>
              <a:br>
                <a:rPr sz="1600"/>
              </a:br>
              <a:r>
                <a:rPr b="1" lang="en-US" sz="1600" strike="noStrike" u="none">
                  <a:solidFill>
                    <a:srgbClr val="000000"/>
                  </a:solidFill>
                  <a:effectLst/>
                  <a:uFillTx/>
                  <a:latin typeface="Times New Roman"/>
                </a:rPr>
                <a:t>Brand</a:t>
              </a:r>
              <a:endParaRPr b="0" lang="en-US" sz="1600" strike="noStrike" u="none">
                <a:solidFill>
                  <a:srgbClr val="000000"/>
                </a:solidFill>
                <a:effectLst/>
                <a:uFillTx/>
                <a:latin typeface="Times New Roman"/>
              </a:endParaRPr>
            </a:p>
          </p:txBody>
        </p:sp>
      </p:grpSp>
      <p:sp>
        <p:nvSpPr>
          <p:cNvPr id="79" name="PlaceHolder 1"/>
          <p:cNvSpPr>
            <a:spLocks noGrp="1"/>
          </p:cNvSpPr>
          <p:nvPr>
            <p:ph type="title"/>
          </p:nvPr>
        </p:nvSpPr>
        <p:spPr>
          <a:xfrm>
            <a:off x="685800" y="24120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3.  Business Model:  Original Expectation</a:t>
            </a:r>
            <a:endParaRPr b="1" lang="en-US" sz="3200" strike="noStrike" u="none">
              <a:solidFill>
                <a:srgbClr val="000000"/>
              </a:solidFill>
              <a:effectLst/>
              <a:uFillTx/>
              <a:latin typeface="Times New Roman"/>
            </a:endParaRPr>
          </a:p>
        </p:txBody>
      </p:sp>
      <p:sp>
        <p:nvSpPr>
          <p:cNvPr id="80" name=""/>
          <p:cNvSpPr/>
          <p:nvPr/>
        </p:nvSpPr>
        <p:spPr>
          <a:xfrm>
            <a:off x="5256360" y="2606760"/>
            <a:ext cx="1180800" cy="507960"/>
          </a:xfrm>
          <a:prstGeom prst="leftRightArrow">
            <a:avLst>
              <a:gd name="adj1" fmla="val 52500"/>
              <a:gd name="adj2" fmla="val 52798"/>
            </a:avLst>
          </a:prstGeom>
          <a:solidFill>
            <a:srgbClr val="009900"/>
          </a:solidFill>
          <a:ln w="9360">
            <a:solidFill>
              <a:srgbClr val="000000"/>
            </a:solidFill>
            <a:miter/>
          </a:ln>
          <a:effectLst>
            <a:outerShdw dist="40186" dir="4303641" blurRad="0" rotWithShape="0">
              <a:srgbClr val="000000"/>
            </a:outerShdw>
          </a:effectLst>
        </p:spPr>
        <p:style>
          <a:lnRef idx="0"/>
          <a:fillRef idx="0"/>
          <a:effectRef idx="0"/>
          <a:fontRef idx="minor"/>
        </p:style>
        <p:txBody>
          <a:bodyPr wrap="none" lIns="90000" rIns="90000" tIns="46800" bIns="46800" anchor="ctr">
            <a:no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a:off x="2832120" y="6591240"/>
            <a:ext cx="1905120" cy="381240"/>
          </a:xfrm>
          <a:prstGeom prst="rect">
            <a:avLst/>
          </a:prstGeom>
          <a:noFill/>
          <a:ln w="0">
            <a:noFill/>
          </a:ln>
        </p:spPr>
        <p:style>
          <a:lnRef idx="0"/>
          <a:fillRef idx="0"/>
          <a:effectRef idx="0"/>
          <a:fontRef idx="minor"/>
        </p:style>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37D17A6-6D9D-4E2B-B75D-4F55DF52EC3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AE13E2A-256B-4004-BC0D-5C3E3356B38D}" type="slidenum">
              <a:t>14</a:t>
            </a:fld>
          </a:p>
        </p:txBody>
      </p:sp>
    </p:spTree>
  </p:cSld>
  <p:transition spd="med">
    <p:wipe dir="r"/>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6848640" y="2827440"/>
            <a:ext cx="790560" cy="909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flipV="1">
            <a:off x="6867360" y="4646880"/>
            <a:ext cx="776880" cy="725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PlaceHolder 1"/>
          <p:cNvSpPr>
            <a:spLocks noGrp="1"/>
          </p:cNvSpPr>
          <p:nvPr>
            <p:ph type="title"/>
          </p:nvPr>
        </p:nvSpPr>
        <p:spPr>
          <a:xfrm>
            <a:off x="457200" y="203040"/>
            <a:ext cx="906768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3.  Business Model:  Acceleration Opportunity</a:t>
            </a:r>
            <a:endParaRPr b="1" lang="en-US" sz="3200" strike="noStrike" u="none">
              <a:solidFill>
                <a:srgbClr val="000000"/>
              </a:solidFill>
              <a:effectLst/>
              <a:uFillTx/>
              <a:latin typeface="Times New Roman"/>
            </a:endParaRPr>
          </a:p>
        </p:txBody>
      </p:sp>
      <p:sp>
        <p:nvSpPr>
          <p:cNvPr id="85" name=""/>
          <p:cNvSpPr/>
          <p:nvPr/>
        </p:nvSpPr>
        <p:spPr>
          <a:xfrm>
            <a:off x="2138400" y="2300400"/>
            <a:ext cx="1976400" cy="114300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marL="166680" indent="-1666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Convince to switch</a:t>
            </a:r>
            <a:br>
              <a:rPr sz="1400"/>
            </a:b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166680" indent="-1666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Move to Action</a:t>
            </a:r>
            <a:endParaRPr b="0" lang="en-US" sz="1400" strike="noStrike" u="none">
              <a:solidFill>
                <a:srgbClr val="000000"/>
              </a:solidFill>
              <a:effectLst/>
              <a:uFillTx/>
              <a:latin typeface="Times New Roman"/>
            </a:endParaRPr>
          </a:p>
        </p:txBody>
      </p:sp>
      <p:sp>
        <p:nvSpPr>
          <p:cNvPr id="86" name=""/>
          <p:cNvSpPr/>
          <p:nvPr/>
        </p:nvSpPr>
        <p:spPr>
          <a:xfrm>
            <a:off x="2066400" y="1984320"/>
            <a:ext cx="2145600" cy="337680"/>
          </a:xfrm>
          <a:prstGeom prst="rect">
            <a:avLst/>
          </a:prstGeom>
          <a:noFill/>
          <a:ln w="0">
            <a:noFill/>
          </a:ln>
          <a:effectLst>
            <a:outerShdw dist="12600" dir="0" blurRad="0" rotWithShape="0">
              <a:srgbClr val="000000"/>
            </a:outerShdw>
          </a:effectLst>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9900"/>
                </a:solidFill>
                <a:effectLst/>
                <a:uFillTx/>
                <a:latin typeface="Times New Roman"/>
              </a:rPr>
              <a:t>Traditional Marketing</a:t>
            </a:r>
            <a:endParaRPr b="0" lang="en-US" sz="1600" strike="noStrike" u="none">
              <a:solidFill>
                <a:srgbClr val="000000"/>
              </a:solidFill>
              <a:effectLst/>
              <a:uFillTx/>
              <a:latin typeface="Times New Roman"/>
            </a:endParaRPr>
          </a:p>
        </p:txBody>
      </p:sp>
      <p:sp>
        <p:nvSpPr>
          <p:cNvPr id="87" name=""/>
          <p:cNvSpPr/>
          <p:nvPr/>
        </p:nvSpPr>
        <p:spPr>
          <a:xfrm>
            <a:off x="5268960" y="2448000"/>
            <a:ext cx="1566720" cy="90648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Initial </a:t>
            </a:r>
            <a:br>
              <a:rPr sz="1400"/>
            </a:br>
            <a:r>
              <a:rPr b="1" lang="en-US" sz="1400" strike="noStrike" u="none">
                <a:solidFill>
                  <a:srgbClr val="000000"/>
                </a:solidFill>
                <a:effectLst/>
                <a:uFillTx/>
                <a:latin typeface="Times New Roman"/>
              </a:rPr>
              <a:t>Offer</a:t>
            </a:r>
            <a:endParaRPr b="0" lang="en-US" sz="1400" strike="noStrike" u="none">
              <a:solidFill>
                <a:srgbClr val="000000"/>
              </a:solidFill>
              <a:effectLst/>
              <a:uFillTx/>
              <a:latin typeface="Times New Roman"/>
            </a:endParaRPr>
          </a:p>
        </p:txBody>
      </p:sp>
      <p:sp>
        <p:nvSpPr>
          <p:cNvPr id="88" name=""/>
          <p:cNvSpPr/>
          <p:nvPr/>
        </p:nvSpPr>
        <p:spPr>
          <a:xfrm>
            <a:off x="2154240" y="3497400"/>
            <a:ext cx="1117440" cy="625680"/>
          </a:xfrm>
          <a:prstGeom prst="rect">
            <a:avLst/>
          </a:prstGeom>
          <a:noFill/>
          <a:ln w="0">
            <a:noFill/>
          </a:ln>
        </p:spPr>
        <p:style>
          <a:lnRef idx="0"/>
          <a:fillRef idx="0"/>
          <a:effectRef idx="0"/>
          <a:fontRef idx="minor"/>
        </p:style>
        <p:txBody>
          <a:bodyPr wrap="none" lIns="90000" rIns="90000" tIns="46800" bIns="46800" anchor="t">
            <a:spAutoFit/>
          </a:bodyPr>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Direct mail</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Internet</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$150/House</a:t>
            </a:r>
            <a:endParaRPr b="0" lang="en-US" sz="1200" strike="noStrike" u="none">
              <a:solidFill>
                <a:srgbClr val="000000"/>
              </a:solidFill>
              <a:effectLst/>
              <a:uFillTx/>
              <a:latin typeface="Times New Roman"/>
            </a:endParaRPr>
          </a:p>
        </p:txBody>
      </p:sp>
      <p:sp>
        <p:nvSpPr>
          <p:cNvPr id="89" name=""/>
          <p:cNvSpPr/>
          <p:nvPr/>
        </p:nvSpPr>
        <p:spPr>
          <a:xfrm>
            <a:off x="5270400" y="3433680"/>
            <a:ext cx="1638720" cy="809280"/>
          </a:xfrm>
          <a:prstGeom prst="rect">
            <a:avLst/>
          </a:prstGeom>
          <a:noFill/>
          <a:ln w="0">
            <a:noFill/>
          </a:ln>
        </p:spPr>
        <p:style>
          <a:lnRef idx="0"/>
          <a:fillRef idx="0"/>
          <a:effectRef idx="0"/>
          <a:fontRef idx="minor"/>
        </p:style>
        <p:txBody>
          <a:bodyPr wrap="none" lIns="90000" rIns="90000" tIns="46800" bIns="46800" anchor="t">
            <a:spAutoFit/>
          </a:bodyPr>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Guaranteed savings</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Incentives</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6 mo./1 yr/2 yr</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7.5% margin</a:t>
            </a:r>
            <a:endParaRPr b="0" lang="en-US" sz="1200" strike="noStrike" u="none">
              <a:solidFill>
                <a:srgbClr val="000000"/>
              </a:solidFill>
              <a:effectLst/>
              <a:uFillTx/>
              <a:latin typeface="Times New Roman"/>
            </a:endParaRPr>
          </a:p>
        </p:txBody>
      </p:sp>
      <p:sp>
        <p:nvSpPr>
          <p:cNvPr id="90" name=""/>
          <p:cNvSpPr/>
          <p:nvPr/>
        </p:nvSpPr>
        <p:spPr>
          <a:xfrm>
            <a:off x="2138400" y="4813200"/>
            <a:ext cx="1976400" cy="114300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marL="166680" indent="-1666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Default supplier</a:t>
            </a:r>
            <a:endParaRPr b="0" lang="en-US" sz="1400" strike="noStrike" u="none">
              <a:solidFill>
                <a:srgbClr val="000000"/>
              </a:solidFill>
              <a:effectLst/>
              <a:uFillTx/>
              <a:latin typeface="Times New Roman"/>
            </a:endParaRPr>
          </a:p>
          <a:p>
            <a:pPr marL="166680" indent="-1666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De-Reg Sub</a:t>
            </a:r>
            <a:endParaRPr b="0" lang="en-US" sz="1400" strike="noStrike" u="none">
              <a:solidFill>
                <a:srgbClr val="000000"/>
              </a:solidFill>
              <a:effectLst/>
              <a:uFillTx/>
              <a:latin typeface="Times New Roman"/>
            </a:endParaRPr>
          </a:p>
          <a:p>
            <a:pPr marL="166680" indent="-1666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Aggregator</a:t>
            </a:r>
            <a:endParaRPr b="0" lang="en-US" sz="1400" strike="noStrike" u="none">
              <a:solidFill>
                <a:srgbClr val="000000"/>
              </a:solidFill>
              <a:effectLst/>
              <a:uFillTx/>
              <a:latin typeface="Times New Roman"/>
            </a:endParaRPr>
          </a:p>
          <a:p>
            <a:pPr marL="166680" indent="-1666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Co-Branded</a:t>
            </a:r>
            <a:endParaRPr b="0" lang="en-US" sz="1400" strike="noStrike" u="none">
              <a:solidFill>
                <a:srgbClr val="000000"/>
              </a:solidFill>
              <a:effectLst/>
              <a:uFillTx/>
              <a:latin typeface="Times New Roman"/>
            </a:endParaRPr>
          </a:p>
        </p:txBody>
      </p:sp>
      <p:sp>
        <p:nvSpPr>
          <p:cNvPr id="91" name=""/>
          <p:cNvSpPr/>
          <p:nvPr/>
        </p:nvSpPr>
        <p:spPr>
          <a:xfrm>
            <a:off x="2136600" y="4535640"/>
            <a:ext cx="1927440" cy="337680"/>
          </a:xfrm>
          <a:prstGeom prst="rect">
            <a:avLst/>
          </a:prstGeom>
          <a:noFill/>
          <a:ln w="0">
            <a:noFill/>
          </a:ln>
          <a:effectLst>
            <a:outerShdw dist="12600" dir="0" blurRad="0" rotWithShape="0">
              <a:srgbClr val="000000"/>
            </a:outerShdw>
          </a:effectLst>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9900"/>
                </a:solidFill>
                <a:effectLst/>
                <a:uFillTx/>
                <a:latin typeface="Times New Roman"/>
              </a:rPr>
              <a:t>Portfolio Deals</a:t>
            </a:r>
            <a:endParaRPr b="0" lang="en-US" sz="1600" strike="noStrike" u="none">
              <a:solidFill>
                <a:srgbClr val="000000"/>
              </a:solidFill>
              <a:effectLst/>
              <a:uFillTx/>
              <a:latin typeface="Times New Roman"/>
            </a:endParaRPr>
          </a:p>
        </p:txBody>
      </p:sp>
      <p:sp>
        <p:nvSpPr>
          <p:cNvPr id="92" name=""/>
          <p:cNvSpPr/>
          <p:nvPr/>
        </p:nvSpPr>
        <p:spPr>
          <a:xfrm>
            <a:off x="5268960" y="4960800"/>
            <a:ext cx="1566720" cy="90648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Reprice</a:t>
            </a:r>
            <a:br>
              <a:rPr sz="1400"/>
            </a:br>
            <a:r>
              <a:rPr b="1" lang="en-US" sz="1400" strike="noStrike" u="none">
                <a:solidFill>
                  <a:srgbClr val="000000"/>
                </a:solidFill>
                <a:effectLst/>
                <a:uFillTx/>
                <a:latin typeface="Times New Roman"/>
              </a:rPr>
              <a:t>&amp; Retain</a:t>
            </a:r>
            <a:endParaRPr b="0" lang="en-US" sz="1400" strike="noStrike" u="none">
              <a:solidFill>
                <a:srgbClr val="000000"/>
              </a:solidFill>
              <a:effectLst/>
              <a:uFillTx/>
              <a:latin typeface="Times New Roman"/>
            </a:endParaRPr>
          </a:p>
        </p:txBody>
      </p:sp>
      <p:sp>
        <p:nvSpPr>
          <p:cNvPr id="93" name=""/>
          <p:cNvSpPr/>
          <p:nvPr/>
        </p:nvSpPr>
        <p:spPr>
          <a:xfrm>
            <a:off x="2153160" y="6048360"/>
            <a:ext cx="1225800" cy="258480"/>
          </a:xfrm>
          <a:prstGeom prst="rect">
            <a:avLst/>
          </a:prstGeom>
          <a:noFill/>
          <a:ln w="0">
            <a:noFill/>
          </a:ln>
        </p:spPr>
        <p:style>
          <a:lnRef idx="0"/>
          <a:fillRef idx="0"/>
          <a:effectRef idx="0"/>
          <a:fontRef idx="minor"/>
        </p:style>
        <p:txBody>
          <a:bodyPr wrap="none" lIns="90000" rIns="90000" tIns="46800" bIns="46800" anchor="t">
            <a:spAutoFit/>
          </a:bodyPr>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&lt;$150/House</a:t>
            </a:r>
            <a:endParaRPr b="0" lang="en-US" sz="1200" strike="noStrike" u="none">
              <a:solidFill>
                <a:srgbClr val="000000"/>
              </a:solidFill>
              <a:effectLst/>
              <a:uFillTx/>
              <a:latin typeface="Times New Roman"/>
            </a:endParaRPr>
          </a:p>
        </p:txBody>
      </p:sp>
      <p:sp>
        <p:nvSpPr>
          <p:cNvPr id="94" name=""/>
          <p:cNvSpPr/>
          <p:nvPr/>
        </p:nvSpPr>
        <p:spPr>
          <a:xfrm>
            <a:off x="5270760" y="5959440"/>
            <a:ext cx="1202400" cy="442080"/>
          </a:xfrm>
          <a:prstGeom prst="rect">
            <a:avLst/>
          </a:prstGeom>
          <a:noFill/>
          <a:ln w="0">
            <a:noFill/>
          </a:ln>
        </p:spPr>
        <p:style>
          <a:lnRef idx="0"/>
          <a:fillRef idx="0"/>
          <a:effectRef idx="0"/>
          <a:fontRef idx="minor"/>
        </p:style>
        <p:txBody>
          <a:bodyPr wrap="none" lIns="90000" rIns="90000" tIns="46800" bIns="46800" anchor="t">
            <a:spAutoFit/>
          </a:bodyPr>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&lt;15% churn</a:t>
            </a:r>
            <a:endParaRPr b="0" lang="en-US" sz="1200" strike="noStrike" u="none">
              <a:solidFill>
                <a:srgbClr val="000000"/>
              </a:solidFill>
              <a:effectLst/>
              <a:uFillTx/>
              <a:latin typeface="Times New Roman"/>
            </a:endParaRPr>
          </a:p>
          <a:p>
            <a:pPr marL="166680" indent="-166680">
              <a:lnSpc>
                <a:spcPct val="90000"/>
              </a:lnSpc>
              <a:spcBef>
                <a:spcPts val="1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7.5% margin</a:t>
            </a:r>
            <a:endParaRPr b="0" lang="en-US" sz="1200" strike="noStrike" u="none">
              <a:solidFill>
                <a:srgbClr val="000000"/>
              </a:solidFill>
              <a:effectLst/>
              <a:uFillTx/>
              <a:latin typeface="Times New Roman"/>
            </a:endParaRPr>
          </a:p>
        </p:txBody>
      </p:sp>
      <p:sp>
        <p:nvSpPr>
          <p:cNvPr id="95" name=""/>
          <p:cNvSpPr/>
          <p:nvPr/>
        </p:nvSpPr>
        <p:spPr>
          <a:xfrm flipV="1">
            <a:off x="1015920" y="2865240"/>
            <a:ext cx="1067040" cy="1244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1011600" y="4091760"/>
            <a:ext cx="1065960" cy="1230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97" name=""/>
          <p:cNvGrpSpPr/>
          <p:nvPr/>
        </p:nvGrpSpPr>
        <p:grpSpPr>
          <a:xfrm>
            <a:off x="216000" y="3632040"/>
            <a:ext cx="1755720" cy="1022400"/>
            <a:chOff x="216000" y="3632040"/>
            <a:chExt cx="1755720" cy="1022400"/>
          </a:xfrm>
        </p:grpSpPr>
        <p:sp>
          <p:nvSpPr>
            <p:cNvPr id="98" name=""/>
            <p:cNvSpPr/>
            <p:nvPr/>
          </p:nvSpPr>
          <p:spPr>
            <a:xfrm>
              <a:off x="216000" y="3632040"/>
              <a:ext cx="1755720" cy="1022400"/>
            </a:xfrm>
            <a:prstGeom prst="cloudCallout">
              <a:avLst>
                <a:gd name="adj1" fmla="val 3615"/>
                <a:gd name="adj2" fmla="val -4106"/>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9" name=""/>
            <p:cNvSpPr/>
            <p:nvPr/>
          </p:nvSpPr>
          <p:spPr>
            <a:xfrm rot="20064000">
              <a:off x="803160" y="3835440"/>
              <a:ext cx="977760" cy="293400"/>
            </a:xfrm>
            <a:prstGeom prst="ellipse">
              <a:avLst/>
            </a:prstGeom>
            <a:solidFill>
              <a:srgbClr val="ffcc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744840" y="3838320"/>
              <a:ext cx="732600" cy="581400"/>
            </a:xfrm>
            <a:prstGeom prst="rect">
              <a:avLst/>
            </a:prstGeom>
            <a:solidFill>
              <a:srgbClr val="ffcc00"/>
            </a:solid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Build</a:t>
              </a:r>
              <a:br>
                <a:rPr sz="1600"/>
              </a:br>
              <a:r>
                <a:rPr b="1" lang="en-US" sz="1600" strike="noStrike" u="none">
                  <a:solidFill>
                    <a:srgbClr val="000000"/>
                  </a:solidFill>
                  <a:effectLst/>
                  <a:uFillTx/>
                  <a:latin typeface="Times New Roman"/>
                </a:rPr>
                <a:t>Brand</a:t>
              </a:r>
              <a:endParaRPr b="0" lang="en-US" sz="1600" strike="noStrike" u="none">
                <a:solidFill>
                  <a:srgbClr val="000000"/>
                </a:solidFill>
                <a:effectLst/>
                <a:uFillTx/>
                <a:latin typeface="Times New Roman"/>
              </a:endParaRPr>
            </a:p>
          </p:txBody>
        </p:sp>
      </p:grpSp>
      <p:grpSp>
        <p:nvGrpSpPr>
          <p:cNvPr id="101" name=""/>
          <p:cNvGrpSpPr/>
          <p:nvPr/>
        </p:nvGrpSpPr>
        <p:grpSpPr>
          <a:xfrm>
            <a:off x="4254480" y="2629080"/>
            <a:ext cx="874800" cy="3060360"/>
            <a:chOff x="4254480" y="2629080"/>
            <a:chExt cx="874800" cy="3060360"/>
          </a:xfrm>
        </p:grpSpPr>
        <p:sp>
          <p:nvSpPr>
            <p:cNvPr id="102" name=""/>
            <p:cNvSpPr/>
            <p:nvPr/>
          </p:nvSpPr>
          <p:spPr>
            <a:xfrm>
              <a:off x="4254480" y="2629080"/>
              <a:ext cx="874800" cy="507960"/>
            </a:xfrm>
            <a:prstGeom prst="leftRightArrow">
              <a:avLst>
                <a:gd name="adj1" fmla="val 52500"/>
                <a:gd name="adj2" fmla="val 39116"/>
              </a:avLst>
            </a:prstGeom>
            <a:solidFill>
              <a:srgbClr val="009900"/>
            </a:solidFill>
            <a:ln w="9360">
              <a:solidFill>
                <a:srgbClr val="000000"/>
              </a:solidFill>
              <a:miter/>
            </a:ln>
            <a:effectLst>
              <a:outerShdw dist="40186" dir="4303641"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4254480" y="5181480"/>
              <a:ext cx="874800" cy="507960"/>
            </a:xfrm>
            <a:prstGeom prst="leftRightArrow">
              <a:avLst>
                <a:gd name="adj1" fmla="val 52500"/>
                <a:gd name="adj2" fmla="val 39116"/>
              </a:avLst>
            </a:prstGeom>
            <a:solidFill>
              <a:srgbClr val="009900"/>
            </a:solidFill>
            <a:ln w="9360">
              <a:solidFill>
                <a:srgbClr val="000000"/>
              </a:solidFill>
              <a:miter/>
            </a:ln>
            <a:effectLst>
              <a:outerShdw dist="40186" dir="4303641"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04" name=""/>
          <p:cNvGrpSpPr/>
          <p:nvPr/>
        </p:nvGrpSpPr>
        <p:grpSpPr>
          <a:xfrm>
            <a:off x="7264440" y="3657600"/>
            <a:ext cx="1755720" cy="1022400"/>
            <a:chOff x="7264440" y="3657600"/>
            <a:chExt cx="1755720" cy="1022400"/>
          </a:xfrm>
        </p:grpSpPr>
        <p:sp>
          <p:nvSpPr>
            <p:cNvPr id="105" name=""/>
            <p:cNvSpPr/>
            <p:nvPr/>
          </p:nvSpPr>
          <p:spPr>
            <a:xfrm>
              <a:off x="7264440" y="3657600"/>
              <a:ext cx="1755720" cy="1022400"/>
            </a:xfrm>
            <a:prstGeom prst="cloudCallout">
              <a:avLst>
                <a:gd name="adj1" fmla="val 3615"/>
                <a:gd name="adj2" fmla="val -4106"/>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6" name=""/>
            <p:cNvSpPr/>
            <p:nvPr/>
          </p:nvSpPr>
          <p:spPr>
            <a:xfrm rot="20064000">
              <a:off x="7851600" y="3861000"/>
              <a:ext cx="977760" cy="293400"/>
            </a:xfrm>
            <a:prstGeom prst="ellipse">
              <a:avLst/>
            </a:prstGeom>
            <a:solidFill>
              <a:srgbClr val="ffcc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8078760" y="3863880"/>
              <a:ext cx="184320" cy="336600"/>
            </a:xfrm>
            <a:prstGeom prst="rect">
              <a:avLst/>
            </a:prstGeom>
            <a:solidFill>
              <a:srgbClr val="ffcc00"/>
            </a:solid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108" name=""/>
          <p:cNvSpPr/>
          <p:nvPr/>
        </p:nvSpPr>
        <p:spPr>
          <a:xfrm>
            <a:off x="7461720" y="3750120"/>
            <a:ext cx="1453320" cy="714960"/>
          </a:xfrm>
          <a:prstGeom prst="rect">
            <a:avLst/>
          </a:prstGeom>
          <a:noFill/>
          <a:ln w="0">
            <a:noFill/>
          </a:ln>
        </p:spPr>
        <p:style>
          <a:lnRef idx="0"/>
          <a:fillRef idx="0"/>
          <a:effectRef idx="0"/>
          <a:fontRef idx="minor"/>
        </p:style>
        <p:txBody>
          <a:bodyPr wrap="none" lIns="90000" rIns="90000" tIns="46800" bIns="46800" anchor="ctr">
            <a:spAutoFit/>
          </a:bodyPr>
          <a:p>
            <a:pPr algn="ctr">
              <a:lnSpc>
                <a:spcPct val="85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Customer</a:t>
            </a:r>
            <a:br>
              <a:rPr sz="1600"/>
            </a:br>
            <a:r>
              <a:rPr b="1" lang="en-US" sz="1600" strike="noStrike" u="none">
                <a:solidFill>
                  <a:srgbClr val="000000"/>
                </a:solidFill>
                <a:effectLst/>
                <a:uFillTx/>
                <a:latin typeface="Times New Roman"/>
              </a:rPr>
              <a:t>Retention and </a:t>
            </a:r>
            <a:br>
              <a:rPr sz="1600"/>
            </a:br>
            <a:r>
              <a:rPr b="1" lang="en-US" sz="1600" strike="noStrike" u="none">
                <a:solidFill>
                  <a:srgbClr val="000000"/>
                </a:solidFill>
                <a:effectLst/>
                <a:uFillTx/>
                <a:latin typeface="Times New Roman"/>
              </a:rPr>
              <a:t>Management</a:t>
            </a:r>
            <a:endParaRPr b="0" lang="en-US" sz="1600" strike="noStrike" u="none">
              <a:solidFill>
                <a:srgbClr val="000000"/>
              </a:solidFill>
              <a:effectLst/>
              <a:uFillTx/>
              <a:latin typeface="Times New Roman"/>
            </a:endParaRPr>
          </a:p>
        </p:txBody>
      </p:sp>
      <p:sp>
        <p:nvSpPr>
          <p:cNvPr id="109" name=""/>
          <p:cNvSpPr/>
          <p:nvPr/>
        </p:nvSpPr>
        <p:spPr>
          <a:xfrm>
            <a:off x="3708360" y="1220760"/>
            <a:ext cx="1706760" cy="432000"/>
          </a:xfrm>
          <a:prstGeom prst="rect">
            <a:avLst/>
          </a:prstGeom>
          <a:solidFill>
            <a:srgbClr val="ffcc00"/>
          </a:solidFill>
          <a:ln w="936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Customer</a:t>
            </a:r>
            <a:br>
              <a:rPr sz="1600"/>
            </a:br>
            <a:r>
              <a:rPr b="1" lang="en-US" sz="1600" strike="noStrike" u="none">
                <a:solidFill>
                  <a:srgbClr val="000000"/>
                </a:solidFill>
                <a:effectLst/>
                <a:uFillTx/>
                <a:latin typeface="Times New Roman"/>
              </a:rPr>
              <a:t>Acquisition</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B811F6A-7736-4240-BE03-415CA79EFD47}" type="slidenum">
              <a:t>15</a:t>
            </a:fld>
          </a:p>
        </p:txBody>
      </p:sp>
    </p:spTree>
  </p:cSld>
  <p:transition spd="med">
    <p:wipe dir="r"/>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85800" y="431640"/>
            <a:ext cx="8229600" cy="53352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Existing Local Utility Challenge:  Absorbing Pricing Risk Downside With No Upside</a:t>
            </a:r>
            <a:endParaRPr b="1" lang="en-US" sz="2800" strike="noStrike" u="none">
              <a:solidFill>
                <a:srgbClr val="000000"/>
              </a:solidFill>
              <a:effectLst/>
              <a:uFillTx/>
              <a:latin typeface="Times New Roman"/>
            </a:endParaRPr>
          </a:p>
        </p:txBody>
      </p:sp>
      <p:sp>
        <p:nvSpPr>
          <p:cNvPr id="111" name="PlaceHolder 2"/>
          <p:cNvSpPr>
            <a:spLocks noGrp="1"/>
          </p:cNvSpPr>
          <p:nvPr>
            <p:ph/>
          </p:nvPr>
        </p:nvSpPr>
        <p:spPr>
          <a:xfrm>
            <a:off x="533520" y="1417680"/>
            <a:ext cx="8229600" cy="4986360"/>
          </a:xfrm>
          <a:prstGeom prst="rect">
            <a:avLst/>
          </a:prstGeom>
          <a:noFill/>
          <a:ln w="0">
            <a:noFill/>
          </a:ln>
        </p:spPr>
        <p:txBody>
          <a:bodyPr lIns="90000" rIns="90000" tIns="46800" bIns="46800" anchor="t">
            <a:normAutofit/>
          </a:bodyPr>
          <a:p>
            <a:pPr marL="465120" indent="-46512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Many local distribution (“LDC”) utilities have sold or separated generation assets</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Making LDC’s indifferent to who supplies the electricity commodity to its distribution customers</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Default non-switching LDC customers must still be served by the LDC, forcing the LDC to purchase significant quantities of power supply in the competitive market (with no positive margin for the LDC)</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“Squeeze of Last Resort” - If/When wholesale power markets spike or experience prolonged period of high prices the LDC’s may be forced to “defer” or otherwise absorb the effects of higher power prices</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Many regulatory jurisdictions are frustrated with the pace of deregulation/ competition as measured by the number and percentage of customers who have selected new power suppliers.  This has led to discussion of forced customer migration away from the LDC’s</a:t>
            </a:r>
            <a:endParaRPr b="0" lang="en-US" sz="1800" strike="noStrike" u="none">
              <a:solidFill>
                <a:srgbClr val="000000"/>
              </a:solidFill>
              <a:effectLst/>
              <a:uFillTx/>
              <a:latin typeface="Times New Roman"/>
            </a:endParaRPr>
          </a:p>
        </p:txBody>
      </p:sp>
      <p:pic>
        <p:nvPicPr>
          <p:cNvPr id="112" name="" descr=""/>
          <p:cNvPicPr/>
          <p:nvPr/>
        </p:nvPicPr>
        <p:blipFill>
          <a:blip r:embed="rId1"/>
          <a:stretch/>
        </p:blipFill>
        <p:spPr>
          <a:xfrm>
            <a:off x="50760" y="6426360"/>
            <a:ext cx="1452600" cy="369720"/>
          </a:xfrm>
          <a:prstGeom prst="rect">
            <a:avLst/>
          </a:prstGeom>
          <a:noFill/>
          <a:ln w="0">
            <a:noFill/>
          </a:ln>
        </p:spPr>
      </p:pic>
      <p:sp>
        <p:nvSpPr>
          <p:cNvPr id="4" name="PlaceHolder 3"/>
          <p:cNvSpPr>
            <a:spLocks noGrp="1"/>
          </p:cNvSpPr>
          <p:nvPr>
            <p:ph type="sldNum" idx="1"/>
          </p:nvPr>
        </p:nvSpPr>
        <p:spPr/>
        <p:txBody>
          <a:bodyPr/>
          <a:p>
            <a:fld id="{876D3024-958B-4A04-8D08-9707A098B09B}" type="slidenum">
              <a:t>16</a:t>
            </a:fld>
          </a:p>
        </p:txBody>
      </p:sp>
    </p:spTree>
  </p:cSld>
  <p:transition spd="med">
    <p:wipe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3.  The Opportunity</a:t>
            </a:r>
            <a:endParaRPr b="1" lang="en-US" sz="3200" strike="noStrike" u="none">
              <a:solidFill>
                <a:srgbClr val="000000"/>
              </a:solidFill>
              <a:effectLst/>
              <a:uFillTx/>
              <a:latin typeface="Times New Roman"/>
            </a:endParaRPr>
          </a:p>
        </p:txBody>
      </p:sp>
      <p:sp>
        <p:nvSpPr>
          <p:cNvPr id="114" name="PlaceHolder 2"/>
          <p:cNvSpPr>
            <a:spLocks noGrp="1"/>
          </p:cNvSpPr>
          <p:nvPr>
            <p:ph/>
          </p:nvPr>
        </p:nvSpPr>
        <p:spPr>
          <a:xfrm>
            <a:off x="4762440" y="1762200"/>
            <a:ext cx="4013280" cy="4270320"/>
          </a:xfrm>
          <a:prstGeom prst="rect">
            <a:avLst/>
          </a:prstGeom>
          <a:noFill/>
          <a:ln w="0">
            <a:noFill/>
          </a:ln>
        </p:spPr>
        <p:txBody>
          <a:bodyPr lIns="90000" rIns="90000" tIns="46800" bIns="46800" anchor="t">
            <a:normAutofit/>
          </a:bodyPr>
          <a:p>
            <a:pPr marL="465120" indent="-46512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Challenges</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Customer inertia </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Establishing perception of comparable reliability as incumbent</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Differentiating NewPower prior to maturation of brand</a:t>
            </a:r>
            <a:br>
              <a:rPr sz="1600"/>
            </a:br>
            <a:br>
              <a:rPr sz="1600"/>
            </a:br>
            <a:br>
              <a:rPr sz="1600"/>
            </a:br>
            <a:br>
              <a:rPr sz="1600"/>
            </a:br>
            <a:br>
              <a:rPr sz="1600"/>
            </a:b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465120" indent="-46512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Transaction Objectives</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Accelerate growth of its customer base</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Encourage switching from incumbents</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Achieve cost effective customer acquisition</a:t>
            </a:r>
            <a:endParaRPr b="0" lang="en-US" sz="1600" strike="noStrike" u="none">
              <a:solidFill>
                <a:srgbClr val="000000"/>
              </a:solidFill>
              <a:effectLst/>
              <a:uFillTx/>
              <a:latin typeface="Times New Roman"/>
            </a:endParaRPr>
          </a:p>
        </p:txBody>
      </p:sp>
      <p:sp>
        <p:nvSpPr>
          <p:cNvPr id="115" name="PlaceHolder 3"/>
          <p:cNvSpPr>
            <a:spLocks noGrp="1"/>
          </p:cNvSpPr>
          <p:nvPr>
            <p:ph/>
          </p:nvPr>
        </p:nvSpPr>
        <p:spPr>
          <a:xfrm>
            <a:off x="444600" y="1762200"/>
            <a:ext cx="4317840" cy="3666960"/>
          </a:xfrm>
          <a:prstGeom prst="rect">
            <a:avLst/>
          </a:prstGeom>
          <a:noFill/>
          <a:ln w="0">
            <a:noFill/>
          </a:ln>
        </p:spPr>
        <p:txBody>
          <a:bodyPr lIns="90000" rIns="90000" tIns="46800" bIns="46800" anchor="t">
            <a:normAutofit/>
          </a:bodyPr>
          <a:p>
            <a:pPr marL="465120" indent="-46512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Challenges</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Pricing squeeze with little upside</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Limited market size within franchise area</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Limited brand value outside of franchise area</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Translating local brand and perceived reliability into economic value given significant scale requirements (systems, risk management, brand development)</a:t>
            </a:r>
            <a:endParaRPr b="0" lang="en-US" sz="1600" strike="noStrike" u="none">
              <a:solidFill>
                <a:srgbClr val="000000"/>
              </a:solidFill>
              <a:effectLst/>
              <a:uFillTx/>
              <a:latin typeface="Times New Roman"/>
            </a:endParaRPr>
          </a:p>
          <a:p>
            <a:pPr lvl="1" marL="907920" indent="-285480">
              <a:lnSpc>
                <a:spcPct val="85000"/>
              </a:lnSpc>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465120" indent="-46512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Transaction Objectives</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Maximize value of incumbency position</a:t>
            </a:r>
            <a:endParaRPr b="0" lang="en-US" sz="1600" strike="noStrike" u="none">
              <a:solidFill>
                <a:srgbClr val="000000"/>
              </a:solidFill>
              <a:effectLst/>
              <a:uFillTx/>
              <a:latin typeface="Times New Roman"/>
            </a:endParaRPr>
          </a:p>
          <a:p>
            <a:pPr lvl="1" marL="907920" indent="-285480">
              <a:lnSpc>
                <a:spcPct val="85000"/>
              </a:lnSpc>
              <a:spcBef>
                <a:spcPts val="400"/>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Enhance earnings growth</a:t>
            </a:r>
            <a:endParaRPr b="0" lang="en-US" sz="1600" strike="noStrike" u="none">
              <a:solidFill>
                <a:srgbClr val="000000"/>
              </a:solidFill>
              <a:effectLst/>
              <a:uFillTx/>
              <a:latin typeface="Times New Roman"/>
            </a:endParaRPr>
          </a:p>
        </p:txBody>
      </p:sp>
      <p:sp>
        <p:nvSpPr>
          <p:cNvPr id="116" name=""/>
          <p:cNvSpPr/>
          <p:nvPr/>
        </p:nvSpPr>
        <p:spPr>
          <a:xfrm>
            <a:off x="4863960" y="1219320"/>
            <a:ext cx="3657600" cy="380880"/>
          </a:xfrm>
          <a:prstGeom prst="rect">
            <a:avLst/>
          </a:prstGeom>
          <a:solidFill>
            <a:srgbClr val="ffffff"/>
          </a:solidFill>
          <a:ln w="936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NewPower</a:t>
            </a:r>
            <a:endParaRPr b="0" lang="en-US" sz="1800" strike="noStrike" u="none">
              <a:solidFill>
                <a:srgbClr val="000000"/>
              </a:solidFill>
              <a:effectLst/>
              <a:uFillTx/>
              <a:latin typeface="Times New Roman"/>
            </a:endParaRPr>
          </a:p>
        </p:txBody>
      </p:sp>
      <p:sp>
        <p:nvSpPr>
          <p:cNvPr id="117" name=""/>
          <p:cNvSpPr/>
          <p:nvPr/>
        </p:nvSpPr>
        <p:spPr>
          <a:xfrm>
            <a:off x="558720" y="1219320"/>
            <a:ext cx="3657600" cy="380880"/>
          </a:xfrm>
          <a:prstGeom prst="rect">
            <a:avLst/>
          </a:prstGeom>
          <a:solidFill>
            <a:srgbClr val="ffffff"/>
          </a:solidFill>
          <a:ln w="936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Incumbents</a:t>
            </a:r>
            <a:endParaRPr b="0" lang="en-US" sz="1800" strike="noStrike" u="none">
              <a:solidFill>
                <a:srgbClr val="000000"/>
              </a:solidFill>
              <a:effectLst/>
              <a:uFillTx/>
              <a:latin typeface="Times New Roman"/>
            </a:endParaRPr>
          </a:p>
        </p:txBody>
      </p:sp>
      <p:sp>
        <p:nvSpPr>
          <p:cNvPr id="118" name=""/>
          <p:cNvSpPr/>
          <p:nvPr/>
        </p:nvSpPr>
        <p:spPr>
          <a:xfrm>
            <a:off x="1968480" y="6075360"/>
            <a:ext cx="5181480" cy="433440"/>
          </a:xfrm>
          <a:prstGeom prst="rect">
            <a:avLst/>
          </a:prstGeom>
          <a:solidFill>
            <a:srgbClr val="ffffff"/>
          </a:solidFill>
          <a:ln w="936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A “partnership” between NewPower and incumbent can </a:t>
            </a:r>
            <a:br>
              <a:rPr sz="1400"/>
            </a:br>
            <a:r>
              <a:rPr b="1" i="1" lang="en-US" sz="1400" strike="noStrike" u="none">
                <a:solidFill>
                  <a:srgbClr val="000000"/>
                </a:solidFill>
                <a:effectLst/>
                <a:uFillTx/>
                <a:latin typeface="Times New Roman"/>
              </a:rPr>
              <a:t>accomplish both companies’ objectives</a:t>
            </a:r>
            <a:endParaRPr b="0" lang="en-US" sz="1400" strike="noStrike" u="none">
              <a:solidFill>
                <a:srgbClr val="000000"/>
              </a:solidFill>
              <a:effectLst/>
              <a:uFillTx/>
              <a:latin typeface="Times New Roman"/>
            </a:endParaRPr>
          </a:p>
        </p:txBody>
      </p:sp>
      <p:sp>
        <p:nvSpPr>
          <p:cNvPr id="5" name="PlaceHolder 4"/>
          <p:cNvSpPr>
            <a:spLocks noGrp="1"/>
          </p:cNvSpPr>
          <p:nvPr>
            <p:ph type="sldNum" idx="1"/>
          </p:nvPr>
        </p:nvSpPr>
        <p:spPr/>
        <p:txBody>
          <a:bodyPr/>
          <a:p>
            <a:fld id="{1BE5D9A8-4BBC-49B9-ADEA-3608CF0D0AEF}" type="slidenum">
              <a:t>17</a:t>
            </a:fld>
          </a:p>
        </p:txBody>
      </p:sp>
    </p:spTree>
  </p:cSld>
  <p:transition spd="med">
    <p:wipe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685800" y="35244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Spectrum of Deal Structures</a:t>
            </a:r>
            <a:endParaRPr b="1" lang="en-US" sz="3200" strike="noStrike" u="none">
              <a:solidFill>
                <a:srgbClr val="000000"/>
              </a:solidFill>
              <a:effectLst/>
              <a:uFillTx/>
              <a:latin typeface="Times New Roman"/>
            </a:endParaRPr>
          </a:p>
        </p:txBody>
      </p:sp>
      <p:sp>
        <p:nvSpPr>
          <p:cNvPr id="120" name="PlaceHolder 2"/>
          <p:cNvSpPr>
            <a:spLocks noGrp="1"/>
          </p:cNvSpPr>
          <p:nvPr>
            <p:ph/>
          </p:nvPr>
        </p:nvSpPr>
        <p:spPr>
          <a:xfrm>
            <a:off x="76320" y="3733560"/>
            <a:ext cx="1519200" cy="293400"/>
          </a:xfrm>
          <a:prstGeom prst="rect">
            <a:avLst/>
          </a:prstGeom>
          <a:noFill/>
          <a:ln w="0">
            <a:noFill/>
          </a:ln>
        </p:spPr>
        <p:txBody>
          <a:bodyPr lIns="90000" rIns="90000" tIns="46800" bIns="46800" anchor="t">
            <a:normAutofit/>
          </a:bodyPr>
          <a:p>
            <a:pPr marL="168120" indent="-168120">
              <a:lnSpc>
                <a:spcPct val="85000"/>
              </a:lnSpc>
              <a:spcBef>
                <a:spcPts val="176"/>
              </a:spcBef>
              <a:spcAft>
                <a:spcPts val="17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Regulation:</a:t>
            </a:r>
            <a:endParaRPr b="0" lang="en-US" sz="1400" strike="noStrike" u="none">
              <a:solidFill>
                <a:srgbClr val="000000"/>
              </a:solidFill>
              <a:effectLst/>
              <a:uFillTx/>
              <a:latin typeface="Times New Roman"/>
            </a:endParaRPr>
          </a:p>
        </p:txBody>
      </p:sp>
      <p:sp>
        <p:nvSpPr>
          <p:cNvPr id="121" name=""/>
          <p:cNvSpPr/>
          <p:nvPr/>
        </p:nvSpPr>
        <p:spPr>
          <a:xfrm>
            <a:off x="3409920" y="1720800"/>
            <a:ext cx="1981080" cy="380880"/>
          </a:xfrm>
          <a:prstGeom prst="rect">
            <a:avLst/>
          </a:prstGeom>
          <a:noFill/>
          <a:ln w="0">
            <a:noFill/>
          </a:ln>
          <a:effectLst>
            <a:outerShdw dist="12600" dir="0" blurRad="0" rotWithShape="0">
              <a:srgbClr val="000000"/>
            </a:outerShdw>
          </a:effectLst>
        </p:spPr>
        <p:style>
          <a:lnRef idx="0"/>
          <a:fillRef idx="0"/>
          <a:effectRef idx="0"/>
          <a:fontRef idx="minor"/>
        </p:style>
        <p:txBody>
          <a:bodyPr lIns="90000" rIns="90000" tIns="46800" bIns="46800" anchor="t">
            <a:normAutofit fontScale="77500" lnSpcReduction="19999"/>
          </a:bodyPr>
          <a:p>
            <a:pPr marL="168120" indent="-168120" algn="ctr">
              <a:spcBef>
                <a:spcPts val="150"/>
              </a:spcBef>
              <a:spcAft>
                <a:spcPts val="15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00"/>
                </a:solidFill>
                <a:effectLst/>
                <a:uFillTx/>
                <a:latin typeface="Times New Roman"/>
              </a:rPr>
              <a:t>Acquisition of</a:t>
            </a:r>
            <a:br>
              <a:rPr sz="1200"/>
            </a:br>
            <a:r>
              <a:rPr b="1" lang="en-US" sz="1200" strike="noStrike" u="none">
                <a:solidFill>
                  <a:srgbClr val="009900"/>
                </a:solidFill>
                <a:effectLst/>
                <a:uFillTx/>
                <a:latin typeface="Times New Roman"/>
              </a:rPr>
              <a:t>Regulated Customers</a:t>
            </a:r>
            <a:endParaRPr b="0" lang="en-US" sz="1200" strike="noStrike" u="none">
              <a:solidFill>
                <a:srgbClr val="000000"/>
              </a:solidFill>
              <a:effectLst/>
              <a:uFillTx/>
              <a:latin typeface="Times New Roman"/>
            </a:endParaRPr>
          </a:p>
        </p:txBody>
      </p:sp>
      <p:sp>
        <p:nvSpPr>
          <p:cNvPr id="122" name=""/>
          <p:cNvSpPr/>
          <p:nvPr/>
        </p:nvSpPr>
        <p:spPr>
          <a:xfrm>
            <a:off x="5460840" y="1720800"/>
            <a:ext cx="2035440" cy="380880"/>
          </a:xfrm>
          <a:prstGeom prst="rect">
            <a:avLst/>
          </a:prstGeom>
          <a:noFill/>
          <a:ln w="0">
            <a:noFill/>
          </a:ln>
          <a:effectLst>
            <a:outerShdw dist="12600" dir="0" blurRad="0" rotWithShape="0">
              <a:srgbClr val="000000"/>
            </a:outerShdw>
          </a:effectLst>
        </p:spPr>
        <p:style>
          <a:lnRef idx="0"/>
          <a:fillRef idx="0"/>
          <a:effectRef idx="0"/>
          <a:fontRef idx="minor"/>
        </p:style>
        <p:txBody>
          <a:bodyPr lIns="90000" rIns="90000" tIns="46800" bIns="46800" anchor="t">
            <a:normAutofit fontScale="77500" lnSpcReduction="19999"/>
          </a:bodyPr>
          <a:p>
            <a:pPr marL="168120" indent="-168120" algn="ctr">
              <a:spcBef>
                <a:spcPts val="150"/>
              </a:spcBef>
              <a:spcAft>
                <a:spcPts val="15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00"/>
                </a:solidFill>
                <a:effectLst/>
                <a:uFillTx/>
                <a:latin typeface="Times New Roman"/>
              </a:rPr>
              <a:t>Provision of</a:t>
            </a:r>
            <a:br>
              <a:rPr sz="1200"/>
            </a:br>
            <a:r>
              <a:rPr b="1" lang="en-US" sz="1200" strike="noStrike" u="none">
                <a:solidFill>
                  <a:srgbClr val="009900"/>
                </a:solidFill>
                <a:effectLst/>
                <a:uFillTx/>
                <a:latin typeface="Times New Roman"/>
              </a:rPr>
              <a:t>Standard Offer Service</a:t>
            </a:r>
            <a:endParaRPr b="0" lang="en-US" sz="1200" strike="noStrike" u="none">
              <a:solidFill>
                <a:srgbClr val="000000"/>
              </a:solidFill>
              <a:effectLst/>
              <a:uFillTx/>
              <a:latin typeface="Times New Roman"/>
            </a:endParaRPr>
          </a:p>
        </p:txBody>
      </p:sp>
      <p:sp>
        <p:nvSpPr>
          <p:cNvPr id="123" name=""/>
          <p:cNvSpPr/>
          <p:nvPr/>
        </p:nvSpPr>
        <p:spPr>
          <a:xfrm>
            <a:off x="7042320" y="1720800"/>
            <a:ext cx="1981080" cy="380880"/>
          </a:xfrm>
          <a:prstGeom prst="rect">
            <a:avLst/>
          </a:prstGeom>
          <a:noFill/>
          <a:ln w="0">
            <a:noFill/>
          </a:ln>
          <a:effectLst>
            <a:outerShdw dist="12600" dir="0" blurRad="0" rotWithShape="0">
              <a:srgbClr val="000000"/>
            </a:outerShdw>
          </a:effectLst>
        </p:spPr>
        <p:style>
          <a:lnRef idx="0"/>
          <a:fillRef idx="0"/>
          <a:effectRef idx="0"/>
          <a:fontRef idx="minor"/>
        </p:style>
        <p:txBody>
          <a:bodyPr lIns="90000" rIns="90000" tIns="46800" bIns="46800" anchor="t">
            <a:normAutofit fontScale="77500" lnSpcReduction="19999"/>
          </a:bodyPr>
          <a:p>
            <a:pPr marL="168120" indent="-168120" algn="ctr">
              <a:spcBef>
                <a:spcPts val="150"/>
              </a:spcBef>
              <a:spcAft>
                <a:spcPts val="15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200"/>
            </a:br>
            <a:r>
              <a:rPr b="1" lang="en-US" sz="1200" strike="noStrike" u="none">
                <a:solidFill>
                  <a:srgbClr val="009900"/>
                </a:solidFill>
                <a:effectLst/>
                <a:uFillTx/>
                <a:latin typeface="Times New Roman"/>
              </a:rPr>
              <a:t>Co-Marketing</a:t>
            </a:r>
            <a:endParaRPr b="0" lang="en-US" sz="1200" strike="noStrike" u="none">
              <a:solidFill>
                <a:srgbClr val="000000"/>
              </a:solidFill>
              <a:effectLst/>
              <a:uFillTx/>
              <a:latin typeface="Times New Roman"/>
            </a:endParaRPr>
          </a:p>
        </p:txBody>
      </p:sp>
      <p:sp>
        <p:nvSpPr>
          <p:cNvPr id="124" name=""/>
          <p:cNvSpPr/>
          <p:nvPr/>
        </p:nvSpPr>
        <p:spPr>
          <a:xfrm>
            <a:off x="3699000" y="3753000"/>
            <a:ext cx="1519200" cy="380880"/>
          </a:xfrm>
          <a:prstGeom prst="rect">
            <a:avLst/>
          </a:prstGeom>
          <a:noFill/>
          <a:ln w="0">
            <a:noFill/>
          </a:ln>
        </p:spPr>
        <p:style>
          <a:lnRef idx="0"/>
          <a:fillRef idx="0"/>
          <a:effectRef idx="0"/>
          <a:fontRef idx="minor"/>
        </p:style>
        <p:txBody>
          <a:bodyPr lIns="90000" rIns="90000" tIns="46800" bIns="46800" anchor="t">
            <a:normAutofit fontScale="77500" lnSpcReduction="19999"/>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PUC Approval</a:t>
            </a:r>
            <a:endParaRPr b="0" lang="en-US" sz="1200" strike="noStrike" u="none">
              <a:solidFill>
                <a:srgbClr val="000000"/>
              </a:solidFill>
              <a:effectLst/>
              <a:uFillTx/>
              <a:latin typeface="Times New Roman"/>
            </a:endParaRPr>
          </a:p>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on-going regulation</a:t>
            </a:r>
            <a:endParaRPr b="0" lang="en-US" sz="1200" strike="noStrike" u="none">
              <a:solidFill>
                <a:srgbClr val="000000"/>
              </a:solidFill>
              <a:effectLst/>
              <a:uFillTx/>
              <a:latin typeface="Times New Roman"/>
            </a:endParaRPr>
          </a:p>
        </p:txBody>
      </p:sp>
      <p:sp>
        <p:nvSpPr>
          <p:cNvPr id="125" name=""/>
          <p:cNvSpPr/>
          <p:nvPr/>
        </p:nvSpPr>
        <p:spPr>
          <a:xfrm>
            <a:off x="5673600" y="3753000"/>
            <a:ext cx="1752840" cy="380880"/>
          </a:xfrm>
          <a:prstGeom prst="rect">
            <a:avLst/>
          </a:prstGeom>
          <a:noFill/>
          <a:ln w="0">
            <a:noFill/>
          </a:ln>
        </p:spPr>
        <p:style>
          <a:lnRef idx="0"/>
          <a:fillRef idx="0"/>
          <a:effectRef idx="0"/>
          <a:fontRef idx="minor"/>
        </p:style>
        <p:txBody>
          <a:bodyPr lIns="90000" rIns="90000" tIns="46800" bIns="46800" anchor="t">
            <a:normAutofit fontScale="55000" lnSpcReduction="19999"/>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PUC approval; potentially legislation</a:t>
            </a:r>
            <a:endParaRPr b="0" lang="en-US" sz="1200" strike="noStrike" u="none">
              <a:solidFill>
                <a:srgbClr val="000000"/>
              </a:solidFill>
              <a:effectLst/>
              <a:uFillTx/>
              <a:latin typeface="Times New Roman"/>
            </a:endParaRPr>
          </a:p>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Requirement to provide universal service</a:t>
            </a:r>
            <a:endParaRPr b="0" lang="en-US" sz="1200" strike="noStrike" u="none">
              <a:solidFill>
                <a:srgbClr val="000000"/>
              </a:solidFill>
              <a:effectLst/>
              <a:uFillTx/>
              <a:latin typeface="Times New Roman"/>
            </a:endParaRPr>
          </a:p>
        </p:txBody>
      </p:sp>
      <p:sp>
        <p:nvSpPr>
          <p:cNvPr id="126" name=""/>
          <p:cNvSpPr/>
          <p:nvPr/>
        </p:nvSpPr>
        <p:spPr>
          <a:xfrm>
            <a:off x="7524720" y="3753000"/>
            <a:ext cx="1695600" cy="380880"/>
          </a:xfrm>
          <a:prstGeom prst="rect">
            <a:avLst/>
          </a:prstGeom>
          <a:noFill/>
          <a:ln w="0">
            <a:noFill/>
          </a:ln>
        </p:spPr>
        <p:style>
          <a:lnRef idx="0"/>
          <a:fillRef idx="0"/>
          <a:effectRef idx="0"/>
          <a:fontRef idx="minor"/>
        </p:style>
        <p:txBody>
          <a:bodyPr lIns="90000" rIns="90000" tIns="46800" bIns="46800" anchor="t">
            <a:normAutofit/>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None</a:t>
            </a:r>
            <a:endParaRPr b="0" lang="en-US" sz="1200" strike="noStrike" u="none">
              <a:solidFill>
                <a:srgbClr val="000000"/>
              </a:solidFill>
              <a:effectLst/>
              <a:uFillTx/>
              <a:latin typeface="Times New Roman"/>
            </a:endParaRPr>
          </a:p>
        </p:txBody>
      </p:sp>
      <p:sp>
        <p:nvSpPr>
          <p:cNvPr id="127" name=""/>
          <p:cNvSpPr/>
          <p:nvPr/>
        </p:nvSpPr>
        <p:spPr>
          <a:xfrm>
            <a:off x="76320" y="4979880"/>
            <a:ext cx="1981080" cy="381240"/>
          </a:xfrm>
          <a:prstGeom prst="rect">
            <a:avLst/>
          </a:prstGeom>
          <a:noFill/>
          <a:ln w="0">
            <a:noFill/>
          </a:ln>
        </p:spPr>
        <p:style>
          <a:lnRef idx="0"/>
          <a:fillRef idx="0"/>
          <a:effectRef idx="0"/>
          <a:fontRef idx="minor"/>
        </p:style>
        <p:txBody>
          <a:bodyPr lIns="90000" rIns="90000" tIns="46800" bIns="46800" anchor="t">
            <a:normAutofit/>
          </a:bodyPr>
          <a:p>
            <a:pPr>
              <a:lnSpc>
                <a:spcPct val="85000"/>
              </a:lnSpc>
              <a:spcBef>
                <a:spcPts val="176"/>
              </a:spcBef>
              <a:spcAft>
                <a:spcPts val="1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Services Provided:</a:t>
            </a:r>
            <a:endParaRPr b="0" lang="en-US" sz="1400" strike="noStrike" u="none">
              <a:solidFill>
                <a:srgbClr val="000000"/>
              </a:solidFill>
              <a:effectLst/>
              <a:uFillTx/>
              <a:latin typeface="Times New Roman"/>
            </a:endParaRPr>
          </a:p>
        </p:txBody>
      </p:sp>
      <p:sp>
        <p:nvSpPr>
          <p:cNvPr id="128" name=""/>
          <p:cNvSpPr/>
          <p:nvPr/>
        </p:nvSpPr>
        <p:spPr>
          <a:xfrm>
            <a:off x="3699000" y="4991040"/>
            <a:ext cx="1519200" cy="381240"/>
          </a:xfrm>
          <a:prstGeom prst="rect">
            <a:avLst/>
          </a:prstGeom>
          <a:noFill/>
          <a:ln w="0">
            <a:noFill/>
          </a:ln>
        </p:spPr>
        <p:style>
          <a:lnRef idx="0"/>
          <a:fillRef idx="0"/>
          <a:effectRef idx="0"/>
          <a:fontRef idx="minor"/>
        </p:style>
        <p:txBody>
          <a:bodyPr lIns="90000" rIns="90000" tIns="46800" bIns="46800" anchor="t">
            <a:normAutofit fontScale="77500" lnSpcReduction="19999"/>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Unregulated commodity and services</a:t>
            </a:r>
            <a:endParaRPr b="0" lang="en-US" sz="1200" strike="noStrike" u="none">
              <a:solidFill>
                <a:srgbClr val="000000"/>
              </a:solidFill>
              <a:effectLst/>
              <a:uFillTx/>
              <a:latin typeface="Times New Roman"/>
            </a:endParaRPr>
          </a:p>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Non-energy products</a:t>
            </a:r>
            <a:endParaRPr b="0" lang="en-US" sz="1200" strike="noStrike" u="none">
              <a:solidFill>
                <a:srgbClr val="000000"/>
              </a:solidFill>
              <a:effectLst/>
              <a:uFillTx/>
              <a:latin typeface="Times New Roman"/>
            </a:endParaRPr>
          </a:p>
        </p:txBody>
      </p:sp>
      <p:sp>
        <p:nvSpPr>
          <p:cNvPr id="129" name=""/>
          <p:cNvSpPr/>
          <p:nvPr/>
        </p:nvSpPr>
        <p:spPr>
          <a:xfrm>
            <a:off x="5673600" y="4991040"/>
            <a:ext cx="1752840" cy="38124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174600" indent="-17460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Quasi-regulated commodity and services</a:t>
            </a:r>
            <a:endParaRPr b="0" lang="en-US" sz="1200" strike="noStrike" u="none">
              <a:solidFill>
                <a:srgbClr val="000000"/>
              </a:solidFill>
              <a:effectLst/>
              <a:uFillTx/>
              <a:latin typeface="Times New Roman"/>
            </a:endParaRPr>
          </a:p>
        </p:txBody>
      </p:sp>
      <p:sp>
        <p:nvSpPr>
          <p:cNvPr id="130" name=""/>
          <p:cNvSpPr/>
          <p:nvPr/>
        </p:nvSpPr>
        <p:spPr>
          <a:xfrm>
            <a:off x="7524720" y="4991040"/>
            <a:ext cx="1695600" cy="381240"/>
          </a:xfrm>
          <a:prstGeom prst="rect">
            <a:avLst/>
          </a:prstGeom>
          <a:noFill/>
          <a:ln w="0">
            <a:noFill/>
          </a:ln>
        </p:spPr>
        <p:style>
          <a:lnRef idx="0"/>
          <a:fillRef idx="0"/>
          <a:effectRef idx="0"/>
          <a:fontRef idx="minor"/>
        </p:style>
        <p:txBody>
          <a:bodyPr lIns="90000" rIns="90000" tIns="46800" bIns="46800" anchor="t">
            <a:normAutofit fontScale="77500" lnSpcReduction="19999"/>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Unregulated commodity and services</a:t>
            </a:r>
            <a:endParaRPr b="0" lang="en-US" sz="1200" strike="noStrike" u="none">
              <a:solidFill>
                <a:srgbClr val="000000"/>
              </a:solidFill>
              <a:effectLst/>
              <a:uFillTx/>
              <a:latin typeface="Times New Roman"/>
            </a:endParaRPr>
          </a:p>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Non-energy products</a:t>
            </a:r>
            <a:endParaRPr b="0" lang="en-US" sz="1200" strike="noStrike" u="none">
              <a:solidFill>
                <a:srgbClr val="000000"/>
              </a:solidFill>
              <a:effectLst/>
              <a:uFillTx/>
              <a:latin typeface="Times New Roman"/>
            </a:endParaRPr>
          </a:p>
        </p:txBody>
      </p:sp>
      <p:sp>
        <p:nvSpPr>
          <p:cNvPr id="131" name=""/>
          <p:cNvSpPr/>
          <p:nvPr/>
        </p:nvSpPr>
        <p:spPr>
          <a:xfrm>
            <a:off x="76320" y="2344680"/>
            <a:ext cx="1981080" cy="380880"/>
          </a:xfrm>
          <a:prstGeom prst="rect">
            <a:avLst/>
          </a:prstGeom>
          <a:noFill/>
          <a:ln w="0">
            <a:noFill/>
          </a:ln>
        </p:spPr>
        <p:style>
          <a:lnRef idx="0"/>
          <a:fillRef idx="0"/>
          <a:effectRef idx="0"/>
          <a:fontRef idx="minor"/>
        </p:style>
        <p:txBody>
          <a:bodyPr lIns="90000" rIns="90000" tIns="46800" bIns="46800" anchor="t">
            <a:normAutofit/>
          </a:bodyPr>
          <a:p>
            <a:pPr>
              <a:lnSpc>
                <a:spcPct val="85000"/>
              </a:lnSpc>
              <a:spcBef>
                <a:spcPts val="176"/>
              </a:spcBef>
              <a:spcAft>
                <a:spcPts val="1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Description:</a:t>
            </a:r>
            <a:endParaRPr b="0" lang="en-US" sz="1400" strike="noStrike" u="none">
              <a:solidFill>
                <a:srgbClr val="000000"/>
              </a:solidFill>
              <a:effectLst/>
              <a:uFillTx/>
              <a:latin typeface="Times New Roman"/>
            </a:endParaRPr>
          </a:p>
        </p:txBody>
      </p:sp>
      <p:sp>
        <p:nvSpPr>
          <p:cNvPr id="132" name=""/>
          <p:cNvSpPr/>
          <p:nvPr/>
        </p:nvSpPr>
        <p:spPr>
          <a:xfrm>
            <a:off x="3699000" y="2374920"/>
            <a:ext cx="1704960" cy="380880"/>
          </a:xfrm>
          <a:prstGeom prst="rect">
            <a:avLst/>
          </a:prstGeom>
          <a:noFill/>
          <a:ln w="0">
            <a:noFill/>
          </a:ln>
        </p:spPr>
        <p:style>
          <a:lnRef idx="0"/>
          <a:fillRef idx="0"/>
          <a:effectRef idx="0"/>
          <a:fontRef idx="minor"/>
        </p:style>
        <p:txBody>
          <a:bodyPr lIns="90000" rIns="90000" tIns="46800" bIns="46800" anchor="t">
            <a:normAutofit fontScale="55000" lnSpcReduction="19999"/>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Acquire a block of customers who meet NewPower’s criteria in either a negotiated deal or RFP</a:t>
            </a:r>
            <a:endParaRPr b="0" lang="en-US" sz="1200" strike="noStrike" u="none">
              <a:solidFill>
                <a:srgbClr val="000000"/>
              </a:solidFill>
              <a:effectLst/>
              <a:uFillTx/>
              <a:latin typeface="Times New Roman"/>
            </a:endParaRPr>
          </a:p>
        </p:txBody>
      </p:sp>
      <p:sp>
        <p:nvSpPr>
          <p:cNvPr id="133" name=""/>
          <p:cNvSpPr/>
          <p:nvPr/>
        </p:nvSpPr>
        <p:spPr>
          <a:xfrm>
            <a:off x="5673600" y="2374920"/>
            <a:ext cx="1752840" cy="380880"/>
          </a:xfrm>
          <a:prstGeom prst="rect">
            <a:avLst/>
          </a:prstGeom>
          <a:noFill/>
          <a:ln w="0">
            <a:noFill/>
          </a:ln>
        </p:spPr>
        <p:style>
          <a:lnRef idx="0"/>
          <a:fillRef idx="0"/>
          <a:effectRef idx="0"/>
          <a:fontRef idx="minor"/>
        </p:style>
        <p:txBody>
          <a:bodyPr lIns="90000" rIns="90000" tIns="46800" bIns="46800" anchor="t">
            <a:normAutofit fontScale="77500" lnSpcReduction="19999"/>
          </a:bodyPr>
          <a:p>
            <a:pPr marL="174600" indent="-17460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Win RFP to provide standard offer service to all customers who do not switch to ESPs</a:t>
            </a:r>
            <a:endParaRPr b="0" lang="en-US" sz="1200" strike="noStrike" u="none">
              <a:solidFill>
                <a:srgbClr val="000000"/>
              </a:solidFill>
              <a:effectLst/>
              <a:uFillTx/>
              <a:latin typeface="Times New Roman"/>
            </a:endParaRPr>
          </a:p>
        </p:txBody>
      </p:sp>
      <p:sp>
        <p:nvSpPr>
          <p:cNvPr id="134" name=""/>
          <p:cNvSpPr/>
          <p:nvPr/>
        </p:nvSpPr>
        <p:spPr>
          <a:xfrm>
            <a:off x="7524720" y="2374920"/>
            <a:ext cx="1695600" cy="380880"/>
          </a:xfrm>
          <a:prstGeom prst="rect">
            <a:avLst/>
          </a:prstGeom>
          <a:noFill/>
          <a:ln w="0">
            <a:noFill/>
          </a:ln>
        </p:spPr>
        <p:style>
          <a:lnRef idx="0"/>
          <a:fillRef idx="0"/>
          <a:effectRef idx="0"/>
          <a:fontRef idx="minor"/>
        </p:style>
        <p:txBody>
          <a:bodyPr lIns="90000" rIns="90000" tIns="46800" bIns="46800" anchor="t">
            <a:normAutofit fontScale="55000" lnSpcReduction="19999"/>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Enter into a co- marketing agreement w/incumbent to migrate regulated customers to unregulated products</a:t>
            </a:r>
            <a:endParaRPr b="0" lang="en-US" sz="1200" strike="noStrike" u="none">
              <a:solidFill>
                <a:srgbClr val="000000"/>
              </a:solidFill>
              <a:effectLst/>
              <a:uFillTx/>
              <a:latin typeface="Times New Roman"/>
            </a:endParaRPr>
          </a:p>
        </p:txBody>
      </p:sp>
      <p:sp>
        <p:nvSpPr>
          <p:cNvPr id="135" name=""/>
          <p:cNvSpPr/>
          <p:nvPr/>
        </p:nvSpPr>
        <p:spPr>
          <a:xfrm>
            <a:off x="4387680" y="1504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6515280" y="1504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8185320" y="1504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1368360" y="1720800"/>
            <a:ext cx="1981440" cy="380880"/>
          </a:xfrm>
          <a:prstGeom prst="rect">
            <a:avLst/>
          </a:prstGeom>
          <a:noFill/>
          <a:ln w="0">
            <a:noFill/>
          </a:ln>
          <a:effectLst>
            <a:outerShdw dist="12600" dir="0" blurRad="0" rotWithShape="0">
              <a:srgbClr val="000000"/>
            </a:outerShdw>
          </a:effectLst>
        </p:spPr>
        <p:style>
          <a:lnRef idx="0"/>
          <a:fillRef idx="0"/>
          <a:effectRef idx="0"/>
          <a:fontRef idx="minor"/>
        </p:style>
        <p:txBody>
          <a:bodyPr lIns="90000" rIns="90000" tIns="46800" bIns="46800" anchor="t">
            <a:normAutofit fontScale="77500" lnSpcReduction="19999"/>
          </a:bodyPr>
          <a:p>
            <a:pPr marL="168120" indent="-168120" algn="ctr">
              <a:spcBef>
                <a:spcPts val="150"/>
              </a:spcBef>
              <a:spcAft>
                <a:spcPts val="15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00"/>
                </a:solidFill>
                <a:effectLst/>
                <a:uFillTx/>
                <a:latin typeface="Times New Roman"/>
              </a:rPr>
              <a:t>Acquisition of</a:t>
            </a:r>
            <a:br>
              <a:rPr sz="1200"/>
            </a:br>
            <a:r>
              <a:rPr b="1" lang="en-US" sz="1200" strike="noStrike" u="none">
                <a:solidFill>
                  <a:srgbClr val="009900"/>
                </a:solidFill>
                <a:effectLst/>
                <a:uFillTx/>
                <a:latin typeface="Times New Roman"/>
              </a:rPr>
              <a:t>Unregulated Books </a:t>
            </a:r>
            <a:endParaRPr b="0" lang="en-US" sz="1200" strike="noStrike" u="none">
              <a:solidFill>
                <a:srgbClr val="000000"/>
              </a:solidFill>
              <a:effectLst/>
              <a:uFillTx/>
              <a:latin typeface="Times New Roman"/>
            </a:endParaRPr>
          </a:p>
        </p:txBody>
      </p:sp>
      <p:sp>
        <p:nvSpPr>
          <p:cNvPr id="139" name=""/>
          <p:cNvSpPr/>
          <p:nvPr/>
        </p:nvSpPr>
        <p:spPr>
          <a:xfrm>
            <a:off x="1657440" y="3753000"/>
            <a:ext cx="1519200" cy="380880"/>
          </a:xfrm>
          <a:prstGeom prst="rect">
            <a:avLst/>
          </a:prstGeom>
          <a:noFill/>
          <a:ln w="0">
            <a:noFill/>
          </a:ln>
        </p:spPr>
        <p:style>
          <a:lnRef idx="0"/>
          <a:fillRef idx="0"/>
          <a:effectRef idx="0"/>
          <a:fontRef idx="minor"/>
        </p:style>
        <p:txBody>
          <a:bodyPr lIns="90000" rIns="90000" tIns="46800" bIns="46800" anchor="t">
            <a:normAutofit lnSpcReduction="9999"/>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ongoing regulation</a:t>
            </a:r>
            <a:endParaRPr b="0" lang="en-US" sz="1200" strike="noStrike" u="none">
              <a:solidFill>
                <a:srgbClr val="000000"/>
              </a:solidFill>
              <a:effectLst/>
              <a:uFillTx/>
              <a:latin typeface="Times New Roman"/>
            </a:endParaRPr>
          </a:p>
        </p:txBody>
      </p:sp>
      <p:sp>
        <p:nvSpPr>
          <p:cNvPr id="140" name=""/>
          <p:cNvSpPr/>
          <p:nvPr/>
        </p:nvSpPr>
        <p:spPr>
          <a:xfrm>
            <a:off x="1657440" y="4991040"/>
            <a:ext cx="1519200" cy="381240"/>
          </a:xfrm>
          <a:prstGeom prst="rect">
            <a:avLst/>
          </a:prstGeom>
          <a:noFill/>
          <a:ln w="0">
            <a:noFill/>
          </a:ln>
        </p:spPr>
        <p:style>
          <a:lnRef idx="0"/>
          <a:fillRef idx="0"/>
          <a:effectRef idx="0"/>
          <a:fontRef idx="minor"/>
        </p:style>
        <p:txBody>
          <a:bodyPr lIns="90000" rIns="90000" tIns="46800" bIns="46800" anchor="t">
            <a:normAutofit fontScale="77500" lnSpcReduction="19999"/>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Unregulated commodity and services</a:t>
            </a:r>
            <a:endParaRPr b="0" lang="en-US" sz="1200" strike="noStrike" u="none">
              <a:solidFill>
                <a:srgbClr val="000000"/>
              </a:solidFill>
              <a:effectLst/>
              <a:uFillTx/>
              <a:latin typeface="Times New Roman"/>
            </a:endParaRPr>
          </a:p>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Non-energy products</a:t>
            </a:r>
            <a:endParaRPr b="0" lang="en-US" sz="1200" strike="noStrike" u="none">
              <a:solidFill>
                <a:srgbClr val="000000"/>
              </a:solidFill>
              <a:effectLst/>
              <a:uFillTx/>
              <a:latin typeface="Times New Roman"/>
            </a:endParaRPr>
          </a:p>
        </p:txBody>
      </p:sp>
      <p:sp>
        <p:nvSpPr>
          <p:cNvPr id="141" name=""/>
          <p:cNvSpPr/>
          <p:nvPr/>
        </p:nvSpPr>
        <p:spPr>
          <a:xfrm>
            <a:off x="1657440" y="2374920"/>
            <a:ext cx="1704960" cy="38088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168120" indent="-168120">
              <a:lnSpc>
                <a:spcPct val="85000"/>
              </a:lnSpc>
              <a:spcBef>
                <a:spcPts val="74"/>
              </a:spcBef>
              <a:buClr>
                <a:srgbClr val="0099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Acquire books of unregulated customers</a:t>
            </a:r>
            <a:endParaRPr b="0" lang="en-US" sz="1200" strike="noStrike" u="none">
              <a:solidFill>
                <a:srgbClr val="000000"/>
              </a:solidFill>
              <a:effectLst/>
              <a:uFillTx/>
              <a:latin typeface="Times New Roman"/>
            </a:endParaRPr>
          </a:p>
        </p:txBody>
      </p:sp>
      <p:sp>
        <p:nvSpPr>
          <p:cNvPr id="142" name=""/>
          <p:cNvSpPr/>
          <p:nvPr/>
        </p:nvSpPr>
        <p:spPr>
          <a:xfrm>
            <a:off x="2346480" y="1504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1495440" y="1320840"/>
            <a:ext cx="7451640" cy="260280"/>
          </a:xfrm>
          <a:prstGeom prst="rect">
            <a:avLst/>
          </a:pr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1968480" y="6043680"/>
            <a:ext cx="5181480" cy="433440"/>
          </a:xfrm>
          <a:prstGeom prst="rect">
            <a:avLst/>
          </a:prstGeom>
          <a:solidFill>
            <a:srgbClr val="ffffff"/>
          </a:solidFill>
          <a:ln w="936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Many options could represent an excellent opportunity for combined </a:t>
            </a:r>
            <a:br>
              <a:rPr sz="1400"/>
            </a:br>
            <a:r>
              <a:rPr b="1" i="1" lang="en-US" sz="1400" strike="noStrike" u="none">
                <a:solidFill>
                  <a:srgbClr val="000000"/>
                </a:solidFill>
                <a:effectLst/>
                <a:uFillTx/>
                <a:latin typeface="Times New Roman"/>
              </a:rPr>
              <a:t>Enron/NewPower partnership solutions</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A41ACC8-AD3A-4EF2-BEF6-75CCA6E9E102}" type="slidenum">
              <a:t>18</a:t>
            </a:fld>
          </a:p>
        </p:txBody>
      </p:sp>
    </p:spTree>
  </p:cSld>
  <p:transition spd="med">
    <p:wipe dir="r"/>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
          <p:cNvSpPr/>
          <p:nvPr/>
        </p:nvSpPr>
        <p:spPr>
          <a:xfrm>
            <a:off x="4724280" y="3168720"/>
            <a:ext cx="0" cy="216036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flipH="1">
            <a:off x="1670040" y="3218040"/>
            <a:ext cx="1679760" cy="72072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7696080" y="4343400"/>
            <a:ext cx="0" cy="83808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5384880" y="3111480"/>
            <a:ext cx="1600200" cy="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PlaceHolder 1"/>
          <p:cNvSpPr>
            <a:spLocks noGrp="1"/>
          </p:cNvSpPr>
          <p:nvPr>
            <p:ph type="title"/>
          </p:nvPr>
        </p:nvSpPr>
        <p:spPr>
          <a:xfrm>
            <a:off x="634680" y="291960"/>
            <a:ext cx="84582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Times New Roman"/>
              </a:rPr>
              <a:t>The Enron/NewPower Partnership Opportunity</a:t>
            </a:r>
            <a:endParaRPr b="1" lang="en-US" sz="3000" strike="noStrike" u="none">
              <a:solidFill>
                <a:srgbClr val="000000"/>
              </a:solidFill>
              <a:effectLst/>
              <a:uFillTx/>
              <a:latin typeface="Times New Roman"/>
            </a:endParaRPr>
          </a:p>
        </p:txBody>
      </p:sp>
      <p:sp>
        <p:nvSpPr>
          <p:cNvPr id="150" name=""/>
          <p:cNvSpPr/>
          <p:nvPr/>
        </p:nvSpPr>
        <p:spPr>
          <a:xfrm>
            <a:off x="6819840" y="2868480"/>
            <a:ext cx="1752840" cy="45720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ENA</a:t>
            </a:r>
            <a:endParaRPr b="0" lang="en-US" sz="1600" strike="noStrike" u="none">
              <a:solidFill>
                <a:srgbClr val="000000"/>
              </a:solidFill>
              <a:effectLst/>
              <a:uFillTx/>
              <a:latin typeface="Times New Roman"/>
            </a:endParaRPr>
          </a:p>
        </p:txBody>
      </p:sp>
      <p:sp>
        <p:nvSpPr>
          <p:cNvPr id="151" name=""/>
          <p:cNvSpPr/>
          <p:nvPr/>
        </p:nvSpPr>
        <p:spPr>
          <a:xfrm>
            <a:off x="6819840" y="3905280"/>
            <a:ext cx="1752840" cy="45720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EES</a:t>
            </a:r>
            <a:endParaRPr b="0" lang="en-US" sz="1600" strike="noStrike" u="none">
              <a:solidFill>
                <a:srgbClr val="000000"/>
              </a:solidFill>
              <a:effectLst/>
              <a:uFillTx/>
              <a:latin typeface="Times New Roman"/>
            </a:endParaRPr>
          </a:p>
        </p:txBody>
      </p:sp>
      <p:sp>
        <p:nvSpPr>
          <p:cNvPr id="152" name=""/>
          <p:cNvSpPr/>
          <p:nvPr/>
        </p:nvSpPr>
        <p:spPr>
          <a:xfrm>
            <a:off x="5384880" y="3218040"/>
            <a:ext cx="1603440" cy="172872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5241960" y="3313080"/>
            <a:ext cx="1603440" cy="172872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6819840" y="4940280"/>
            <a:ext cx="1752840" cy="45720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Industrial Large</a:t>
            </a:r>
            <a:br>
              <a:rPr sz="1600"/>
            </a:br>
            <a:r>
              <a:rPr b="1" lang="en-US" sz="1600" strike="noStrike" u="none">
                <a:solidFill>
                  <a:srgbClr val="000000"/>
                </a:solidFill>
                <a:effectLst/>
                <a:uFillTx/>
                <a:latin typeface="Times New Roman"/>
              </a:rPr>
              <a:t>C&amp;I Customers</a:t>
            </a:r>
            <a:endParaRPr b="0" lang="en-US" sz="1600" strike="noStrike" u="none">
              <a:solidFill>
                <a:srgbClr val="000000"/>
              </a:solidFill>
              <a:effectLst/>
              <a:uFillTx/>
              <a:latin typeface="Times New Roman"/>
            </a:endParaRPr>
          </a:p>
        </p:txBody>
      </p:sp>
      <p:sp>
        <p:nvSpPr>
          <p:cNvPr id="155" name=""/>
          <p:cNvSpPr/>
          <p:nvPr/>
        </p:nvSpPr>
        <p:spPr>
          <a:xfrm>
            <a:off x="4419720" y="2097000"/>
            <a:ext cx="0" cy="93348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4114800" y="3348000"/>
            <a:ext cx="0" cy="152892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3338640" y="2754360"/>
            <a:ext cx="2019240" cy="58428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LDC</a:t>
            </a:r>
            <a:endParaRPr b="0" lang="en-US" sz="1600" strike="noStrike" u="none">
              <a:solidFill>
                <a:srgbClr val="000000"/>
              </a:solidFill>
              <a:effectLst/>
              <a:uFillTx/>
              <a:latin typeface="Times New Roman"/>
            </a:endParaRPr>
          </a:p>
        </p:txBody>
      </p:sp>
      <p:sp>
        <p:nvSpPr>
          <p:cNvPr id="158" name=""/>
          <p:cNvSpPr/>
          <p:nvPr/>
        </p:nvSpPr>
        <p:spPr>
          <a:xfrm>
            <a:off x="2130480" y="4297320"/>
            <a:ext cx="1382760" cy="52560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1596960" y="4387680"/>
            <a:ext cx="1832040" cy="717840"/>
          </a:xfrm>
          <a:prstGeom prst="line">
            <a:avLst/>
          </a:prstGeom>
          <a:ln w="19080">
            <a:solidFill>
              <a:srgbClr val="00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914400" y="3905280"/>
            <a:ext cx="1752480" cy="45720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NewPower</a:t>
            </a:r>
            <a:endParaRPr b="0" lang="en-US" sz="1600" strike="noStrike" u="none">
              <a:solidFill>
                <a:srgbClr val="000000"/>
              </a:solidFill>
              <a:effectLst/>
              <a:uFillTx/>
              <a:latin typeface="Times New Roman"/>
            </a:endParaRPr>
          </a:p>
        </p:txBody>
      </p:sp>
      <p:sp>
        <p:nvSpPr>
          <p:cNvPr id="161" name=""/>
          <p:cNvSpPr/>
          <p:nvPr/>
        </p:nvSpPr>
        <p:spPr>
          <a:xfrm>
            <a:off x="3124080" y="1677960"/>
            <a:ext cx="2362320" cy="45720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Power Supply Market</a:t>
            </a:r>
            <a:endParaRPr b="0" lang="en-US" sz="1800" strike="noStrike" u="none">
              <a:solidFill>
                <a:srgbClr val="000000"/>
              </a:solidFill>
              <a:effectLst/>
              <a:uFillTx/>
              <a:latin typeface="Times New Roman"/>
            </a:endParaRPr>
          </a:p>
        </p:txBody>
      </p:sp>
      <p:sp>
        <p:nvSpPr>
          <p:cNvPr id="162" name=""/>
          <p:cNvSpPr/>
          <p:nvPr/>
        </p:nvSpPr>
        <p:spPr>
          <a:xfrm>
            <a:off x="3691080" y="2233440"/>
            <a:ext cx="788400" cy="482760"/>
          </a:xfrm>
          <a:prstGeom prst="rect">
            <a:avLst/>
          </a:prstGeom>
          <a:noFill/>
          <a:ln w="0">
            <a:noFill/>
          </a:ln>
        </p:spPr>
        <p:style>
          <a:lnRef idx="0"/>
          <a:fillRef idx="0"/>
          <a:effectRef idx="0"/>
          <a:fontRef idx="minor"/>
        </p:style>
        <p:txBody>
          <a:bodyPr wrap="none"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Small Short</a:t>
            </a:r>
            <a:br>
              <a:rPr sz="1000"/>
            </a:br>
            <a:r>
              <a:rPr b="0" lang="en-US" sz="1000" strike="noStrike" u="none">
                <a:solidFill>
                  <a:srgbClr val="000000"/>
                </a:solidFill>
                <a:effectLst/>
                <a:uFillTx/>
                <a:latin typeface="Times New Roman"/>
              </a:rPr>
              <a:t>Exposure to</a:t>
            </a:r>
            <a:br>
              <a:rPr sz="1000"/>
            </a:br>
            <a:r>
              <a:rPr b="0" lang="en-US" sz="1000" strike="noStrike" u="none">
                <a:solidFill>
                  <a:srgbClr val="000000"/>
                </a:solidFill>
                <a:effectLst/>
                <a:uFillTx/>
                <a:latin typeface="Times New Roman"/>
              </a:rPr>
              <a:t>Market</a:t>
            </a:r>
            <a:endParaRPr b="0" lang="en-US" sz="1000" strike="noStrike" u="none">
              <a:solidFill>
                <a:srgbClr val="000000"/>
              </a:solidFill>
              <a:effectLst/>
              <a:uFillTx/>
              <a:latin typeface="Times New Roman"/>
            </a:endParaRPr>
          </a:p>
        </p:txBody>
      </p:sp>
      <p:sp>
        <p:nvSpPr>
          <p:cNvPr id="163" name=""/>
          <p:cNvSpPr/>
          <p:nvPr/>
        </p:nvSpPr>
        <p:spPr>
          <a:xfrm>
            <a:off x="5486400" y="2790720"/>
            <a:ext cx="1711440" cy="612360"/>
          </a:xfrm>
          <a:prstGeom prst="rect">
            <a:avLst/>
          </a:prstGeom>
          <a:noFill/>
          <a:ln w="0">
            <a:noFill/>
          </a:ln>
        </p:spPr>
        <p:style>
          <a:lnRef idx="0"/>
          <a:fillRef idx="0"/>
          <a:effectRef idx="0"/>
          <a:fontRef idx="minor"/>
        </p:style>
        <p:txBody>
          <a:bodyPr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ENA provides</a:t>
            </a:r>
            <a:br>
              <a:rPr sz="1000"/>
            </a:br>
            <a:r>
              <a:rPr b="0" lang="en-US" sz="1000" strike="noStrike" u="none">
                <a:solidFill>
                  <a:srgbClr val="000000"/>
                </a:solidFill>
                <a:effectLst/>
                <a:uFillTx/>
                <a:latin typeface="Times New Roman"/>
              </a:rPr>
              <a:t>“Full requirements”</a:t>
            </a:r>
            <a:br>
              <a:rPr sz="1000"/>
            </a:br>
            <a:r>
              <a:rPr b="0" lang="en-US" sz="1000" strike="noStrike" u="none">
                <a:solidFill>
                  <a:srgbClr val="000000"/>
                </a:solidFill>
                <a:effectLst/>
                <a:uFillTx/>
                <a:latin typeface="Times New Roman"/>
              </a:rPr>
              <a:t>power supply contract customized for LDC</a:t>
            </a:r>
            <a:endParaRPr b="0" lang="en-US" sz="1000" strike="noStrike" u="none">
              <a:solidFill>
                <a:srgbClr val="000000"/>
              </a:solidFill>
              <a:effectLst/>
              <a:uFillTx/>
              <a:latin typeface="Times New Roman"/>
            </a:endParaRPr>
          </a:p>
        </p:txBody>
      </p:sp>
      <p:sp>
        <p:nvSpPr>
          <p:cNvPr id="164" name=""/>
          <p:cNvSpPr/>
          <p:nvPr/>
        </p:nvSpPr>
        <p:spPr>
          <a:xfrm>
            <a:off x="5918040" y="3568320"/>
            <a:ext cx="1067040" cy="353160"/>
          </a:xfrm>
          <a:prstGeom prst="rect">
            <a:avLst/>
          </a:prstGeom>
          <a:noFill/>
          <a:ln w="0">
            <a:noFill/>
          </a:ln>
        </p:spPr>
        <p:style>
          <a:lnRef idx="0"/>
          <a:fillRef idx="0"/>
          <a:effectRef idx="0"/>
          <a:fontRef idx="minor"/>
        </p:style>
        <p:txBody>
          <a:bodyPr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Default Power</a:t>
            </a:r>
            <a:br>
              <a:rPr sz="1000"/>
            </a:br>
            <a:r>
              <a:rPr b="0" lang="en-US" sz="1000" strike="noStrike" u="none">
                <a:solidFill>
                  <a:srgbClr val="000000"/>
                </a:solidFill>
                <a:effectLst/>
                <a:uFillTx/>
                <a:latin typeface="Times New Roman"/>
              </a:rPr>
              <a:t>Supply Service</a:t>
            </a:r>
            <a:endParaRPr b="0" lang="en-US" sz="1000" strike="noStrike" u="none">
              <a:solidFill>
                <a:srgbClr val="000000"/>
              </a:solidFill>
              <a:effectLst/>
              <a:uFillTx/>
              <a:latin typeface="Times New Roman"/>
            </a:endParaRPr>
          </a:p>
        </p:txBody>
      </p:sp>
      <p:sp>
        <p:nvSpPr>
          <p:cNvPr id="165" name=""/>
          <p:cNvSpPr/>
          <p:nvPr/>
        </p:nvSpPr>
        <p:spPr>
          <a:xfrm>
            <a:off x="7632720" y="4508280"/>
            <a:ext cx="1066680" cy="353160"/>
          </a:xfrm>
          <a:prstGeom prst="rect">
            <a:avLst/>
          </a:prstGeom>
          <a:noFill/>
          <a:ln w="0">
            <a:noFill/>
          </a:ln>
        </p:spPr>
        <p:style>
          <a:lnRef idx="0"/>
          <a:fillRef idx="0"/>
          <a:effectRef idx="0"/>
          <a:fontRef idx="minor"/>
        </p:style>
        <p:txBody>
          <a:bodyPr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Direct Retail Sales</a:t>
            </a:r>
            <a:endParaRPr b="0" lang="en-US" sz="1000" strike="noStrike" u="none">
              <a:solidFill>
                <a:srgbClr val="000000"/>
              </a:solidFill>
              <a:effectLst/>
              <a:uFillTx/>
              <a:latin typeface="Times New Roman"/>
            </a:endParaRPr>
          </a:p>
        </p:txBody>
      </p:sp>
      <p:sp>
        <p:nvSpPr>
          <p:cNvPr id="166" name=""/>
          <p:cNvSpPr/>
          <p:nvPr/>
        </p:nvSpPr>
        <p:spPr>
          <a:xfrm>
            <a:off x="5549760" y="4355640"/>
            <a:ext cx="1067040" cy="353160"/>
          </a:xfrm>
          <a:prstGeom prst="rect">
            <a:avLst/>
          </a:prstGeom>
          <a:noFill/>
          <a:ln w="0">
            <a:noFill/>
          </a:ln>
        </p:spPr>
        <p:style>
          <a:lnRef idx="0"/>
          <a:fillRef idx="0"/>
          <a:effectRef idx="0"/>
          <a:fontRef idx="minor"/>
        </p:style>
        <p:txBody>
          <a:bodyPr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T&amp;D Wires</a:t>
            </a:r>
            <a:br>
              <a:rPr sz="1000"/>
            </a:br>
            <a:r>
              <a:rPr b="0" lang="en-US" sz="1000" strike="noStrike" u="none">
                <a:solidFill>
                  <a:srgbClr val="000000"/>
                </a:solidFill>
                <a:effectLst/>
                <a:uFillTx/>
                <a:latin typeface="Times New Roman"/>
              </a:rPr>
              <a:t>Charge</a:t>
            </a:r>
            <a:endParaRPr b="0" lang="en-US" sz="1000" strike="noStrike" u="none">
              <a:solidFill>
                <a:srgbClr val="000000"/>
              </a:solidFill>
              <a:effectLst/>
              <a:uFillTx/>
              <a:latin typeface="Times New Roman"/>
            </a:endParaRPr>
          </a:p>
        </p:txBody>
      </p:sp>
      <p:sp>
        <p:nvSpPr>
          <p:cNvPr id="167" name=""/>
          <p:cNvSpPr/>
          <p:nvPr/>
        </p:nvSpPr>
        <p:spPr>
          <a:xfrm>
            <a:off x="4673520" y="3809520"/>
            <a:ext cx="1295640" cy="353160"/>
          </a:xfrm>
          <a:prstGeom prst="rect">
            <a:avLst/>
          </a:prstGeom>
          <a:noFill/>
          <a:ln w="0">
            <a:noFill/>
          </a:ln>
        </p:spPr>
        <p:style>
          <a:lnRef idx="0"/>
          <a:fillRef idx="0"/>
          <a:effectRef idx="0"/>
          <a:fontRef idx="minor"/>
        </p:style>
        <p:txBody>
          <a:bodyPr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Default Power</a:t>
            </a:r>
            <a:br>
              <a:rPr sz="1000"/>
            </a:br>
            <a:r>
              <a:rPr b="0" lang="en-US" sz="1000" strike="noStrike" u="none">
                <a:solidFill>
                  <a:srgbClr val="000000"/>
                </a:solidFill>
                <a:effectLst/>
                <a:uFillTx/>
                <a:latin typeface="Times New Roman"/>
              </a:rPr>
              <a:t>Supply Service (A)</a:t>
            </a:r>
            <a:endParaRPr b="0" lang="en-US" sz="1000" strike="noStrike" u="none">
              <a:solidFill>
                <a:srgbClr val="000000"/>
              </a:solidFill>
              <a:effectLst/>
              <a:uFillTx/>
              <a:latin typeface="Times New Roman"/>
            </a:endParaRPr>
          </a:p>
        </p:txBody>
      </p:sp>
      <p:sp>
        <p:nvSpPr>
          <p:cNvPr id="168" name=""/>
          <p:cNvSpPr/>
          <p:nvPr/>
        </p:nvSpPr>
        <p:spPr>
          <a:xfrm>
            <a:off x="3402000" y="3809520"/>
            <a:ext cx="789120" cy="353160"/>
          </a:xfrm>
          <a:prstGeom prst="rect">
            <a:avLst/>
          </a:prstGeom>
          <a:noFill/>
          <a:ln w="0">
            <a:noFill/>
          </a:ln>
        </p:spPr>
        <p:style>
          <a:lnRef idx="0"/>
          <a:fillRef idx="0"/>
          <a:effectRef idx="0"/>
          <a:fontRef idx="minor"/>
        </p:style>
        <p:txBody>
          <a:bodyPr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T&amp;D Wires</a:t>
            </a:r>
            <a:br>
              <a:rPr sz="1000"/>
            </a:br>
            <a:r>
              <a:rPr b="0" lang="en-US" sz="1000" strike="noStrike" u="none">
                <a:solidFill>
                  <a:srgbClr val="000000"/>
                </a:solidFill>
                <a:effectLst/>
                <a:uFillTx/>
                <a:latin typeface="Times New Roman"/>
              </a:rPr>
              <a:t>Charge (A)</a:t>
            </a:r>
            <a:endParaRPr b="0" lang="en-US" sz="1000" strike="noStrike" u="none">
              <a:solidFill>
                <a:srgbClr val="000000"/>
              </a:solidFill>
              <a:effectLst/>
              <a:uFillTx/>
              <a:latin typeface="Times New Roman"/>
            </a:endParaRPr>
          </a:p>
        </p:txBody>
      </p:sp>
      <p:sp>
        <p:nvSpPr>
          <p:cNvPr id="169" name=""/>
          <p:cNvSpPr/>
          <p:nvPr/>
        </p:nvSpPr>
        <p:spPr>
          <a:xfrm>
            <a:off x="2068560" y="3125880"/>
            <a:ext cx="789120" cy="482760"/>
          </a:xfrm>
          <a:prstGeom prst="rect">
            <a:avLst/>
          </a:prstGeom>
          <a:noFill/>
          <a:ln w="0">
            <a:noFill/>
          </a:ln>
        </p:spPr>
        <p:style>
          <a:lnRef idx="0"/>
          <a:fillRef idx="0"/>
          <a:effectRef idx="0"/>
          <a:fontRef idx="minor"/>
        </p:style>
        <p:txBody>
          <a:bodyPr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T&amp;D Wires</a:t>
            </a:r>
            <a:br>
              <a:rPr sz="1000"/>
            </a:br>
            <a:r>
              <a:rPr b="0" lang="en-US" sz="1000" strike="noStrike" u="none">
                <a:solidFill>
                  <a:srgbClr val="000000"/>
                </a:solidFill>
                <a:effectLst/>
                <a:uFillTx/>
                <a:latin typeface="Times New Roman"/>
              </a:rPr>
              <a:t>Charge</a:t>
            </a:r>
            <a:br>
              <a:rPr sz="1000"/>
            </a:br>
            <a:r>
              <a:rPr b="0" lang="en-US" sz="1000" strike="noStrike" u="none">
                <a:solidFill>
                  <a:srgbClr val="000000"/>
                </a:solidFill>
                <a:effectLst/>
                <a:uFillTx/>
                <a:latin typeface="Times New Roman"/>
              </a:rPr>
              <a:t>(B:C)</a:t>
            </a:r>
            <a:endParaRPr b="0" lang="en-US" sz="1000" strike="noStrike" u="none">
              <a:solidFill>
                <a:srgbClr val="000000"/>
              </a:solidFill>
              <a:effectLst/>
              <a:uFillTx/>
              <a:latin typeface="Times New Roman"/>
            </a:endParaRPr>
          </a:p>
        </p:txBody>
      </p:sp>
      <p:sp>
        <p:nvSpPr>
          <p:cNvPr id="170" name=""/>
          <p:cNvSpPr/>
          <p:nvPr/>
        </p:nvSpPr>
        <p:spPr>
          <a:xfrm>
            <a:off x="3390840" y="4826160"/>
            <a:ext cx="2019240" cy="58392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Residential &amp; Small</a:t>
            </a:r>
            <a:br>
              <a:rPr sz="1600"/>
            </a:br>
            <a:r>
              <a:rPr b="1" lang="en-US" sz="1600" strike="noStrike" u="none">
                <a:solidFill>
                  <a:srgbClr val="000000"/>
                </a:solidFill>
                <a:effectLst/>
                <a:uFillTx/>
                <a:latin typeface="Times New Roman"/>
              </a:rPr>
              <a:t>C&amp;I Customers</a:t>
            </a:r>
            <a:endParaRPr b="0" lang="en-US" sz="1600" strike="noStrike" u="none">
              <a:solidFill>
                <a:srgbClr val="000000"/>
              </a:solidFill>
              <a:effectLst/>
              <a:uFillTx/>
              <a:latin typeface="Times New Roman"/>
            </a:endParaRPr>
          </a:p>
        </p:txBody>
      </p:sp>
      <p:sp>
        <p:nvSpPr>
          <p:cNvPr id="171" name=""/>
          <p:cNvSpPr/>
          <p:nvPr/>
        </p:nvSpPr>
        <p:spPr>
          <a:xfrm rot="1137000">
            <a:off x="2615760" y="4463640"/>
            <a:ext cx="990720" cy="223560"/>
          </a:xfrm>
          <a:prstGeom prst="rect">
            <a:avLst/>
          </a:prstGeom>
          <a:noFill/>
          <a:ln w="0">
            <a:noFill/>
          </a:ln>
        </p:spPr>
        <p:style>
          <a:lnRef idx="0"/>
          <a:fillRef idx="0"/>
          <a:effectRef idx="0"/>
          <a:fontRef idx="minor"/>
        </p:style>
        <p:txBody>
          <a:bodyPr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Default Svc (B)</a:t>
            </a:r>
            <a:endParaRPr b="0" lang="en-US" sz="1000" strike="noStrike" u="none">
              <a:solidFill>
                <a:srgbClr val="000000"/>
              </a:solidFill>
              <a:effectLst/>
              <a:uFillTx/>
              <a:latin typeface="Times New Roman"/>
            </a:endParaRPr>
          </a:p>
        </p:txBody>
      </p:sp>
      <p:sp>
        <p:nvSpPr>
          <p:cNvPr id="172" name=""/>
          <p:cNvSpPr/>
          <p:nvPr/>
        </p:nvSpPr>
        <p:spPr>
          <a:xfrm rot="1322400">
            <a:off x="2158560" y="4520520"/>
            <a:ext cx="1219320" cy="353160"/>
          </a:xfrm>
          <a:prstGeom prst="rect">
            <a:avLst/>
          </a:prstGeom>
          <a:noFill/>
          <a:ln w="0">
            <a:noFill/>
          </a:ln>
        </p:spPr>
        <p:style>
          <a:lnRef idx="0"/>
          <a:fillRef idx="0"/>
          <a:effectRef idx="0"/>
          <a:fontRef idx="minor"/>
        </p:style>
        <p:txBody>
          <a:bodyPr lIns="90000" rIns="90000" tIns="46800" bIns="46800" anchor="ctr">
            <a:spAutoFit/>
          </a:bodyPr>
          <a:p>
            <a:pPr>
              <a:lnSpc>
                <a:spcPct val="8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Acquire ___% of </a:t>
            </a:r>
            <a:br>
              <a:rPr sz="1000"/>
            </a:br>
            <a:r>
              <a:rPr b="0" lang="en-US" sz="1000" strike="noStrike" u="none">
                <a:solidFill>
                  <a:srgbClr val="000000"/>
                </a:solidFill>
                <a:effectLst/>
                <a:uFillTx/>
                <a:latin typeface="Times New Roman"/>
              </a:rPr>
              <a:t>LDC Customers (C)</a:t>
            </a:r>
            <a:endParaRPr b="0" lang="en-US" sz="1000" strike="noStrike" u="none">
              <a:solidFill>
                <a:srgbClr val="000000"/>
              </a:solidFill>
              <a:effectLst/>
              <a:uFillTx/>
              <a:latin typeface="Times New Roman"/>
            </a:endParaRPr>
          </a:p>
        </p:txBody>
      </p:sp>
      <p:pic>
        <p:nvPicPr>
          <p:cNvPr id="173" name="" descr=""/>
          <p:cNvPicPr/>
          <p:nvPr/>
        </p:nvPicPr>
        <p:blipFill>
          <a:blip r:embed="rId1"/>
          <a:stretch/>
        </p:blipFill>
        <p:spPr>
          <a:xfrm>
            <a:off x="50760" y="6426360"/>
            <a:ext cx="1452600" cy="369720"/>
          </a:xfrm>
          <a:prstGeom prst="rect">
            <a:avLst/>
          </a:prstGeom>
          <a:noFill/>
          <a:ln w="0">
            <a:noFill/>
          </a:ln>
        </p:spPr>
      </p:pic>
      <p:sp>
        <p:nvSpPr>
          <p:cNvPr id="3" name="PlaceHolder 2"/>
          <p:cNvSpPr>
            <a:spLocks noGrp="1"/>
          </p:cNvSpPr>
          <p:nvPr>
            <p:ph type="sldNum" idx="1"/>
          </p:nvPr>
        </p:nvSpPr>
        <p:spPr/>
        <p:txBody>
          <a:bodyPr/>
          <a:p>
            <a:fld id="{F2F8EC7A-12D1-4788-996B-BDA174D5BDE3}" type="slidenum">
              <a:t>19</a:t>
            </a:fld>
          </a:p>
        </p:txBody>
      </p:sp>
    </p:spTree>
  </p:cSld>
  <p:transition spd="med">
    <p:wipe dir="r"/>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419040"/>
            <a:ext cx="7772400" cy="533520"/>
          </a:xfrm>
          <a:prstGeom prst="rect">
            <a:avLst/>
          </a:prstGeom>
          <a:noFill/>
          <a:ln w="0">
            <a:noFill/>
          </a:ln>
        </p:spPr>
        <p:txBody>
          <a:bodyPr lIns="90000" rIns="90000" tIns="46800" bIns="46800" anchor="b">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Times New Roman"/>
              </a:rPr>
              <a:t>Year 2000 Overall Progress:  Moved from Concept to Reality</a:t>
            </a:r>
            <a:endParaRPr b="1" lang="en-US" sz="3000" strike="noStrike" u="none">
              <a:solidFill>
                <a:srgbClr val="000000"/>
              </a:solidFill>
              <a:effectLst/>
              <a:uFillTx/>
              <a:latin typeface="Times New Roman"/>
            </a:endParaRPr>
          </a:p>
        </p:txBody>
      </p:sp>
      <p:sp>
        <p:nvSpPr>
          <p:cNvPr id="23" name="PlaceHolder 2"/>
          <p:cNvSpPr>
            <a:spLocks noGrp="1"/>
          </p:cNvSpPr>
          <p:nvPr>
            <p:ph/>
          </p:nvPr>
        </p:nvSpPr>
        <p:spPr>
          <a:xfrm>
            <a:off x="609480" y="1415880"/>
            <a:ext cx="7772400" cy="4804560"/>
          </a:xfrm>
          <a:prstGeom prst="rect">
            <a:avLst/>
          </a:prstGeom>
          <a:noFill/>
          <a:ln w="0">
            <a:noFill/>
          </a:ln>
        </p:spPr>
        <p:txBody>
          <a:bodyPr lIns="90000" rIns="90000" tIns="46800" bIns="46800" anchor="t">
            <a:normAutofit lnSpcReduction="9999"/>
          </a:bodyPr>
          <a:p>
            <a:pPr marL="465120" indent="-465120">
              <a:lnSpc>
                <a:spcPct val="130000"/>
              </a:lnSpc>
              <a:spcBef>
                <a:spcPts val="1125"/>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Formed Company</a:t>
            </a:r>
            <a:endParaRPr b="0" lang="en-US" sz="2000" strike="noStrike" u="none">
              <a:solidFill>
                <a:srgbClr val="000000"/>
              </a:solidFill>
              <a:effectLst/>
              <a:uFillTx/>
              <a:latin typeface="Times New Roman"/>
            </a:endParaRPr>
          </a:p>
          <a:p>
            <a:pPr marL="465120" indent="-465120">
              <a:lnSpc>
                <a:spcPct val="130000"/>
              </a:lnSpc>
              <a:spcBef>
                <a:spcPts val="1125"/>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Entered 4 Markets:  Established Brand</a:t>
            </a:r>
            <a:endParaRPr b="0" lang="en-US" sz="2000" strike="noStrike" u="none">
              <a:solidFill>
                <a:srgbClr val="000000"/>
              </a:solidFill>
              <a:effectLst/>
              <a:uFillTx/>
              <a:latin typeface="Times New Roman"/>
            </a:endParaRPr>
          </a:p>
          <a:p>
            <a:pPr marL="465120" indent="-465120">
              <a:lnSpc>
                <a:spcPct val="130000"/>
              </a:lnSpc>
              <a:spcBef>
                <a:spcPts val="1125"/>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Established Risk Management Capabilities and Controls</a:t>
            </a:r>
            <a:endParaRPr b="0" lang="en-US" sz="2000" strike="noStrike" u="none">
              <a:solidFill>
                <a:srgbClr val="000000"/>
              </a:solidFill>
              <a:effectLst/>
              <a:uFillTx/>
              <a:latin typeface="Times New Roman"/>
            </a:endParaRPr>
          </a:p>
          <a:p>
            <a:pPr marL="465120" indent="-465120">
              <a:lnSpc>
                <a:spcPct val="130000"/>
              </a:lnSpc>
              <a:spcBef>
                <a:spcPts val="1125"/>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Established Financial Control Environment</a:t>
            </a:r>
            <a:endParaRPr b="0" lang="en-US" sz="2000" strike="noStrike" u="none">
              <a:solidFill>
                <a:srgbClr val="000000"/>
              </a:solidFill>
              <a:effectLst/>
              <a:uFillTx/>
              <a:latin typeface="Times New Roman"/>
            </a:endParaRPr>
          </a:p>
          <a:p>
            <a:pPr marL="465120" indent="-465120">
              <a:lnSpc>
                <a:spcPct val="130000"/>
              </a:lnSpc>
              <a:spcBef>
                <a:spcPts val="1125"/>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Developed Systems and Operations Infrastructure</a:t>
            </a:r>
            <a:endParaRPr b="0" lang="en-US" sz="2000" strike="noStrike" u="none">
              <a:solidFill>
                <a:srgbClr val="000000"/>
              </a:solidFill>
              <a:effectLst/>
              <a:uFillTx/>
              <a:latin typeface="Times New Roman"/>
            </a:endParaRPr>
          </a:p>
          <a:p>
            <a:pPr marL="465120" indent="-465120">
              <a:lnSpc>
                <a:spcPct val="130000"/>
              </a:lnSpc>
              <a:spcBef>
                <a:spcPts val="1125"/>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Completed CES Acquisition</a:t>
            </a:r>
            <a:endParaRPr b="0" lang="en-US" sz="2000" strike="noStrike" u="none">
              <a:solidFill>
                <a:srgbClr val="000000"/>
              </a:solidFill>
              <a:effectLst/>
              <a:uFillTx/>
              <a:latin typeface="Times New Roman"/>
            </a:endParaRPr>
          </a:p>
          <a:p>
            <a:pPr marL="465120" indent="-465120">
              <a:lnSpc>
                <a:spcPct val="130000"/>
              </a:lnSpc>
              <a:spcBef>
                <a:spcPts val="1125"/>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Completed IPO</a:t>
            </a:r>
            <a:endParaRPr b="0" lang="en-US" sz="2000" strike="noStrike" u="none">
              <a:solidFill>
                <a:srgbClr val="000000"/>
              </a:solidFill>
              <a:effectLst/>
              <a:uFillTx/>
              <a:latin typeface="Times New Roman"/>
            </a:endParaRPr>
          </a:p>
          <a:p>
            <a:pPr marL="465120" indent="-465120">
              <a:lnSpc>
                <a:spcPct val="130000"/>
              </a:lnSpc>
              <a:spcBef>
                <a:spcPts val="1125"/>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Met 3Q Financial and Operational Targets</a:t>
            </a:r>
            <a:endParaRPr b="0" lang="en-US" sz="2000" strike="noStrike" u="none">
              <a:solidFill>
                <a:srgbClr val="000000"/>
              </a:solidFill>
              <a:effectLst/>
              <a:uFillTx/>
              <a:latin typeface="Times New Roman"/>
            </a:endParaRPr>
          </a:p>
          <a:p>
            <a:pPr marL="465120" indent="-465120">
              <a:lnSpc>
                <a:spcPct val="130000"/>
              </a:lnSpc>
              <a:spcBef>
                <a:spcPts val="1125"/>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Awarded PECO CDS Bid (Sub. to PUC Approval)</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677001B-83BC-447D-9531-1B031A187EEA}" type="slidenum">
              <a:t>2</a:t>
            </a:fld>
          </a:p>
        </p:txBody>
      </p:sp>
    </p:spTree>
  </p:cSld>
  <p:transition spd="med">
    <p:wipe dir="r"/>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4" name="PlaceHolder 1"/>
          <p:cNvSpPr>
            <a:spLocks noGrp="1"/>
          </p:cNvSpPr>
          <p:nvPr>
            <p:ph type="title"/>
          </p:nvPr>
        </p:nvSpPr>
        <p:spPr>
          <a:xfrm>
            <a:off x="685800" y="35244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Provision of Competitive Default Service</a:t>
            </a:r>
            <a:endParaRPr b="1" lang="en-US" sz="3200" strike="noStrike" u="none">
              <a:solidFill>
                <a:srgbClr val="000000"/>
              </a:solidFill>
              <a:effectLst/>
              <a:uFillTx/>
              <a:latin typeface="Times New Roman"/>
            </a:endParaRPr>
          </a:p>
        </p:txBody>
      </p:sp>
      <p:sp>
        <p:nvSpPr>
          <p:cNvPr id="175" name="PlaceHolder 2"/>
          <p:cNvSpPr>
            <a:spLocks noGrp="1"/>
          </p:cNvSpPr>
          <p:nvPr>
            <p:ph/>
          </p:nvPr>
        </p:nvSpPr>
        <p:spPr>
          <a:xfrm>
            <a:off x="533160" y="1135080"/>
            <a:ext cx="8001000" cy="5434200"/>
          </a:xfrm>
          <a:prstGeom prst="rect">
            <a:avLst/>
          </a:prstGeom>
          <a:noFill/>
          <a:ln w="0">
            <a:noFill/>
          </a:ln>
        </p:spPr>
        <p:txBody>
          <a:bodyPr lIns="90000" rIns="90000" tIns="46800" bIns="46800" anchor="t">
            <a:normAutofit lnSpcReduction="9999"/>
          </a:bodyPr>
          <a:p>
            <a:pPr marL="465120" indent="-465120">
              <a:lnSpc>
                <a:spcPct val="90000"/>
              </a:lnSpc>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Opportunity</a:t>
            </a:r>
            <a:endParaRPr b="0" lang="en-US" sz="2000" strike="noStrike" u="none">
              <a:solidFill>
                <a:srgbClr val="000000"/>
              </a:solidFill>
              <a:effectLst/>
              <a:uFillTx/>
              <a:latin typeface="Times New Roman"/>
            </a:endParaRPr>
          </a:p>
          <a:p>
            <a:pPr lvl="1" marL="907920" indent="-285480">
              <a:lnSpc>
                <a:spcPct val="90000"/>
              </a:lnSpc>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 number of utilities have issued RFPs for competitive default service</a:t>
            </a:r>
            <a:endParaRPr b="0" lang="en-US" sz="1800" strike="noStrike" u="none">
              <a:solidFill>
                <a:srgbClr val="000000"/>
              </a:solidFill>
              <a:effectLst/>
              <a:uFillTx/>
              <a:latin typeface="Times New Roman"/>
            </a:endParaRPr>
          </a:p>
          <a:p>
            <a:pPr lvl="2" marL="1251000" indent="-228600">
              <a:lnSpc>
                <a:spcPct val="90000"/>
              </a:lnSpc>
              <a:spcBef>
                <a:spcPts val="451"/>
              </a:spcBef>
              <a:buClr>
                <a:srgbClr val="0099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PECO, Maine Utilities, Texas Utilities</a:t>
            </a:r>
            <a:endParaRPr b="0" lang="en-US" sz="1800" strike="noStrike" u="none">
              <a:solidFill>
                <a:srgbClr val="000000"/>
              </a:solidFill>
              <a:effectLst/>
              <a:uFillTx/>
              <a:latin typeface="Times New Roman"/>
            </a:endParaRPr>
          </a:p>
          <a:p>
            <a:pPr lvl="1" marL="907920" indent="-285480">
              <a:lnSpc>
                <a:spcPct val="90000"/>
              </a:lnSpc>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Potential for  medium term contracts to serve  large blocks of customers </a:t>
            </a:r>
            <a:endParaRPr b="0" lang="en-US" sz="1800" strike="noStrike" u="none">
              <a:solidFill>
                <a:srgbClr val="000000"/>
              </a:solidFill>
              <a:effectLst/>
              <a:uFillTx/>
              <a:latin typeface="Times New Roman"/>
            </a:endParaRPr>
          </a:p>
          <a:p>
            <a:pPr lvl="1" marL="907920" indent="-285480">
              <a:lnSpc>
                <a:spcPct val="90000"/>
              </a:lnSpc>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Ability to generate net margin without customer acquisition cost </a:t>
            </a:r>
            <a:endParaRPr b="0" lang="en-US" sz="1800" strike="noStrike" u="none">
              <a:solidFill>
                <a:srgbClr val="000000"/>
              </a:solidFill>
              <a:effectLst/>
              <a:uFillTx/>
              <a:latin typeface="Times New Roman"/>
            </a:endParaRPr>
          </a:p>
          <a:p>
            <a:pPr lvl="1" marL="907920" indent="-285480">
              <a:lnSpc>
                <a:spcPct val="90000"/>
              </a:lnSpc>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Upside from cross-selling and up-selling to these customers</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lnSpc>
                <a:spcPct val="90000"/>
              </a:lnSpc>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Status</a:t>
            </a:r>
            <a:endParaRPr b="0" lang="en-US" sz="2000" strike="noStrike" u="none">
              <a:solidFill>
                <a:srgbClr val="000000"/>
              </a:solidFill>
              <a:effectLst/>
              <a:uFillTx/>
              <a:latin typeface="Times New Roman"/>
            </a:endParaRPr>
          </a:p>
          <a:p>
            <a:pPr lvl="1" marL="907920" indent="-285480">
              <a:lnSpc>
                <a:spcPct val="90000"/>
              </a:lnSpc>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 October 18, 2000, executed default service contract with PECO</a:t>
            </a:r>
            <a:endParaRPr b="0" lang="en-US" sz="1800" strike="noStrike" u="none">
              <a:solidFill>
                <a:srgbClr val="000000"/>
              </a:solidFill>
              <a:effectLst/>
              <a:uFillTx/>
              <a:latin typeface="Times New Roman"/>
            </a:endParaRPr>
          </a:p>
          <a:p>
            <a:pPr lvl="2" marL="1251000" indent="-228600">
              <a:lnSpc>
                <a:spcPct val="90000"/>
              </a:lnSpc>
              <a:spcBef>
                <a:spcPts val="451"/>
              </a:spcBef>
              <a:buClr>
                <a:srgbClr val="0099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Up to 299,000 residential customers</a:t>
            </a:r>
            <a:endParaRPr b="0" lang="en-US" sz="1800" strike="noStrike" u="none">
              <a:solidFill>
                <a:srgbClr val="000000"/>
              </a:solidFill>
              <a:effectLst/>
              <a:uFillTx/>
              <a:latin typeface="Times New Roman"/>
            </a:endParaRPr>
          </a:p>
          <a:p>
            <a:pPr lvl="2" marL="1251000" indent="-228600">
              <a:lnSpc>
                <a:spcPct val="90000"/>
              </a:lnSpc>
              <a:spcBef>
                <a:spcPts val="451"/>
              </a:spcBef>
              <a:buClr>
                <a:srgbClr val="0099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3 year term</a:t>
            </a:r>
            <a:endParaRPr b="0" lang="en-US" sz="1800" strike="noStrike" u="none">
              <a:solidFill>
                <a:srgbClr val="000000"/>
              </a:solidFill>
              <a:effectLst/>
              <a:uFillTx/>
              <a:latin typeface="Times New Roman"/>
            </a:endParaRPr>
          </a:p>
          <a:p>
            <a:pPr lvl="2" marL="1251000" indent="-228600">
              <a:lnSpc>
                <a:spcPct val="90000"/>
              </a:lnSpc>
              <a:spcBef>
                <a:spcPts val="451"/>
              </a:spcBef>
              <a:buClr>
                <a:srgbClr val="0099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Fixed discount to PECO shopping credit</a:t>
            </a:r>
            <a:endParaRPr b="0" lang="en-US" sz="1800" strike="noStrike" u="none">
              <a:solidFill>
                <a:srgbClr val="000000"/>
              </a:solidFill>
              <a:effectLst/>
              <a:uFillTx/>
              <a:latin typeface="Times New Roman"/>
            </a:endParaRPr>
          </a:p>
          <a:p>
            <a:pPr lvl="1" marL="907920" indent="-285480">
              <a:lnSpc>
                <a:spcPct val="90000"/>
              </a:lnSpc>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NewPower is aggressively responding to other RFPs </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lnSpc>
                <a:spcPct val="90000"/>
              </a:lnSpc>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Active Prospects</a:t>
            </a:r>
            <a:endParaRPr b="0" lang="en-US" sz="2000" strike="noStrike" u="none">
              <a:solidFill>
                <a:srgbClr val="000000"/>
              </a:solidFill>
              <a:effectLst/>
              <a:uFillTx/>
              <a:latin typeface="Times New Roman"/>
            </a:endParaRPr>
          </a:p>
          <a:p>
            <a:pPr lvl="1" marL="907920" indent="-285480">
              <a:lnSpc>
                <a:spcPct val="90000"/>
              </a:lnSpc>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Maine Utilities (600,000 electric customers; bid due 12/07/2000)</a:t>
            </a:r>
            <a:endParaRPr b="0" lang="en-US" sz="1800" strike="noStrike" u="none">
              <a:solidFill>
                <a:srgbClr val="000000"/>
              </a:solidFill>
              <a:effectLst/>
              <a:uFillTx/>
              <a:latin typeface="Times New Roman"/>
            </a:endParaRPr>
          </a:p>
          <a:p>
            <a:pPr lvl="1" marL="907920" indent="-285480">
              <a:lnSpc>
                <a:spcPct val="90000"/>
              </a:lnSpc>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Conectiv (500,000 electric customers; discussing negotiated deal to assume 100% of Delmarva Power &amp; Light’s default service obligation)</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EA23F9D-FEE7-49B0-8C18-BE88B5518FDC}" type="slidenum">
              <a:t>20</a:t>
            </a:fld>
          </a:p>
        </p:txBody>
      </p:sp>
    </p:spTree>
  </p:cSld>
  <p:transition spd="med">
    <p:wipe dir="r"/>
  </p:transition>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PlaceHolder 1"/>
          <p:cNvSpPr>
            <a:spLocks noGrp="1"/>
          </p:cNvSpPr>
          <p:nvPr>
            <p:ph type="title"/>
          </p:nvPr>
        </p:nvSpPr>
        <p:spPr>
          <a:xfrm>
            <a:off x="685800" y="35244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Acquisition of Regulated Customers</a:t>
            </a:r>
            <a:endParaRPr b="1" lang="en-US" sz="3200" strike="noStrike" u="none">
              <a:solidFill>
                <a:srgbClr val="000000"/>
              </a:solidFill>
              <a:effectLst/>
              <a:uFillTx/>
              <a:latin typeface="Times New Roman"/>
            </a:endParaRPr>
          </a:p>
        </p:txBody>
      </p:sp>
      <p:sp>
        <p:nvSpPr>
          <p:cNvPr id="177" name="PlaceHolder 2"/>
          <p:cNvSpPr>
            <a:spLocks noGrp="1"/>
          </p:cNvSpPr>
          <p:nvPr>
            <p:ph/>
          </p:nvPr>
        </p:nvSpPr>
        <p:spPr>
          <a:xfrm>
            <a:off x="507600" y="1139400"/>
            <a:ext cx="8534520" cy="5509080"/>
          </a:xfrm>
          <a:prstGeom prst="rect">
            <a:avLst/>
          </a:prstGeom>
          <a:noFill/>
          <a:ln w="0">
            <a:noFill/>
          </a:ln>
        </p:spPr>
        <p:txBody>
          <a:bodyPr lIns="90000" rIns="90000" tIns="46800" bIns="46800" anchor="t">
            <a:normAutofit lnSpcReduction="9999"/>
          </a:bodyPr>
          <a:p>
            <a:pPr marL="465120" indent="-465120">
              <a:lnSpc>
                <a:spcPct val="95000"/>
              </a:lnSpc>
              <a:spcBef>
                <a:spcPts val="24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Opportunity</a:t>
            </a:r>
            <a:endParaRPr b="0" lang="en-US" sz="2000" strike="noStrike" u="none">
              <a:solidFill>
                <a:srgbClr val="000000"/>
              </a:solidFill>
              <a:effectLst/>
              <a:uFillTx/>
              <a:latin typeface="Times New Roman"/>
            </a:endParaRPr>
          </a:p>
          <a:p>
            <a:pPr lvl="1" marL="907920" indent="-285480">
              <a:lnSpc>
                <a:spcPct val="95000"/>
              </a:lnSpc>
              <a:spcBef>
                <a:spcPts val="2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Texas legislation requires transfer of all residential and small commercial customers to affiliated REPs on 1/01/2002</a:t>
            </a:r>
            <a:endParaRPr b="0" lang="en-US" sz="1800" strike="noStrike" u="none">
              <a:solidFill>
                <a:srgbClr val="000000"/>
              </a:solidFill>
              <a:effectLst/>
              <a:uFillTx/>
              <a:latin typeface="Times New Roman"/>
            </a:endParaRPr>
          </a:p>
          <a:p>
            <a:pPr lvl="1" marL="907920" indent="-285480">
              <a:lnSpc>
                <a:spcPct val="95000"/>
              </a:lnSpc>
              <a:spcBef>
                <a:spcPts val="2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Affiliated REPs must lose 40% market share in order to:</a:t>
            </a:r>
            <a:endParaRPr b="0" lang="en-US" sz="1800" strike="noStrike" u="none">
              <a:solidFill>
                <a:srgbClr val="000000"/>
              </a:solidFill>
              <a:effectLst/>
              <a:uFillTx/>
              <a:latin typeface="Times New Roman"/>
            </a:endParaRPr>
          </a:p>
          <a:p>
            <a:pPr lvl="2" marL="1251000" indent="-228600">
              <a:lnSpc>
                <a:spcPct val="95000"/>
              </a:lnSpc>
              <a:spcBef>
                <a:spcPts val="224"/>
              </a:spcBef>
              <a:buClr>
                <a:srgbClr val="0099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Offer competitive products in their own service territory and </a:t>
            </a:r>
            <a:endParaRPr b="0" lang="en-US" sz="1800" strike="noStrike" u="none">
              <a:solidFill>
                <a:srgbClr val="000000"/>
              </a:solidFill>
              <a:effectLst/>
              <a:uFillTx/>
              <a:latin typeface="Times New Roman"/>
            </a:endParaRPr>
          </a:p>
          <a:p>
            <a:pPr lvl="2" marL="1251000" indent="-228600">
              <a:lnSpc>
                <a:spcPct val="95000"/>
              </a:lnSpc>
              <a:spcBef>
                <a:spcPts val="224"/>
              </a:spcBef>
              <a:buClr>
                <a:srgbClr val="0099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Mitigate stranded cost recovery clawback (maximum payment of $150 per customer)</a:t>
            </a:r>
            <a:endParaRPr b="0" lang="en-US" sz="1800" strike="noStrike" u="none">
              <a:solidFill>
                <a:srgbClr val="000000"/>
              </a:solidFill>
              <a:effectLst/>
              <a:uFillTx/>
              <a:latin typeface="Times New Roman"/>
            </a:endParaRPr>
          </a:p>
          <a:p>
            <a:pPr lvl="1" marL="907920" indent="-285480">
              <a:lnSpc>
                <a:spcPct val="95000"/>
              </a:lnSpc>
              <a:spcBef>
                <a:spcPts val="2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Legislation does not prohibit the sale of affiliated REPs</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lnSpc>
                <a:spcPct val="95000"/>
              </a:lnSpc>
              <a:spcBef>
                <a:spcPts val="24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Status</a:t>
            </a:r>
            <a:endParaRPr b="0" lang="en-US" sz="2000" strike="noStrike" u="none">
              <a:solidFill>
                <a:srgbClr val="000000"/>
              </a:solidFill>
              <a:effectLst/>
              <a:uFillTx/>
              <a:latin typeface="Times New Roman"/>
            </a:endParaRPr>
          </a:p>
          <a:p>
            <a:pPr lvl="1" marL="907920" indent="-285480">
              <a:lnSpc>
                <a:spcPct val="95000"/>
              </a:lnSpc>
              <a:spcBef>
                <a:spcPts val="2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Have had discussions with all Texas utilities subject to deregulation </a:t>
            </a:r>
            <a:endParaRPr b="0" lang="en-US" sz="1800" strike="noStrike" u="none">
              <a:solidFill>
                <a:srgbClr val="000000"/>
              </a:solidFill>
              <a:effectLst/>
              <a:uFillTx/>
              <a:latin typeface="Times New Roman"/>
            </a:endParaRPr>
          </a:p>
          <a:p>
            <a:pPr lvl="1" marL="907920" indent="-285480">
              <a:lnSpc>
                <a:spcPct val="95000"/>
              </a:lnSpc>
              <a:spcBef>
                <a:spcPts val="2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Beginning to focus on other states with similar deregulation models</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lnSpc>
                <a:spcPct val="95000"/>
              </a:lnSpc>
              <a:spcBef>
                <a:spcPts val="24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Active Prospects</a:t>
            </a:r>
            <a:endParaRPr b="0" lang="en-US" sz="2000" strike="noStrike" u="none">
              <a:solidFill>
                <a:srgbClr val="000000"/>
              </a:solidFill>
              <a:effectLst/>
              <a:uFillTx/>
              <a:latin typeface="Times New Roman"/>
            </a:endParaRPr>
          </a:p>
          <a:p>
            <a:pPr lvl="1" marL="907920" indent="-285480">
              <a:lnSpc>
                <a:spcPct val="95000"/>
              </a:lnSpc>
              <a:spcBef>
                <a:spcPts val="2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Acquisition of 40% of Reliant’s REP (560,000 electric customers)</a:t>
            </a:r>
            <a:endParaRPr b="0" lang="en-US" sz="1800" strike="noStrike" u="none">
              <a:solidFill>
                <a:srgbClr val="000000"/>
              </a:solidFill>
              <a:effectLst/>
              <a:uFillTx/>
              <a:latin typeface="Times New Roman"/>
            </a:endParaRPr>
          </a:p>
          <a:p>
            <a:pPr lvl="1" marL="907920" indent="-285480">
              <a:lnSpc>
                <a:spcPct val="95000"/>
              </a:lnSpc>
              <a:spcBef>
                <a:spcPts val="2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Acquisition of 40% of TXU’s REP (890,000 electric customers)</a:t>
            </a:r>
            <a:endParaRPr b="0" lang="en-US" sz="1800" strike="noStrike" u="none">
              <a:solidFill>
                <a:srgbClr val="000000"/>
              </a:solidFill>
              <a:effectLst/>
              <a:uFillTx/>
              <a:latin typeface="Times New Roman"/>
            </a:endParaRPr>
          </a:p>
          <a:p>
            <a:pPr lvl="1" marL="907920" indent="-285480">
              <a:lnSpc>
                <a:spcPct val="95000"/>
              </a:lnSpc>
              <a:spcBef>
                <a:spcPts val="2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Acquisition of 100% of TNP’s REP (200,000 electric customers)</a:t>
            </a:r>
            <a:endParaRPr b="0" lang="en-US" sz="1800" strike="noStrike" u="none">
              <a:solidFill>
                <a:srgbClr val="000000"/>
              </a:solidFill>
              <a:effectLst/>
              <a:uFillTx/>
              <a:latin typeface="Times New Roman"/>
            </a:endParaRPr>
          </a:p>
          <a:p>
            <a:pPr lvl="1" marL="907920" indent="-285480">
              <a:lnSpc>
                <a:spcPct val="95000"/>
              </a:lnSpc>
              <a:spcBef>
                <a:spcPts val="2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Acquisition of 100% of NiSource’s Indiana regulated customer base (400,000 electric customers)</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B9D01DE-ADEC-40B2-963B-CEB823D3BE98}" type="slidenum">
              <a:t>21</a:t>
            </a:fld>
          </a:p>
        </p:txBody>
      </p:sp>
    </p:spTree>
  </p:cSld>
  <p:transition spd="med">
    <p:wipe dir="r"/>
  </p:transition>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 name="PlaceHolder 1"/>
          <p:cNvSpPr>
            <a:spLocks noGrp="1"/>
          </p:cNvSpPr>
          <p:nvPr>
            <p:ph type="title"/>
          </p:nvPr>
        </p:nvSpPr>
        <p:spPr>
          <a:xfrm>
            <a:off x="685800" y="35244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Acquisition of Unregulated Books</a:t>
            </a:r>
            <a:endParaRPr b="1" lang="en-US" sz="3200" strike="noStrike" u="none">
              <a:solidFill>
                <a:srgbClr val="000000"/>
              </a:solidFill>
              <a:effectLst/>
              <a:uFillTx/>
              <a:latin typeface="Times New Roman"/>
            </a:endParaRPr>
          </a:p>
        </p:txBody>
      </p:sp>
      <p:sp>
        <p:nvSpPr>
          <p:cNvPr id="179" name="PlaceHolder 2"/>
          <p:cNvSpPr>
            <a:spLocks noGrp="1"/>
          </p:cNvSpPr>
          <p:nvPr>
            <p:ph/>
          </p:nvPr>
        </p:nvSpPr>
        <p:spPr>
          <a:xfrm>
            <a:off x="609480" y="1142640"/>
            <a:ext cx="7772400" cy="5238720"/>
          </a:xfrm>
          <a:prstGeom prst="rect">
            <a:avLst/>
          </a:prstGeom>
          <a:noFill/>
          <a:ln w="0">
            <a:noFill/>
          </a:ln>
        </p:spPr>
        <p:txBody>
          <a:bodyPr lIns="90000" rIns="90000" tIns="46800" bIns="46800" anchor="t">
            <a:normAutofit lnSpcReduction="9999"/>
          </a:bodyPr>
          <a:p>
            <a:pPr marL="465120" indent="-465120">
              <a:lnSpc>
                <a:spcPct val="105000"/>
              </a:lnSpc>
              <a:spcBef>
                <a:spcPts val="6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Opportunity</a:t>
            </a:r>
            <a:endParaRPr b="0" lang="en-US" sz="2000" strike="noStrike" u="none">
              <a:solidFill>
                <a:srgbClr val="000000"/>
              </a:solidFill>
              <a:effectLst/>
              <a:uFillTx/>
              <a:latin typeface="Times New Roman"/>
            </a:endParaRPr>
          </a:p>
          <a:p>
            <a:pPr lvl="1" marL="907920" indent="-285480">
              <a:lnSpc>
                <a:spcPct val="105000"/>
              </a:lnSpc>
              <a:spcBef>
                <a:spcPts val="56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With the recent power and gas price volatility, a number of ESPs are considering exiting the retail energy business</a:t>
            </a:r>
            <a:endParaRPr b="0" lang="en-US" sz="1800" strike="noStrike" u="none">
              <a:solidFill>
                <a:srgbClr val="000000"/>
              </a:solidFill>
              <a:effectLst/>
              <a:uFillTx/>
              <a:latin typeface="Times New Roman"/>
            </a:endParaRPr>
          </a:p>
          <a:p>
            <a:pPr lvl="2" marL="1251000" indent="-228600">
              <a:lnSpc>
                <a:spcPct val="105000"/>
              </a:lnSpc>
              <a:spcBef>
                <a:spcPts val="561"/>
              </a:spcBef>
              <a:buClr>
                <a:srgbClr val="0099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Exelon (200,000 electric customers)</a:t>
            </a:r>
            <a:endParaRPr b="0" lang="en-US" sz="1800" strike="noStrike" u="none">
              <a:solidFill>
                <a:srgbClr val="000000"/>
              </a:solidFill>
              <a:effectLst/>
              <a:uFillTx/>
              <a:latin typeface="Times New Roman"/>
            </a:endParaRPr>
          </a:p>
          <a:p>
            <a:pPr lvl="2" marL="1251000" indent="-228600">
              <a:lnSpc>
                <a:spcPct val="105000"/>
              </a:lnSpc>
              <a:spcBef>
                <a:spcPts val="561"/>
              </a:spcBef>
              <a:buClr>
                <a:srgbClr val="0099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Utility.com (50,000 electric customers)</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lnSpc>
                <a:spcPct val="105000"/>
              </a:lnSpc>
              <a:spcBef>
                <a:spcPts val="6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Status</a:t>
            </a:r>
            <a:endParaRPr b="0" lang="en-US" sz="2000" strike="noStrike" u="none">
              <a:solidFill>
                <a:srgbClr val="000000"/>
              </a:solidFill>
              <a:effectLst/>
              <a:uFillTx/>
              <a:latin typeface="Times New Roman"/>
            </a:endParaRPr>
          </a:p>
          <a:p>
            <a:pPr lvl="1" marL="907920" indent="-285480">
              <a:lnSpc>
                <a:spcPct val="105000"/>
              </a:lnSpc>
              <a:spcBef>
                <a:spcPts val="56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Developing a target list of all ESPs that focus on residential and small commercial customers</a:t>
            </a:r>
            <a:endParaRPr b="0" lang="en-US" sz="1800" strike="noStrike" u="none">
              <a:solidFill>
                <a:srgbClr val="000000"/>
              </a:solidFill>
              <a:effectLst/>
              <a:uFillTx/>
              <a:latin typeface="Times New Roman"/>
            </a:endParaRPr>
          </a:p>
          <a:p>
            <a:pPr lvl="1" marL="907920" indent="-285480">
              <a:lnSpc>
                <a:spcPct val="105000"/>
              </a:lnSpc>
              <a:spcBef>
                <a:spcPts val="56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Will begin actively marketing to target list immediately thereafter</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lnSpc>
                <a:spcPct val="105000"/>
              </a:lnSpc>
              <a:spcBef>
                <a:spcPts val="6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Active Prospects</a:t>
            </a:r>
            <a:endParaRPr b="0" lang="en-US" sz="2000" strike="noStrike" u="none">
              <a:solidFill>
                <a:srgbClr val="000000"/>
              </a:solidFill>
              <a:effectLst/>
              <a:uFillTx/>
              <a:latin typeface="Times New Roman"/>
            </a:endParaRPr>
          </a:p>
          <a:p>
            <a:pPr lvl="1" marL="907920" indent="-285480">
              <a:lnSpc>
                <a:spcPct val="105000"/>
              </a:lnSpc>
              <a:spcBef>
                <a:spcPts val="56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Utility.com (50,000 electric customers)</a:t>
            </a:r>
            <a:endParaRPr b="0" lang="en-US" sz="1800" strike="noStrike" u="none">
              <a:solidFill>
                <a:srgbClr val="000000"/>
              </a:solidFill>
              <a:effectLst/>
              <a:uFillTx/>
              <a:latin typeface="Times New Roman"/>
            </a:endParaRPr>
          </a:p>
          <a:p>
            <a:pPr lvl="1" marL="907920" indent="-285480">
              <a:lnSpc>
                <a:spcPct val="105000"/>
              </a:lnSpc>
              <a:spcBef>
                <a:spcPts val="56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Power Resources (35,000 gas customers)</a:t>
            </a:r>
            <a:endParaRPr b="0" lang="en-US" sz="1800" strike="noStrike" u="none">
              <a:solidFill>
                <a:srgbClr val="000000"/>
              </a:solidFill>
              <a:effectLst/>
              <a:uFillTx/>
              <a:latin typeface="Times New Roman"/>
            </a:endParaRPr>
          </a:p>
          <a:p>
            <a:pPr lvl="1" marL="907920" indent="-285480">
              <a:lnSpc>
                <a:spcPct val="105000"/>
              </a:lnSpc>
              <a:spcBef>
                <a:spcPts val="56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Reliant non-Texas gas book (10,000 gas customers)</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FF7791F-AC6D-43DF-AE6B-450B98EA3815}" type="slidenum">
              <a:t>22</a:t>
            </a:fld>
          </a:p>
        </p:txBody>
      </p:sp>
    </p:spTree>
  </p:cSld>
  <p:transition spd="med">
    <p:wipe dir="r"/>
  </p:transition>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PlaceHolder 1"/>
          <p:cNvSpPr>
            <a:spLocks noGrp="1"/>
          </p:cNvSpPr>
          <p:nvPr>
            <p:ph type="title"/>
          </p:nvPr>
        </p:nvSpPr>
        <p:spPr>
          <a:xfrm>
            <a:off x="685800" y="35244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Co-Marketing Agreements with Utilities</a:t>
            </a:r>
            <a:endParaRPr b="1" lang="en-US" sz="3200" strike="noStrike" u="none">
              <a:solidFill>
                <a:srgbClr val="000000"/>
              </a:solidFill>
              <a:effectLst/>
              <a:uFillTx/>
              <a:latin typeface="Times New Roman"/>
            </a:endParaRPr>
          </a:p>
        </p:txBody>
      </p:sp>
      <p:sp>
        <p:nvSpPr>
          <p:cNvPr id="181" name="PlaceHolder 2"/>
          <p:cNvSpPr>
            <a:spLocks noGrp="1"/>
          </p:cNvSpPr>
          <p:nvPr>
            <p:ph/>
          </p:nvPr>
        </p:nvSpPr>
        <p:spPr>
          <a:xfrm>
            <a:off x="609120" y="1371600"/>
            <a:ext cx="8001000" cy="4827960"/>
          </a:xfrm>
          <a:prstGeom prst="rect">
            <a:avLst/>
          </a:prstGeom>
          <a:noFill/>
          <a:ln w="0">
            <a:noFill/>
          </a:ln>
        </p:spPr>
        <p:txBody>
          <a:bodyPr lIns="90000" rIns="90000" tIns="46800" bIns="46800" anchor="t">
            <a:normAutofit/>
          </a:bodyPr>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Opportunity</a:t>
            </a:r>
            <a:endParaRPr b="0" lang="en-US" sz="2000" strike="noStrike" u="none">
              <a:solidFill>
                <a:srgbClr val="000000"/>
              </a:solidFill>
              <a:effectLst/>
              <a:uFillTx/>
              <a:latin typeface="Times New Roman"/>
            </a:endParaRPr>
          </a:p>
          <a:p>
            <a:pPr lvl="1" marL="907920" indent="-28548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Utilities are looking for ways to capitalize on strong local brands in a business with significant scale requirements (operations, risk management) and uncertain profitability prospects</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Status</a:t>
            </a:r>
            <a:endParaRPr b="0" lang="en-US" sz="2000" strike="noStrike" u="none">
              <a:solidFill>
                <a:srgbClr val="000000"/>
              </a:solidFill>
              <a:effectLst/>
              <a:uFillTx/>
              <a:latin typeface="Times New Roman"/>
            </a:endParaRPr>
          </a:p>
          <a:p>
            <a:pPr lvl="1" marL="907920" indent="-28548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Have developed a target list of utilities in states that deregulate by 2002</a:t>
            </a:r>
            <a:endParaRPr b="0" lang="en-US" sz="1800" strike="noStrike" u="none">
              <a:solidFill>
                <a:srgbClr val="000000"/>
              </a:solidFill>
              <a:effectLst/>
              <a:uFillTx/>
              <a:latin typeface="Times New Roman"/>
            </a:endParaRPr>
          </a:p>
          <a:p>
            <a:pPr lvl="1" marL="907920" indent="-28548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Have pitched concept to 8 utilities to date</a:t>
            </a:r>
            <a:br>
              <a:rPr sz="1800"/>
            </a:b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465120" indent="-465120">
              <a:spcBef>
                <a:spcPts val="499"/>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Active Prospects</a:t>
            </a:r>
            <a:endParaRPr b="0" lang="en-US" sz="2000" strike="noStrike" u="none">
              <a:solidFill>
                <a:srgbClr val="000000"/>
              </a:solidFill>
              <a:effectLst/>
              <a:uFillTx/>
              <a:latin typeface="Times New Roman"/>
            </a:endParaRPr>
          </a:p>
          <a:p>
            <a:pPr lvl="1" marL="907920" indent="-28548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Cinergy (license Cinergy brand; 550,000 potential electric customers)</a:t>
            </a:r>
            <a:endParaRPr b="0" lang="en-US" sz="1800" strike="noStrike" u="none">
              <a:solidFill>
                <a:srgbClr val="000000"/>
              </a:solidFill>
              <a:effectLst/>
              <a:uFillTx/>
              <a:latin typeface="Times New Roman"/>
            </a:endParaRPr>
          </a:p>
          <a:p>
            <a:pPr lvl="1" marL="907920" indent="-28548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Conectiv (license Conectiv brand; 800,000 potential electric customers)</a:t>
            </a:r>
            <a:endParaRPr b="0" lang="en-US" sz="1800" strike="noStrike" u="none">
              <a:solidFill>
                <a:srgbClr val="000000"/>
              </a:solidFill>
              <a:effectLst/>
              <a:uFillTx/>
              <a:latin typeface="Times New Roman"/>
            </a:endParaRPr>
          </a:p>
          <a:p>
            <a:pPr lvl="1" marL="907920" indent="-285480">
              <a:spcBef>
                <a:spcPts val="4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Sempra (provide turnkey private label products to Sempra; 1,000,000 potential electric customers)</a:t>
            </a:r>
            <a:endParaRPr b="0" lang="en-US" sz="1800" strike="noStrike" u="none">
              <a:solidFill>
                <a:srgbClr val="000000"/>
              </a:solidFill>
              <a:effectLst/>
              <a:uFillTx/>
              <a:latin typeface="Times New Roman"/>
            </a:endParaRPr>
          </a:p>
          <a:p>
            <a:pPr lvl="1" marL="90792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D28057E-4AEB-4BC0-91FE-A404F14B49CD}" type="slidenum">
              <a:t>23</a:t>
            </a:fld>
          </a:p>
        </p:txBody>
      </p:sp>
    </p:spTree>
  </p:cSld>
  <p:transition spd="med">
    <p:wipe dir="r"/>
  </p:transition>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2"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Summary</a:t>
            </a:r>
            <a:endParaRPr b="1" lang="en-US" sz="3200" strike="noStrike" u="none">
              <a:solidFill>
                <a:srgbClr val="000000"/>
              </a:solidFill>
              <a:effectLst/>
              <a:uFillTx/>
              <a:latin typeface="Times New Roman"/>
            </a:endParaRPr>
          </a:p>
        </p:txBody>
      </p:sp>
      <p:sp>
        <p:nvSpPr>
          <p:cNvPr id="183" name="PlaceHolder 2"/>
          <p:cNvSpPr>
            <a:spLocks noGrp="1"/>
          </p:cNvSpPr>
          <p:nvPr>
            <p:ph/>
          </p:nvPr>
        </p:nvSpPr>
        <p:spPr>
          <a:xfrm>
            <a:off x="685800" y="1482480"/>
            <a:ext cx="7772400" cy="4079880"/>
          </a:xfrm>
          <a:prstGeom prst="rect">
            <a:avLst/>
          </a:prstGeom>
          <a:noFill/>
          <a:ln w="0">
            <a:noFill/>
          </a:ln>
        </p:spPr>
        <p:txBody>
          <a:bodyPr lIns="90000" rIns="90000" tIns="46800" bIns="46800" anchor="t">
            <a:normAutofit/>
          </a:bodyPr>
          <a:p>
            <a:pPr marL="465120" indent="-465120">
              <a:lnSpc>
                <a:spcPct val="105000"/>
              </a:lnSpc>
              <a:spcBef>
                <a:spcPts val="7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Successfully making transition from concept to reality</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05000"/>
              </a:lnSpc>
              <a:spcBef>
                <a:spcPts val="7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Many positives on which to build</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05000"/>
              </a:lnSpc>
              <a:spcBef>
                <a:spcPts val="7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Met 3Q targets; will make 4Q</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05000"/>
              </a:lnSpc>
              <a:spcBef>
                <a:spcPts val="7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Business model acceleration opportunity</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05000"/>
              </a:lnSpc>
              <a:spcBef>
                <a:spcPts val="7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Commodity prices represent both problem and opportunity</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05000"/>
              </a:lnSpc>
              <a:spcBef>
                <a:spcPts val="751"/>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Currently analyzing 2001 expectations; expect strong growth</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5CB84D6-DDEF-4398-B021-B71F9DBEFE73}" type="slidenum">
              <a:t>24</a:t>
            </a:fld>
          </a:p>
        </p:txBody>
      </p:sp>
    </p:spTree>
  </p:cSld>
  <p:transition spd="med">
    <p:wipe dir="r"/>
  </p:transition>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Back Up</a:t>
            </a:r>
            <a:endParaRPr b="1" lang="en-US" sz="3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21B7A81-DB4E-4BAE-8A89-364C6189288F}"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5"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Markets Analyzed for Margin Potential</a:t>
            </a:r>
            <a:endParaRPr b="1" lang="en-US" sz="3200" strike="noStrike" u="none">
              <a:solidFill>
                <a:srgbClr val="000000"/>
              </a:solidFill>
              <a:effectLst/>
              <a:uFillTx/>
              <a:latin typeface="Times New Roman"/>
            </a:endParaRPr>
          </a:p>
        </p:txBody>
      </p:sp>
      <p:graphicFrame>
        <p:nvGraphicFramePr>
          <p:cNvPr id="186" name=""/>
          <p:cNvGraphicFramePr/>
          <p:nvPr/>
        </p:nvGraphicFramePr>
        <p:xfrm>
          <a:off x="2441520" y="1179360"/>
          <a:ext cx="4321080" cy="1762200"/>
        </p:xfrm>
        <a:graphic>
          <a:graphicData uri="http://schemas.openxmlformats.org/presentationml/2006/ole">
            <p:oleObj progId="Excel.Sheet.12" r:id="rId1" spid="">
              <p:embed/>
              <p:pic>
                <p:nvPicPr>
                  <p:cNvPr id="187" name="" descr=""/>
                  <p:cNvPicPr/>
                  <p:nvPr/>
                </p:nvPicPr>
                <p:blipFill>
                  <a:blip r:embed="rId2"/>
                  <a:stretch/>
                </p:blipFill>
                <p:spPr>
                  <a:xfrm>
                    <a:off x="2441520" y="1179360"/>
                    <a:ext cx="4321080" cy="1762200"/>
                  </a:xfrm>
                  <a:prstGeom prst="rect">
                    <a:avLst/>
                  </a:prstGeom>
                  <a:solidFill>
                    <a:srgbClr val="ffffff"/>
                  </a:solidFill>
                  <a:ln w="12600">
                    <a:solidFill>
                      <a:srgbClr val="000000"/>
                    </a:solidFill>
                    <a:miter/>
                  </a:ln>
                  <a:effectLst>
                    <a:outerShdw dist="71785" dir="2700000" blurRad="0" rotWithShape="0">
                      <a:srgbClr val="000000"/>
                    </a:outerShdw>
                  </a:effectLst>
                </p:spPr>
              </p:pic>
            </p:oleObj>
          </a:graphicData>
        </a:graphic>
      </p:graphicFrame>
      <p:graphicFrame>
        <p:nvGraphicFramePr>
          <p:cNvPr id="188" name=""/>
          <p:cNvGraphicFramePr/>
          <p:nvPr/>
        </p:nvGraphicFramePr>
        <p:xfrm>
          <a:off x="1866960" y="3051000"/>
          <a:ext cx="5410080" cy="3527640"/>
        </p:xfrm>
        <a:graphic>
          <a:graphicData uri="http://schemas.openxmlformats.org/presentationml/2006/ole">
            <p:oleObj progId="Excel.Sheet.12" r:id="rId3" spid="">
              <p:embed/>
              <p:pic>
                <p:nvPicPr>
                  <p:cNvPr id="189" name="" descr=""/>
                  <p:cNvPicPr/>
                  <p:nvPr/>
                </p:nvPicPr>
                <p:blipFill>
                  <a:blip r:embed="rId4"/>
                  <a:stretch/>
                </p:blipFill>
                <p:spPr>
                  <a:xfrm>
                    <a:off x="1866960" y="3051000"/>
                    <a:ext cx="5410080" cy="3527640"/>
                  </a:xfrm>
                  <a:prstGeom prst="rect">
                    <a:avLst/>
                  </a:prstGeom>
                  <a:solidFill>
                    <a:srgbClr val="ffffff"/>
                  </a:solidFill>
                  <a:ln w="12600">
                    <a:solidFill>
                      <a:srgbClr val="000000"/>
                    </a:solidFill>
                    <a:miter/>
                  </a:ln>
                  <a:effectLst>
                    <a:outerShdw dist="63504" dir="2216091" blurRad="0" rotWithShape="0">
                      <a:srgbClr val="000000"/>
                    </a:outerShdw>
                  </a:effectLst>
                </p:spPr>
              </p:pic>
            </p:oleObj>
          </a:graphicData>
        </a:graphic>
      </p:graphicFrame>
      <p:sp>
        <p:nvSpPr>
          <p:cNvPr id="3" name="PlaceHolder 2"/>
          <p:cNvSpPr>
            <a:spLocks noGrp="1"/>
          </p:cNvSpPr>
          <p:nvPr>
            <p:ph type="sldNum" idx="1"/>
          </p:nvPr>
        </p:nvSpPr>
        <p:spPr/>
        <p:txBody>
          <a:bodyPr/>
          <a:p>
            <a:fld id="{7950C362-C7B1-476C-B218-878A6CF73B1F}" type="slidenum">
              <a:t>26</a:t>
            </a:fld>
          </a:p>
        </p:txBody>
      </p:sp>
    </p:spTree>
  </p:cSld>
  <p:transition spd="med">
    <p:pull dir="rd"/>
  </p:transition>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0" name="PlaceHolder 1"/>
          <p:cNvSpPr>
            <a:spLocks noGrp="1"/>
          </p:cNvSpPr>
          <p:nvPr>
            <p:ph type="title"/>
          </p:nvPr>
        </p:nvSpPr>
        <p:spPr>
          <a:xfrm>
            <a:off x="685800" y="388800"/>
            <a:ext cx="7772400" cy="465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Hedge Strategy</a:t>
            </a:r>
            <a:endParaRPr b="1" lang="en-US" sz="3200" strike="noStrike" u="none">
              <a:solidFill>
                <a:srgbClr val="000000"/>
              </a:solidFill>
              <a:effectLst/>
              <a:uFillTx/>
              <a:latin typeface="Times New Roman"/>
            </a:endParaRPr>
          </a:p>
        </p:txBody>
      </p:sp>
      <p:graphicFrame>
        <p:nvGraphicFramePr>
          <p:cNvPr id="191" name=""/>
          <p:cNvGraphicFramePr/>
          <p:nvPr/>
        </p:nvGraphicFramePr>
        <p:xfrm>
          <a:off x="380880" y="2362320"/>
          <a:ext cx="8382240" cy="1981080"/>
        </p:xfrm>
        <a:graphic>
          <a:graphicData uri="http://schemas.openxmlformats.org/presentationml/2006/ole">
            <p:oleObj progId="Excel.Sheet.12" r:id="rId1" spid="">
              <p:embed/>
              <p:pic>
                <p:nvPicPr>
                  <p:cNvPr id="192" name="" descr=""/>
                  <p:cNvPicPr/>
                  <p:nvPr/>
                </p:nvPicPr>
                <p:blipFill>
                  <a:blip r:embed="rId2"/>
                  <a:stretch/>
                </p:blipFill>
                <p:spPr>
                  <a:xfrm>
                    <a:off x="380880" y="2362320"/>
                    <a:ext cx="8382240" cy="1981080"/>
                  </a:xfrm>
                  <a:prstGeom prst="rect">
                    <a:avLst/>
                  </a:prstGeom>
                  <a:solidFill>
                    <a:srgbClr val="ffffff"/>
                  </a:solidFill>
                  <a:ln w="9360">
                    <a:solidFill>
                      <a:srgbClr val="000000"/>
                    </a:solidFill>
                    <a:miter/>
                  </a:ln>
                  <a:effectLst>
                    <a:outerShdw dist="107932" dir="2700000" blurRad="0" rotWithShape="0">
                      <a:srgbClr val="000000"/>
                    </a:outerShdw>
                  </a:effectLst>
                </p:spPr>
              </p:pic>
            </p:oleObj>
          </a:graphicData>
        </a:graphic>
      </p:graphicFrame>
      <p:sp>
        <p:nvSpPr>
          <p:cNvPr id="3" name="PlaceHolder 2"/>
          <p:cNvSpPr>
            <a:spLocks noGrp="1"/>
          </p:cNvSpPr>
          <p:nvPr>
            <p:ph type="sldNum" idx="1"/>
          </p:nvPr>
        </p:nvSpPr>
        <p:spPr/>
        <p:txBody>
          <a:bodyPr/>
          <a:p>
            <a:fld id="{339BBDCC-5E6E-48E5-B911-25B0A66F4BD8}" type="slidenum">
              <a:t>27</a:t>
            </a:fld>
          </a:p>
        </p:txBody>
      </p:sp>
    </p:spTree>
  </p:cSld>
  <p:transition spd="med">
    <p:wipe dir="r"/>
  </p:transition>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3" name="PlaceHolder 1"/>
          <p:cNvSpPr>
            <a:spLocks noGrp="1"/>
          </p:cNvSpPr>
          <p:nvPr>
            <p:ph type="title"/>
          </p:nvPr>
        </p:nvSpPr>
        <p:spPr>
          <a:xfrm>
            <a:off x="685800" y="388800"/>
            <a:ext cx="7772400" cy="465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Profitability Scenario Analysis</a:t>
            </a:r>
            <a:endParaRPr b="1" lang="en-US" sz="3200" strike="noStrike" u="none">
              <a:solidFill>
                <a:srgbClr val="000000"/>
              </a:solidFill>
              <a:effectLst/>
              <a:uFillTx/>
              <a:latin typeface="Times New Roman"/>
            </a:endParaRPr>
          </a:p>
        </p:txBody>
      </p:sp>
      <p:graphicFrame>
        <p:nvGraphicFramePr>
          <p:cNvPr id="194" name=""/>
          <p:cNvGraphicFramePr/>
          <p:nvPr/>
        </p:nvGraphicFramePr>
        <p:xfrm>
          <a:off x="536400" y="1600200"/>
          <a:ext cx="8239320" cy="4524480"/>
        </p:xfrm>
        <a:graphic>
          <a:graphicData uri="http://schemas.openxmlformats.org/presentationml/2006/ole">
            <p:oleObj progId="Excel.Sheet.12" r:id="rId1" spid="">
              <p:embed/>
              <p:pic>
                <p:nvPicPr>
                  <p:cNvPr id="195" name="" descr=""/>
                  <p:cNvPicPr/>
                  <p:nvPr/>
                </p:nvPicPr>
                <p:blipFill>
                  <a:blip r:embed="rId2"/>
                  <a:stretch/>
                </p:blipFill>
                <p:spPr>
                  <a:xfrm>
                    <a:off x="536400" y="1600200"/>
                    <a:ext cx="8239320" cy="4524480"/>
                  </a:xfrm>
                  <a:prstGeom prst="rect">
                    <a:avLst/>
                  </a:prstGeom>
                  <a:solidFill>
                    <a:srgbClr val="ffffff"/>
                  </a:solidFill>
                  <a:ln w="9360">
                    <a:solidFill>
                      <a:srgbClr val="000000"/>
                    </a:solidFill>
                    <a:miter/>
                  </a:ln>
                  <a:effectLst>
                    <a:outerShdw dist="107932" dir="2700000" blurRad="0" rotWithShape="0">
                      <a:srgbClr val="000000"/>
                    </a:outerShdw>
                  </a:effectLst>
                </p:spPr>
              </p:pic>
            </p:oleObj>
          </a:graphicData>
        </a:graphic>
      </p:graphicFrame>
      <p:sp>
        <p:nvSpPr>
          <p:cNvPr id="3" name="PlaceHolder 2"/>
          <p:cNvSpPr>
            <a:spLocks noGrp="1"/>
          </p:cNvSpPr>
          <p:nvPr>
            <p:ph type="sldNum" idx="1"/>
          </p:nvPr>
        </p:nvSpPr>
        <p:spPr/>
        <p:txBody>
          <a:bodyPr/>
          <a:p>
            <a:fld id="{FB47A622-8966-4FE0-AE80-C9674C714352}" type="slidenum">
              <a:t>28</a:t>
            </a:fld>
          </a:p>
        </p:txBody>
      </p:sp>
    </p:spTree>
  </p:cSld>
  <p:transition spd="med">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533520" y="228600"/>
            <a:ext cx="82296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Met 3Q Expectations and On-Target For 4Q</a:t>
            </a:r>
            <a:endParaRPr b="1" lang="en-US" sz="3200" strike="noStrike" u="none">
              <a:solidFill>
                <a:srgbClr val="000000"/>
              </a:solidFill>
              <a:effectLst/>
              <a:uFillTx/>
              <a:latin typeface="Times New Roman"/>
            </a:endParaRPr>
          </a:p>
        </p:txBody>
      </p:sp>
      <p:graphicFrame>
        <p:nvGraphicFramePr>
          <p:cNvPr id="25" name=""/>
          <p:cNvGraphicFramePr/>
          <p:nvPr/>
        </p:nvGraphicFramePr>
        <p:xfrm>
          <a:off x="158760" y="1698480"/>
          <a:ext cx="8651880" cy="4476960"/>
        </p:xfrm>
        <a:graphic>
          <a:graphicData uri="http://schemas.openxmlformats.org/presentationml/2006/ole">
            <p:oleObj progId="Word.Document.12" r:id="rId1" spid="">
              <p:embed/>
              <p:pic>
                <p:nvPicPr>
                  <p:cNvPr id="26" name="" descr=""/>
                  <p:cNvPicPr/>
                  <p:nvPr/>
                </p:nvPicPr>
                <p:blipFill>
                  <a:blip r:embed="rId2"/>
                  <a:stretch/>
                </p:blipFill>
                <p:spPr>
                  <a:xfrm>
                    <a:off x="158760" y="1698480"/>
                    <a:ext cx="8651880" cy="4476960"/>
                  </a:xfrm>
                  <a:prstGeom prst="rect">
                    <a:avLst/>
                  </a:prstGeom>
                  <a:noFill/>
                  <a:ln w="0">
                    <a:noFill/>
                  </a:ln>
                </p:spPr>
              </p:pic>
            </p:oleObj>
          </a:graphicData>
        </a:graphic>
      </p:graphicFrame>
      <p:sp>
        <p:nvSpPr>
          <p:cNvPr id="3" name="PlaceHolder 2"/>
          <p:cNvSpPr>
            <a:spLocks noGrp="1"/>
          </p:cNvSpPr>
          <p:nvPr>
            <p:ph type="sldNum" idx="1"/>
          </p:nvPr>
        </p:nvSpPr>
        <p:spPr/>
        <p:txBody>
          <a:bodyPr/>
          <a:p>
            <a:fld id="{5275BDFF-7D46-4C78-BDBB-3A3EF861F575}" type="slidenum">
              <a:t>3</a:t>
            </a:fld>
          </a:p>
        </p:txBody>
      </p:sp>
    </p:spTree>
  </p:cSld>
  <p:transition spd="med">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Key Issues</a:t>
            </a:r>
            <a:endParaRPr b="1" lang="en-US" sz="3200" strike="noStrike" u="none">
              <a:solidFill>
                <a:srgbClr val="000000"/>
              </a:solidFill>
              <a:effectLst/>
              <a:uFillTx/>
              <a:latin typeface="Times New Roman"/>
            </a:endParaRPr>
          </a:p>
        </p:txBody>
      </p:sp>
      <p:sp>
        <p:nvSpPr>
          <p:cNvPr id="28" name="PlaceHolder 2"/>
          <p:cNvSpPr>
            <a:spLocks noGrp="1"/>
          </p:cNvSpPr>
          <p:nvPr>
            <p:ph/>
          </p:nvPr>
        </p:nvSpPr>
        <p:spPr>
          <a:xfrm>
            <a:off x="685800" y="1600200"/>
            <a:ext cx="7772400" cy="2355120"/>
          </a:xfrm>
          <a:prstGeom prst="rect">
            <a:avLst/>
          </a:prstGeom>
          <a:noFill/>
          <a:ln w="0">
            <a:noFill/>
          </a:ln>
        </p:spPr>
        <p:txBody>
          <a:bodyPr lIns="90000" rIns="90000" tIns="46800" bIns="46800" anchor="t">
            <a:normAutofit lnSpcReduction="9999"/>
          </a:bodyPr>
          <a:p>
            <a:pPr marL="465120" indent="-46512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Commodity Margins</a:t>
            </a:r>
            <a:br>
              <a:rPr sz="2000"/>
            </a:br>
            <a:br>
              <a:rPr sz="2000"/>
            </a:br>
            <a:endParaRPr b="0" lang="en-US" sz="2000" strike="noStrike" u="none">
              <a:solidFill>
                <a:srgbClr val="000000"/>
              </a:solidFill>
              <a:effectLst/>
              <a:uFillTx/>
              <a:latin typeface="Times New Roman"/>
            </a:endParaRPr>
          </a:p>
          <a:p>
            <a:pPr marL="465120" indent="-46512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2.</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Customer Acquisition</a:t>
            </a:r>
            <a:br>
              <a:rPr sz="2000"/>
            </a:br>
            <a:br>
              <a:rPr sz="2000"/>
            </a:br>
            <a:endParaRPr b="0" lang="en-US" sz="2000" strike="noStrike" u="none">
              <a:solidFill>
                <a:srgbClr val="000000"/>
              </a:solidFill>
              <a:effectLst/>
              <a:uFillTx/>
              <a:latin typeface="Times New Roman"/>
            </a:endParaRPr>
          </a:p>
          <a:p>
            <a:pPr marL="465120" indent="-46512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3.</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Opportunity to Accelerate Business Model</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6C367FB-DBDD-42CB-BD49-4E1A7D297025}" type="slidenum">
              <a:t>4</a:t>
            </a:fld>
          </a:p>
        </p:txBody>
      </p:sp>
    </p:spTree>
  </p:cSld>
  <p:transition spd="med">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393480"/>
            <a:ext cx="8229600" cy="533160"/>
          </a:xfrm>
          <a:prstGeom prst="rect">
            <a:avLst/>
          </a:prstGeom>
          <a:noFill/>
          <a:ln w="0">
            <a:noFill/>
          </a:ln>
        </p:spPr>
        <p:txBody>
          <a:bodyPr lIns="90000" rIns="90000" tIns="46800" bIns="46800" anchor="b">
            <a:noAutofit/>
          </a:bodyPr>
          <a:p>
            <a:pPr indent="0">
              <a:lnSpc>
                <a:spcPct val="85000"/>
              </a:lnSpc>
              <a:buNone/>
              <a:tabLst>
                <a:tab algn="l" pos="0"/>
                <a:tab algn="l" pos="5097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Times New Roman"/>
              </a:rPr>
              <a:t>1.  Commodity Margins:  Pressure from Rapid </a:t>
            </a:r>
            <a:r>
              <a:rPr b="1" lang="en-US" sz="3000" strike="noStrike" u="none">
                <a:solidFill>
                  <a:srgbClr val="000000"/>
                </a:solidFill>
                <a:effectLst/>
                <a:uFillTx/>
                <a:latin typeface="Times New Roman"/>
              </a:rPr>
              <a:t>	</a:t>
            </a:r>
            <a:r>
              <a:rPr b="1" lang="en-US" sz="3000" strike="noStrike" u="none">
                <a:solidFill>
                  <a:srgbClr val="000000"/>
                </a:solidFill>
                <a:effectLst/>
                <a:uFillTx/>
                <a:latin typeface="Times New Roman"/>
              </a:rPr>
              <a:t>Rises in Costs</a:t>
            </a:r>
            <a:endParaRPr b="1" lang="en-US" sz="3000" strike="noStrike" u="none">
              <a:solidFill>
                <a:srgbClr val="000000"/>
              </a:solidFill>
              <a:effectLst/>
              <a:uFillTx/>
              <a:latin typeface="Times New Roman"/>
            </a:endParaRPr>
          </a:p>
        </p:txBody>
      </p:sp>
      <p:graphicFrame>
        <p:nvGraphicFramePr>
          <p:cNvPr id="30" name=""/>
          <p:cNvGraphicFramePr/>
          <p:nvPr/>
        </p:nvGraphicFramePr>
        <p:xfrm>
          <a:off x="297000" y="596880"/>
          <a:ext cx="8678880" cy="5935680"/>
        </p:xfrm>
        <a:graphic>
          <a:graphicData uri="http://schemas.openxmlformats.org/presentationml/2006/ole">
            <p:oleObj progId="Excel.Sheet.12" r:id="rId1" spid="">
              <p:embed/>
              <p:pic>
                <p:nvPicPr>
                  <p:cNvPr id="31" name="" descr=""/>
                  <p:cNvPicPr/>
                  <p:nvPr/>
                </p:nvPicPr>
                <p:blipFill>
                  <a:blip r:embed="rId2"/>
                  <a:stretch/>
                </p:blipFill>
                <p:spPr>
                  <a:xfrm>
                    <a:off x="297000" y="596880"/>
                    <a:ext cx="8678880" cy="5935680"/>
                  </a:xfrm>
                  <a:prstGeom prst="rect">
                    <a:avLst/>
                  </a:prstGeom>
                  <a:noFill/>
                  <a:ln w="0">
                    <a:noFill/>
                  </a:ln>
                </p:spPr>
              </p:pic>
            </p:oleObj>
          </a:graphicData>
        </a:graphic>
      </p:graphicFrame>
      <p:sp>
        <p:nvSpPr>
          <p:cNvPr id="3" name="PlaceHolder 2"/>
          <p:cNvSpPr>
            <a:spLocks noGrp="1"/>
          </p:cNvSpPr>
          <p:nvPr>
            <p:ph type="sldNum" idx="1"/>
          </p:nvPr>
        </p:nvSpPr>
        <p:spPr/>
        <p:txBody>
          <a:bodyPr/>
          <a:p>
            <a:fld id="{C27A97A6-2B50-4BFE-BEC6-59A978CC3922}" type="slidenum">
              <a:t>5</a:t>
            </a:fld>
          </a:p>
        </p:txBody>
      </p:sp>
    </p:spTree>
  </p:cSld>
  <p:transition spd="med">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440" y="368280"/>
            <a:ext cx="8458200" cy="533520"/>
          </a:xfrm>
          <a:prstGeom prst="rect">
            <a:avLst/>
          </a:prstGeom>
          <a:noFill/>
          <a:ln w="0">
            <a:noFill/>
          </a:ln>
        </p:spPr>
        <p:txBody>
          <a:bodyPr lIns="90000" rIns="90000" tIns="46800" bIns="46800" anchor="b">
            <a:noAutofit/>
          </a:bodyPr>
          <a:p>
            <a:pPr indent="0">
              <a:lnSpc>
                <a:spcPct val="85000"/>
              </a:lnSpc>
              <a:buNone/>
              <a:tabLst>
                <a:tab algn="l" pos="0"/>
                <a:tab algn="l" pos="512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Times New Roman"/>
              </a:rPr>
              <a:t>1.  Commodity Margins:  Pressure from Rapid </a:t>
            </a:r>
            <a:r>
              <a:rPr b="1" lang="en-US" sz="3000" strike="noStrike" u="none">
                <a:solidFill>
                  <a:srgbClr val="000000"/>
                </a:solidFill>
                <a:effectLst/>
                <a:uFillTx/>
                <a:latin typeface="Times New Roman"/>
              </a:rPr>
              <a:t>	</a:t>
            </a:r>
            <a:r>
              <a:rPr b="1" lang="en-US" sz="3000" strike="noStrike" u="none">
                <a:solidFill>
                  <a:srgbClr val="000000"/>
                </a:solidFill>
                <a:effectLst/>
                <a:uFillTx/>
                <a:latin typeface="Times New Roman"/>
              </a:rPr>
              <a:t>	</a:t>
            </a:r>
            <a:r>
              <a:rPr b="1" lang="en-US" sz="3000" strike="noStrike" u="none">
                <a:solidFill>
                  <a:srgbClr val="000000"/>
                </a:solidFill>
                <a:effectLst/>
                <a:uFillTx/>
                <a:latin typeface="Times New Roman"/>
              </a:rPr>
              <a:t>Rises in Costs</a:t>
            </a:r>
            <a:endParaRPr b="1" lang="en-US" sz="3000" strike="noStrike" u="none">
              <a:solidFill>
                <a:srgbClr val="000000"/>
              </a:solidFill>
              <a:effectLst/>
              <a:uFillTx/>
              <a:latin typeface="Times New Roman"/>
            </a:endParaRPr>
          </a:p>
        </p:txBody>
      </p:sp>
      <p:graphicFrame>
        <p:nvGraphicFramePr>
          <p:cNvPr id="33" name=""/>
          <p:cNvGraphicFramePr/>
          <p:nvPr/>
        </p:nvGraphicFramePr>
        <p:xfrm>
          <a:off x="1295280" y="1490760"/>
          <a:ext cx="6629400" cy="4757760"/>
        </p:xfrm>
        <a:graphic>
          <a:graphicData uri="http://schemas.openxmlformats.org/presentationml/2006/ole">
            <p:oleObj progId="Excel.Sheet.12" r:id="rId1" spid="">
              <p:embed/>
              <p:pic>
                <p:nvPicPr>
                  <p:cNvPr id="34" name="" descr=""/>
                  <p:cNvPicPr/>
                  <p:nvPr/>
                </p:nvPicPr>
                <p:blipFill>
                  <a:blip r:embed="rId2"/>
                  <a:stretch/>
                </p:blipFill>
                <p:spPr>
                  <a:xfrm>
                    <a:off x="1295280" y="1490760"/>
                    <a:ext cx="6629400" cy="4757760"/>
                  </a:xfrm>
                  <a:prstGeom prst="rect">
                    <a:avLst/>
                  </a:prstGeom>
                  <a:noFill/>
                  <a:ln w="0">
                    <a:noFill/>
                  </a:ln>
                </p:spPr>
              </p:pic>
            </p:oleObj>
          </a:graphicData>
        </a:graphic>
      </p:graphicFrame>
      <p:sp>
        <p:nvSpPr>
          <p:cNvPr id="35" name=""/>
          <p:cNvSpPr/>
          <p:nvPr/>
        </p:nvSpPr>
        <p:spPr>
          <a:xfrm rot="16200000">
            <a:off x="1160280" y="3960720"/>
            <a:ext cx="606240" cy="2314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$/MWhr</a:t>
            </a:r>
            <a:endParaRPr b="0" lang="en-US" sz="9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ADB218C-EA2D-463B-B679-C3005B36CD0B}" type="slidenum">
              <a:t>6</a:t>
            </a:fld>
          </a:p>
        </p:txBody>
      </p:sp>
    </p:spTree>
  </p:cSld>
  <p:transition spd="med">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Markets Analyzed for Margin Potential</a:t>
            </a:r>
            <a:endParaRPr b="1" lang="en-US" sz="3200" strike="noStrike" u="none">
              <a:solidFill>
                <a:srgbClr val="000000"/>
              </a:solidFill>
              <a:effectLst/>
              <a:uFillTx/>
              <a:latin typeface="Times New Roman"/>
            </a:endParaRPr>
          </a:p>
        </p:txBody>
      </p:sp>
      <p:graphicFrame>
        <p:nvGraphicFramePr>
          <p:cNvPr id="37" name=""/>
          <p:cNvGraphicFramePr/>
          <p:nvPr/>
        </p:nvGraphicFramePr>
        <p:xfrm>
          <a:off x="1587600" y="2452680"/>
          <a:ext cx="5943600" cy="2424240"/>
        </p:xfrm>
        <a:graphic>
          <a:graphicData uri="http://schemas.openxmlformats.org/presentationml/2006/ole">
            <p:oleObj progId="Excel.Sheet.12" r:id="rId1" spid="">
              <p:embed/>
              <p:pic>
                <p:nvPicPr>
                  <p:cNvPr id="38" name="" descr=""/>
                  <p:cNvPicPr/>
                  <p:nvPr/>
                </p:nvPicPr>
                <p:blipFill>
                  <a:blip r:embed="rId2"/>
                  <a:stretch/>
                </p:blipFill>
                <p:spPr>
                  <a:xfrm>
                    <a:off x="1587600" y="2452680"/>
                    <a:ext cx="5943600" cy="2424240"/>
                  </a:xfrm>
                  <a:prstGeom prst="rect">
                    <a:avLst/>
                  </a:prstGeom>
                  <a:solidFill>
                    <a:srgbClr val="ffffff"/>
                  </a:solidFill>
                  <a:ln w="12600">
                    <a:solidFill>
                      <a:srgbClr val="000000"/>
                    </a:solidFill>
                    <a:miter/>
                  </a:ln>
                  <a:effectLst>
                    <a:outerShdw dist="71785" dir="2700000" blurRad="0" rotWithShape="0">
                      <a:srgbClr val="000000"/>
                    </a:outerShdw>
                  </a:effectLst>
                </p:spPr>
              </p:pic>
            </p:oleObj>
          </a:graphicData>
        </a:graphic>
      </p:graphicFrame>
      <p:sp>
        <p:nvSpPr>
          <p:cNvPr id="3" name="PlaceHolder 2"/>
          <p:cNvSpPr>
            <a:spLocks noGrp="1"/>
          </p:cNvSpPr>
          <p:nvPr>
            <p:ph type="sldNum" idx="1"/>
          </p:nvPr>
        </p:nvSpPr>
        <p:spPr/>
        <p:txBody>
          <a:bodyPr/>
          <a:p>
            <a:fld id="{7434A739-87FB-4F8F-9515-A7043A79DB5A}" type="slidenum">
              <a:t>7</a:t>
            </a:fld>
          </a:p>
        </p:txBody>
      </p:sp>
    </p:spTree>
  </p:cSld>
  <p:transition spd="med">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330120"/>
            <a:ext cx="7772400" cy="5335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1.  Commodity Margins:  Strategy</a:t>
            </a:r>
            <a:endParaRPr b="1" lang="en-US" sz="3200" strike="noStrike" u="none">
              <a:solidFill>
                <a:srgbClr val="000000"/>
              </a:solidFill>
              <a:effectLst/>
              <a:uFillTx/>
              <a:latin typeface="Times New Roman"/>
            </a:endParaRPr>
          </a:p>
        </p:txBody>
      </p:sp>
      <p:sp>
        <p:nvSpPr>
          <p:cNvPr id="40" name="PlaceHolder 2"/>
          <p:cNvSpPr>
            <a:spLocks noGrp="1"/>
          </p:cNvSpPr>
          <p:nvPr>
            <p:ph/>
          </p:nvPr>
        </p:nvSpPr>
        <p:spPr>
          <a:xfrm>
            <a:off x="609480" y="1498320"/>
            <a:ext cx="7772400" cy="4492440"/>
          </a:xfrm>
          <a:prstGeom prst="rect">
            <a:avLst/>
          </a:prstGeom>
          <a:noFill/>
          <a:ln w="0">
            <a:noFill/>
          </a:ln>
        </p:spPr>
        <p:txBody>
          <a:bodyPr lIns="90000" rIns="90000" tIns="46800" bIns="46800" anchor="t">
            <a:normAutofit/>
          </a:bodyPr>
          <a:p>
            <a:pPr marL="465120" indent="-465120">
              <a:lnSpc>
                <a:spcPct val="110000"/>
              </a:lnSpc>
              <a:spcBef>
                <a:spcPts val="6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Continue to acquire customers</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10000"/>
              </a:lnSpc>
              <a:spcBef>
                <a:spcPts val="6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Develop new offers</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10000"/>
              </a:lnSpc>
              <a:spcBef>
                <a:spcPts val="6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Price up existing customers to keep overall margins</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10000"/>
              </a:lnSpc>
              <a:spcBef>
                <a:spcPts val="6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Diversify markets entered</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10000"/>
              </a:lnSpc>
              <a:spcBef>
                <a:spcPts val="6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Focus on gas in short-term; power in selected markets</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465120" indent="-465120">
              <a:lnSpc>
                <a:spcPct val="110000"/>
              </a:lnSpc>
              <a:spcBef>
                <a:spcPts val="624"/>
              </a:spcBef>
              <a:buClr>
                <a:srgbClr val="0099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Do not lock-in negative long-term margins</a:t>
            </a:r>
            <a:br>
              <a:rPr sz="2000"/>
            </a:b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6EE2CFE-A758-495A-8E25-FC911C3B3DEA}" type="slidenum">
              <a:t>8</a:t>
            </a:fld>
          </a:p>
        </p:txBody>
      </p:sp>
    </p:spTree>
  </p:cSld>
  <p:transition spd="med">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47640" y="304560"/>
            <a:ext cx="8445600" cy="53316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2.  Customer Acquisition</a:t>
            </a:r>
            <a:r>
              <a:rPr b="1" lang="en-US" sz="2400" strike="noStrike" u="none">
                <a:solidFill>
                  <a:srgbClr val="000000"/>
                </a:solidFill>
                <a:effectLst/>
                <a:uFillTx/>
                <a:latin typeface="Times New Roman"/>
              </a:rPr>
              <a:t> </a:t>
            </a:r>
            <a:endParaRPr b="1" lang="en-US" sz="2400" strike="noStrike" u="none">
              <a:solidFill>
                <a:srgbClr val="000000"/>
              </a:solidFill>
              <a:effectLst/>
              <a:uFillTx/>
              <a:latin typeface="Times New Roman"/>
            </a:endParaRPr>
          </a:p>
        </p:txBody>
      </p:sp>
      <p:sp>
        <p:nvSpPr>
          <p:cNvPr id="42" name=""/>
          <p:cNvSpPr/>
          <p:nvPr/>
        </p:nvSpPr>
        <p:spPr>
          <a:xfrm>
            <a:off x="658800" y="-4178160"/>
            <a:ext cx="6438960" cy="3024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658800" y="-4178160"/>
            <a:ext cx="6438960" cy="3024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44" name=""/>
          <p:cNvGraphicFramePr/>
          <p:nvPr/>
        </p:nvGraphicFramePr>
        <p:xfrm>
          <a:off x="1523880" y="1395360"/>
          <a:ext cx="6097680" cy="4068720"/>
        </p:xfrm>
        <a:graphic>
          <a:graphicData uri="http://schemas.openxmlformats.org/presentationml/2006/ole">
            <p:oleObj r:id="rId1" spid="">
              <p:embed/>
              <p:pic>
                <p:nvPicPr>
                  <p:cNvPr id="45" name="" descr=""/>
                  <p:cNvPicPr/>
                  <p:nvPr/>
                </p:nvPicPr>
                <p:blipFill>
                  <a:blip r:embed="rId2"/>
                  <a:stretch/>
                </p:blipFill>
                <p:spPr>
                  <a:xfrm>
                    <a:off x="1523880" y="1395360"/>
                    <a:ext cx="6097680" cy="4068720"/>
                  </a:xfrm>
                  <a:prstGeom prst="rect">
                    <a:avLst/>
                  </a:prstGeom>
                  <a:noFill/>
                  <a:ln w="0">
                    <a:noFill/>
                  </a:ln>
                </p:spPr>
              </p:pic>
            </p:oleObj>
          </a:graphicData>
        </a:graphic>
      </p:graphicFrame>
      <p:sp>
        <p:nvSpPr>
          <p:cNvPr id="46" name=""/>
          <p:cNvSpPr/>
          <p:nvPr/>
        </p:nvSpPr>
        <p:spPr>
          <a:xfrm>
            <a:off x="2212200" y="1370520"/>
            <a:ext cx="471996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Weekly Mail Drops &amp; Inbound Response</a:t>
            </a:r>
            <a:endParaRPr b="0" lang="en-US" sz="2000" strike="noStrike" u="none">
              <a:solidFill>
                <a:srgbClr val="000000"/>
              </a:solidFill>
              <a:effectLst/>
              <a:uFillTx/>
              <a:latin typeface="Times New Roman"/>
            </a:endParaRPr>
          </a:p>
        </p:txBody>
      </p:sp>
      <p:sp>
        <p:nvSpPr>
          <p:cNvPr id="47" name=""/>
          <p:cNvSpPr/>
          <p:nvPr/>
        </p:nvSpPr>
        <p:spPr>
          <a:xfrm>
            <a:off x="671400" y="1371600"/>
            <a:ext cx="184320" cy="39672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48" name=""/>
          <p:cNvGraphicFramePr/>
          <p:nvPr/>
        </p:nvGraphicFramePr>
        <p:xfrm>
          <a:off x="228600" y="1955880"/>
          <a:ext cx="8839080" cy="4368600"/>
        </p:xfrm>
        <a:graphic>
          <a:graphicData uri="http://schemas.openxmlformats.org/presentationml/2006/ole">
            <p:oleObj progId="Excel.Sheet.12" r:id="rId3" spid="">
              <p:embed/>
              <p:pic>
                <p:nvPicPr>
                  <p:cNvPr id="49" name="" descr=""/>
                  <p:cNvPicPr/>
                  <p:nvPr/>
                </p:nvPicPr>
                <p:blipFill>
                  <a:blip r:embed="rId4"/>
                  <a:stretch/>
                </p:blipFill>
                <p:spPr>
                  <a:xfrm>
                    <a:off x="228600" y="1955880"/>
                    <a:ext cx="8839080" cy="4368600"/>
                  </a:xfrm>
                  <a:prstGeom prst="rect">
                    <a:avLst/>
                  </a:prstGeom>
                  <a:noFill/>
                  <a:ln w="0">
                    <a:noFill/>
                  </a:ln>
                </p:spPr>
              </p:pic>
            </p:oleObj>
          </a:graphicData>
        </a:graphic>
      </p:graphicFrame>
      <p:sp>
        <p:nvSpPr>
          <p:cNvPr id="3" name="PlaceHolder 2"/>
          <p:cNvSpPr>
            <a:spLocks noGrp="1"/>
          </p:cNvSpPr>
          <p:nvPr>
            <p:ph type="sldNum" idx="1"/>
          </p:nvPr>
        </p:nvSpPr>
        <p:spPr/>
        <p:txBody>
          <a:bodyPr/>
          <a:p>
            <a:fld id="{9006F69A-4746-4B21-BA04-B424E42C547B}" type="slidenum">
              <a:t>9</a:t>
            </a:fld>
          </a:p>
        </p:txBody>
      </p:sp>
    </p:spTree>
  </p:cSld>
  <p:transition spd="med">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524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2000-11-27T09:51:43Z</dcterms:created>
  <dc:creator>liannott</dc:creator>
  <dc:description/>
  <dc:language>en-US</dc:language>
  <cp:lastModifiedBy>liannott</cp:lastModifiedBy>
  <cp:lastPrinted>2000-11-27T18:00:38Z</cp:lastPrinted>
  <dcterms:modified xsi:type="dcterms:W3CDTF">2000-11-27T20:35:12Z</dcterms:modified>
  <cp:revision>69</cp:revision>
  <dc:subject/>
  <dc:title>Board Status Report 4th Quarter, 2000</dc:title>
</cp:coreProperties>
</file>