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8.wmf" ContentType="image/x-wmf"/>
  <Override PartName="/ppt/media/image17.wmf" ContentType="image/x-wmf"/>
  <Override PartName="/ppt/media/image11.wmf" ContentType="image/x-wmf"/>
  <Override PartName="/ppt/media/image2.wmf" ContentType="image/x-wmf"/>
  <Override PartName="/ppt/media/image7.wmf" ContentType="image/x-wmf"/>
  <Override PartName="/ppt/media/image16.wmf" ContentType="image/x-wmf"/>
  <Override PartName="/ppt/media/image10.wmf" ContentType="image/x-wmf"/>
  <Override PartName="/ppt/media/image27.wmf" ContentType="image/x-wmf"/>
  <Override PartName="/ppt/media/image26.wmf" ContentType="image/x-wmf"/>
  <Override PartName="/ppt/media/image25.wmf" ContentType="image/x-wmf"/>
  <Override PartName="/ppt/media/image24.wmf" ContentType="image/x-wmf"/>
  <Override PartName="/ppt/media/image23.wmf" ContentType="image/x-wmf"/>
  <Override PartName="/ppt/media/image22.wmf" ContentType="image/x-wmf"/>
  <Override PartName="/ppt/media/image15.wmf" ContentType="image/x-wmf"/>
  <Override PartName="/ppt/media/image6.wmf" ContentType="image/x-wmf"/>
  <Override PartName="/ppt/media/image14.wmf" ContentType="image/x-wmf"/>
  <Override PartName="/ppt/media/image5.wmf" ContentType="image/x-wmf"/>
  <Override PartName="/ppt/media/image21.wmf" ContentType="image/x-wmf"/>
  <Override PartName="/ppt/media/image19.wmf" ContentType="image/x-wmf"/>
  <Override PartName="/ppt/media/image1.png" ContentType="image/png"/>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26.xml.rels" ContentType="application/vnd.openxmlformats-package.relationships+xml"/>
  <Override PartName="/ppt/slides/_rels/slide9.xml.rels" ContentType="application/vnd.openxmlformats-package.relationships+xml"/>
  <Override PartName="/ppt/slides/_rels/slide14.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7.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9144000" cy="6858000"/>
  <p:notesSz cx="6943725" cy="93599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1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7531200" y="289080"/>
            <a:ext cx="16002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California Independent     System Operator</a:t>
            </a:r>
            <a:endParaRPr b="0" lang="en-US" sz="1200" strike="noStrike" u="none">
              <a:solidFill>
                <a:srgbClr val="000000"/>
              </a:solidFill>
              <a:effectLst/>
              <a:uFillTx/>
              <a:latin typeface="Arial"/>
            </a:endParaRPr>
          </a:p>
        </p:txBody>
      </p:sp>
      <p:sp>
        <p:nvSpPr>
          <p:cNvPr id="1" name=""/>
          <p:cNvSpPr/>
          <p:nvPr/>
        </p:nvSpPr>
        <p:spPr>
          <a:xfrm>
            <a:off x="-249120" y="6608880"/>
            <a:ext cx="939312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C484E32-7EA7-464E-A2F4-92739731DF84}"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
        <p:nvSpPr>
          <p:cNvPr id="2" name=""/>
          <p:cNvSpPr/>
          <p:nvPr/>
        </p:nvSpPr>
        <p:spPr>
          <a:xfrm>
            <a:off x="0" y="6643800"/>
            <a:ext cx="4572000" cy="253800"/>
          </a:xfrm>
          <a:prstGeom prst="rect">
            <a:avLst/>
          </a:prstGeom>
          <a:noFill/>
          <a:ln w="0">
            <a:noFill/>
          </a:ln>
        </p:spPr>
        <p:style>
          <a:lnRef idx="0"/>
          <a:fillRef idx="0"/>
          <a:effectRef idx="0"/>
          <a:fontRef idx="minor"/>
        </p:style>
        <p:txBody>
          <a:bodyPr lIns="90000" rIns="90000" tIns="46800" bIns="46800" anchor="t">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Department of Market Analysis California Independent System Operator</a:t>
            </a:r>
            <a:endParaRPr b="0" lang="en-US" sz="800" strike="noStrike" u="none">
              <a:solidFill>
                <a:srgbClr val="000000"/>
              </a:solidFill>
              <a:effectLst/>
              <a:uFillTx/>
              <a:latin typeface="Arial"/>
            </a:endParaRPr>
          </a:p>
        </p:txBody>
      </p:sp>
      <p:sp>
        <p:nvSpPr>
          <p:cNvPr id="3" name=""/>
          <p:cNvSpPr/>
          <p:nvPr/>
        </p:nvSpPr>
        <p:spPr>
          <a:xfrm>
            <a:off x="837000" y="227520"/>
            <a:ext cx="2871360" cy="58176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California ISO</a:t>
            </a:r>
            <a:endParaRPr b="0" lang="en-US" sz="3200" strike="noStrike" u="none">
              <a:solidFill>
                <a:srgbClr val="000000"/>
              </a:solidFill>
              <a:effectLst/>
              <a:uFillTx/>
              <a:latin typeface="Arial"/>
            </a:endParaRPr>
          </a:p>
        </p:txBody>
      </p:sp>
      <p:graphicFrame>
        <p:nvGraphicFramePr>
          <p:cNvPr id="4" name=""/>
          <p:cNvGraphicFramePr/>
          <p:nvPr/>
        </p:nvGraphicFramePr>
        <p:xfrm>
          <a:off x="228600" y="228600"/>
          <a:ext cx="561960" cy="542880"/>
        </p:xfrm>
        <a:graphic>
          <a:graphicData uri="http://schemas.openxmlformats.org/presentationml/2006/ole">
            <p:oleObj r:id="rId2" spid="">
              <p:embed/>
              <p:pic>
                <p:nvPicPr>
                  <p:cNvPr id="5" name="" descr=""/>
                  <p:cNvPicPr/>
                  <p:nvPr/>
                </p:nvPicPr>
                <p:blipFill>
                  <a:blip r:embed="rId3"/>
                  <a:stretch/>
                </p:blipFill>
                <p:spPr>
                  <a:xfrm>
                    <a:off x="228600" y="228600"/>
                    <a:ext cx="561960" cy="542880"/>
                  </a:xfrm>
                  <a:prstGeom prst="rect">
                    <a:avLst/>
                  </a:prstGeom>
                  <a:noFill/>
                  <a:ln w="0">
                    <a:noFill/>
                  </a:ln>
                </p:spPr>
              </p:pic>
            </p:oleObj>
          </a:graphicData>
        </a:graphic>
      </p:graphicFrame>
      <p:sp>
        <p:nvSpPr>
          <p:cNvPr id="6" name=""/>
          <p:cNvSpPr/>
          <p:nvPr/>
        </p:nvSpPr>
        <p:spPr>
          <a:xfrm>
            <a:off x="7011000" y="6608880"/>
            <a:ext cx="2119320" cy="248760"/>
          </a:xfrm>
          <a:prstGeom prst="rect">
            <a:avLst/>
          </a:prstGeom>
          <a:noFill/>
          <a:ln w="0">
            <a:noFill/>
          </a:ln>
        </p:spPr>
        <p:style>
          <a:lnRef idx="0"/>
          <a:fillRef idx="0"/>
          <a:effectRef idx="0"/>
          <a:fontRef idx="minor"/>
        </p:style>
        <p:txBody>
          <a:bodyPr wrap="none" lIns="63360" rIns="63360" tIns="63360" bIns="6336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800" strike="noStrike" u="none">
                <a:solidFill>
                  <a:srgbClr val="000000"/>
                </a:solidFill>
                <a:effectLst/>
                <a:uFillTx/>
                <a:latin typeface="Arial"/>
              </a:rPr>
              <a:t>Creation Time: July, 10 2001 01:29:17 pm</a:t>
            </a:r>
            <a:endParaRPr b="0" lang="en-US" sz="800" strike="noStrike" u="none">
              <a:solidFill>
                <a:srgbClr val="000000"/>
              </a:solidFill>
              <a:effectLst/>
              <a:uFillTx/>
              <a:latin typeface="Arial"/>
            </a:endParaRPr>
          </a:p>
        </p:txBody>
      </p:sp>
      <p:sp>
        <p:nvSpPr>
          <p:cNvPr id="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8"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143000" indent="-228600">
              <a:spcBef>
                <a:spcPts val="6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057400" indent="-228600">
              <a:spcBef>
                <a:spcPts val="499"/>
              </a:spcBef>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image" Target="../media/image21.wmf"/><Relationship Id="rId2"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image" Target="../media/image22.wmf"/><Relationship Id="rId2"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image" Target="../media/image23.wmf"/><Relationship Id="rId2" Type="http://schemas.openxmlformats.org/officeDocument/2006/relationships/image" Target="../media/image24.wmf"/><Relationship Id="rId3"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image" Target="../media/image25.wmf"/><Relationship Id="rId2"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image" Target="../media/image26.wmf"/><Relationship Id="rId2"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image" Target="../media/image27.wmf"/><Relationship Id="rId2"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1366920" y="1716120"/>
            <a:ext cx="6397200" cy="764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Market Analysis Report</a:t>
            </a:r>
            <a:endParaRPr b="0" lang="en-US" sz="4400" strike="noStrike" u="none">
              <a:solidFill>
                <a:srgbClr val="000000"/>
              </a:solidFill>
              <a:effectLst/>
              <a:uFillTx/>
              <a:latin typeface="Arial"/>
            </a:endParaRPr>
          </a:p>
        </p:txBody>
      </p:sp>
      <p:sp>
        <p:nvSpPr>
          <p:cNvPr id="13" name=""/>
          <p:cNvSpPr/>
          <p:nvPr/>
        </p:nvSpPr>
        <p:spPr>
          <a:xfrm>
            <a:off x="1447920" y="3429000"/>
            <a:ext cx="6400800" cy="2362320"/>
          </a:xfrm>
          <a:prstGeom prst="rect">
            <a:avLst/>
          </a:prstGeom>
          <a:noFill/>
          <a:ln w="0">
            <a:noFill/>
          </a:ln>
        </p:spPr>
        <p:style>
          <a:lnRef idx="0"/>
          <a:fillRef idx="0"/>
          <a:effectRef idx="0"/>
          <a:fontRef idx="minor"/>
        </p:style>
        <p:txBody>
          <a:bodyPr lIns="90000" rIns="90000" tIns="46800" bIns="46800" anchor="t">
            <a:noAutofit/>
          </a:bodyPr>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336699"/>
                </a:solidFill>
                <a:effectLst/>
                <a:uFillTx/>
                <a:latin typeface="Arial"/>
              </a:rPr>
              <a:t>Anjali Sheffrin, Ph.D.</a:t>
            </a:r>
            <a:endParaRPr b="0" lang="en-US" sz="3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336699"/>
                </a:solidFill>
                <a:effectLst/>
                <a:uFillTx/>
                <a:latin typeface="Arial"/>
              </a:rPr>
              <a:t>Director, Market Analysis </a:t>
            </a:r>
            <a:endParaRPr b="0" lang="en-US" sz="3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336699"/>
                </a:solidFill>
                <a:effectLst/>
                <a:uFillTx/>
                <a:latin typeface="Arial"/>
              </a:rPr>
              <a:t>July 25, 2001</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3" name="61" descr=""/>
          <p:cNvPicPr/>
          <p:nvPr/>
        </p:nvPicPr>
        <p:blipFill>
          <a:blip r:embed="rId1"/>
          <a:stretch/>
        </p:blipFill>
        <p:spPr>
          <a:xfrm>
            <a:off x="228600" y="914400"/>
            <a:ext cx="8686800" cy="5486400"/>
          </a:xfrm>
          <a:prstGeom prst="rect">
            <a:avLst/>
          </a:prstGeom>
          <a:noFill/>
          <a:ln w="0">
            <a:noFill/>
          </a:ln>
        </p:spPr>
      </p:pic>
      <p:sp>
        <p:nvSpPr>
          <p:cNvPr id="34" name="CT1_61"/>
          <p:cNvSpPr/>
          <p:nvPr/>
        </p:nvSpPr>
        <p:spPr>
          <a:xfrm>
            <a:off x="380880" y="60948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Net Imports</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Peak Hours for  (January through June)  2000 and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5" name="57" descr=""/>
          <p:cNvPicPr/>
          <p:nvPr/>
        </p:nvPicPr>
        <p:blipFill>
          <a:blip r:embed="rId1"/>
          <a:stretch/>
        </p:blipFill>
        <p:spPr>
          <a:xfrm>
            <a:off x="228600" y="838080"/>
            <a:ext cx="8915400" cy="5410440"/>
          </a:xfrm>
          <a:prstGeom prst="rect">
            <a:avLst/>
          </a:prstGeom>
          <a:noFill/>
          <a:ln w="0">
            <a:noFill/>
          </a:ln>
        </p:spPr>
      </p:pic>
      <p:sp>
        <p:nvSpPr>
          <p:cNvPr id="36" name="CT1_57"/>
          <p:cNvSpPr/>
          <p:nvPr/>
        </p:nvSpPr>
        <p:spPr>
          <a:xfrm>
            <a:off x="380880" y="60948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Net Imports</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Off-peak Hours for  (January through June)  2000 and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7" name="76" descr=""/>
          <p:cNvPicPr/>
          <p:nvPr/>
        </p:nvPicPr>
        <p:blipFill>
          <a:blip r:embed="rId1"/>
          <a:stretch/>
        </p:blipFill>
        <p:spPr>
          <a:xfrm>
            <a:off x="457200" y="1066680"/>
            <a:ext cx="8229600" cy="5334120"/>
          </a:xfrm>
          <a:prstGeom prst="rect">
            <a:avLst/>
          </a:prstGeom>
          <a:noFill/>
          <a:ln w="0">
            <a:noFill/>
          </a:ln>
        </p:spPr>
      </p:pic>
      <p:sp>
        <p:nvSpPr>
          <p:cNvPr id="38" name="CT1_76"/>
          <p:cNvSpPr/>
          <p:nvPr/>
        </p:nvSpPr>
        <p:spPr>
          <a:xfrm>
            <a:off x="533520" y="838080"/>
            <a:ext cx="8229600" cy="83844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0000"/>
                </a:solidFill>
                <a:effectLst/>
                <a:uFillTx/>
                <a:latin typeface="Arial"/>
              </a:rPr>
              <a:t>Natural Gas Spot Prices for Aug 2000 Through Present</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So. Cal. Border and Henry Hub (No Transportation Costs)</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9" name="78" descr=""/>
          <p:cNvPicPr/>
          <p:nvPr/>
        </p:nvPicPr>
        <p:blipFill>
          <a:blip r:embed="rId1"/>
          <a:stretch/>
        </p:blipFill>
        <p:spPr>
          <a:xfrm>
            <a:off x="457200" y="1066680"/>
            <a:ext cx="8229600" cy="5334120"/>
          </a:xfrm>
          <a:prstGeom prst="rect">
            <a:avLst/>
          </a:prstGeom>
          <a:noFill/>
          <a:ln w="0">
            <a:noFill/>
          </a:ln>
        </p:spPr>
      </p:pic>
      <p:sp>
        <p:nvSpPr>
          <p:cNvPr id="40" name="CT1_78"/>
          <p:cNvSpPr/>
          <p:nvPr/>
        </p:nvSpPr>
        <p:spPr>
          <a:xfrm>
            <a:off x="533520" y="838080"/>
            <a:ext cx="8229600" cy="83844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Comparison of Calif Border and National Natural Gas Spot Prices for Aug 2000 Through Present</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PG&amp;E Citygate and Henry Hub (No Transportation Costs)</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1" name="" descr=""/>
          <p:cNvPicPr/>
          <p:nvPr/>
        </p:nvPicPr>
        <p:blipFill>
          <a:blip r:embed="rId1"/>
          <a:stretch/>
        </p:blipFill>
        <p:spPr>
          <a:xfrm>
            <a:off x="0" y="1295280"/>
            <a:ext cx="8839080" cy="4133880"/>
          </a:xfrm>
          <a:prstGeom prst="rect">
            <a:avLst/>
          </a:prstGeom>
          <a:noFill/>
          <a:ln w="0">
            <a:noFill/>
          </a:ln>
        </p:spPr>
      </p:pic>
      <p:sp>
        <p:nvSpPr>
          <p:cNvPr id="42" name="PlaceHolder 1"/>
          <p:cNvSpPr>
            <a:spLocks noGrp="1"/>
          </p:cNvSpPr>
          <p:nvPr>
            <p:ph type="title"/>
          </p:nvPr>
        </p:nvSpPr>
        <p:spPr>
          <a:xfrm>
            <a:off x="685800" y="609480"/>
            <a:ext cx="7772400" cy="91440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0000"/>
                </a:solidFill>
                <a:effectLst/>
                <a:uFillTx/>
                <a:latin typeface="Arial"/>
              </a:rPr>
              <a:t>Significant Reduction in Wholesale Energy Cost and Competitive Baseline Price in June</a:t>
            </a:r>
            <a:endParaRPr b="0" lang="en-US" sz="2800" strike="noStrike" u="none">
              <a:solidFill>
                <a:srgbClr val="000000"/>
              </a:solidFill>
              <a:effectLst/>
              <a:uFillTx/>
              <a:latin typeface="Arial"/>
            </a:endParaRPr>
          </a:p>
        </p:txBody>
      </p:sp>
      <p:sp>
        <p:nvSpPr>
          <p:cNvPr id="43" name=""/>
          <p:cNvSpPr/>
          <p:nvPr/>
        </p:nvSpPr>
        <p:spPr>
          <a:xfrm>
            <a:off x="380880" y="5181480"/>
            <a:ext cx="8458200" cy="143964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Market power cost estimates are for the ‘net short’ energy requirement of California UDCs. Part of the net short energy is covered by long term contract which is not affected by the FERC price mitigation for the spot markets.</a:t>
            </a:r>
            <a:endParaRPr b="0" lang="en-US" sz="1600" strike="noStrike" u="none">
              <a:solidFill>
                <a:srgbClr val="000000"/>
              </a:solidFill>
              <a:effectLst/>
              <a:uFillTx/>
              <a:latin typeface="Arial"/>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Price cost mark-up in both real time and spot markets have been reduced in June while the long term contract price kept the overall market power index high.</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CT1_79"/>
          <p:cNvSpPr/>
          <p:nvPr/>
        </p:nvSpPr>
        <p:spPr>
          <a:xfrm>
            <a:off x="457200" y="1066680"/>
            <a:ext cx="8229600" cy="5335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0000"/>
                </a:solidFill>
                <a:effectLst/>
                <a:uFillTx/>
                <a:latin typeface="Arial"/>
              </a:rPr>
              <a:t>Real Time Prices and Net Volumes - June 2001</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5" name=""/>
          <p:cNvSpPr/>
          <p:nvPr/>
        </p:nvSpPr>
        <p:spPr>
          <a:xfrm>
            <a:off x="7620480" y="1960560"/>
            <a:ext cx="6962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Loads +</a:t>
            </a:r>
            <a:endParaRPr b="0" lang="en-US" sz="1600" strike="noStrike" u="none">
              <a:solidFill>
                <a:srgbClr val="000000"/>
              </a:solidFill>
              <a:effectLst/>
              <a:uFillTx/>
              <a:latin typeface="Arial"/>
            </a:endParaRPr>
          </a:p>
        </p:txBody>
      </p:sp>
      <p:sp>
        <p:nvSpPr>
          <p:cNvPr id="46" name=""/>
          <p:cNvSpPr/>
          <p:nvPr/>
        </p:nvSpPr>
        <p:spPr>
          <a:xfrm>
            <a:off x="1830240" y="2232000"/>
            <a:ext cx="4622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MCP</a:t>
            </a:r>
            <a:endParaRPr b="0" lang="en-US" sz="1600" strike="noStrike" u="none">
              <a:solidFill>
                <a:srgbClr val="000000"/>
              </a:solidFill>
              <a:effectLst/>
              <a:uFillTx/>
              <a:latin typeface="Arial"/>
            </a:endParaRPr>
          </a:p>
        </p:txBody>
      </p:sp>
      <p:sp>
        <p:nvSpPr>
          <p:cNvPr id="47" name=""/>
          <p:cNvSpPr/>
          <p:nvPr/>
        </p:nvSpPr>
        <p:spPr>
          <a:xfrm>
            <a:off x="1828800" y="2438280"/>
            <a:ext cx="463680" cy="20880"/>
          </a:xfrm>
          <a:prstGeom prst="rect">
            <a:avLst/>
          </a:prstGeom>
          <a:solidFill>
            <a:srgbClr val="0000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48" name=""/>
          <p:cNvSpPr/>
          <p:nvPr/>
        </p:nvSpPr>
        <p:spPr>
          <a:xfrm>
            <a:off x="3048480" y="2209680"/>
            <a:ext cx="5752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As-bid</a:t>
            </a:r>
            <a:endParaRPr b="0" lang="en-US" sz="1600" strike="noStrike" u="none">
              <a:solidFill>
                <a:srgbClr val="000000"/>
              </a:solidFill>
              <a:effectLst/>
              <a:uFillTx/>
              <a:latin typeface="Arial"/>
            </a:endParaRPr>
          </a:p>
        </p:txBody>
      </p:sp>
      <p:sp>
        <p:nvSpPr>
          <p:cNvPr id="49" name=""/>
          <p:cNvSpPr/>
          <p:nvPr/>
        </p:nvSpPr>
        <p:spPr>
          <a:xfrm>
            <a:off x="3081240" y="2438280"/>
            <a:ext cx="576360" cy="20880"/>
          </a:xfrm>
          <a:prstGeom prst="rect">
            <a:avLst/>
          </a:prstGeom>
          <a:solidFill>
            <a:srgbClr val="0000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50" name=""/>
          <p:cNvSpPr/>
          <p:nvPr/>
        </p:nvSpPr>
        <p:spPr>
          <a:xfrm>
            <a:off x="4195080" y="2209680"/>
            <a:ext cx="5302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BEEP</a:t>
            </a:r>
            <a:endParaRPr b="0" lang="en-US" sz="1600" strike="noStrike" u="none">
              <a:solidFill>
                <a:srgbClr val="000000"/>
              </a:solidFill>
              <a:effectLst/>
              <a:uFillTx/>
              <a:latin typeface="Arial"/>
            </a:endParaRPr>
          </a:p>
        </p:txBody>
      </p:sp>
      <p:sp>
        <p:nvSpPr>
          <p:cNvPr id="51" name=""/>
          <p:cNvSpPr/>
          <p:nvPr/>
        </p:nvSpPr>
        <p:spPr>
          <a:xfrm>
            <a:off x="4191120" y="2438280"/>
            <a:ext cx="531720" cy="20880"/>
          </a:xfrm>
          <a:prstGeom prst="rect">
            <a:avLst/>
          </a:prstGeom>
          <a:solidFill>
            <a:srgbClr val="0000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52" name=""/>
          <p:cNvSpPr/>
          <p:nvPr/>
        </p:nvSpPr>
        <p:spPr>
          <a:xfrm>
            <a:off x="5271480" y="2232000"/>
            <a:ext cx="5072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OOM</a:t>
            </a:r>
            <a:endParaRPr b="0" lang="en-US" sz="1600" strike="noStrike" u="none">
              <a:solidFill>
                <a:srgbClr val="000000"/>
              </a:solidFill>
              <a:effectLst/>
              <a:uFillTx/>
              <a:latin typeface="Arial"/>
            </a:endParaRPr>
          </a:p>
        </p:txBody>
      </p:sp>
      <p:sp>
        <p:nvSpPr>
          <p:cNvPr id="53" name=""/>
          <p:cNvSpPr/>
          <p:nvPr/>
        </p:nvSpPr>
        <p:spPr>
          <a:xfrm>
            <a:off x="5257800" y="2438280"/>
            <a:ext cx="509760" cy="20880"/>
          </a:xfrm>
          <a:prstGeom prst="rect">
            <a:avLst/>
          </a:prstGeom>
          <a:solidFill>
            <a:srgbClr val="0000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54" name=""/>
          <p:cNvSpPr/>
          <p:nvPr/>
        </p:nvSpPr>
        <p:spPr>
          <a:xfrm>
            <a:off x="6114960" y="1981080"/>
            <a:ext cx="986040" cy="4878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Effective Real Time</a:t>
            </a:r>
            <a:endParaRPr b="0" lang="en-US" sz="1600" strike="noStrike" u="none">
              <a:solidFill>
                <a:srgbClr val="000000"/>
              </a:solidFill>
              <a:effectLst/>
              <a:uFillTx/>
              <a:latin typeface="Arial"/>
            </a:endParaRPr>
          </a:p>
        </p:txBody>
      </p:sp>
      <p:sp>
        <p:nvSpPr>
          <p:cNvPr id="55" name=""/>
          <p:cNvSpPr/>
          <p:nvPr/>
        </p:nvSpPr>
        <p:spPr>
          <a:xfrm>
            <a:off x="6172200" y="2438280"/>
            <a:ext cx="898560" cy="20880"/>
          </a:xfrm>
          <a:prstGeom prst="rect">
            <a:avLst/>
          </a:prstGeom>
          <a:solidFill>
            <a:srgbClr val="0000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56" name=""/>
          <p:cNvSpPr/>
          <p:nvPr/>
        </p:nvSpPr>
        <p:spPr>
          <a:xfrm>
            <a:off x="7618320" y="2232000"/>
            <a:ext cx="642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Unsch.</a:t>
            </a:r>
            <a:endParaRPr b="0" lang="en-US" sz="1600" strike="noStrike" u="none">
              <a:solidFill>
                <a:srgbClr val="000000"/>
              </a:solidFill>
              <a:effectLst/>
              <a:uFillTx/>
              <a:latin typeface="Arial"/>
            </a:endParaRPr>
          </a:p>
        </p:txBody>
      </p:sp>
      <p:sp>
        <p:nvSpPr>
          <p:cNvPr id="57" name=""/>
          <p:cNvSpPr/>
          <p:nvPr/>
        </p:nvSpPr>
        <p:spPr>
          <a:xfrm>
            <a:off x="7620120" y="2438280"/>
            <a:ext cx="642960" cy="20880"/>
          </a:xfrm>
          <a:prstGeom prst="rect">
            <a:avLst/>
          </a:prstGeom>
          <a:solidFill>
            <a:srgbClr val="0000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58" name=""/>
          <p:cNvSpPr/>
          <p:nvPr/>
        </p:nvSpPr>
        <p:spPr>
          <a:xfrm>
            <a:off x="696960" y="2649600"/>
            <a:ext cx="428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Peak</a:t>
            </a:r>
            <a:endParaRPr b="0" lang="en-US" sz="1600" strike="noStrike" u="none">
              <a:solidFill>
                <a:srgbClr val="000000"/>
              </a:solidFill>
              <a:effectLst/>
              <a:uFillTx/>
              <a:latin typeface="Arial"/>
            </a:endParaRPr>
          </a:p>
        </p:txBody>
      </p:sp>
      <p:sp>
        <p:nvSpPr>
          <p:cNvPr id="59" name=""/>
          <p:cNvSpPr/>
          <p:nvPr/>
        </p:nvSpPr>
        <p:spPr>
          <a:xfrm>
            <a:off x="1895400" y="265284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$72</a:t>
            </a:r>
            <a:endParaRPr b="0" lang="en-US" sz="1600" strike="noStrike" u="none">
              <a:solidFill>
                <a:srgbClr val="000000"/>
              </a:solidFill>
              <a:effectLst/>
              <a:uFillTx/>
              <a:latin typeface="Arial"/>
            </a:endParaRPr>
          </a:p>
        </p:txBody>
      </p:sp>
      <p:sp>
        <p:nvSpPr>
          <p:cNvPr id="60" name=""/>
          <p:cNvSpPr/>
          <p:nvPr/>
        </p:nvSpPr>
        <p:spPr>
          <a:xfrm>
            <a:off x="3032280" y="2652840"/>
            <a:ext cx="40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$137</a:t>
            </a:r>
            <a:endParaRPr b="0" lang="en-US" sz="1600" strike="noStrike" u="none">
              <a:solidFill>
                <a:srgbClr val="000000"/>
              </a:solidFill>
              <a:effectLst/>
              <a:uFillTx/>
              <a:latin typeface="Arial"/>
            </a:endParaRPr>
          </a:p>
        </p:txBody>
      </p:sp>
      <p:sp>
        <p:nvSpPr>
          <p:cNvPr id="61" name=""/>
          <p:cNvSpPr/>
          <p:nvPr/>
        </p:nvSpPr>
        <p:spPr>
          <a:xfrm>
            <a:off x="4295880" y="2652840"/>
            <a:ext cx="304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$76</a:t>
            </a:r>
            <a:endParaRPr b="0" lang="en-US" sz="1600" strike="noStrike" u="none">
              <a:solidFill>
                <a:srgbClr val="000000"/>
              </a:solidFill>
              <a:effectLst/>
              <a:uFillTx/>
              <a:latin typeface="Arial"/>
            </a:endParaRPr>
          </a:p>
        </p:txBody>
      </p:sp>
      <p:sp>
        <p:nvSpPr>
          <p:cNvPr id="62" name=""/>
          <p:cNvSpPr/>
          <p:nvPr/>
        </p:nvSpPr>
        <p:spPr>
          <a:xfrm>
            <a:off x="5356080" y="2652840"/>
            <a:ext cx="40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$127</a:t>
            </a:r>
            <a:endParaRPr b="0" lang="en-US" sz="1600" strike="noStrike" u="none">
              <a:solidFill>
                <a:srgbClr val="000000"/>
              </a:solidFill>
              <a:effectLst/>
              <a:uFillTx/>
              <a:latin typeface="Arial"/>
            </a:endParaRPr>
          </a:p>
        </p:txBody>
      </p:sp>
      <p:sp>
        <p:nvSpPr>
          <p:cNvPr id="63" name=""/>
          <p:cNvSpPr/>
          <p:nvPr/>
        </p:nvSpPr>
        <p:spPr>
          <a:xfrm>
            <a:off x="6467400" y="2652840"/>
            <a:ext cx="40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$117</a:t>
            </a:r>
            <a:endParaRPr b="0" lang="en-US" sz="1600" strike="noStrike" u="none">
              <a:solidFill>
                <a:srgbClr val="000000"/>
              </a:solidFill>
              <a:effectLst/>
              <a:uFillTx/>
              <a:latin typeface="Arial"/>
            </a:endParaRPr>
          </a:p>
        </p:txBody>
      </p:sp>
      <p:sp>
        <p:nvSpPr>
          <p:cNvPr id="64" name=""/>
          <p:cNvSpPr/>
          <p:nvPr/>
        </p:nvSpPr>
        <p:spPr>
          <a:xfrm>
            <a:off x="7441200" y="2652840"/>
            <a:ext cx="10479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29,966 GWh</a:t>
            </a:r>
            <a:endParaRPr b="0" lang="en-US" sz="1600" strike="noStrike" u="none">
              <a:solidFill>
                <a:srgbClr val="000000"/>
              </a:solidFill>
              <a:effectLst/>
              <a:uFillTx/>
              <a:latin typeface="Arial"/>
            </a:endParaRPr>
          </a:p>
        </p:txBody>
      </p:sp>
      <p:sp>
        <p:nvSpPr>
          <p:cNvPr id="65" name=""/>
          <p:cNvSpPr/>
          <p:nvPr/>
        </p:nvSpPr>
        <p:spPr>
          <a:xfrm>
            <a:off x="1752840" y="2909880"/>
            <a:ext cx="6930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37 GWh</a:t>
            </a:r>
            <a:endParaRPr b="0" lang="en-US" sz="1600" strike="noStrike" u="none">
              <a:solidFill>
                <a:srgbClr val="000000"/>
              </a:solidFill>
              <a:effectLst/>
              <a:uFillTx/>
              <a:latin typeface="Arial"/>
            </a:endParaRPr>
          </a:p>
        </p:txBody>
      </p:sp>
      <p:sp>
        <p:nvSpPr>
          <p:cNvPr id="66" name=""/>
          <p:cNvSpPr/>
          <p:nvPr/>
        </p:nvSpPr>
        <p:spPr>
          <a:xfrm>
            <a:off x="3141720" y="2909880"/>
            <a:ext cx="5918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0 GWh</a:t>
            </a:r>
            <a:endParaRPr b="0" lang="en-US" sz="1600" strike="noStrike" u="none">
              <a:solidFill>
                <a:srgbClr val="000000"/>
              </a:solidFill>
              <a:effectLst/>
              <a:uFillTx/>
              <a:latin typeface="Arial"/>
            </a:endParaRPr>
          </a:p>
        </p:txBody>
      </p:sp>
      <p:sp>
        <p:nvSpPr>
          <p:cNvPr id="67" name=""/>
          <p:cNvSpPr/>
          <p:nvPr/>
        </p:nvSpPr>
        <p:spPr>
          <a:xfrm>
            <a:off x="4153320" y="2909880"/>
            <a:ext cx="6930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37 GWh</a:t>
            </a:r>
            <a:endParaRPr b="0" lang="en-US" sz="1600" strike="noStrike" u="none">
              <a:solidFill>
                <a:srgbClr val="000000"/>
              </a:solidFill>
              <a:effectLst/>
              <a:uFillTx/>
              <a:latin typeface="Arial"/>
            </a:endParaRPr>
          </a:p>
        </p:txBody>
      </p:sp>
      <p:sp>
        <p:nvSpPr>
          <p:cNvPr id="68" name=""/>
          <p:cNvSpPr/>
          <p:nvPr/>
        </p:nvSpPr>
        <p:spPr>
          <a:xfrm>
            <a:off x="5213880" y="2909880"/>
            <a:ext cx="7945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504 GWh</a:t>
            </a:r>
            <a:endParaRPr b="0" lang="en-US" sz="1600" strike="noStrike" u="none">
              <a:solidFill>
                <a:srgbClr val="000000"/>
              </a:solidFill>
              <a:effectLst/>
              <a:uFillTx/>
              <a:latin typeface="Arial"/>
            </a:endParaRPr>
          </a:p>
        </p:txBody>
      </p:sp>
      <p:sp>
        <p:nvSpPr>
          <p:cNvPr id="69" name=""/>
          <p:cNvSpPr/>
          <p:nvPr/>
        </p:nvSpPr>
        <p:spPr>
          <a:xfrm>
            <a:off x="6324840" y="2909880"/>
            <a:ext cx="7945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541 GWh</a:t>
            </a:r>
            <a:endParaRPr b="0" lang="en-US" sz="1600" strike="noStrike" u="none">
              <a:solidFill>
                <a:srgbClr val="000000"/>
              </a:solidFill>
              <a:effectLst/>
              <a:uFillTx/>
              <a:latin typeface="Arial"/>
            </a:endParaRPr>
          </a:p>
        </p:txBody>
      </p:sp>
      <p:sp>
        <p:nvSpPr>
          <p:cNvPr id="70" name=""/>
          <p:cNvSpPr/>
          <p:nvPr/>
        </p:nvSpPr>
        <p:spPr>
          <a:xfrm>
            <a:off x="7820280" y="2909880"/>
            <a:ext cx="4230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2.6%</a:t>
            </a:r>
            <a:endParaRPr b="0" lang="en-US" sz="1600" strike="noStrike" u="none">
              <a:solidFill>
                <a:srgbClr val="000000"/>
              </a:solidFill>
              <a:effectLst/>
              <a:uFillTx/>
              <a:latin typeface="Arial"/>
            </a:endParaRPr>
          </a:p>
        </p:txBody>
      </p:sp>
      <p:sp>
        <p:nvSpPr>
          <p:cNvPr id="71" name=""/>
          <p:cNvSpPr/>
          <p:nvPr/>
        </p:nvSpPr>
        <p:spPr>
          <a:xfrm>
            <a:off x="700200" y="3416400"/>
            <a:ext cx="7776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Off-peak</a:t>
            </a:r>
            <a:endParaRPr b="0" lang="en-US" sz="1600" strike="noStrike" u="none">
              <a:solidFill>
                <a:srgbClr val="000000"/>
              </a:solidFill>
              <a:effectLst/>
              <a:uFillTx/>
              <a:latin typeface="Arial"/>
            </a:endParaRPr>
          </a:p>
        </p:txBody>
      </p:sp>
      <p:sp>
        <p:nvSpPr>
          <p:cNvPr id="72" name=""/>
          <p:cNvSpPr/>
          <p:nvPr/>
        </p:nvSpPr>
        <p:spPr>
          <a:xfrm>
            <a:off x="1895400" y="342108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$49</a:t>
            </a:r>
            <a:endParaRPr b="0" lang="en-US" sz="1600" strike="noStrike" u="none">
              <a:solidFill>
                <a:srgbClr val="000000"/>
              </a:solidFill>
              <a:effectLst/>
              <a:uFillTx/>
              <a:latin typeface="Arial"/>
            </a:endParaRPr>
          </a:p>
        </p:txBody>
      </p:sp>
      <p:sp>
        <p:nvSpPr>
          <p:cNvPr id="73" name=""/>
          <p:cNvSpPr/>
          <p:nvPr/>
        </p:nvSpPr>
        <p:spPr>
          <a:xfrm>
            <a:off x="3048120" y="3429000"/>
            <a:ext cx="40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$124</a:t>
            </a:r>
            <a:endParaRPr b="0" lang="en-US" sz="1600" strike="noStrike" u="none">
              <a:solidFill>
                <a:srgbClr val="000000"/>
              </a:solidFill>
              <a:effectLst/>
              <a:uFillTx/>
              <a:latin typeface="Arial"/>
            </a:endParaRPr>
          </a:p>
        </p:txBody>
      </p:sp>
      <p:sp>
        <p:nvSpPr>
          <p:cNvPr id="74" name=""/>
          <p:cNvSpPr/>
          <p:nvPr/>
        </p:nvSpPr>
        <p:spPr>
          <a:xfrm>
            <a:off x="4295880" y="3421080"/>
            <a:ext cx="304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$53</a:t>
            </a:r>
            <a:endParaRPr b="0" lang="en-US" sz="1600" strike="noStrike" u="none">
              <a:solidFill>
                <a:srgbClr val="000000"/>
              </a:solidFill>
              <a:effectLst/>
              <a:uFillTx/>
              <a:latin typeface="Arial"/>
            </a:endParaRPr>
          </a:p>
        </p:txBody>
      </p:sp>
      <p:sp>
        <p:nvSpPr>
          <p:cNvPr id="75" name=""/>
          <p:cNvSpPr/>
          <p:nvPr/>
        </p:nvSpPr>
        <p:spPr>
          <a:xfrm>
            <a:off x="5457960" y="342108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$85</a:t>
            </a:r>
            <a:endParaRPr b="0" lang="en-US" sz="1600" strike="noStrike" u="none">
              <a:solidFill>
                <a:srgbClr val="000000"/>
              </a:solidFill>
              <a:effectLst/>
              <a:uFillTx/>
              <a:latin typeface="Arial"/>
            </a:endParaRPr>
          </a:p>
        </p:txBody>
      </p:sp>
      <p:sp>
        <p:nvSpPr>
          <p:cNvPr id="76" name=""/>
          <p:cNvSpPr/>
          <p:nvPr/>
        </p:nvSpPr>
        <p:spPr>
          <a:xfrm>
            <a:off x="6568920" y="342108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$78</a:t>
            </a:r>
            <a:endParaRPr b="0" lang="en-US" sz="1600" strike="noStrike" u="none">
              <a:solidFill>
                <a:srgbClr val="000000"/>
              </a:solidFill>
              <a:effectLst/>
              <a:uFillTx/>
              <a:latin typeface="Arial"/>
            </a:endParaRPr>
          </a:p>
        </p:txBody>
      </p:sp>
      <p:sp>
        <p:nvSpPr>
          <p:cNvPr id="77" name=""/>
          <p:cNvSpPr/>
          <p:nvPr/>
        </p:nvSpPr>
        <p:spPr>
          <a:xfrm>
            <a:off x="7441200" y="3421080"/>
            <a:ext cx="10479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22,472 GWh</a:t>
            </a:r>
            <a:endParaRPr b="0" lang="en-US" sz="1600" strike="noStrike" u="none">
              <a:solidFill>
                <a:srgbClr val="000000"/>
              </a:solidFill>
              <a:effectLst/>
              <a:uFillTx/>
              <a:latin typeface="Arial"/>
            </a:endParaRPr>
          </a:p>
        </p:txBody>
      </p:sp>
      <p:sp>
        <p:nvSpPr>
          <p:cNvPr id="78" name=""/>
          <p:cNvSpPr/>
          <p:nvPr/>
        </p:nvSpPr>
        <p:spPr>
          <a:xfrm>
            <a:off x="1996920" y="3676680"/>
            <a:ext cx="20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27</a:t>
            </a:r>
            <a:endParaRPr b="0" lang="en-US" sz="1600" strike="noStrike" u="none">
              <a:solidFill>
                <a:srgbClr val="000000"/>
              </a:solidFill>
              <a:effectLst/>
              <a:uFillTx/>
              <a:latin typeface="Arial"/>
            </a:endParaRPr>
          </a:p>
        </p:txBody>
      </p:sp>
      <p:sp>
        <p:nvSpPr>
          <p:cNvPr id="79" name=""/>
          <p:cNvSpPr/>
          <p:nvPr/>
        </p:nvSpPr>
        <p:spPr>
          <a:xfrm>
            <a:off x="3336480" y="3676680"/>
            <a:ext cx="1022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a:t>
            </a:r>
            <a:endParaRPr b="0" lang="en-US" sz="1600" strike="noStrike" u="none">
              <a:solidFill>
                <a:srgbClr val="000000"/>
              </a:solidFill>
              <a:effectLst/>
              <a:uFillTx/>
              <a:latin typeface="Arial"/>
            </a:endParaRPr>
          </a:p>
        </p:txBody>
      </p:sp>
      <p:sp>
        <p:nvSpPr>
          <p:cNvPr id="80" name=""/>
          <p:cNvSpPr/>
          <p:nvPr/>
        </p:nvSpPr>
        <p:spPr>
          <a:xfrm>
            <a:off x="4397400" y="3676680"/>
            <a:ext cx="20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28</a:t>
            </a:r>
            <a:endParaRPr b="0" lang="en-US" sz="1600" strike="noStrike" u="none">
              <a:solidFill>
                <a:srgbClr val="000000"/>
              </a:solidFill>
              <a:effectLst/>
              <a:uFillTx/>
              <a:latin typeface="Arial"/>
            </a:endParaRPr>
          </a:p>
        </p:txBody>
      </p:sp>
      <p:sp>
        <p:nvSpPr>
          <p:cNvPr id="81" name=""/>
          <p:cNvSpPr/>
          <p:nvPr/>
        </p:nvSpPr>
        <p:spPr>
          <a:xfrm>
            <a:off x="5457960" y="367668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116</a:t>
            </a:r>
            <a:endParaRPr b="0" lang="en-US" sz="1600" strike="noStrike" u="none">
              <a:solidFill>
                <a:srgbClr val="000000"/>
              </a:solidFill>
              <a:effectLst/>
              <a:uFillTx/>
              <a:latin typeface="Arial"/>
            </a:endParaRPr>
          </a:p>
        </p:txBody>
      </p:sp>
      <p:sp>
        <p:nvSpPr>
          <p:cNvPr id="82" name=""/>
          <p:cNvSpPr/>
          <p:nvPr/>
        </p:nvSpPr>
        <p:spPr>
          <a:xfrm>
            <a:off x="6568920" y="367668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144</a:t>
            </a:r>
            <a:endParaRPr b="0" lang="en-US" sz="1600" strike="noStrike" u="none">
              <a:solidFill>
                <a:srgbClr val="000000"/>
              </a:solidFill>
              <a:effectLst/>
              <a:uFillTx/>
              <a:latin typeface="Arial"/>
            </a:endParaRPr>
          </a:p>
        </p:txBody>
      </p:sp>
      <p:sp>
        <p:nvSpPr>
          <p:cNvPr id="83" name=""/>
          <p:cNvSpPr/>
          <p:nvPr/>
        </p:nvSpPr>
        <p:spPr>
          <a:xfrm>
            <a:off x="7757280" y="3676680"/>
            <a:ext cx="4903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-1.0%</a:t>
            </a:r>
            <a:endParaRPr b="0" lang="en-US" sz="1600" strike="noStrike" u="none">
              <a:solidFill>
                <a:srgbClr val="000000"/>
              </a:solidFill>
              <a:effectLst/>
              <a:uFillTx/>
              <a:latin typeface="Arial"/>
            </a:endParaRPr>
          </a:p>
        </p:txBody>
      </p:sp>
      <p:sp>
        <p:nvSpPr>
          <p:cNvPr id="84" name=""/>
          <p:cNvSpPr/>
          <p:nvPr/>
        </p:nvSpPr>
        <p:spPr>
          <a:xfrm>
            <a:off x="699120" y="4184640"/>
            <a:ext cx="6368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All Hrs</a:t>
            </a:r>
            <a:endParaRPr b="0" lang="en-US" sz="1600" strike="noStrike" u="none">
              <a:solidFill>
                <a:srgbClr val="000000"/>
              </a:solidFill>
              <a:effectLst/>
              <a:uFillTx/>
              <a:latin typeface="Arial"/>
            </a:endParaRPr>
          </a:p>
        </p:txBody>
      </p:sp>
      <p:sp>
        <p:nvSpPr>
          <p:cNvPr id="85" name=""/>
          <p:cNvSpPr/>
          <p:nvPr/>
        </p:nvSpPr>
        <p:spPr>
          <a:xfrm>
            <a:off x="1895400" y="418932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$64</a:t>
            </a:r>
            <a:endParaRPr b="0" lang="en-US" sz="1600" strike="noStrike" u="none">
              <a:solidFill>
                <a:srgbClr val="000000"/>
              </a:solidFill>
              <a:effectLst/>
              <a:uFillTx/>
              <a:latin typeface="Arial"/>
            </a:endParaRPr>
          </a:p>
        </p:txBody>
      </p:sp>
      <p:sp>
        <p:nvSpPr>
          <p:cNvPr id="86" name=""/>
          <p:cNvSpPr/>
          <p:nvPr/>
        </p:nvSpPr>
        <p:spPr>
          <a:xfrm>
            <a:off x="3032280" y="4189320"/>
            <a:ext cx="40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$136</a:t>
            </a:r>
            <a:endParaRPr b="0" lang="en-US" sz="1600" strike="noStrike" u="none">
              <a:solidFill>
                <a:srgbClr val="000000"/>
              </a:solidFill>
              <a:effectLst/>
              <a:uFillTx/>
              <a:latin typeface="Arial"/>
            </a:endParaRPr>
          </a:p>
        </p:txBody>
      </p:sp>
      <p:sp>
        <p:nvSpPr>
          <p:cNvPr id="87" name=""/>
          <p:cNvSpPr/>
          <p:nvPr/>
        </p:nvSpPr>
        <p:spPr>
          <a:xfrm>
            <a:off x="4295880" y="4189320"/>
            <a:ext cx="304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$68</a:t>
            </a:r>
            <a:endParaRPr b="0" lang="en-US" sz="1600" strike="noStrike" u="none">
              <a:solidFill>
                <a:srgbClr val="000000"/>
              </a:solidFill>
              <a:effectLst/>
              <a:uFillTx/>
              <a:latin typeface="Arial"/>
            </a:endParaRPr>
          </a:p>
        </p:txBody>
      </p:sp>
      <p:sp>
        <p:nvSpPr>
          <p:cNvPr id="88" name=""/>
          <p:cNvSpPr/>
          <p:nvPr/>
        </p:nvSpPr>
        <p:spPr>
          <a:xfrm>
            <a:off x="5356080" y="4189320"/>
            <a:ext cx="40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$113</a:t>
            </a:r>
            <a:endParaRPr b="0" lang="en-US" sz="1600" strike="noStrike" u="none">
              <a:solidFill>
                <a:srgbClr val="000000"/>
              </a:solidFill>
              <a:effectLst/>
              <a:uFillTx/>
              <a:latin typeface="Arial"/>
            </a:endParaRPr>
          </a:p>
        </p:txBody>
      </p:sp>
      <p:sp>
        <p:nvSpPr>
          <p:cNvPr id="89" name=""/>
          <p:cNvSpPr/>
          <p:nvPr/>
        </p:nvSpPr>
        <p:spPr>
          <a:xfrm>
            <a:off x="6467400" y="4189320"/>
            <a:ext cx="40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$104</a:t>
            </a:r>
            <a:endParaRPr b="0" lang="en-US" sz="1600" strike="noStrike" u="none">
              <a:solidFill>
                <a:srgbClr val="000000"/>
              </a:solidFill>
              <a:effectLst/>
              <a:uFillTx/>
              <a:latin typeface="Arial"/>
            </a:endParaRPr>
          </a:p>
        </p:txBody>
      </p:sp>
      <p:sp>
        <p:nvSpPr>
          <p:cNvPr id="90" name=""/>
          <p:cNvSpPr/>
          <p:nvPr/>
        </p:nvSpPr>
        <p:spPr>
          <a:xfrm>
            <a:off x="7373160" y="4189320"/>
            <a:ext cx="10479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27,468 GWh</a:t>
            </a:r>
            <a:endParaRPr b="0" lang="en-US" sz="1600" strike="noStrike" u="none">
              <a:solidFill>
                <a:srgbClr val="000000"/>
              </a:solidFill>
              <a:effectLst/>
              <a:uFillTx/>
              <a:latin typeface="Arial"/>
            </a:endParaRPr>
          </a:p>
        </p:txBody>
      </p:sp>
      <p:sp>
        <p:nvSpPr>
          <p:cNvPr id="91" name=""/>
          <p:cNvSpPr/>
          <p:nvPr/>
        </p:nvSpPr>
        <p:spPr>
          <a:xfrm>
            <a:off x="7650360" y="4189320"/>
            <a:ext cx="4060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Arial"/>
            </a:endParaRPr>
          </a:p>
        </p:txBody>
      </p:sp>
      <p:sp>
        <p:nvSpPr>
          <p:cNvPr id="92" name=""/>
          <p:cNvSpPr/>
          <p:nvPr/>
        </p:nvSpPr>
        <p:spPr>
          <a:xfrm>
            <a:off x="7616520" y="4189320"/>
            <a:ext cx="514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Arial"/>
            </a:endParaRPr>
          </a:p>
        </p:txBody>
      </p:sp>
      <p:sp>
        <p:nvSpPr>
          <p:cNvPr id="93" name=""/>
          <p:cNvSpPr/>
          <p:nvPr/>
        </p:nvSpPr>
        <p:spPr>
          <a:xfrm>
            <a:off x="1996920" y="4444920"/>
            <a:ext cx="20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64</a:t>
            </a:r>
            <a:endParaRPr b="0" lang="en-US" sz="1600" strike="noStrike" u="none">
              <a:solidFill>
                <a:srgbClr val="000000"/>
              </a:solidFill>
              <a:effectLst/>
              <a:uFillTx/>
              <a:latin typeface="Arial"/>
            </a:endParaRPr>
          </a:p>
        </p:txBody>
      </p:sp>
      <p:sp>
        <p:nvSpPr>
          <p:cNvPr id="94" name=""/>
          <p:cNvSpPr/>
          <p:nvPr/>
        </p:nvSpPr>
        <p:spPr>
          <a:xfrm>
            <a:off x="3336480" y="4444920"/>
            <a:ext cx="1022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a:t>
            </a:r>
            <a:endParaRPr b="0" lang="en-US" sz="1600" strike="noStrike" u="none">
              <a:solidFill>
                <a:srgbClr val="000000"/>
              </a:solidFill>
              <a:effectLst/>
              <a:uFillTx/>
              <a:latin typeface="Arial"/>
            </a:endParaRPr>
          </a:p>
        </p:txBody>
      </p:sp>
      <p:sp>
        <p:nvSpPr>
          <p:cNvPr id="95" name=""/>
          <p:cNvSpPr/>
          <p:nvPr/>
        </p:nvSpPr>
        <p:spPr>
          <a:xfrm>
            <a:off x="4397400" y="4444920"/>
            <a:ext cx="2034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65</a:t>
            </a:r>
            <a:endParaRPr b="0" lang="en-US" sz="1600" strike="noStrike" u="none">
              <a:solidFill>
                <a:srgbClr val="000000"/>
              </a:solidFill>
              <a:effectLst/>
              <a:uFillTx/>
              <a:latin typeface="Arial"/>
            </a:endParaRPr>
          </a:p>
        </p:txBody>
      </p:sp>
      <p:sp>
        <p:nvSpPr>
          <p:cNvPr id="96" name=""/>
          <p:cNvSpPr/>
          <p:nvPr/>
        </p:nvSpPr>
        <p:spPr>
          <a:xfrm>
            <a:off x="5457960" y="444492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620</a:t>
            </a:r>
            <a:endParaRPr b="0" lang="en-US" sz="1600" strike="noStrike" u="none">
              <a:solidFill>
                <a:srgbClr val="000000"/>
              </a:solidFill>
              <a:effectLst/>
              <a:uFillTx/>
              <a:latin typeface="Arial"/>
            </a:endParaRPr>
          </a:p>
        </p:txBody>
      </p:sp>
      <p:sp>
        <p:nvSpPr>
          <p:cNvPr id="97" name=""/>
          <p:cNvSpPr/>
          <p:nvPr/>
        </p:nvSpPr>
        <p:spPr>
          <a:xfrm>
            <a:off x="6568920" y="4444920"/>
            <a:ext cx="3049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685</a:t>
            </a:r>
            <a:endParaRPr b="0" lang="en-US" sz="1600" strike="noStrike" u="none">
              <a:solidFill>
                <a:srgbClr val="000000"/>
              </a:solidFill>
              <a:effectLst/>
              <a:uFillTx/>
              <a:latin typeface="Arial"/>
            </a:endParaRPr>
          </a:p>
        </p:txBody>
      </p:sp>
      <p:sp>
        <p:nvSpPr>
          <p:cNvPr id="98" name=""/>
          <p:cNvSpPr/>
          <p:nvPr/>
        </p:nvSpPr>
        <p:spPr>
          <a:xfrm>
            <a:off x="7820280" y="4444920"/>
            <a:ext cx="4230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1.6%</a:t>
            </a:r>
            <a:endParaRPr b="0" lang="en-US" sz="1600" strike="noStrike" u="none">
              <a:solidFill>
                <a:srgbClr val="000000"/>
              </a:solidFill>
              <a:effectLst/>
              <a:uFillTx/>
              <a:latin typeface="Arial"/>
            </a:endParaRPr>
          </a:p>
        </p:txBody>
      </p:sp>
      <p:sp>
        <p:nvSpPr>
          <p:cNvPr id="99" name=""/>
          <p:cNvSpPr/>
          <p:nvPr/>
        </p:nvSpPr>
        <p:spPr>
          <a:xfrm>
            <a:off x="380880" y="4908600"/>
            <a:ext cx="8077320" cy="4878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Note:  Effective real-time price is weighted average of MCP, As Bid, and OOM. </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Dollar figures are $/MWh, Quantities are presented in GWh, and % represents percent </a:t>
            </a:r>
            <a:endParaRPr b="0" lang="en-US" sz="1600" strike="noStrike" u="none">
              <a:solidFill>
                <a:srgbClr val="000000"/>
              </a:solidFill>
              <a:effectLst/>
              <a:uFillTx/>
              <a:latin typeface="Arial"/>
            </a:endParaRPr>
          </a:p>
        </p:txBody>
      </p:sp>
      <p:sp>
        <p:nvSpPr>
          <p:cNvPr id="100" name=""/>
          <p:cNvSpPr/>
          <p:nvPr/>
        </p:nvSpPr>
        <p:spPr>
          <a:xfrm>
            <a:off x="799920" y="5410080"/>
            <a:ext cx="74293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underscheduling.  The above dollar values are the average of  prices transacted in real-time </a:t>
            </a:r>
            <a:endParaRPr b="0" lang="en-US" sz="1600" strike="noStrike" u="none">
              <a:solidFill>
                <a:srgbClr val="000000"/>
              </a:solidFill>
              <a:effectLst/>
              <a:uFillTx/>
              <a:latin typeface="Arial"/>
            </a:endParaRPr>
          </a:p>
        </p:txBody>
      </p:sp>
      <p:sp>
        <p:nvSpPr>
          <p:cNvPr id="101" name=""/>
          <p:cNvSpPr/>
          <p:nvPr/>
        </p:nvSpPr>
        <p:spPr>
          <a:xfrm>
            <a:off x="838080" y="5715000"/>
            <a:ext cx="431352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and do not represent the average cost of electricity.   </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380880" y="990720"/>
            <a:ext cx="8229600" cy="76176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ea typeface="Times New Roman"/>
              </a:rPr>
              <a:t>Significant Reduction in Price-Cost Mark-Up in ISO Real-Time Market</a:t>
            </a:r>
            <a:r>
              <a:rPr b="0" lang="en-US" sz="2400" strike="noStrike" u="none">
                <a:solidFill>
                  <a:srgbClr val="ff0000"/>
                </a:solidFill>
                <a:effectLst/>
                <a:uFillTx/>
                <a:latin typeface="Arial"/>
              </a:rPr>
              <a:t> in June 1 to 19 and further in June 20 to 30</a:t>
            </a:r>
            <a:endParaRPr b="0" lang="en-US" sz="2400" strike="noStrike" u="none">
              <a:solidFill>
                <a:srgbClr val="000000"/>
              </a:solidFill>
              <a:effectLst/>
              <a:uFillTx/>
              <a:latin typeface="Arial"/>
            </a:endParaRPr>
          </a:p>
        </p:txBody>
      </p:sp>
      <p:pic>
        <p:nvPicPr>
          <p:cNvPr id="103" name="" descr=""/>
          <p:cNvPicPr/>
          <p:nvPr/>
        </p:nvPicPr>
        <p:blipFill>
          <a:blip r:embed="rId1"/>
          <a:stretch/>
        </p:blipFill>
        <p:spPr>
          <a:xfrm>
            <a:off x="914400" y="1905120"/>
            <a:ext cx="7467480" cy="4138560"/>
          </a:xfrm>
          <a:prstGeom prst="rect">
            <a:avLst/>
          </a:prstGeom>
          <a:noFill/>
          <a:ln w="0">
            <a:noFill/>
          </a:ln>
        </p:spPr>
      </p:pic>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685800" y="761760"/>
            <a:ext cx="7772400" cy="114300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0000"/>
                </a:solidFill>
                <a:effectLst/>
                <a:uFillTx/>
                <a:latin typeface="Arial"/>
              </a:rPr>
              <a:t>Regional Spot Market Prices (on-peak) Converge to Competitive Baseline Cost</a:t>
            </a:r>
            <a:endParaRPr b="0" lang="en-US" sz="3200" strike="noStrike" u="none">
              <a:solidFill>
                <a:srgbClr val="000000"/>
              </a:solidFill>
              <a:effectLst/>
              <a:uFillTx/>
              <a:latin typeface="Arial"/>
            </a:endParaRPr>
          </a:p>
        </p:txBody>
      </p:sp>
      <p:pic>
        <p:nvPicPr>
          <p:cNvPr id="105" name="" descr=""/>
          <p:cNvPicPr/>
          <p:nvPr/>
        </p:nvPicPr>
        <p:blipFill>
          <a:blip r:embed="rId1"/>
          <a:stretch/>
        </p:blipFill>
        <p:spPr>
          <a:xfrm>
            <a:off x="838080" y="1905120"/>
            <a:ext cx="7848720" cy="4249440"/>
          </a:xfrm>
          <a:prstGeom prst="rect">
            <a:avLst/>
          </a:prstGeom>
          <a:noFill/>
          <a:ln w="0">
            <a:noFill/>
          </a:ln>
        </p:spPr>
      </p:pic>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CT1_79"/>
          <p:cNvSpPr/>
          <p:nvPr/>
        </p:nvSpPr>
        <p:spPr>
          <a:xfrm>
            <a:off x="457200" y="1066680"/>
            <a:ext cx="8229600" cy="5335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Out-of-market Purchases and Average Cost</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December 2000 - June 2001</a:t>
            </a:r>
            <a:endParaRPr b="0" lang="en-US" sz="2000" strike="noStrike" u="none">
              <a:solidFill>
                <a:srgbClr val="000000"/>
              </a:solidFill>
              <a:effectLst/>
              <a:uFillTx/>
              <a:latin typeface="Arial"/>
            </a:endParaRPr>
          </a:p>
        </p:txBody>
      </p:sp>
      <p:pic>
        <p:nvPicPr>
          <p:cNvPr id="107" name="" descr=""/>
          <p:cNvPicPr/>
          <p:nvPr/>
        </p:nvPicPr>
        <p:blipFill>
          <a:blip r:embed="rId1"/>
          <a:stretch/>
        </p:blipFill>
        <p:spPr>
          <a:xfrm>
            <a:off x="219240" y="1752480"/>
            <a:ext cx="8924760" cy="4638960"/>
          </a:xfrm>
          <a:prstGeom prst="rect">
            <a:avLst/>
          </a:prstGeom>
          <a:noFill/>
          <a:ln w="0">
            <a:noFill/>
          </a:ln>
        </p:spPr>
      </p:pic>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09480" y="1904760"/>
            <a:ext cx="7772400" cy="114300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0000"/>
                </a:solidFill>
                <a:effectLst/>
                <a:uFillTx/>
                <a:latin typeface="Arial"/>
              </a:rPr>
              <a:t>Ancillary Services Markets and Congestion Management</a:t>
            </a:r>
            <a:endParaRPr b="0" lang="en-US"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1980720"/>
            <a:ext cx="8229600" cy="213372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0000"/>
                </a:solidFill>
                <a:effectLst/>
                <a:uFillTx/>
                <a:latin typeface="Arial"/>
              </a:rPr>
              <a:t>I. Review of Energy, Ancillary, and Congestion  Market Performance for June 2001</a:t>
            </a:r>
            <a:br>
              <a:rPr sz="2800"/>
            </a:br>
            <a:br>
              <a:rPr sz="2800"/>
            </a:br>
            <a:r>
              <a:rPr b="0" lang="en-US" sz="2800" strike="noStrike" u="none">
                <a:solidFill>
                  <a:srgbClr val="ff0000"/>
                </a:solidFill>
                <a:effectLst/>
                <a:uFillTx/>
                <a:latin typeface="Arial"/>
              </a:rPr>
              <a:t>II. Special Issues Under Investigation and Analysis</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CT1_0"/>
          <p:cNvSpPr/>
          <p:nvPr/>
        </p:nvSpPr>
        <p:spPr>
          <a:xfrm>
            <a:off x="533520" y="1295280"/>
            <a:ext cx="8229600" cy="5335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Summary for A/S Markets</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June 2001</a:t>
            </a:r>
            <a:endParaRPr b="0" lang="en-US" sz="2000" strike="noStrike" u="none">
              <a:solidFill>
                <a:srgbClr val="000000"/>
              </a:solidFill>
              <a:effectLst/>
              <a:uFillTx/>
              <a:latin typeface="Arial"/>
            </a:endParaRPr>
          </a:p>
        </p:txBody>
      </p:sp>
      <p:pic>
        <p:nvPicPr>
          <p:cNvPr id="110" name="" descr=""/>
          <p:cNvPicPr/>
          <p:nvPr/>
        </p:nvPicPr>
        <p:blipFill>
          <a:blip r:embed="rId1"/>
          <a:stretch/>
        </p:blipFill>
        <p:spPr>
          <a:xfrm>
            <a:off x="685800" y="2209680"/>
            <a:ext cx="7924680" cy="3892680"/>
          </a:xfrm>
          <a:prstGeom prst="rect">
            <a:avLst/>
          </a:prstGeom>
          <a:noFill/>
          <a:ln w="0">
            <a:noFill/>
          </a:ln>
        </p:spPr>
      </p:pic>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1" name="14" descr=""/>
          <p:cNvPicPr/>
          <p:nvPr/>
        </p:nvPicPr>
        <p:blipFill>
          <a:blip r:embed="rId1"/>
          <a:stretch/>
        </p:blipFill>
        <p:spPr>
          <a:xfrm>
            <a:off x="457200" y="914400"/>
            <a:ext cx="8153280" cy="5410080"/>
          </a:xfrm>
          <a:prstGeom prst="rect">
            <a:avLst/>
          </a:prstGeom>
          <a:noFill/>
          <a:ln w="0">
            <a:noFill/>
          </a:ln>
        </p:spPr>
      </p:pic>
      <p:sp>
        <p:nvSpPr>
          <p:cNvPr id="112" name="CT1_14"/>
          <p:cNvSpPr/>
          <p:nvPr/>
        </p:nvSpPr>
        <p:spPr>
          <a:xfrm>
            <a:off x="457200" y="83016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Average Daily Regulation Up Prices</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June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3" name="18" descr=""/>
          <p:cNvPicPr/>
          <p:nvPr/>
        </p:nvPicPr>
        <p:blipFill>
          <a:blip r:embed="rId1"/>
          <a:stretch/>
        </p:blipFill>
        <p:spPr>
          <a:xfrm>
            <a:off x="304920" y="990720"/>
            <a:ext cx="8534160" cy="5257800"/>
          </a:xfrm>
          <a:prstGeom prst="rect">
            <a:avLst/>
          </a:prstGeom>
          <a:noFill/>
          <a:ln w="0">
            <a:noFill/>
          </a:ln>
        </p:spPr>
      </p:pic>
      <p:sp>
        <p:nvSpPr>
          <p:cNvPr id="114" name="CT1_18"/>
          <p:cNvSpPr/>
          <p:nvPr/>
        </p:nvSpPr>
        <p:spPr>
          <a:xfrm>
            <a:off x="457200" y="68580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Average Daily Regulation Down Prices</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June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5" name="16" descr=""/>
          <p:cNvPicPr/>
          <p:nvPr/>
        </p:nvPicPr>
        <p:blipFill>
          <a:blip r:embed="rId1"/>
          <a:stretch/>
        </p:blipFill>
        <p:spPr>
          <a:xfrm>
            <a:off x="152280" y="1066680"/>
            <a:ext cx="8763120" cy="5410440"/>
          </a:xfrm>
          <a:prstGeom prst="rect">
            <a:avLst/>
          </a:prstGeom>
          <a:noFill/>
          <a:ln w="0">
            <a:noFill/>
          </a:ln>
        </p:spPr>
      </p:pic>
      <p:sp>
        <p:nvSpPr>
          <p:cNvPr id="116" name="CT1_16"/>
          <p:cNvSpPr/>
          <p:nvPr/>
        </p:nvSpPr>
        <p:spPr>
          <a:xfrm>
            <a:off x="457200" y="83016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Average Daily Spin Prices</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June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7" name="15" descr=""/>
          <p:cNvPicPr/>
          <p:nvPr/>
        </p:nvPicPr>
        <p:blipFill>
          <a:blip r:embed="rId1"/>
          <a:stretch/>
        </p:blipFill>
        <p:spPr>
          <a:xfrm>
            <a:off x="152280" y="914400"/>
            <a:ext cx="8763120" cy="5410080"/>
          </a:xfrm>
          <a:prstGeom prst="rect">
            <a:avLst/>
          </a:prstGeom>
          <a:noFill/>
          <a:ln w="0">
            <a:noFill/>
          </a:ln>
        </p:spPr>
      </p:pic>
      <p:sp>
        <p:nvSpPr>
          <p:cNvPr id="118" name="CT1_15"/>
          <p:cNvSpPr/>
          <p:nvPr/>
        </p:nvSpPr>
        <p:spPr>
          <a:xfrm>
            <a:off x="457200" y="83808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Average Daily Non-Spin Prices</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June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9" name="17" descr=""/>
          <p:cNvPicPr/>
          <p:nvPr/>
        </p:nvPicPr>
        <p:blipFill>
          <a:blip r:embed="rId1"/>
          <a:stretch/>
        </p:blipFill>
        <p:spPr>
          <a:xfrm>
            <a:off x="152280" y="990720"/>
            <a:ext cx="8991720" cy="5486400"/>
          </a:xfrm>
          <a:prstGeom prst="rect">
            <a:avLst/>
          </a:prstGeom>
          <a:noFill/>
          <a:ln w="0">
            <a:noFill/>
          </a:ln>
        </p:spPr>
      </p:pic>
      <p:sp>
        <p:nvSpPr>
          <p:cNvPr id="120" name="CT1_17"/>
          <p:cNvSpPr/>
          <p:nvPr/>
        </p:nvSpPr>
        <p:spPr>
          <a:xfrm>
            <a:off x="457200" y="83016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Average Daily Replacement Reserve Prices</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June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1" name="47" descr=""/>
          <p:cNvPicPr/>
          <p:nvPr/>
        </p:nvPicPr>
        <p:blipFill>
          <a:blip r:embed="rId1"/>
          <a:stretch/>
        </p:blipFill>
        <p:spPr>
          <a:xfrm>
            <a:off x="457200" y="685800"/>
            <a:ext cx="8229600" cy="2819520"/>
          </a:xfrm>
          <a:prstGeom prst="rect">
            <a:avLst/>
          </a:prstGeom>
          <a:noFill/>
          <a:ln w="0">
            <a:noFill/>
          </a:ln>
        </p:spPr>
      </p:pic>
      <p:sp>
        <p:nvSpPr>
          <p:cNvPr id="122" name="CT1_47"/>
          <p:cNvSpPr/>
          <p:nvPr/>
        </p:nvSpPr>
        <p:spPr>
          <a:xfrm>
            <a:off x="457200" y="685800"/>
            <a:ext cx="8229600" cy="45720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Day Ahead Congestion - June 2000</a:t>
            </a:r>
            <a:endParaRPr b="0" lang="en-US" sz="2000" strike="noStrike" u="none">
              <a:solidFill>
                <a:srgbClr val="000000"/>
              </a:solidFill>
              <a:effectLst/>
              <a:uFillTx/>
              <a:latin typeface="Arial"/>
            </a:endParaRPr>
          </a:p>
        </p:txBody>
      </p:sp>
      <p:pic>
        <p:nvPicPr>
          <p:cNvPr id="123" name="51" descr=""/>
          <p:cNvPicPr/>
          <p:nvPr/>
        </p:nvPicPr>
        <p:blipFill>
          <a:blip r:embed="rId2"/>
          <a:stretch/>
        </p:blipFill>
        <p:spPr>
          <a:xfrm>
            <a:off x="304920" y="3657600"/>
            <a:ext cx="8534160" cy="2743200"/>
          </a:xfrm>
          <a:prstGeom prst="rect">
            <a:avLst/>
          </a:prstGeom>
          <a:noFill/>
          <a:ln w="0">
            <a:noFill/>
          </a:ln>
        </p:spPr>
      </p:pic>
      <p:sp>
        <p:nvSpPr>
          <p:cNvPr id="124" name="CT1_51"/>
          <p:cNvSpPr/>
          <p:nvPr/>
        </p:nvSpPr>
        <p:spPr>
          <a:xfrm>
            <a:off x="457200" y="3429000"/>
            <a:ext cx="8229600" cy="5335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Day Ahead Congestion - June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5" name="45" descr=""/>
          <p:cNvPicPr/>
          <p:nvPr/>
        </p:nvPicPr>
        <p:blipFill>
          <a:blip r:embed="rId1"/>
          <a:stretch/>
        </p:blipFill>
        <p:spPr>
          <a:xfrm>
            <a:off x="457200" y="990720"/>
            <a:ext cx="8229600" cy="5410080"/>
          </a:xfrm>
          <a:prstGeom prst="rect">
            <a:avLst/>
          </a:prstGeom>
          <a:noFill/>
          <a:ln w="0">
            <a:noFill/>
          </a:ln>
        </p:spPr>
      </p:pic>
      <p:sp>
        <p:nvSpPr>
          <p:cNvPr id="126" name="CT1_45"/>
          <p:cNvSpPr/>
          <p:nvPr/>
        </p:nvSpPr>
        <p:spPr>
          <a:xfrm>
            <a:off x="533520" y="990720"/>
            <a:ext cx="8229600" cy="99036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Total Congestion Costs</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Day Ahead &amp; Hour Ahead Markets</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June 2001 vs. June 2000</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7" name="41" descr=""/>
          <p:cNvPicPr/>
          <p:nvPr/>
        </p:nvPicPr>
        <p:blipFill>
          <a:blip r:embed="rId1"/>
          <a:stretch/>
        </p:blipFill>
        <p:spPr>
          <a:xfrm>
            <a:off x="457200" y="609480"/>
            <a:ext cx="8229600" cy="5791320"/>
          </a:xfrm>
          <a:prstGeom prst="rect">
            <a:avLst/>
          </a:prstGeom>
          <a:noFill/>
          <a:ln w="0">
            <a:noFill/>
          </a:ln>
        </p:spPr>
      </p:pic>
      <p:sp>
        <p:nvSpPr>
          <p:cNvPr id="128" name="CT1_41"/>
          <p:cNvSpPr/>
          <p:nvPr/>
        </p:nvSpPr>
        <p:spPr>
          <a:xfrm>
            <a:off x="457200" y="647640"/>
            <a:ext cx="8229600" cy="38124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Path 15 Congestion Cost Summary Mar 2002</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761760"/>
            <a:ext cx="7772400" cy="99036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0000"/>
                </a:solidFill>
                <a:effectLst/>
                <a:uFillTx/>
                <a:latin typeface="Arial"/>
              </a:rPr>
              <a:t>Issues Under Investigation</a:t>
            </a:r>
            <a:endParaRPr b="0" lang="en-US" sz="4000" strike="noStrike" u="none">
              <a:solidFill>
                <a:srgbClr val="000000"/>
              </a:solidFill>
              <a:effectLst/>
              <a:uFillTx/>
              <a:latin typeface="Arial"/>
            </a:endParaRPr>
          </a:p>
        </p:txBody>
      </p:sp>
      <p:sp>
        <p:nvSpPr>
          <p:cNvPr id="130" name="PlaceHolder 2"/>
          <p:cNvSpPr>
            <a:spLocks noGrp="1"/>
          </p:cNvSpPr>
          <p:nvPr>
            <p:ph/>
          </p:nvPr>
        </p:nvSpPr>
        <p:spPr>
          <a:xfrm>
            <a:off x="685800" y="1676160"/>
            <a:ext cx="7772400" cy="426708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DMA analysis for FERC settlement conference and refund proceeding</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Monitoring and reporting to FERC regarding anti-competitive bidding practices</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Bid insufficiency in regulation market</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Implementation of must-offer procedure for units with long start-up time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761760"/>
            <a:ext cx="7772400" cy="114300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0000"/>
                </a:solidFill>
                <a:effectLst/>
                <a:uFillTx/>
                <a:latin typeface="Arial"/>
              </a:rPr>
              <a:t>Market Overview</a:t>
            </a:r>
            <a:endParaRPr b="0" lang="en-US" sz="4000" strike="noStrike" u="none">
              <a:solidFill>
                <a:srgbClr val="000000"/>
              </a:solidFill>
              <a:effectLst/>
              <a:uFillTx/>
              <a:latin typeface="Arial"/>
            </a:endParaRPr>
          </a:p>
        </p:txBody>
      </p:sp>
      <p:sp>
        <p:nvSpPr>
          <p:cNvPr id="16"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Average energy cost in CA markets was reduced by about 50% from May 2001 </a:t>
            </a:r>
            <a:endParaRPr b="0" lang="en-US" sz="2400" strike="noStrike" u="none">
              <a:solidFill>
                <a:srgbClr val="000000"/>
              </a:solidFill>
              <a:effectLst/>
              <a:uFillTx/>
              <a:latin typeface="Arial"/>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Times New Roman"/>
              </a:rPr>
              <a:t>Two FERC order became effective for June 2001</a:t>
            </a:r>
            <a:endParaRPr b="0" lang="en-US" sz="24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Times New Roman"/>
              </a:rPr>
              <a:t>April 26 Order: effective May 29 – June 19: Price mitigation during emergency hours for CA spot markets</a:t>
            </a:r>
            <a:endParaRPr b="0" lang="en-US" sz="20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Times New Roman"/>
              </a:rPr>
              <a:t>June 19 Order:  effective after June 20: Price mitigation expanded to all hours and entire WSCC spot markets</a:t>
            </a:r>
            <a:endParaRPr b="0" lang="en-US" sz="2000" strike="noStrike" u="none">
              <a:solidFill>
                <a:srgbClr val="000000"/>
              </a:solidFill>
              <a:effectLst/>
              <a:uFillTx/>
              <a:latin typeface="Arial"/>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Lower load than June 2000 and increased supply helped moderate costs</a:t>
            </a:r>
            <a:endParaRPr b="0" lang="en-US" sz="24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Conservation helped to keep load down</a:t>
            </a:r>
            <a:endParaRPr b="0" lang="en-US" sz="20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power plants brought on-line</a:t>
            </a:r>
            <a:endParaRPr b="0" lang="en-US" sz="20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Generation outages reduced significantly (continue the trend from May 2001)</a:t>
            </a:r>
            <a:endParaRPr b="0" lang="en-US" sz="20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Reduced natural gas price</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838080" y="680760"/>
            <a:ext cx="7772400" cy="84276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0000"/>
                </a:solidFill>
                <a:effectLst/>
                <a:uFillTx/>
                <a:latin typeface="Arial"/>
              </a:rPr>
              <a:t>Insufficient Bids in Regulation Market</a:t>
            </a:r>
            <a:endParaRPr b="0" lang="en-US" sz="3200" strike="noStrike" u="none">
              <a:solidFill>
                <a:srgbClr val="000000"/>
              </a:solidFill>
              <a:effectLst/>
              <a:uFillTx/>
              <a:latin typeface="Arial"/>
            </a:endParaRPr>
          </a:p>
        </p:txBody>
      </p:sp>
      <p:sp>
        <p:nvSpPr>
          <p:cNvPr id="132" name="PlaceHolder 2"/>
          <p:cNvSpPr>
            <a:spLocks noGrp="1"/>
          </p:cNvSpPr>
          <p:nvPr>
            <p:ph/>
          </p:nvPr>
        </p:nvSpPr>
        <p:spPr>
          <a:xfrm>
            <a:off x="461880" y="1371600"/>
            <a:ext cx="8283600" cy="485784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Insufficient Supply</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IOU participation has been limited due to insolvency issues.</a:t>
            </a:r>
            <a:endParaRPr b="0" lang="en-US" sz="20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IOUs prefer to schedule their generation against their own load.</a:t>
            </a:r>
            <a:endParaRPr b="0" lang="en-US" sz="1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IOUs concerned about creditworthiness in providing downward regulation.</a:t>
            </a:r>
            <a:endParaRPr b="0" lang="en-US" sz="18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method by which suppliers are paid for regulation energy may be reducing incentives to supply regulation.</a:t>
            </a:r>
            <a:endParaRPr b="0" lang="en-US" sz="20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 pricing approach settles regulation energy at the ISO Real-time Uninstructed Energy Price, which can be very volatile and risky. </a:t>
            </a:r>
            <a:endParaRPr b="0" lang="en-US" sz="18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High Demand for Regulation being driven in part by sub-optimal forward energy procurement.</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16 hour block forward energy purchases can create excessive energy imbalances across the shoulder hours of the day that must be offset by regulation energy given the absence of an efficient Imbalance Energy market.</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685800" y="685800"/>
            <a:ext cx="7772400" cy="71136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Arial"/>
              </a:rPr>
              <a:t>Regulation Market Performance Issue</a:t>
            </a:r>
            <a:r>
              <a:rPr b="1"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34" name="PlaceHolder 2"/>
          <p:cNvSpPr>
            <a:spLocks noGrp="1"/>
          </p:cNvSpPr>
          <p:nvPr>
            <p:ph/>
          </p:nvPr>
        </p:nvSpPr>
        <p:spPr>
          <a:xfrm>
            <a:off x="761760" y="1294920"/>
            <a:ext cx="7878600" cy="1778040"/>
          </a:xfrm>
          <a:prstGeom prst="rect">
            <a:avLst/>
          </a:prstGeom>
          <a:noFill/>
          <a:ln w="0">
            <a:noFill/>
          </a:ln>
        </p:spPr>
        <p:txBody>
          <a:bodyPr lIns="90000" rIns="90000" tIns="46800" bIns="46800" anchor="t">
            <a:normAutofit fontScale="85000" lnSpcReduction="9999"/>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High Demand and Insufficient Supply have reduced the competitiveness of the regulation market.</a:t>
            </a:r>
            <a:endParaRPr b="0" lang="en-US" sz="20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Regulation market has been generally dominated by 2-3 Scheduling Coordinators.</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Market concentration is very high.</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June 2001, a single SC set the day-ahead downward regulation price in over 50% of the total hours.</a:t>
            </a:r>
            <a:endParaRPr b="0" lang="en-US" sz="1800" strike="noStrike" u="none">
              <a:solidFill>
                <a:srgbClr val="000000"/>
              </a:solidFill>
              <a:effectLst/>
              <a:uFillTx/>
              <a:latin typeface="Arial"/>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pic>
        <p:nvPicPr>
          <p:cNvPr id="135" name="" descr=""/>
          <p:cNvPicPr/>
          <p:nvPr/>
        </p:nvPicPr>
        <p:blipFill>
          <a:blip r:embed="rId1"/>
          <a:stretch/>
        </p:blipFill>
        <p:spPr>
          <a:xfrm>
            <a:off x="1143000" y="3581280"/>
            <a:ext cx="6869160" cy="2944800"/>
          </a:xfrm>
          <a:prstGeom prst="rect">
            <a:avLst/>
          </a:prstGeom>
          <a:noFill/>
          <a:ln w="0">
            <a:noFill/>
          </a:ln>
        </p:spPr>
      </p:pic>
      <p:sp>
        <p:nvSpPr>
          <p:cNvPr id="136" name=""/>
          <p:cNvSpPr/>
          <p:nvPr/>
        </p:nvSpPr>
        <p:spPr>
          <a:xfrm>
            <a:off x="560520" y="2284560"/>
            <a:ext cx="614160" cy="2477880"/>
          </a:xfrm>
          <a:custGeom>
            <a:avLst/>
            <a:gdLst>
              <a:gd name="textAreaLeft" fmla="*/ 82080 w 614160"/>
              <a:gd name="textAreaRight" fmla="*/ 532080 w 614160"/>
              <a:gd name="textAreaTop" fmla="*/ 433440 h 2477880"/>
              <a:gd name="textAreaBottom" fmla="*/ 1796400 h 247788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533520" y="761760"/>
            <a:ext cx="8097840" cy="114300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0000"/>
                </a:solidFill>
                <a:effectLst/>
                <a:uFillTx/>
                <a:latin typeface="Arial"/>
              </a:rPr>
              <a:t>ISO Efforts to Improve Regulation Market Performance</a:t>
            </a:r>
            <a:endParaRPr b="0" lang="en-US" sz="3200" strike="noStrike" u="none">
              <a:solidFill>
                <a:srgbClr val="000000"/>
              </a:solidFill>
              <a:effectLst/>
              <a:uFillTx/>
              <a:latin typeface="Arial"/>
            </a:endParaRPr>
          </a:p>
        </p:txBody>
      </p:sp>
      <p:sp>
        <p:nvSpPr>
          <p:cNvPr id="138"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fontScale="85000" lnSpcReduction="9999"/>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Efforts to increase regulation supply</a:t>
            </a:r>
            <a:endParaRPr b="0" lang="en-US" sz="28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ISO is encouraging CERS to pursue long-term bilateral contracts for regulation capacity to reduce dependence on spot market.</a:t>
            </a:r>
            <a:endParaRPr b="0"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ISO is examining several alternative regulation energy payment methods that would provide greater energy price certainty and reduce risk.</a:t>
            </a:r>
            <a:endParaRPr b="0" lang="en-US" sz="24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Efforts to decrease regulation demand</a:t>
            </a:r>
            <a:endParaRPr b="0" lang="en-US" sz="28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ISO is working with CERS to improve forward energy procurement practices to better match demand during the shoulder hours of the day.</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CT1_83"/>
          <p:cNvSpPr/>
          <p:nvPr/>
        </p:nvSpPr>
        <p:spPr>
          <a:xfrm>
            <a:off x="457200" y="76212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0000"/>
                </a:solidFill>
                <a:effectLst/>
                <a:uFillTx/>
                <a:latin typeface="Arial"/>
              </a:rPr>
              <a:t>System Load and Average Unit Cost of Energy</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8" name="CT1_83"/>
          <p:cNvSpPr/>
          <p:nvPr/>
        </p:nvSpPr>
        <p:spPr>
          <a:xfrm>
            <a:off x="685800" y="5943600"/>
            <a:ext cx="80010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Average energy costs since January 2001 based on weighted average of production cost of utility owned generation, and purchase prices of wholesale energy to meet “net short” load of California utility distribution companies (UDCs), and other non-UDC loads</a:t>
            </a:r>
            <a:r>
              <a:rPr b="1" i="1"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p:txBody>
      </p:sp>
      <p:pic>
        <p:nvPicPr>
          <p:cNvPr id="19" name="" descr=""/>
          <p:cNvPicPr/>
          <p:nvPr/>
        </p:nvPicPr>
        <p:blipFill>
          <a:blip r:embed="rId1"/>
          <a:stretch/>
        </p:blipFill>
        <p:spPr>
          <a:xfrm>
            <a:off x="228600" y="990720"/>
            <a:ext cx="8686800" cy="533376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0" name="81" descr=""/>
          <p:cNvPicPr/>
          <p:nvPr/>
        </p:nvPicPr>
        <p:blipFill>
          <a:blip r:embed="rId1"/>
          <a:stretch/>
        </p:blipFill>
        <p:spPr>
          <a:xfrm>
            <a:off x="990720" y="1600200"/>
            <a:ext cx="6933960" cy="4572000"/>
          </a:xfrm>
          <a:prstGeom prst="rect">
            <a:avLst/>
          </a:prstGeom>
          <a:noFill/>
          <a:ln w="0">
            <a:noFill/>
          </a:ln>
        </p:spPr>
      </p:pic>
      <p:sp>
        <p:nvSpPr>
          <p:cNvPr id="21" name="CT1_81"/>
          <p:cNvSpPr/>
          <p:nvPr/>
        </p:nvSpPr>
        <p:spPr>
          <a:xfrm>
            <a:off x="457200" y="76212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0000"/>
                </a:solidFill>
                <a:effectLst/>
                <a:uFillTx/>
                <a:latin typeface="Arial"/>
              </a:rPr>
              <a:t>Significantly Reduced Load Compared With Last Year</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(Growth Rates from same month prior year)</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2" name="83" descr=""/>
          <p:cNvPicPr/>
          <p:nvPr/>
        </p:nvPicPr>
        <p:blipFill>
          <a:blip r:embed="rId1"/>
          <a:stretch/>
        </p:blipFill>
        <p:spPr>
          <a:xfrm>
            <a:off x="1066680" y="5105520"/>
            <a:ext cx="3384720" cy="485640"/>
          </a:xfrm>
          <a:prstGeom prst="rect">
            <a:avLst/>
          </a:prstGeom>
          <a:noFill/>
          <a:ln w="0">
            <a:noFill/>
          </a:ln>
        </p:spPr>
      </p:pic>
      <p:pic>
        <p:nvPicPr>
          <p:cNvPr id="23" name="86" descr=""/>
          <p:cNvPicPr/>
          <p:nvPr/>
        </p:nvPicPr>
        <p:blipFill>
          <a:blip r:embed="rId2"/>
          <a:stretch/>
        </p:blipFill>
        <p:spPr>
          <a:xfrm>
            <a:off x="228600" y="838080"/>
            <a:ext cx="8534520" cy="5562720"/>
          </a:xfrm>
          <a:prstGeom prst="rect">
            <a:avLst/>
          </a:prstGeom>
          <a:noFill/>
          <a:ln w="0">
            <a:noFill/>
          </a:ln>
        </p:spPr>
      </p:pic>
      <p:sp>
        <p:nvSpPr>
          <p:cNvPr id="24" name="CT1_86"/>
          <p:cNvSpPr/>
          <p:nvPr/>
        </p:nvSpPr>
        <p:spPr>
          <a:xfrm>
            <a:off x="457200" y="762120"/>
            <a:ext cx="8229600" cy="53316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Comparison of Loads - June 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5" name="" descr=""/>
          <p:cNvPicPr/>
          <p:nvPr/>
        </p:nvPicPr>
        <p:blipFill>
          <a:blip r:embed="rId1"/>
          <a:stretch/>
        </p:blipFill>
        <p:spPr>
          <a:xfrm>
            <a:off x="304920" y="1219320"/>
            <a:ext cx="8610480" cy="5043240"/>
          </a:xfrm>
          <a:prstGeom prst="rect">
            <a:avLst/>
          </a:prstGeom>
          <a:noFill/>
          <a:ln w="0">
            <a:noFill/>
          </a:ln>
        </p:spPr>
      </p:pic>
      <p:sp>
        <p:nvSpPr>
          <p:cNvPr id="26" name=""/>
          <p:cNvSpPr/>
          <p:nvPr/>
        </p:nvSpPr>
        <p:spPr>
          <a:xfrm>
            <a:off x="762120" y="838080"/>
            <a:ext cx="800100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0000"/>
                </a:solidFill>
                <a:effectLst/>
                <a:uFillTx/>
                <a:latin typeface="Arial"/>
              </a:rPr>
              <a:t>Significant Reduction in Generation Outages</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7" name="61" descr=""/>
          <p:cNvPicPr/>
          <p:nvPr/>
        </p:nvPicPr>
        <p:blipFill>
          <a:blip r:embed="rId1"/>
          <a:stretch/>
        </p:blipFill>
        <p:spPr>
          <a:xfrm>
            <a:off x="0" y="1219320"/>
            <a:ext cx="8763120" cy="5410080"/>
          </a:xfrm>
          <a:prstGeom prst="rect">
            <a:avLst/>
          </a:prstGeom>
          <a:noFill/>
          <a:ln w="0">
            <a:noFill/>
          </a:ln>
        </p:spPr>
      </p:pic>
      <p:sp>
        <p:nvSpPr>
          <p:cNvPr id="28" name="CT1_61"/>
          <p:cNvSpPr/>
          <p:nvPr/>
        </p:nvSpPr>
        <p:spPr>
          <a:xfrm>
            <a:off x="457200" y="677880"/>
            <a:ext cx="8229600" cy="617400"/>
          </a:xfrm>
          <a:prstGeom prst="rect">
            <a:avLst/>
          </a:prstGeom>
          <a:noFill/>
          <a:ln w="0">
            <a:noFill/>
          </a:ln>
        </p:spPr>
        <p:style>
          <a:lnRef idx="0"/>
          <a:fillRef idx="0"/>
          <a:effectRef idx="0"/>
          <a:fontRef idx="minor"/>
        </p:style>
        <p:txBody>
          <a:bodyPr lIns="63360" rIns="63360" tIns="63360" bIns="63360" anchor="t">
            <a:no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Arial"/>
              </a:rPr>
              <a:t>Reduced imports and hydro would have put pressure on higher cost, but reduced load more than covered those shortfall.</a:t>
            </a:r>
            <a:r>
              <a:rPr b="1"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Avg. Hourly Energy by Source</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9" name="71" descr=""/>
          <p:cNvPicPr/>
          <p:nvPr/>
        </p:nvPicPr>
        <p:blipFill>
          <a:blip r:embed="rId1"/>
          <a:stretch/>
        </p:blipFill>
        <p:spPr>
          <a:xfrm>
            <a:off x="990720" y="2514600"/>
            <a:ext cx="6933960" cy="1295280"/>
          </a:xfrm>
          <a:prstGeom prst="rect">
            <a:avLst/>
          </a:prstGeom>
          <a:noFill/>
          <a:ln w="0">
            <a:noFill/>
          </a:ln>
        </p:spPr>
      </p:pic>
      <p:sp>
        <p:nvSpPr>
          <p:cNvPr id="30" name="CT1_71"/>
          <p:cNvSpPr/>
          <p:nvPr/>
        </p:nvSpPr>
        <p:spPr>
          <a:xfrm>
            <a:off x="457200" y="1143000"/>
            <a:ext cx="8229600" cy="465120"/>
          </a:xfrm>
          <a:prstGeom prst="rect">
            <a:avLst/>
          </a:prstGeom>
          <a:noFill/>
          <a:ln w="0">
            <a:noFill/>
          </a:ln>
        </p:spPr>
        <p:style>
          <a:lnRef idx="0"/>
          <a:fillRef idx="0"/>
          <a:effectRef idx="0"/>
          <a:fontRef idx="minor"/>
        </p:style>
        <p:txBody>
          <a:bodyPr lIns="63360" rIns="63360" tIns="63360" bIns="6336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Average Hourly Energy by source</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June 2000 vs. 2001</a:t>
            </a:r>
            <a:endParaRPr b="0" lang="en-US" sz="2000" strike="noStrike" u="none">
              <a:solidFill>
                <a:srgbClr val="000000"/>
              </a:solidFill>
              <a:effectLst/>
              <a:uFillTx/>
              <a:latin typeface="Arial"/>
            </a:endParaRPr>
          </a:p>
        </p:txBody>
      </p:sp>
      <p:sp>
        <p:nvSpPr>
          <p:cNvPr id="31" name=""/>
          <p:cNvSpPr/>
          <p:nvPr/>
        </p:nvSpPr>
        <p:spPr>
          <a:xfrm>
            <a:off x="1600200" y="4114800"/>
            <a:ext cx="5257800" cy="3366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2" name=""/>
          <p:cNvSpPr/>
          <p:nvPr/>
        </p:nvSpPr>
        <p:spPr>
          <a:xfrm>
            <a:off x="1219320" y="4495680"/>
            <a:ext cx="6629400" cy="82512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Reduced imports and hydro would have put pressure on higher cost, but reduced load more than covered those shortfall. As a result total gas fired generation is slightly less than June 2000.</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1626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2001-03-06T21:03:03Z</dcterms:created>
  <dc:creator>CThomas</dc:creator>
  <dc:description/>
  <dc:language>en-US</dc:language>
  <cp:lastModifiedBy>ISOUser</cp:lastModifiedBy>
  <cp:lastPrinted>2001-07-25T18:42:24Z</cp:lastPrinted>
  <dcterms:modified xsi:type="dcterms:W3CDTF">2001-07-25T20:00:21Z</dcterms:modified>
  <cp:revision>89</cp:revision>
  <dc:subject/>
  <dc:title>No Slide Title</dc:title>
</cp:coreProperties>
</file>