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4" name="PlaceHolder 2"/>
          <p:cNvSpPr>
            <a:spLocks noGrp="1"/>
          </p:cNvSpPr>
          <p:nvPr>
            <p:ph/>
          </p:nvPr>
        </p:nvSpPr>
        <p:spPr>
          <a:xfrm>
            <a:off x="685800" y="1600200"/>
            <a:ext cx="7772400" cy="4114800"/>
          </a:xfrm>
          <a:prstGeom prst="rect">
            <a:avLst/>
          </a:prstGeom>
          <a:noFill/>
          <a:ln w="0">
            <a:noFill/>
          </a:ln>
        </p:spPr>
        <p:txBody>
          <a:bodyPr lIns="91440" rIns="91440" tIns="45720" bIns="4572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6" name="PlaceHolder 2"/>
          <p:cNvSpPr>
            <a:spLocks noGrp="1"/>
          </p:cNvSpPr>
          <p:nvPr>
            <p:ph type="subTitle"/>
          </p:nvPr>
        </p:nvSpPr>
        <p:spPr>
          <a:xfrm>
            <a:off x="685800" y="160020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00"/>
                </a:solidFill>
                <a:effectLst/>
                <a:uFillTx/>
                <a:latin typeface="Times New Roman"/>
              </a:rPr>
              <a:t>Click to edit the title text format</a:t>
            </a:r>
            <a:endParaRPr b="0" lang="en-US" sz="2800" strike="noStrike" u="none">
              <a:solidFill>
                <a:srgbClr val="006600"/>
              </a:solidFill>
              <a:effectLst/>
              <a:uFillTx/>
              <a:latin typeface="Times New Roman"/>
            </a:endParaRPr>
          </a:p>
        </p:txBody>
      </p:sp>
      <p:sp>
        <p:nvSpPr>
          <p:cNvPr id="1" name="PlaceHolder 2"/>
          <p:cNvSpPr>
            <a:spLocks noGrp="1"/>
          </p:cNvSpPr>
          <p:nvPr>
            <p:ph type="body"/>
          </p:nvPr>
        </p:nvSpPr>
        <p:spPr>
          <a:xfrm>
            <a:off x="685800" y="1600200"/>
            <a:ext cx="7772400" cy="4114800"/>
          </a:xfrm>
          <a:prstGeom prst="rect">
            <a:avLst/>
          </a:prstGeom>
          <a:noFill/>
          <a:ln w="0">
            <a:noFill/>
          </a:ln>
        </p:spPr>
        <p:txBody>
          <a:bodyPr lIns="91440" rIns="91440" tIns="45720" bIns="4572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258840" y="692280"/>
            <a:ext cx="85852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22440" y="3230640"/>
            <a:ext cx="7797600" cy="25876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r>
              <a:rPr b="0" lang="en-US" sz="4000" strike="noStrike" u="none">
                <a:solidFill>
                  <a:srgbClr val="000000"/>
                </a:solidFill>
                <a:effectLst/>
                <a:uFillTx/>
                <a:latin typeface="Times New Roman"/>
              </a:rPr>
              <a:t>Project Tex-Mex</a:t>
            </a:r>
            <a:br>
              <a:rPr sz="4000"/>
            </a:br>
            <a:br>
              <a:rPr sz="2400"/>
            </a:br>
            <a:r>
              <a:rPr b="0" lang="en-US" sz="2400" strike="noStrike" u="none">
                <a:solidFill>
                  <a:srgbClr val="000000"/>
                </a:solidFill>
                <a:effectLst/>
                <a:uFillTx/>
                <a:latin typeface="Times New Roman"/>
              </a:rPr>
              <a:t>Chips &amp; Salsa</a:t>
            </a:r>
            <a:br>
              <a:rPr sz="4000"/>
            </a:br>
            <a:r>
              <a:rPr b="0" lang="en-US" sz="2400" strike="noStrike" u="none">
                <a:solidFill>
                  <a:srgbClr val="000000"/>
                </a:solidFill>
                <a:effectLst/>
                <a:uFillTx/>
                <a:latin typeface="Times New Roman"/>
              </a:rPr>
              <a:t>Board Presentation</a:t>
            </a:r>
            <a:br>
              <a:rPr sz="4000"/>
            </a:br>
            <a:br>
              <a:rPr sz="2000"/>
            </a:br>
            <a:r>
              <a:rPr b="0" lang="en-US" sz="2000" strike="noStrike" u="none">
                <a:solidFill>
                  <a:srgbClr val="000000"/>
                </a:solidFill>
                <a:effectLst/>
                <a:uFillTx/>
                <a:latin typeface="Times New Roman"/>
              </a:rPr>
              <a:t>3/12/01</a:t>
            </a:r>
            <a:br>
              <a:rPr sz="2400"/>
            </a:br>
            <a:br>
              <a:rPr sz="2400"/>
            </a:br>
            <a:br>
              <a:rPr sz="2400"/>
            </a:br>
            <a:br>
              <a:rPr sz="2400"/>
            </a:br>
            <a:endParaRPr b="0" lang="en-US" sz="2000" strike="noStrike" u="none">
              <a:solidFill>
                <a:srgbClr val="006600"/>
              </a:solidFill>
              <a:effectLst/>
              <a:uFillTx/>
              <a:latin typeface="Times New Roman"/>
            </a:endParaRPr>
          </a:p>
        </p:txBody>
      </p:sp>
      <p:graphicFrame>
        <p:nvGraphicFramePr>
          <p:cNvPr id="8" name=""/>
          <p:cNvGraphicFramePr/>
          <p:nvPr/>
        </p:nvGraphicFramePr>
        <p:xfrm>
          <a:off x="3375000" y="612720"/>
          <a:ext cx="2193840" cy="2068560"/>
        </p:xfrm>
        <a:graphic>
          <a:graphicData uri="http://schemas.openxmlformats.org/presentationml/2006/ole">
            <p:oleObj r:id="rId1" spid="">
              <p:embed/>
              <p:pic>
                <p:nvPicPr>
                  <p:cNvPr id="9" name="" descr=""/>
                  <p:cNvPicPr/>
                  <p:nvPr/>
                </p:nvPicPr>
                <p:blipFill>
                  <a:blip r:embed="rId2"/>
                  <a:stretch/>
                </p:blipFill>
                <p:spPr>
                  <a:xfrm>
                    <a:off x="3375000" y="612720"/>
                    <a:ext cx="2193840" cy="2068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p:nvPr>
        </p:nvSpPr>
        <p:spPr>
          <a:xfrm>
            <a:off x="507960" y="848880"/>
            <a:ext cx="8082000" cy="4978440"/>
          </a:xfrm>
          <a:prstGeom prst="rect">
            <a:avLst/>
          </a:prstGeom>
          <a:noFill/>
          <a:ln w="0">
            <a:noFill/>
          </a:ln>
        </p:spPr>
        <p:txBody>
          <a:bodyPr lIns="91440" rIns="91440" tIns="45720" bIns="4572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Approval to execute a 15 year PSA with a Mexican industrial company for 112 MW of the available 300 MW capacity. (Project Chips)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Approval to  spend $76 million to build a 300 MW transmission line between the Texas and Mexico power grids.  (Project Salsa)</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The Executive Committee of the Board of Enron delegates authority to Mark Frevert to enter into the above transaction post satisfaction of the conditions precedent in the PSA  (including interconnect agreements with the Mexican Government).</a:t>
            </a:r>
            <a:endParaRPr b="0" lang="en-US" sz="2000" strike="noStrike" u="none">
              <a:solidFill>
                <a:srgbClr val="000000"/>
              </a:solidFill>
              <a:effectLst/>
              <a:uFillTx/>
              <a:latin typeface="Times New Roman"/>
            </a:endParaRPr>
          </a:p>
        </p:txBody>
      </p:sp>
      <p:sp>
        <p:nvSpPr>
          <p:cNvPr id="11" name="PlaceHolder 2"/>
          <p:cNvSpPr>
            <a:spLocks noGrp="1"/>
          </p:cNvSpPr>
          <p:nvPr>
            <p:ph type="title"/>
          </p:nvPr>
        </p:nvSpPr>
        <p:spPr>
          <a:xfrm>
            <a:off x="203040" y="-103320"/>
            <a:ext cx="777240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RESOLUTION</a:t>
            </a:r>
            <a:endParaRPr b="0" lang="en-US" sz="3200" strike="noStrike" u="none">
              <a:solidFill>
                <a:srgbClr val="0066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2280" y="-103320"/>
            <a:ext cx="722808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OPPORTUNITY (Project Chips)</a:t>
            </a:r>
            <a:endParaRPr b="0" lang="en-US" sz="3200" strike="noStrike" u="none">
              <a:solidFill>
                <a:srgbClr val="006600"/>
              </a:solidFill>
              <a:effectLst/>
              <a:uFillTx/>
              <a:latin typeface="Times New Roman"/>
            </a:endParaRPr>
          </a:p>
        </p:txBody>
      </p:sp>
      <p:sp>
        <p:nvSpPr>
          <p:cNvPr id="13" name="PlaceHolder 2"/>
          <p:cNvSpPr>
            <a:spLocks noGrp="1"/>
          </p:cNvSpPr>
          <p:nvPr>
            <p:ph/>
          </p:nvPr>
        </p:nvSpPr>
        <p:spPr>
          <a:xfrm>
            <a:off x="479520" y="877680"/>
            <a:ext cx="8154720" cy="5694120"/>
          </a:xfrm>
          <a:prstGeom prst="rect">
            <a:avLst/>
          </a:prstGeom>
          <a:noFill/>
          <a:ln w="0">
            <a:noFill/>
          </a:ln>
        </p:spPr>
        <p:txBody>
          <a:bodyPr lIns="91440" rIns="91440" tIns="45720" bIns="45720" anchor="t">
            <a:normAutofit/>
          </a:bodyPr>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MEXICO MARKET</a:t>
            </a: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Mexico is very short power. (Mexico's energy ministry believes it must increase supply by 33% by 2007). </a:t>
            </a: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Portions of Mexico’s industrial load is growing at 8% per year.</a:t>
            </a: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MEXICAN POWER PURCHASE AGREEMENTS</a:t>
            </a: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 Mexico has negotiated a power sale agreement (“PSA”) with a Mexican industrial company; creating an initial short power position of 112MW as of mid-2002 providing for: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7 X 24 firm baseload power for 15 years.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100% guaranteed availability/year to customer (EA has the option to call back up to 5% of annual MWh).</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exchange for receiving more reliable power, DeAcero will pay EA:</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$7.00/kW-month escalating capacity payment (demand charge) - - average $10.12 over 15 years.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Energy at a price based on an 8750 Btu/KWh heat rate and a gas index price (Tetco S. Tx.).</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Anchor tenant pays approximately 84% of the capital costs of the HVDC Tie (Project Salsa).</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p:nvPr>
        </p:nvSpPr>
        <p:spPr>
          <a:xfrm>
            <a:off x="480960" y="798120"/>
            <a:ext cx="7772400" cy="3025800"/>
          </a:xfrm>
          <a:prstGeom prst="rect">
            <a:avLst/>
          </a:prstGeom>
          <a:noFill/>
          <a:ln w="0">
            <a:noFill/>
          </a:ln>
        </p:spPr>
        <p:txBody>
          <a:bodyPr lIns="91440" rIns="91440" tIns="45720" bIns="4572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HIGH VOLTAGE DIRECT CURRENT TIE (“HVDC TIE”)</a:t>
            </a:r>
            <a:endParaRPr b="0" lang="en-US" sz="16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 HVDC Tie would give EA the ability to import/export up to 300MW of power (supply the PSA) without adversely affecting either the ERCOT or CFE transmission grids.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order to construct the HVDC Tie and reserve 100% of the transmission across it without triggering PUHCA jurisdiction, EA has entered into agreements with the Brownsville Public Utility Board providing for: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 financing and construction of asset;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BPUB ownership of asset in exchange for long term transmission agreement with EA across HVDC Tie.</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5" name="PlaceHolder 2"/>
          <p:cNvSpPr>
            <a:spLocks noGrp="1"/>
          </p:cNvSpPr>
          <p:nvPr>
            <p:ph type="title"/>
          </p:nvPr>
        </p:nvSpPr>
        <p:spPr>
          <a:xfrm>
            <a:off x="139680" y="-103320"/>
            <a:ext cx="777240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ASSET (Project Salsa)</a:t>
            </a:r>
            <a:endParaRPr b="0" lang="en-US" sz="3200" strike="noStrike" u="none">
              <a:solidFill>
                <a:srgbClr val="006600"/>
              </a:solidFill>
              <a:effectLst/>
              <a:uFillTx/>
              <a:latin typeface="Times New Roman"/>
            </a:endParaRPr>
          </a:p>
        </p:txBody>
      </p:sp>
      <p:sp>
        <p:nvSpPr>
          <p:cNvPr id="16" name=""/>
          <p:cNvSpPr/>
          <p:nvPr/>
        </p:nvSpPr>
        <p:spPr>
          <a:xfrm>
            <a:off x="3962520" y="4753080"/>
            <a:ext cx="1218960" cy="66348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rot="16200000">
            <a:off x="4476600" y="4870080"/>
            <a:ext cx="623880" cy="411120"/>
          </a:xfrm>
          <a:prstGeom prst="triangle">
            <a:avLst>
              <a:gd name="adj" fmla="val 49074"/>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5400000">
            <a:off x="4058280" y="4875840"/>
            <a:ext cx="634680" cy="411120"/>
          </a:xfrm>
          <a:prstGeom prst="triangle">
            <a:avLst>
              <a:gd name="adj" fmla="val 50921"/>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286000" y="4811760"/>
            <a:ext cx="15732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CFE</a:t>
            </a:r>
            <a:endParaRPr b="0" lang="en-US" sz="1200" strike="noStrike" u="none">
              <a:solidFill>
                <a:srgbClr val="000000"/>
              </a:solidFill>
              <a:effectLst/>
              <a:uFillTx/>
              <a:latin typeface="Times New Roman"/>
            </a:endParaRPr>
          </a:p>
        </p:txBody>
      </p:sp>
      <p:sp>
        <p:nvSpPr>
          <p:cNvPr id="20" name=""/>
          <p:cNvSpPr/>
          <p:nvPr/>
        </p:nvSpPr>
        <p:spPr>
          <a:xfrm flipH="1" flipV="1">
            <a:off x="5181120" y="5059440"/>
            <a:ext cx="181476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
        <p:nvSpPr>
          <p:cNvPr id="21" name=""/>
          <p:cNvSpPr/>
          <p:nvPr/>
        </p:nvSpPr>
        <p:spPr>
          <a:xfrm>
            <a:off x="411480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2" name=""/>
          <p:cNvSpPr/>
          <p:nvPr/>
        </p:nvSpPr>
        <p:spPr>
          <a:xfrm>
            <a:off x="462456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3" name=""/>
          <p:cNvSpPr/>
          <p:nvPr/>
        </p:nvSpPr>
        <p:spPr>
          <a:xfrm>
            <a:off x="312840" y="4898880"/>
            <a:ext cx="811080" cy="35748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Mexico</a:t>
            </a:r>
            <a:endParaRPr b="0" lang="en-US" sz="1400" strike="noStrike" u="none">
              <a:solidFill>
                <a:srgbClr val="000000"/>
              </a:solidFill>
              <a:effectLst/>
              <a:uFillTx/>
              <a:latin typeface="Times New Roman"/>
            </a:endParaRPr>
          </a:p>
        </p:txBody>
      </p:sp>
      <p:sp>
        <p:nvSpPr>
          <p:cNvPr id="24" name=""/>
          <p:cNvSpPr/>
          <p:nvPr/>
        </p:nvSpPr>
        <p:spPr>
          <a:xfrm>
            <a:off x="8178840" y="4905360"/>
            <a:ext cx="762120" cy="3571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a:t>
            </a:r>
            <a:endParaRPr b="0" lang="en-US" sz="1400" strike="noStrike" u="none">
              <a:solidFill>
                <a:srgbClr val="000000"/>
              </a:solidFill>
              <a:effectLst/>
              <a:uFillTx/>
              <a:latin typeface="Times New Roman"/>
            </a:endParaRPr>
          </a:p>
        </p:txBody>
      </p:sp>
      <p:sp>
        <p:nvSpPr>
          <p:cNvPr id="25" name=""/>
          <p:cNvSpPr/>
          <p:nvPr/>
        </p:nvSpPr>
        <p:spPr>
          <a:xfrm>
            <a:off x="5207040" y="4799160"/>
            <a:ext cx="17064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ERCOT</a:t>
            </a:r>
            <a:endParaRPr b="0" lang="en-US" sz="1200" strike="noStrike" u="none">
              <a:solidFill>
                <a:srgbClr val="000000"/>
              </a:solidFill>
              <a:effectLst/>
              <a:uFillTx/>
              <a:latin typeface="Times New Roman"/>
            </a:endParaRPr>
          </a:p>
        </p:txBody>
      </p:sp>
      <p:sp>
        <p:nvSpPr>
          <p:cNvPr id="26" name=""/>
          <p:cNvSpPr/>
          <p:nvPr/>
        </p:nvSpPr>
        <p:spPr>
          <a:xfrm>
            <a:off x="4024440" y="4041720"/>
            <a:ext cx="111744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HVDC Tie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EPC Contract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$49.5 MM</a:t>
            </a:r>
            <a:endParaRPr b="0" lang="en-US" sz="1200" strike="noStrike" u="none">
              <a:solidFill>
                <a:srgbClr val="000000"/>
              </a:solidFill>
              <a:effectLst/>
              <a:uFillTx/>
              <a:latin typeface="Times New Roman"/>
            </a:endParaRPr>
          </a:p>
        </p:txBody>
      </p:sp>
      <p:sp>
        <p:nvSpPr>
          <p:cNvPr id="27" name=""/>
          <p:cNvSpPr/>
          <p:nvPr/>
        </p:nvSpPr>
        <p:spPr>
          <a:xfrm>
            <a:off x="7010280" y="477828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28" name=""/>
          <p:cNvSpPr/>
          <p:nvPr/>
        </p:nvSpPr>
        <p:spPr>
          <a:xfrm flipH="1">
            <a:off x="2163240" y="4678200"/>
            <a:ext cx="1800" cy="8017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flipV="1">
            <a:off x="4579920" y="4613400"/>
            <a:ext cx="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flipH="1">
            <a:off x="1176480" y="6024600"/>
            <a:ext cx="1440" cy="35244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1179360" y="6377040"/>
            <a:ext cx="68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2232000" y="5576760"/>
            <a:ext cx="468000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Additional transmission line construction, financing costs, and IDCs ~ $26.5MM</a:t>
            </a:r>
            <a:endParaRPr b="0" lang="en-US" sz="1200" strike="noStrike" u="none">
              <a:solidFill>
                <a:srgbClr val="000000"/>
              </a:solidFill>
              <a:effectLst/>
              <a:uFillTx/>
              <a:latin typeface="Times New Roman"/>
            </a:endParaRPr>
          </a:p>
        </p:txBody>
      </p:sp>
      <p:sp>
        <p:nvSpPr>
          <p:cNvPr id="33" name=""/>
          <p:cNvSpPr/>
          <p:nvPr/>
        </p:nvSpPr>
        <p:spPr>
          <a:xfrm>
            <a:off x="8023320" y="6027840"/>
            <a:ext cx="9360" cy="3333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flipV="1">
            <a:off x="4579920" y="6197760"/>
            <a:ext cx="0" cy="172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1109520" y="478152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36" name=""/>
          <p:cNvSpPr/>
          <p:nvPr/>
        </p:nvSpPr>
        <p:spPr>
          <a:xfrm flipH="1" flipV="1">
            <a:off x="2168640" y="5051520"/>
            <a:ext cx="181440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253800" y="-103320"/>
            <a:ext cx="722772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ECONOMICS</a:t>
            </a:r>
            <a:endParaRPr b="0" lang="en-US" sz="3200" strike="noStrike" u="none">
              <a:solidFill>
                <a:srgbClr val="006600"/>
              </a:solidFill>
              <a:effectLst/>
              <a:uFillTx/>
              <a:latin typeface="Times New Roman"/>
            </a:endParaRPr>
          </a:p>
        </p:txBody>
      </p:sp>
      <p:pic>
        <p:nvPicPr>
          <p:cNvPr id="38" name="" descr=""/>
          <p:cNvPicPr/>
          <p:nvPr/>
        </p:nvPicPr>
        <p:blipFill>
          <a:blip r:embed="rId1"/>
          <a:stretch/>
        </p:blipFill>
        <p:spPr>
          <a:xfrm>
            <a:off x="885960" y="1395360"/>
            <a:ext cx="7394400" cy="46656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477720" y="5445000"/>
            <a:ext cx="3940200" cy="8334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Additional Costs:</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External Financing Origination and Legal Fees:  ~$2.6MM</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Interest During Construction:  ~$7MM</a:t>
            </a:r>
            <a:endParaRPr b="0" lang="en-US" sz="1200" strike="noStrike" u="none">
              <a:solidFill>
                <a:srgbClr val="000000"/>
              </a:solidFill>
              <a:effectLst/>
              <a:uFillTx/>
              <a:latin typeface="Times New Roman"/>
            </a:endParaRPr>
          </a:p>
        </p:txBody>
      </p:sp>
      <p:sp>
        <p:nvSpPr>
          <p:cNvPr id="40" name=""/>
          <p:cNvSpPr/>
          <p:nvPr/>
        </p:nvSpPr>
        <p:spPr>
          <a:xfrm>
            <a:off x="345960" y="173160"/>
            <a:ext cx="6783480" cy="58176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TRANSACTION SUMMARY</a:t>
            </a:r>
            <a:endParaRPr b="0" lang="en-US" sz="3200" strike="noStrike" u="none">
              <a:solidFill>
                <a:srgbClr val="000000"/>
              </a:solidFill>
              <a:effectLst/>
              <a:uFillTx/>
              <a:latin typeface="Times New Roman"/>
            </a:endParaRPr>
          </a:p>
        </p:txBody>
      </p:sp>
      <p:pic>
        <p:nvPicPr>
          <p:cNvPr id="41" name="" descr=""/>
          <p:cNvPicPr/>
          <p:nvPr/>
        </p:nvPicPr>
        <p:blipFill>
          <a:blip r:embed="rId1"/>
          <a:stretch/>
        </p:blipFill>
        <p:spPr>
          <a:xfrm>
            <a:off x="163440" y="1068480"/>
            <a:ext cx="8802720" cy="46735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9278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2000-07-18T11:50:38Z</dcterms:created>
  <dc:creator>charvey</dc:creator>
  <dc:description/>
  <dc:language>en-US</dc:language>
  <cp:lastModifiedBy>ejohnst2</cp:lastModifiedBy>
  <cp:lastPrinted>2000-12-19T20:11:02Z</cp:lastPrinted>
  <dcterms:modified xsi:type="dcterms:W3CDTF">2001-03-09T16:45:20Z</dcterms:modified>
  <cp:revision>192</cp:revision>
  <dc:subject/>
  <dc:title>Overview- Background</dc:title>
</cp:coreProperties>
</file>