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_rels/presentation.xml.rels" ContentType="application/vnd.openxmlformats-package.relationships+xml"/>
  <Override PartName="/ppt/media/image1.png" ContentType="image/png"/>
  <Override PartName="/ppt/media/image2.wmf" ContentType="image/x-wmf"/>
  <Override PartName="/ppt/embeddings/oleObject1.docx" ContentType="application/vnd.openxmlformats-officedocument.wordprocessingml.documen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0"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 name=""/>
          <p:cNvSpPr/>
          <p:nvPr/>
        </p:nvSpPr>
        <p:spPr>
          <a:xfrm>
            <a:off x="0" y="0"/>
            <a:ext cx="9144000" cy="819000"/>
          </a:xfrm>
          <a:prstGeom prst="rect">
            <a:avLst/>
          </a:prstGeom>
          <a:gradFill rotWithShape="0">
            <a:gsLst>
              <a:gs pos="0">
                <a:srgbClr val="d5d5ff"/>
              </a:gs>
              <a:gs pos="100000">
                <a:srgbClr val="ffffff"/>
              </a:gs>
            </a:gsLst>
            <a:lin ang="54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2"/>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3"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4"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5" name=""/>
          <p:cNvSpPr/>
          <p:nvPr/>
        </p:nvSpPr>
        <p:spPr>
          <a:xfrm>
            <a:off x="-178560" y="6629400"/>
            <a:ext cx="733320" cy="23148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71ABF78-00A0-4340-AF64-A7D56F8A0D1E}" type="slidenum">
              <a:rPr b="1" lang="en-US" sz="900" strike="noStrike" u="none">
                <a:solidFill>
                  <a:srgbClr val="ffffff"/>
                </a:solidFill>
                <a:effectLst/>
                <a:uFillTx/>
                <a:latin typeface="Tahoma"/>
              </a:rPr>
              <a:t>&lt;number&gt;</a:t>
            </a:fld>
            <a:endParaRPr b="0" lang="en-US" sz="9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pic>
        <p:nvPicPr>
          <p:cNvPr id="11" name="" descr=""/>
          <p:cNvPicPr/>
          <p:nvPr/>
        </p:nvPicPr>
        <p:blipFill>
          <a:blip r:embed="rId1"/>
          <a:stretch/>
        </p:blipFill>
        <p:spPr>
          <a:xfrm>
            <a:off x="7848720" y="5638680"/>
            <a:ext cx="838080" cy="838440"/>
          </a:xfrm>
          <a:prstGeom prst="rect">
            <a:avLst/>
          </a:prstGeom>
          <a:noFill/>
          <a:ln w="0">
            <a:noFill/>
          </a:ln>
        </p:spPr>
      </p:pic>
      <p:sp>
        <p:nvSpPr>
          <p:cNvPr id="12" name=""/>
          <p:cNvSpPr/>
          <p:nvPr/>
        </p:nvSpPr>
        <p:spPr>
          <a:xfrm>
            <a:off x="0" y="0"/>
            <a:ext cx="9144000" cy="819000"/>
          </a:xfrm>
          <a:prstGeom prst="rect">
            <a:avLst/>
          </a:prstGeom>
          <a:gradFill rotWithShape="0">
            <a:gsLst>
              <a:gs pos="0">
                <a:srgbClr val="d5d5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0" y="4670280"/>
            <a:ext cx="9144000" cy="527040"/>
          </a:xfrm>
          <a:prstGeom prst="rect">
            <a:avLst/>
          </a:prstGeom>
          <a:noFill/>
          <a:ln w="0">
            <a:noFill/>
          </a:ln>
        </p:spPr>
        <p:style>
          <a:lnRef idx="0"/>
          <a:fillRef idx="0"/>
          <a:effectRef idx="0"/>
          <a:fontRef idx="minor"/>
        </p:style>
        <p:txBody>
          <a:bodyPr lIns="90000" rIns="90000" tIns="46800" bIns="46800" anchor="ctr">
            <a:spAutoFit/>
          </a:bodyPr>
          <a:p>
            <a:pPr algn="ctr">
              <a:lnSpc>
                <a:spcPct val="95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COMMUNICATIONS STRATEGY</a:t>
            </a:r>
            <a:endParaRPr b="0" lang="en-US" sz="4400" strike="noStrike" u="none">
              <a:solidFill>
                <a:srgbClr val="000000"/>
              </a:solidFill>
              <a:effectLst/>
              <a:uFillTx/>
              <a:latin typeface="Times New Roman"/>
            </a:endParaRPr>
          </a:p>
        </p:txBody>
      </p:sp>
      <p:sp>
        <p:nvSpPr>
          <p:cNvPr id="15"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Issues to Address</a:t>
            </a: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447560"/>
            <a:ext cx="7772400" cy="472428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Transaction with Rockne</a:t>
            </a:r>
            <a:endParaRPr b="0" lang="en-US" sz="24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How conditioned?</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Rationale</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Plans going forward</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Basics on combined entity</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Employee issues</a:t>
            </a:r>
            <a:endParaRPr b="0" lang="en-US" sz="16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 issues</a:t>
            </a:r>
            <a:endParaRPr b="0" lang="en-US" sz="24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Related parties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Off balance sheet vehicles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Timing of further disclosures; SEC process</a:t>
            </a:r>
            <a:endParaRPr b="0" lang="en-US" sz="16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Core Business Issues</a:t>
            </a:r>
            <a:endParaRPr b="0" lang="en-US" sz="24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Liquidity</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Credit</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Transaction levels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Earnings expectations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Scenarios</a:t>
            </a:r>
            <a:endParaRPr b="0" lang="en-US" sz="4400" strike="noStrike" u="none">
              <a:solidFill>
                <a:srgbClr val="000000"/>
              </a:solidFill>
              <a:effectLst/>
              <a:uFillTx/>
              <a:latin typeface="Times New Roman"/>
            </a:endParaRPr>
          </a:p>
        </p:txBody>
      </p:sp>
      <p:sp>
        <p:nvSpPr>
          <p:cNvPr id="19" name=""/>
          <p:cNvSpPr/>
          <p:nvPr/>
        </p:nvSpPr>
        <p:spPr>
          <a:xfrm>
            <a:off x="914400" y="2819520"/>
            <a:ext cx="2819520" cy="7340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Rockne transaction</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(with customary conditions)</a:t>
            </a:r>
            <a:endParaRPr b="0" lang="en-US" sz="1800" strike="noStrike" u="none">
              <a:solidFill>
                <a:srgbClr val="000000"/>
              </a:solidFill>
              <a:effectLst/>
              <a:uFillTx/>
              <a:latin typeface="Times New Roman"/>
            </a:endParaRPr>
          </a:p>
        </p:txBody>
      </p:sp>
      <p:sp>
        <p:nvSpPr>
          <p:cNvPr id="20" name=""/>
          <p:cNvSpPr/>
          <p:nvPr/>
        </p:nvSpPr>
        <p:spPr>
          <a:xfrm>
            <a:off x="5334120" y="1905120"/>
            <a:ext cx="2514600" cy="459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Tuesday</a:t>
            </a:r>
            <a:endParaRPr b="0" lang="en-US" sz="2400" strike="noStrike" u="none">
              <a:solidFill>
                <a:srgbClr val="000000"/>
              </a:solidFill>
              <a:effectLst/>
              <a:uFillTx/>
              <a:latin typeface="Times New Roman"/>
            </a:endParaRPr>
          </a:p>
        </p:txBody>
      </p:sp>
      <p:sp>
        <p:nvSpPr>
          <p:cNvPr id="21" name=""/>
          <p:cNvSpPr/>
          <p:nvPr/>
        </p:nvSpPr>
        <p:spPr>
          <a:xfrm>
            <a:off x="5181480" y="4114800"/>
            <a:ext cx="2438640" cy="459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Wednesday</a:t>
            </a:r>
            <a:endParaRPr b="0" lang="en-US" sz="2400" strike="noStrike" u="none">
              <a:solidFill>
                <a:srgbClr val="000000"/>
              </a:solidFill>
              <a:effectLst/>
              <a:uFillTx/>
              <a:latin typeface="Times New Roman"/>
            </a:endParaRPr>
          </a:p>
        </p:txBody>
      </p:sp>
      <p:sp>
        <p:nvSpPr>
          <p:cNvPr id="22" name=""/>
          <p:cNvSpPr/>
          <p:nvPr/>
        </p:nvSpPr>
        <p:spPr>
          <a:xfrm>
            <a:off x="914400" y="5029200"/>
            <a:ext cx="2819520" cy="459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No Transaction</a:t>
            </a:r>
            <a:endParaRPr b="0" lang="en-US" sz="2400" strike="noStrike" u="none">
              <a:solidFill>
                <a:srgbClr val="000000"/>
              </a:solidFill>
              <a:effectLst/>
              <a:uFillTx/>
              <a:latin typeface="Times New Roman"/>
            </a:endParaRPr>
          </a:p>
        </p:txBody>
      </p:sp>
      <p:sp>
        <p:nvSpPr>
          <p:cNvPr id="23" name=""/>
          <p:cNvSpPr/>
          <p:nvPr/>
        </p:nvSpPr>
        <p:spPr>
          <a:xfrm flipH="1">
            <a:off x="3733560" y="2209680"/>
            <a:ext cx="1600200" cy="83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3733920" y="3048120"/>
            <a:ext cx="1447560" cy="12952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flipH="1">
            <a:off x="1066320" y="3581280"/>
            <a:ext cx="1219320" cy="7621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1066680" y="4343400"/>
            <a:ext cx="1371600" cy="685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45684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Scenarios</a:t>
            </a:r>
            <a:endParaRPr b="0" lang="en-US" sz="4400" strike="noStrike" u="none">
              <a:solidFill>
                <a:srgbClr val="000000"/>
              </a:solidFill>
              <a:effectLst/>
              <a:uFillTx/>
              <a:latin typeface="Times New Roman"/>
            </a:endParaRPr>
          </a:p>
        </p:txBody>
      </p:sp>
      <p:graphicFrame>
        <p:nvGraphicFramePr>
          <p:cNvPr id="28" name=""/>
          <p:cNvGraphicFramePr/>
          <p:nvPr/>
        </p:nvGraphicFramePr>
        <p:xfrm>
          <a:off x="685800" y="1295280"/>
          <a:ext cx="7704000" cy="4221360"/>
        </p:xfrm>
        <a:graphic>
          <a:graphicData uri="http://schemas.openxmlformats.org/presentationml/2006/ole">
            <p:oleObj progId="Word.Document.12" r:id="rId1" spid="">
              <p:embed/>
              <p:pic>
                <p:nvPicPr>
                  <p:cNvPr id="29" name="" descr=""/>
                  <p:cNvPicPr/>
                  <p:nvPr/>
                </p:nvPicPr>
                <p:blipFill>
                  <a:blip r:embed="rId2"/>
                  <a:stretch/>
                </p:blipFill>
                <p:spPr>
                  <a:xfrm>
                    <a:off x="685800" y="1295280"/>
                    <a:ext cx="7704000" cy="4221360"/>
                  </a:xfrm>
                  <a:prstGeom prst="rect">
                    <a:avLst/>
                  </a:prstGeom>
                  <a:noFill/>
                  <a:ln w="0">
                    <a:noFill/>
                  </a:ln>
                </p:spPr>
              </p:pic>
            </p:oleObj>
          </a:graphicData>
        </a:graphic>
      </p:graphicFrame>
      <p:sp>
        <p:nvSpPr>
          <p:cNvPr id="30" name=""/>
          <p:cNvSpPr/>
          <p:nvPr/>
        </p:nvSpPr>
        <p:spPr>
          <a:xfrm>
            <a:off x="2133720" y="5410080"/>
            <a:ext cx="5029200" cy="10083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Other communications (if transaction):</a:t>
            </a:r>
            <a:endParaRPr b="0" lang="en-US" sz="1200" strike="noStrike" u="none">
              <a:solidFill>
                <a:srgbClr val="000000"/>
              </a:solidFill>
              <a:effectLst/>
              <a:uFillTx/>
              <a:latin typeface="Times New Roman"/>
            </a:endParaRPr>
          </a:p>
          <a:p>
            <a:pPr lvl="3" marL="13716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Employee</a:t>
            </a:r>
            <a:endParaRPr b="0" lang="en-US" sz="1200" strike="noStrike" u="none">
              <a:solidFill>
                <a:srgbClr val="000000"/>
              </a:solidFill>
              <a:effectLst/>
              <a:uFillTx/>
              <a:latin typeface="Times New Roman"/>
            </a:endParaRPr>
          </a:p>
          <a:p>
            <a:pPr lvl="3" marL="13716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Customer</a:t>
            </a:r>
            <a:endParaRPr b="0" lang="en-US" sz="1200" strike="noStrike" u="none">
              <a:solidFill>
                <a:srgbClr val="000000"/>
              </a:solidFill>
              <a:effectLst/>
              <a:uFillTx/>
              <a:latin typeface="Times New Roman"/>
            </a:endParaRPr>
          </a:p>
          <a:p>
            <a:pPr lvl="3" marL="13716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Community</a:t>
            </a:r>
            <a:endParaRPr b="0" lang="en-US" sz="1200" strike="noStrike" u="none">
              <a:solidFill>
                <a:srgbClr val="000000"/>
              </a:solidFill>
              <a:effectLst/>
              <a:uFillTx/>
              <a:latin typeface="Times New Roman"/>
            </a:endParaRPr>
          </a:p>
          <a:p>
            <a:pPr lvl="3" marL="1371600">
              <a:lnSpc>
                <a:spcPct val="100000"/>
              </a:lnSpc>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Government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48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Media Update</a:t>
            </a:r>
            <a:endParaRPr b="0" lang="en-US" sz="4400" strike="noStrike" u="none">
              <a:solidFill>
                <a:srgbClr val="000000"/>
              </a:solidFill>
              <a:effectLst/>
              <a:uFillTx/>
              <a:latin typeface="Times New Roman"/>
            </a:endParaRPr>
          </a:p>
        </p:txBody>
      </p:sp>
      <p:sp>
        <p:nvSpPr>
          <p:cNvPr id="32"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Wall Street Journal story regarding Chewco</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related party</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payment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disclosures</a:t>
            </a: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Wall Street Journal story regarding Arthur Anderson</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AA’s role in reviewing transactions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Is AA being reviewed by special committee?</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UK newspaper (Independent), picked up by wires, rumoring Shell bid</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Likely leak and speculation about Rockne discussions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Red Herring article on EES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Core Messages Regarding Transaction</a:t>
            </a:r>
            <a:endParaRPr b="0" lang="en-US" sz="3600" strike="noStrike" u="none">
              <a:solidFill>
                <a:srgbClr val="000000"/>
              </a:solidFill>
              <a:effectLst/>
              <a:uFillTx/>
              <a:latin typeface="Times New Roman"/>
            </a:endParaRPr>
          </a:p>
        </p:txBody>
      </p:sp>
      <p:sp>
        <p:nvSpPr>
          <p:cNvPr id="34" name="PlaceHolder 2"/>
          <p:cNvSpPr>
            <a:spLocks noGrp="1"/>
          </p:cNvSpPr>
          <p:nvPr>
            <p:ph/>
          </p:nvPr>
        </p:nvSpPr>
        <p:spPr>
          <a:xfrm>
            <a:off x="762120" y="152388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Rockne</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Rockne is buying a great business at a great price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fundamental earnings power of Gipper – which has been obscured by concerns over related party and off-balance sheet transactions – is real and significant</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 were able to move fast because we know this business, we know the people at Gipper and we know how strong their wholesale business is because we trade with them every day</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This transaction enables the shareholders of both companies to participate in the tremendous upside of the combined enterprise</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Gipper</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This deal validates the strength of Gipper’s core business, addresses our liquidity issues and protects Gipper’s wholesale trading franchise</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Good cultural fit between two Houston-based companies with deep roots in the community and the industry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Approach to SEC Questions</a:t>
            </a:r>
            <a:endParaRPr b="0" lang="en-US" sz="3600" strike="noStrike" u="none">
              <a:solidFill>
                <a:srgbClr val="000000"/>
              </a:solidFill>
              <a:effectLst/>
              <a:uFillTx/>
              <a:latin typeface="Times New Roman"/>
            </a:endParaRPr>
          </a:p>
        </p:txBody>
      </p:sp>
      <p:sp>
        <p:nvSpPr>
          <p:cNvPr id="3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Monday, Nov. 5</a:t>
            </a:r>
            <a:r>
              <a:rPr b="0" lang="en-US" sz="2000" strike="noStrike" u="none">
                <a:solidFill>
                  <a:srgbClr val="000000"/>
                </a:solidFill>
                <a:effectLst/>
                <a:uFillTx/>
                <a:latin typeface="Times New Roman"/>
              </a:rPr>
              <a:t> – press release announcing Wednesday written disclosure and Thursday call</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Wednesday, Nov. 7</a:t>
            </a:r>
            <a:r>
              <a:rPr b="0" lang="en-US" sz="2000" strike="noStrike" u="none">
                <a:solidFill>
                  <a:srgbClr val="000000"/>
                </a:solidFill>
                <a:effectLst/>
                <a:uFillTx/>
                <a:latin typeface="Times New Roman"/>
              </a:rPr>
              <a:t> – written disclosure via 8K filing</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Thursday, Nov. 8</a:t>
            </a:r>
            <a:r>
              <a:rPr b="0" lang="en-US" sz="2000" strike="noStrike" u="none">
                <a:solidFill>
                  <a:srgbClr val="000000"/>
                </a:solidFill>
                <a:effectLst/>
                <a:uFillTx/>
                <a:latin typeface="Times New Roman"/>
              </a:rPr>
              <a:t> – conference call</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Focus on distinction between</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impact on past periods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impact on current and future value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4608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2001-04-06T21:06:18Z</dcterms:created>
  <dc:creator>fibarra</dc:creator>
  <dc:description/>
  <dc:language>en-US</dc:language>
  <cp:lastModifiedBy>Leslie R. Hiltabrand</cp:lastModifiedBy>
  <dcterms:modified xsi:type="dcterms:W3CDTF">2001-11-04T17:07:23Z</dcterms:modified>
  <cp:revision>77</cp:revision>
  <dc:subject/>
  <dc:title>PowerPoint Presentation</dc:title>
</cp:coreProperties>
</file>