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_rels/presentation.xml.rels" ContentType="application/vnd.openxmlformats-package.relationships+xml"/>
  <Override PartName="/ppt/media/image1.wmf" ContentType="image/x-wmf"/>
  <Override PartName="/ppt/media/image2.png" ContentType="image/png"/>
  <Override PartName="/ppt/media/image3.wmf" ContentType="image/x-wmf"/>
  <Override PartName="/ppt/media/image4.wmf" ContentType="image/x-wmf"/>
  <Override PartName="/ppt/media/image5.png" ContentType="image/png"/>
  <Override PartName="/ppt/media/image6.png" ContentType="image/png"/>
  <Override PartName="/ppt/media/image7.png" ContentType="image/png"/>
  <Override PartName="/ppt/media/image10.wmf" ContentType="image/x-wmf"/>
  <Override PartName="/ppt/media/image8.wmf" ContentType="image/x-wmf"/>
  <Override PartName="/ppt/media/image9.wmf" ContentType="image/x-wmf"/>
  <Override PartName="/ppt/media/image11.wmf" ContentType="image/x-wmf"/>
  <Override PartName="/ppt/embeddings/oleObject1.bin" ContentType="application/vnd.openxmlformats-officedocument.oleObject"/>
  <Override PartName="/ppt/embeddings/oleObject1.xlsx" ContentType="application/vnd.openxmlformats-officedocument.spreadsheetml.sheet"/>
  <Override PartName="/ppt/embeddings/oleObject2.xlsx" ContentType="application/vnd.openxmlformats-officedocument.spreadsheetml.sheet"/>
  <Override PartName="/ppt/embeddings/oleObject3.bin" ContentType="application/vnd.openxmlformats-officedocument.oleObject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/>
  <p:notesSz cx="6940550" cy="9234488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<Relationship Id="rId3" Type="http://schemas.openxmlformats.org/officeDocument/2006/relationships/image" Target="../media/image2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<Relationship Id="rId3" Type="http://schemas.openxmlformats.org/officeDocument/2006/relationships/image" Target="../media/image2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<Relationship Id="rId3" Type="http://schemas.openxmlformats.org/officeDocument/2006/relationships/image" Target="../media/image2.png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" descr=""/>
          <p:cNvPicPr/>
          <p:nvPr/>
        </p:nvPicPr>
        <p:blipFill>
          <a:blip r:embed="rId2"/>
          <a:stretch/>
        </p:blipFill>
        <p:spPr>
          <a:xfrm>
            <a:off x="2895480" y="2133720"/>
            <a:ext cx="3218040" cy="3105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533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sldNum" idx="1"/>
          </p:nvPr>
        </p:nvSpPr>
        <p:spPr>
          <a:xfrm>
            <a:off x="2819160" y="6552720"/>
            <a:ext cx="1904760" cy="381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FBDEBE8-0CF8-4795-A5F3-6FE5FFD55B70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body"/>
          </p:nvPr>
        </p:nvSpPr>
        <p:spPr>
          <a:xfrm>
            <a:off x="685800" y="1218960"/>
            <a:ext cx="7772400" cy="2608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465120" indent="-465120">
              <a:spcBef>
                <a:spcPts val="499"/>
              </a:spcBef>
              <a:buClr>
                <a:srgbClr val="009900"/>
              </a:buClr>
              <a:buFont typeface="Monotype Sorts" charset="2"/>
              <a:buChar char="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07920" indent="-285480">
              <a:spcBef>
                <a:spcPts val="499"/>
              </a:spcBef>
              <a:buClr>
                <a:srgbClr val="009900"/>
              </a:buClr>
              <a:buFont typeface="Monotype Sorts" charset="2"/>
              <a:buChar char="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251000" indent="-228600">
              <a:spcBef>
                <a:spcPts val="499"/>
              </a:spcBef>
              <a:buClr>
                <a:srgbClr val="009900"/>
              </a:buClr>
              <a:buFont typeface="Monotype Sorts" charset="2"/>
              <a:buChar char="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0099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0099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0" y="812880"/>
            <a:ext cx="9144000" cy="152280"/>
          </a:xfrm>
          <a:prstGeom prst="rect">
            <a:avLst/>
          </a:prstGeom>
          <a:gradFill rotWithShape="0">
            <a:gsLst>
              <a:gs pos="0">
                <a:srgbClr val="008000"/>
              </a:gs>
              <a:gs pos="100000">
                <a:srgbClr val="f2f8f2"/>
              </a:gs>
            </a:gsLst>
            <a:lin ang="135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" name="logotag_rev" descr=""/>
          <p:cNvPicPr/>
          <p:nvPr/>
        </p:nvPicPr>
        <p:blipFill>
          <a:blip r:embed="rId3"/>
          <a:srcRect l="0" t="0" r="729" b="0"/>
          <a:stretch/>
        </p:blipFill>
        <p:spPr>
          <a:xfrm>
            <a:off x="7772400" y="6456240"/>
            <a:ext cx="1352520" cy="40176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chart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" descr=""/>
          <p:cNvPicPr/>
          <p:nvPr/>
        </p:nvPicPr>
        <p:blipFill>
          <a:blip r:embed="rId2"/>
          <a:stretch/>
        </p:blipFill>
        <p:spPr>
          <a:xfrm>
            <a:off x="2895480" y="2133720"/>
            <a:ext cx="3218040" cy="3105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533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ldNum" idx="2"/>
          </p:nvPr>
        </p:nvSpPr>
        <p:spPr>
          <a:xfrm>
            <a:off x="2819160" y="6552720"/>
            <a:ext cx="1904760" cy="381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5C95807-7B30-4EEA-A8CD-838FEBB13566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685800" y="1218960"/>
            <a:ext cx="7772400" cy="2608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465120" indent="-465120">
              <a:spcBef>
                <a:spcPts val="499"/>
              </a:spcBef>
              <a:buClr>
                <a:srgbClr val="009900"/>
              </a:buClr>
              <a:buFont typeface="Monotype Sorts" charset="2"/>
              <a:buChar char="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07920" indent="-285480">
              <a:spcBef>
                <a:spcPts val="499"/>
              </a:spcBef>
              <a:buClr>
                <a:srgbClr val="009900"/>
              </a:buClr>
              <a:buFont typeface="Monotype Sorts" charset="2"/>
              <a:buChar char="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251000" indent="-228600">
              <a:spcBef>
                <a:spcPts val="499"/>
              </a:spcBef>
              <a:buClr>
                <a:srgbClr val="009900"/>
              </a:buClr>
              <a:buFont typeface="Monotype Sorts" charset="2"/>
              <a:buChar char="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0099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0099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0" y="812880"/>
            <a:ext cx="9144000" cy="152280"/>
          </a:xfrm>
          <a:prstGeom prst="rect">
            <a:avLst/>
          </a:prstGeom>
          <a:gradFill rotWithShape="0">
            <a:gsLst>
              <a:gs pos="0">
                <a:srgbClr val="008000"/>
              </a:gs>
              <a:gs pos="100000">
                <a:srgbClr val="f2f8f2"/>
              </a:gs>
            </a:gsLst>
            <a:lin ang="135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0" name="logotag_rev" descr=""/>
          <p:cNvPicPr/>
          <p:nvPr/>
        </p:nvPicPr>
        <p:blipFill>
          <a:blip r:embed="rId3"/>
          <a:srcRect l="0" t="0" r="729" b="0"/>
          <a:stretch/>
        </p:blipFill>
        <p:spPr>
          <a:xfrm>
            <a:off x="7772400" y="6456240"/>
            <a:ext cx="1352520" cy="40176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" descr=""/>
          <p:cNvPicPr/>
          <p:nvPr/>
        </p:nvPicPr>
        <p:blipFill>
          <a:blip r:embed="rId2"/>
          <a:stretch/>
        </p:blipFill>
        <p:spPr>
          <a:xfrm>
            <a:off x="2895480" y="2133720"/>
            <a:ext cx="3218040" cy="3105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533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sldNum" idx="3"/>
          </p:nvPr>
        </p:nvSpPr>
        <p:spPr>
          <a:xfrm>
            <a:off x="2819160" y="6552720"/>
            <a:ext cx="1904760" cy="381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96547B5-F052-4259-830C-6B203A24B0F4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685800" y="1218960"/>
            <a:ext cx="7772400" cy="2608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465120" indent="-465120">
              <a:spcBef>
                <a:spcPts val="499"/>
              </a:spcBef>
              <a:buClr>
                <a:srgbClr val="009900"/>
              </a:buClr>
              <a:buFont typeface="Monotype Sorts" charset="2"/>
              <a:buChar char="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07920" indent="-285480">
              <a:spcBef>
                <a:spcPts val="499"/>
              </a:spcBef>
              <a:buClr>
                <a:srgbClr val="009900"/>
              </a:buClr>
              <a:buFont typeface="Monotype Sorts" charset="2"/>
              <a:buChar char="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251000" indent="-228600">
              <a:spcBef>
                <a:spcPts val="499"/>
              </a:spcBef>
              <a:buClr>
                <a:srgbClr val="009900"/>
              </a:buClr>
              <a:buFont typeface="Monotype Sorts" charset="2"/>
              <a:buChar char="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0099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0099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0" y="812880"/>
            <a:ext cx="9144000" cy="152280"/>
          </a:xfrm>
          <a:prstGeom prst="rect">
            <a:avLst/>
          </a:prstGeom>
          <a:gradFill rotWithShape="0">
            <a:gsLst>
              <a:gs pos="0">
                <a:srgbClr val="008000"/>
              </a:gs>
              <a:gs pos="100000">
                <a:srgbClr val="f2f8f2"/>
              </a:gs>
            </a:gsLst>
            <a:lin ang="135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5" name="logotag_rev" descr=""/>
          <p:cNvPicPr/>
          <p:nvPr/>
        </p:nvPicPr>
        <p:blipFill>
          <a:blip r:embed="rId3"/>
          <a:srcRect l="0" t="0" r="729" b="0"/>
          <a:stretch/>
        </p:blipFill>
        <p:spPr>
          <a:xfrm>
            <a:off x="7772400" y="6456240"/>
            <a:ext cx="1352520" cy="40176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85800" y="37936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1" i="1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0" y="838080"/>
            <a:ext cx="9144000" cy="152640"/>
          </a:xfrm>
          <a:prstGeom prst="rect">
            <a:avLst/>
          </a:prstGeom>
          <a:gradFill rotWithShape="0">
            <a:gsLst>
              <a:gs pos="0">
                <a:srgbClr val="008000"/>
              </a:gs>
              <a:gs pos="100000">
                <a:srgbClr val="f2f8f2"/>
              </a:gs>
            </a:gsLst>
            <a:lin ang="135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8" name="logotag_rev" descr=""/>
          <p:cNvPicPr/>
          <p:nvPr/>
        </p:nvPicPr>
        <p:blipFill>
          <a:blip r:embed="rId2"/>
          <a:srcRect l="0" t="0" r="715" b="0"/>
          <a:stretch/>
        </p:blipFill>
        <p:spPr>
          <a:xfrm>
            <a:off x="1523880" y="1592280"/>
            <a:ext cx="6172200" cy="1836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1" i="1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165240" algn="ctr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 indent="108000" algn="ctr">
              <a:spcBef>
                <a:spcPts val="451"/>
              </a:spcBef>
              <a:buClr>
                <a:srgbClr val="009900"/>
              </a:buClr>
              <a:buFont typeface="Monotype Sorts" charset="2"/>
              <a:buChar char="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371600" algn="ctr">
              <a:spcBef>
                <a:spcPts val="451"/>
              </a:spcBef>
              <a:buClr>
                <a:srgbClr val="009900"/>
              </a:buClr>
              <a:buFont typeface="Times New Roman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1828800" algn="ctr">
              <a:spcBef>
                <a:spcPts val="451"/>
              </a:spcBef>
              <a:buClr>
                <a:srgbClr val="009900"/>
              </a:buClr>
              <a:buFont typeface="Times New Roman"/>
              <a:buChar char="–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182880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182880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.png"/><Relationship Id="rId3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6.png"/><Relationship Id="rId3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7.png"/><Relationship Id="rId3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9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10.wmf"/><Relationship Id="rId5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9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11.wmf"/><Relationship Id="rId5" Type="http://schemas.openxmlformats.org/officeDocument/2006/relationships/oleObject" Target="../embeddings/oleObject3.bin"/><Relationship Id="rId6" Type="http://schemas.openxmlformats.org/officeDocument/2006/relationships/image" Target="../media/image9.wmf"/><Relationship Id="rId7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85800" y="37936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Financial Report</a:t>
            </a:r>
            <a:br>
              <a:rPr sz="2800"/>
            </a:b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November 2000</a:t>
            </a:r>
            <a:endParaRPr b="1" i="1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subTitle"/>
          </p:nvPr>
        </p:nvSpPr>
        <p:spPr>
          <a:xfrm>
            <a:off x="1371600" y="5394240"/>
            <a:ext cx="6400800" cy="69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spAutoFit/>
          </a:bodyPr>
          <a:p>
            <a:pPr indent="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William I Jacobs</a:t>
            </a:r>
            <a:endParaRPr b="1" i="1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Chief Financial Officer</a:t>
            </a:r>
            <a:endParaRPr b="1" i="1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2BB5E276-5719-407A-81ED-E9E440EEA846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533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Quarterly Results - Revenue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3" name=""/>
          <p:cNvGraphicFramePr/>
          <p:nvPr/>
        </p:nvGraphicFramePr>
        <p:xfrm>
          <a:off x="762120" y="1487520"/>
          <a:ext cx="7385040" cy="43848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62120" y="1487520"/>
                    <a:ext cx="7385040" cy="4384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75096FA-5D57-4B9B-AB9D-159B03E414EF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533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Net Income by Quarter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6" name=""/>
          <p:cNvGraphicFramePr/>
          <p:nvPr/>
        </p:nvGraphicFramePr>
        <p:xfrm>
          <a:off x="652320" y="1357200"/>
          <a:ext cx="7853400" cy="45673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52320" y="1357200"/>
                    <a:ext cx="7853400" cy="4567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857C364-DB0D-41B3-A09A-AB98E23E45EE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533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Consolidated Balance Sheet (Unaudited)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1908000" y="989640"/>
            <a:ext cx="9115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in thousands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3048120" y="2133720"/>
            <a:ext cx="3200400" cy="32004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1" name=""/>
          <p:cNvGraphicFramePr/>
          <p:nvPr/>
        </p:nvGraphicFramePr>
        <p:xfrm>
          <a:off x="1219320" y="1066680"/>
          <a:ext cx="6324480" cy="55976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19320" y="1066680"/>
                    <a:ext cx="6324480" cy="5597640"/>
                  </a:xfrm>
                  <a:prstGeom prst="rect">
                    <a:avLst/>
                  </a:prstGeom>
                  <a:solidFill>
                    <a:srgbClr val="ffffff"/>
                  </a:solidFill>
                  <a:ln w="9360">
                    <a:solidFill>
                      <a:srgbClr val="000000"/>
                    </a:solidFill>
                    <a:miter/>
                  </a:ln>
                  <a:effectLst>
                    <a:outerShdw dist="71785" dir="2700000" blurRad="0" rotWithShape="0">
                      <a:srgbClr val="000000"/>
                    </a:outerShdw>
                  </a:effectLst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C019E54-2C22-4C85-9E72-F05498D7D013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Income Statement -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3Q Actuals and 4Q Forecast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3981240" y="1065600"/>
            <a:ext cx="9115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in thousands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2819520" y="1905120"/>
            <a:ext cx="3504960" cy="38098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6" name=""/>
          <p:cNvGraphicFramePr/>
          <p:nvPr/>
        </p:nvGraphicFramePr>
        <p:xfrm>
          <a:off x="304920" y="1600200"/>
          <a:ext cx="8458200" cy="42735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1600200"/>
                    <a:ext cx="8458200" cy="4273560"/>
                  </a:xfrm>
                  <a:prstGeom prst="rect">
                    <a:avLst/>
                  </a:prstGeom>
                  <a:solidFill>
                    <a:srgbClr val="ffffff"/>
                  </a:solidFill>
                  <a:ln w="9360">
                    <a:solidFill>
                      <a:srgbClr val="000000"/>
                    </a:solidFill>
                    <a:miter/>
                  </a:ln>
                  <a:effectLst>
                    <a:outerShdw dist="71785" dir="2700000" blurRad="0" rotWithShape="0">
                      <a:srgbClr val="000000"/>
                    </a:outerShdw>
                  </a:effectLst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BEE9343-5C1C-4074-A627-692E48AFA963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85800" y="17748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Income Statement - Sept 30, 2000 YTD and 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Full Year Forecast  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4060440" y="989640"/>
            <a:ext cx="9115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in thousands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3048120" y="2133720"/>
            <a:ext cx="3200400" cy="32004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1" name=""/>
          <p:cNvGraphicFramePr/>
          <p:nvPr/>
        </p:nvGraphicFramePr>
        <p:xfrm>
          <a:off x="685800" y="1676520"/>
          <a:ext cx="8001000" cy="42940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85800" y="1676520"/>
                    <a:ext cx="8001000" cy="4294080"/>
                  </a:xfrm>
                  <a:prstGeom prst="rect">
                    <a:avLst/>
                  </a:prstGeom>
                  <a:solidFill>
                    <a:srgbClr val="ffffff"/>
                  </a:solidFill>
                  <a:ln w="9360">
                    <a:solidFill>
                      <a:srgbClr val="000000"/>
                    </a:solidFill>
                    <a:miter/>
                  </a:ln>
                  <a:effectLst>
                    <a:outerShdw dist="71785" dir="2700000" blurRad="0" rotWithShape="0">
                      <a:srgbClr val="000000"/>
                    </a:outerShdw>
                  </a:effectLst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77003E2-6210-4A49-966C-FCF6005EF2C8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533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2001 and 2Q 2002 Budget and Planning Timeline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4" name=""/>
          <p:cNvGraphicFramePr/>
          <p:nvPr/>
        </p:nvGraphicFramePr>
        <p:xfrm>
          <a:off x="685800" y="1351080"/>
          <a:ext cx="7924680" cy="46688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85800" y="1351080"/>
                    <a:ext cx="7924680" cy="4668840"/>
                  </a:xfrm>
                  <a:prstGeom prst="rect">
                    <a:avLst/>
                  </a:prstGeom>
                  <a:solidFill>
                    <a:srgbClr val="ffffff"/>
                  </a:solidFill>
                  <a:ln w="0">
                    <a:noFill/>
                  </a:ln>
                  <a:effectLst>
                    <a:outerShdw dist="71785" dir="2700000" blurRad="0" rotWithShape="0">
                      <a:srgbClr val="000000"/>
                    </a:outerShdw>
                  </a:effectLst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3C241C3-804C-43F2-AC4E-4BF6BD55EDC1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647640" y="304560"/>
            <a:ext cx="8445600" cy="533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Customer Acquisition Metrics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658800" y="-4178160"/>
            <a:ext cx="6438960" cy="3024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658800" y="-4178160"/>
            <a:ext cx="6438960" cy="3024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9" name=""/>
          <p:cNvGraphicFramePr/>
          <p:nvPr/>
        </p:nvGraphicFramePr>
        <p:xfrm>
          <a:off x="1523880" y="1395360"/>
          <a:ext cx="6097680" cy="40687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5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23880" y="1395360"/>
                    <a:ext cx="6097680" cy="4068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1" name=""/>
          <p:cNvSpPr/>
          <p:nvPr/>
        </p:nvSpPr>
        <p:spPr>
          <a:xfrm>
            <a:off x="2212200" y="1370520"/>
            <a:ext cx="47199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Weekly Mail Drops &amp; Inbound Response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671400" y="1371600"/>
            <a:ext cx="184320" cy="396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3" name=""/>
          <p:cNvGraphicFramePr/>
          <p:nvPr/>
        </p:nvGraphicFramePr>
        <p:xfrm>
          <a:off x="228600" y="1955880"/>
          <a:ext cx="8839080" cy="436860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54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228600" y="1955880"/>
                    <a:ext cx="8839080" cy="4368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79F59333-00F2-45BB-A0E0-EE98ADA1C28A}" type="slidenum">
              <a:t>8</a:t>
            </a:fld>
          </a:p>
        </p:txBody>
      </p:sp>
    </p:spTree>
  </p:cSld>
  <p:transition spd="med">
    <p:wipe dir="r"/>
  </p:transition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609120" y="304560"/>
            <a:ext cx="8077320" cy="533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Customer Acquisition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658800" y="-4178160"/>
            <a:ext cx="6438960" cy="3024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658800" y="-4178160"/>
            <a:ext cx="6438960" cy="3024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8" name=""/>
          <p:cNvGraphicFramePr/>
          <p:nvPr/>
        </p:nvGraphicFramePr>
        <p:xfrm>
          <a:off x="1523880" y="1547640"/>
          <a:ext cx="6097680" cy="40690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5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23880" y="1547640"/>
                    <a:ext cx="6097680" cy="4069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0" name=""/>
          <p:cNvSpPr/>
          <p:nvPr/>
        </p:nvSpPr>
        <p:spPr>
          <a:xfrm>
            <a:off x="3350880" y="1370520"/>
            <a:ext cx="24710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Weekly Enrollments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61" name=""/>
          <p:cNvGraphicFramePr/>
          <p:nvPr/>
        </p:nvGraphicFramePr>
        <p:xfrm>
          <a:off x="457200" y="1454040"/>
          <a:ext cx="8431200" cy="525168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62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57200" y="1454040"/>
                    <a:ext cx="8431200" cy="5251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63" name=""/>
          <p:cNvGraphicFramePr/>
          <p:nvPr/>
        </p:nvGraphicFramePr>
        <p:xfrm>
          <a:off x="1682640" y="1811160"/>
          <a:ext cx="6097680" cy="406908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64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1682640" y="1811160"/>
                    <a:ext cx="6097680" cy="4069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49EDB563-51D8-4519-8CA4-19D38922F018}" type="slidenum">
              <a:t>9</a:t>
            </a:fld>
          </a:p>
        </p:txBody>
      </p:sp>
    </p:spTree>
  </p:cSld>
  <p:transition spd="med">
    <p:wipe dir="r"/>
  </p:transition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2000-11-22T12:17:32Z</dcterms:created>
  <dc:creator>liannott</dc:creator>
  <dc:description/>
  <dc:language>en-US</dc:language>
  <cp:lastModifiedBy>liannott</cp:lastModifiedBy>
  <cp:lastPrinted>2000-11-27T20:56:24Z</cp:lastPrinted>
  <dcterms:modified xsi:type="dcterms:W3CDTF">2000-11-27T21:31:37Z</dcterms:modified>
  <cp:revision>15</cp:revision>
  <dc:subject/>
  <dc:title>No Slide Title</dc:title>
</cp:coreProperties>
</file>