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wmf" ContentType="image/x-wmf"/>
  <Override PartName="/ppt/media/image4.png" ContentType="image/png"/>
  <Override PartName="/ppt/embeddings/oleObject1.xlsx" ContentType="application/vnd.openxmlformats-officedocument.spreadsheetml.sheet"/>
  <Override PartName="/ppt/embeddings/oleObject1.bin" ContentType="application/vnd.openxmlformats-officedocument.oleObject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867E945-7476-4584-A6EA-EB7D428047B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01520" y="-52920"/>
            <a:ext cx="7772400" cy="551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i="1" lang="en-US" sz="3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81A3253-160A-4D0C-981F-A133D3445E5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01520" y="-52920"/>
            <a:ext cx="7772400" cy="551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i="1" lang="en-US" sz="3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B319AF9-8004-4E2B-A556-22E6273739B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01520" y="-38520"/>
            <a:ext cx="7772400" cy="5223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1" i="1" lang="en-US" sz="3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68580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65530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6C712C2-66A0-4DD8-8462-6CACB0655F36}" type="slidenum"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package" Target="../embeddings/oleObject1.xlsx"/><Relationship Id="rId3" Type="http://schemas.openxmlformats.org/officeDocument/2006/relationships/image" Target="../media/image3.wmf"/><Relationship Id="rId4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358740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Board Presentation</a:t>
            </a:r>
            <a:endParaRPr b="1" i="1" lang="en-US" sz="4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1371600" y="4749840"/>
            <a:ext cx="6400800" cy="914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Greg Whalley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Net Works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" name=""/>
          <p:cNvSpPr/>
          <p:nvPr/>
        </p:nvSpPr>
        <p:spPr>
          <a:xfrm>
            <a:off x="1074600" y="6040440"/>
            <a:ext cx="6996240" cy="47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October  2000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2" name=""/>
          <p:cNvGrpSpPr/>
          <p:nvPr/>
        </p:nvGrpSpPr>
        <p:grpSpPr>
          <a:xfrm>
            <a:off x="3182760" y="689040"/>
            <a:ext cx="2782800" cy="2782440"/>
            <a:chOff x="3182760" y="689040"/>
            <a:chExt cx="2782800" cy="2782440"/>
          </a:xfrm>
        </p:grpSpPr>
        <p:grpSp>
          <p:nvGrpSpPr>
            <p:cNvPr id="13" name=""/>
            <p:cNvGrpSpPr/>
            <p:nvPr/>
          </p:nvGrpSpPr>
          <p:grpSpPr>
            <a:xfrm>
              <a:off x="3182760" y="1717560"/>
              <a:ext cx="2782800" cy="1753920"/>
              <a:chOff x="3182760" y="1717560"/>
              <a:chExt cx="2782800" cy="1753920"/>
            </a:xfrm>
          </p:grpSpPr>
          <p:sp>
            <p:nvSpPr>
              <p:cNvPr id="14" name=""/>
              <p:cNvSpPr/>
              <p:nvPr/>
            </p:nvSpPr>
            <p:spPr>
              <a:xfrm>
                <a:off x="3182760" y="1725120"/>
                <a:ext cx="557640" cy="556200"/>
              </a:xfrm>
              <a:custGeom>
                <a:avLst/>
                <a:gdLst/>
                <a:ahLst/>
                <a:rect l="l" t="t" r="r" b="b"/>
                <a:pathLst>
                  <a:path w="352" h="351">
                    <a:moveTo>
                      <a:pt x="0" y="225"/>
                    </a:moveTo>
                    <a:lnTo>
                      <a:pt x="226" y="0"/>
                    </a:lnTo>
                    <a:lnTo>
                      <a:pt x="351" y="125"/>
                    </a:lnTo>
                    <a:lnTo>
                      <a:pt x="308" y="167"/>
                    </a:lnTo>
                    <a:lnTo>
                      <a:pt x="230" y="90"/>
                    </a:lnTo>
                    <a:lnTo>
                      <a:pt x="189" y="131"/>
                    </a:lnTo>
                    <a:lnTo>
                      <a:pt x="265" y="208"/>
                    </a:lnTo>
                    <a:lnTo>
                      <a:pt x="222" y="249"/>
                    </a:lnTo>
                    <a:lnTo>
                      <a:pt x="146" y="174"/>
                    </a:lnTo>
                    <a:lnTo>
                      <a:pt x="90" y="229"/>
                    </a:lnTo>
                    <a:lnTo>
                      <a:pt x="168" y="307"/>
                    </a:lnTo>
                    <a:lnTo>
                      <a:pt x="126" y="350"/>
                    </a:lnTo>
                    <a:lnTo>
                      <a:pt x="0" y="225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" name=""/>
              <p:cNvSpPr/>
              <p:nvPr/>
            </p:nvSpPr>
            <p:spPr>
              <a:xfrm>
                <a:off x="3453480" y="1996200"/>
                <a:ext cx="592560" cy="592560"/>
              </a:xfrm>
              <a:custGeom>
                <a:avLst/>
                <a:gdLst/>
                <a:ahLst/>
                <a:rect l="l" t="t" r="r" b="b"/>
                <a:pathLst>
                  <a:path w="374" h="374">
                    <a:moveTo>
                      <a:pt x="226" y="0"/>
                    </a:moveTo>
                    <a:lnTo>
                      <a:pt x="282" y="56"/>
                    </a:lnTo>
                    <a:lnTo>
                      <a:pt x="200" y="225"/>
                    </a:lnTo>
                    <a:lnTo>
                      <a:pt x="201" y="226"/>
                    </a:lnTo>
                    <a:lnTo>
                      <a:pt x="327" y="100"/>
                    </a:lnTo>
                    <a:lnTo>
                      <a:pt x="373" y="146"/>
                    </a:lnTo>
                    <a:lnTo>
                      <a:pt x="148" y="373"/>
                    </a:lnTo>
                    <a:lnTo>
                      <a:pt x="94" y="319"/>
                    </a:lnTo>
                    <a:lnTo>
                      <a:pt x="174" y="146"/>
                    </a:lnTo>
                    <a:lnTo>
                      <a:pt x="48" y="272"/>
                    </a:lnTo>
                    <a:lnTo>
                      <a:pt x="0" y="225"/>
                    </a:lnTo>
                    <a:lnTo>
                      <a:pt x="226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" name=""/>
              <p:cNvSpPr/>
              <p:nvPr/>
            </p:nvSpPr>
            <p:spPr>
              <a:xfrm>
                <a:off x="4342680" y="2883960"/>
                <a:ext cx="591120" cy="587520"/>
              </a:xfrm>
              <a:custGeom>
                <a:avLst/>
                <a:gdLst/>
                <a:ahLst/>
                <a:rect l="l" t="t" r="r" b="b"/>
                <a:pathLst>
                  <a:path w="373" h="371">
                    <a:moveTo>
                      <a:pt x="225" y="0"/>
                    </a:moveTo>
                    <a:lnTo>
                      <a:pt x="281" y="56"/>
                    </a:lnTo>
                    <a:lnTo>
                      <a:pt x="200" y="226"/>
                    </a:lnTo>
                    <a:lnTo>
                      <a:pt x="325" y="100"/>
                    </a:lnTo>
                    <a:lnTo>
                      <a:pt x="372" y="147"/>
                    </a:lnTo>
                    <a:lnTo>
                      <a:pt x="147" y="370"/>
                    </a:lnTo>
                    <a:lnTo>
                      <a:pt x="94" y="320"/>
                    </a:lnTo>
                    <a:lnTo>
                      <a:pt x="174" y="146"/>
                    </a:lnTo>
                    <a:lnTo>
                      <a:pt x="47" y="273"/>
                    </a:lnTo>
                    <a:lnTo>
                      <a:pt x="0" y="225"/>
                    </a:lnTo>
                    <a:lnTo>
                      <a:pt x="225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" name=""/>
              <p:cNvSpPr/>
              <p:nvPr/>
            </p:nvSpPr>
            <p:spPr>
              <a:xfrm>
                <a:off x="4113000" y="2646000"/>
                <a:ext cx="26280" cy="90360"/>
              </a:xfrm>
              <a:custGeom>
                <a:avLst/>
                <a:gdLst/>
                <a:ahLst/>
                <a:rect l="l" t="t" r="r" b="b"/>
                <a:pathLst>
                  <a:path w="17" h="57">
                    <a:moveTo>
                      <a:pt x="0" y="0"/>
                    </a:moveTo>
                    <a:lnTo>
                      <a:pt x="0" y="56"/>
                    </a:lnTo>
                    <a:lnTo>
                      <a:pt x="2" y="53"/>
                    </a:lnTo>
                    <a:lnTo>
                      <a:pt x="16" y="33"/>
                    </a:lnTo>
                    <a:lnTo>
                      <a:pt x="13" y="1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3560" bIns="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" name=""/>
              <p:cNvSpPr/>
              <p:nvPr/>
            </p:nvSpPr>
            <p:spPr>
              <a:xfrm>
                <a:off x="4113000" y="2305080"/>
                <a:ext cx="180360" cy="353520"/>
              </a:xfrm>
              <a:custGeom>
                <a:avLst/>
                <a:gdLst/>
                <a:ahLst/>
                <a:rect l="l" t="t" r="r" b="b"/>
                <a:pathLst>
                  <a:path w="114" h="223">
                    <a:moveTo>
                      <a:pt x="0" y="164"/>
                    </a:moveTo>
                    <a:lnTo>
                      <a:pt x="0" y="211"/>
                    </a:lnTo>
                    <a:lnTo>
                      <a:pt x="10" y="216"/>
                    </a:lnTo>
                    <a:lnTo>
                      <a:pt x="22" y="221"/>
                    </a:lnTo>
                    <a:lnTo>
                      <a:pt x="33" y="222"/>
                    </a:lnTo>
                    <a:lnTo>
                      <a:pt x="44" y="221"/>
                    </a:lnTo>
                    <a:lnTo>
                      <a:pt x="66" y="211"/>
                    </a:lnTo>
                    <a:lnTo>
                      <a:pt x="88" y="192"/>
                    </a:lnTo>
                    <a:lnTo>
                      <a:pt x="103" y="174"/>
                    </a:lnTo>
                    <a:lnTo>
                      <a:pt x="111" y="155"/>
                    </a:lnTo>
                    <a:lnTo>
                      <a:pt x="113" y="138"/>
                    </a:lnTo>
                    <a:lnTo>
                      <a:pt x="109" y="121"/>
                    </a:lnTo>
                    <a:lnTo>
                      <a:pt x="101" y="103"/>
                    </a:lnTo>
                    <a:lnTo>
                      <a:pt x="88" y="85"/>
                    </a:lnTo>
                    <a:lnTo>
                      <a:pt x="53" y="4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00"/>
                    </a:lnTo>
                    <a:lnTo>
                      <a:pt x="19" y="82"/>
                    </a:lnTo>
                    <a:lnTo>
                      <a:pt x="34" y="100"/>
                    </a:lnTo>
                    <a:lnTo>
                      <a:pt x="41" y="117"/>
                    </a:lnTo>
                    <a:lnTo>
                      <a:pt x="40" y="134"/>
                    </a:lnTo>
                    <a:lnTo>
                      <a:pt x="28" y="151"/>
                    </a:lnTo>
                    <a:lnTo>
                      <a:pt x="12" y="163"/>
                    </a:lnTo>
                    <a:lnTo>
                      <a:pt x="0" y="164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" name=""/>
              <p:cNvSpPr/>
              <p:nvPr/>
            </p:nvSpPr>
            <p:spPr>
              <a:xfrm>
                <a:off x="3764160" y="2314800"/>
                <a:ext cx="350280" cy="574920"/>
              </a:xfrm>
              <a:custGeom>
                <a:avLst/>
                <a:gdLst/>
                <a:ahLst/>
                <a:rect l="l" t="t" r="r" b="b"/>
                <a:pathLst>
                  <a:path w="221" h="363">
                    <a:moveTo>
                      <a:pt x="220" y="94"/>
                    </a:moveTo>
                    <a:lnTo>
                      <a:pt x="220" y="0"/>
                    </a:lnTo>
                    <a:lnTo>
                      <a:pt x="0" y="220"/>
                    </a:lnTo>
                    <a:lnTo>
                      <a:pt x="47" y="267"/>
                    </a:lnTo>
                    <a:lnTo>
                      <a:pt x="144" y="170"/>
                    </a:lnTo>
                    <a:lnTo>
                      <a:pt x="153" y="179"/>
                    </a:lnTo>
                    <a:lnTo>
                      <a:pt x="161" y="189"/>
                    </a:lnTo>
                    <a:lnTo>
                      <a:pt x="167" y="204"/>
                    </a:lnTo>
                    <a:lnTo>
                      <a:pt x="167" y="221"/>
                    </a:lnTo>
                    <a:lnTo>
                      <a:pt x="159" y="234"/>
                    </a:lnTo>
                    <a:lnTo>
                      <a:pt x="120" y="274"/>
                    </a:lnTo>
                    <a:lnTo>
                      <a:pt x="105" y="292"/>
                    </a:lnTo>
                    <a:lnTo>
                      <a:pt x="99" y="302"/>
                    </a:lnTo>
                    <a:lnTo>
                      <a:pt x="95" y="315"/>
                    </a:lnTo>
                    <a:lnTo>
                      <a:pt x="142" y="362"/>
                    </a:lnTo>
                    <a:lnTo>
                      <a:pt x="146" y="350"/>
                    </a:lnTo>
                    <a:lnTo>
                      <a:pt x="152" y="339"/>
                    </a:lnTo>
                    <a:lnTo>
                      <a:pt x="167" y="321"/>
                    </a:lnTo>
                    <a:lnTo>
                      <a:pt x="201" y="286"/>
                    </a:lnTo>
                    <a:lnTo>
                      <a:pt x="220" y="265"/>
                    </a:lnTo>
                    <a:lnTo>
                      <a:pt x="220" y="209"/>
                    </a:lnTo>
                    <a:lnTo>
                      <a:pt x="216" y="204"/>
                    </a:lnTo>
                    <a:lnTo>
                      <a:pt x="217" y="203"/>
                    </a:lnTo>
                    <a:lnTo>
                      <a:pt x="220" y="205"/>
                    </a:lnTo>
                    <a:lnTo>
                      <a:pt x="220" y="158"/>
                    </a:lnTo>
                    <a:lnTo>
                      <a:pt x="215" y="158"/>
                    </a:lnTo>
                    <a:lnTo>
                      <a:pt x="196" y="151"/>
                    </a:lnTo>
                    <a:lnTo>
                      <a:pt x="178" y="136"/>
                    </a:lnTo>
                    <a:lnTo>
                      <a:pt x="220" y="94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" name=""/>
              <p:cNvSpPr/>
              <p:nvPr/>
            </p:nvSpPr>
            <p:spPr>
              <a:xfrm>
                <a:off x="4341600" y="2646000"/>
                <a:ext cx="237240" cy="444960"/>
              </a:xfrm>
              <a:custGeom>
                <a:avLst/>
                <a:gdLst/>
                <a:ahLst/>
                <a:rect l="l" t="t" r="r" b="b"/>
                <a:pathLst>
                  <a:path w="150" h="281">
                    <a:moveTo>
                      <a:pt x="0" y="189"/>
                    </a:moveTo>
                    <a:lnTo>
                      <a:pt x="0" y="280"/>
                    </a:lnTo>
                    <a:lnTo>
                      <a:pt x="20" y="263"/>
                    </a:lnTo>
                    <a:lnTo>
                      <a:pt x="115" y="168"/>
                    </a:lnTo>
                    <a:lnTo>
                      <a:pt x="133" y="147"/>
                    </a:lnTo>
                    <a:lnTo>
                      <a:pt x="143" y="128"/>
                    </a:lnTo>
                    <a:lnTo>
                      <a:pt x="148" y="109"/>
                    </a:lnTo>
                    <a:lnTo>
                      <a:pt x="149" y="91"/>
                    </a:lnTo>
                    <a:lnTo>
                      <a:pt x="145" y="75"/>
                    </a:lnTo>
                    <a:lnTo>
                      <a:pt x="138" y="58"/>
                    </a:lnTo>
                    <a:lnTo>
                      <a:pt x="117" y="31"/>
                    </a:lnTo>
                    <a:lnTo>
                      <a:pt x="89" y="10"/>
                    </a:lnTo>
                    <a:lnTo>
                      <a:pt x="73" y="4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0" y="5"/>
                    </a:lnTo>
                    <a:lnTo>
                      <a:pt x="1" y="15"/>
                    </a:lnTo>
                    <a:lnTo>
                      <a:pt x="0" y="16"/>
                    </a:lnTo>
                    <a:lnTo>
                      <a:pt x="0" y="108"/>
                    </a:lnTo>
                    <a:lnTo>
                      <a:pt x="40" y="67"/>
                    </a:lnTo>
                    <a:lnTo>
                      <a:pt x="49" y="61"/>
                    </a:lnTo>
                    <a:lnTo>
                      <a:pt x="58" y="61"/>
                    </a:lnTo>
                    <a:lnTo>
                      <a:pt x="70" y="63"/>
                    </a:lnTo>
                    <a:lnTo>
                      <a:pt x="79" y="69"/>
                    </a:lnTo>
                    <a:lnTo>
                      <a:pt x="86" y="78"/>
                    </a:lnTo>
                    <a:lnTo>
                      <a:pt x="88" y="89"/>
                    </a:lnTo>
                    <a:lnTo>
                      <a:pt x="87" y="99"/>
                    </a:lnTo>
                    <a:lnTo>
                      <a:pt x="81" y="107"/>
                    </a:lnTo>
                    <a:lnTo>
                      <a:pt x="0" y="189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" name=""/>
              <p:cNvSpPr/>
              <p:nvPr/>
            </p:nvSpPr>
            <p:spPr>
              <a:xfrm>
                <a:off x="4106880" y="2671560"/>
                <a:ext cx="235800" cy="446400"/>
              </a:xfrm>
              <a:custGeom>
                <a:avLst/>
                <a:gdLst/>
                <a:ahLst/>
                <a:rect l="l" t="t" r="r" b="b"/>
                <a:pathLst>
                  <a:path w="149" h="282">
                    <a:moveTo>
                      <a:pt x="148" y="92"/>
                    </a:moveTo>
                    <a:lnTo>
                      <a:pt x="148" y="0"/>
                    </a:lnTo>
                    <a:lnTo>
                      <a:pt x="128" y="17"/>
                    </a:lnTo>
                    <a:lnTo>
                      <a:pt x="32" y="113"/>
                    </a:lnTo>
                    <a:lnTo>
                      <a:pt x="16" y="132"/>
                    </a:lnTo>
                    <a:lnTo>
                      <a:pt x="6" y="152"/>
                    </a:lnTo>
                    <a:lnTo>
                      <a:pt x="0" y="170"/>
                    </a:lnTo>
                    <a:lnTo>
                      <a:pt x="0" y="189"/>
                    </a:lnTo>
                    <a:lnTo>
                      <a:pt x="3" y="206"/>
                    </a:lnTo>
                    <a:lnTo>
                      <a:pt x="10" y="222"/>
                    </a:lnTo>
                    <a:lnTo>
                      <a:pt x="31" y="249"/>
                    </a:lnTo>
                    <a:lnTo>
                      <a:pt x="58" y="271"/>
                    </a:lnTo>
                    <a:lnTo>
                      <a:pt x="74" y="277"/>
                    </a:lnTo>
                    <a:lnTo>
                      <a:pt x="91" y="281"/>
                    </a:lnTo>
                    <a:lnTo>
                      <a:pt x="109" y="280"/>
                    </a:lnTo>
                    <a:lnTo>
                      <a:pt x="128" y="275"/>
                    </a:lnTo>
                    <a:lnTo>
                      <a:pt x="148" y="264"/>
                    </a:lnTo>
                    <a:lnTo>
                      <a:pt x="148" y="173"/>
                    </a:lnTo>
                    <a:lnTo>
                      <a:pt x="108" y="213"/>
                    </a:lnTo>
                    <a:lnTo>
                      <a:pt x="99" y="218"/>
                    </a:lnTo>
                    <a:lnTo>
                      <a:pt x="89" y="220"/>
                    </a:lnTo>
                    <a:lnTo>
                      <a:pt x="78" y="218"/>
                    </a:lnTo>
                    <a:lnTo>
                      <a:pt x="69" y="211"/>
                    </a:lnTo>
                    <a:lnTo>
                      <a:pt x="62" y="202"/>
                    </a:lnTo>
                    <a:lnTo>
                      <a:pt x="60" y="191"/>
                    </a:lnTo>
                    <a:lnTo>
                      <a:pt x="62" y="181"/>
                    </a:lnTo>
                    <a:lnTo>
                      <a:pt x="68" y="173"/>
                    </a:lnTo>
                    <a:lnTo>
                      <a:pt x="148" y="92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" name=""/>
              <p:cNvSpPr/>
              <p:nvPr/>
            </p:nvSpPr>
            <p:spPr>
              <a:xfrm>
                <a:off x="4857840" y="1717560"/>
                <a:ext cx="1107720" cy="1400400"/>
              </a:xfrm>
              <a:custGeom>
                <a:avLst/>
                <a:gdLst/>
                <a:ahLst/>
                <a:rect l="l" t="t" r="r" b="b"/>
                <a:pathLst>
                  <a:path w="699" h="884">
                    <a:moveTo>
                      <a:pt x="698" y="230"/>
                    </a:moveTo>
                    <a:lnTo>
                      <a:pt x="471" y="0"/>
                    </a:lnTo>
                    <a:lnTo>
                      <a:pt x="7" y="463"/>
                    </a:lnTo>
                    <a:lnTo>
                      <a:pt x="54" y="510"/>
                    </a:lnTo>
                    <a:lnTo>
                      <a:pt x="471" y="94"/>
                    </a:lnTo>
                    <a:lnTo>
                      <a:pt x="606" y="230"/>
                    </a:lnTo>
                    <a:lnTo>
                      <a:pt x="0" y="836"/>
                    </a:lnTo>
                    <a:lnTo>
                      <a:pt x="47" y="883"/>
                    </a:lnTo>
                    <a:lnTo>
                      <a:pt x="698" y="23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23" name=""/>
            <p:cNvSpPr/>
            <p:nvPr/>
          </p:nvSpPr>
          <p:spPr>
            <a:xfrm>
              <a:off x="3541680" y="689040"/>
              <a:ext cx="1400040" cy="1398600"/>
            </a:xfrm>
            <a:custGeom>
              <a:avLst/>
              <a:gdLst/>
              <a:ahLst/>
              <a:rect l="l" t="t" r="r" b="b"/>
              <a:pathLst>
                <a:path w="884" h="883">
                  <a:moveTo>
                    <a:pt x="561" y="835"/>
                  </a:moveTo>
                  <a:lnTo>
                    <a:pt x="419" y="694"/>
                  </a:lnTo>
                  <a:lnTo>
                    <a:pt x="883" y="230"/>
                  </a:lnTo>
                  <a:lnTo>
                    <a:pt x="653" y="0"/>
                  </a:lnTo>
                  <a:lnTo>
                    <a:pt x="0" y="654"/>
                  </a:lnTo>
                  <a:lnTo>
                    <a:pt x="47" y="701"/>
                  </a:lnTo>
                  <a:lnTo>
                    <a:pt x="653" y="95"/>
                  </a:lnTo>
                  <a:lnTo>
                    <a:pt x="788" y="230"/>
                  </a:lnTo>
                  <a:lnTo>
                    <a:pt x="325" y="694"/>
                  </a:lnTo>
                  <a:lnTo>
                    <a:pt x="514" y="882"/>
                  </a:lnTo>
                  <a:lnTo>
                    <a:pt x="561" y="835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" name=""/>
            <p:cNvSpPr/>
            <p:nvPr/>
          </p:nvSpPr>
          <p:spPr>
            <a:xfrm>
              <a:off x="4356000" y="1201680"/>
              <a:ext cx="1101960" cy="1401840"/>
            </a:xfrm>
            <a:custGeom>
              <a:avLst/>
              <a:gdLst/>
              <a:ahLst/>
              <a:rect l="l" t="t" r="r" b="b"/>
              <a:pathLst>
                <a:path w="695" h="884">
                  <a:moveTo>
                    <a:pt x="371" y="835"/>
                  </a:moveTo>
                  <a:lnTo>
                    <a:pt x="230" y="694"/>
                  </a:lnTo>
                  <a:lnTo>
                    <a:pt x="694" y="231"/>
                  </a:lnTo>
                  <a:lnTo>
                    <a:pt x="463" y="0"/>
                  </a:lnTo>
                  <a:lnTo>
                    <a:pt x="0" y="464"/>
                  </a:lnTo>
                  <a:lnTo>
                    <a:pt x="47" y="511"/>
                  </a:lnTo>
                  <a:lnTo>
                    <a:pt x="463" y="95"/>
                  </a:lnTo>
                  <a:lnTo>
                    <a:pt x="599" y="231"/>
                  </a:lnTo>
                  <a:lnTo>
                    <a:pt x="136" y="694"/>
                  </a:lnTo>
                  <a:lnTo>
                    <a:pt x="324" y="883"/>
                  </a:lnTo>
                  <a:lnTo>
                    <a:pt x="371" y="835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101520" y="-38520"/>
            <a:ext cx="7772400" cy="5223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DealBench Status</a:t>
            </a:r>
            <a:endParaRPr b="1" i="1" lang="en-US" sz="3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97" name=""/>
          <p:cNvSpPr/>
          <p:nvPr/>
        </p:nvSpPr>
        <p:spPr>
          <a:xfrm>
            <a:off x="1820880" y="4206960"/>
            <a:ext cx="5505480" cy="155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Transaction statistics for the first 60 days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3960" indent="-162000">
              <a:lnSpc>
                <a:spcPct val="100000"/>
              </a:lnSpc>
              <a:buClr>
                <a:srgbClr val="000000"/>
              </a:buClr>
              <a:buSzPct val="80000"/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29 deals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3960" indent="-162000">
              <a:lnSpc>
                <a:spcPct val="100000"/>
              </a:lnSpc>
              <a:buClr>
                <a:srgbClr val="000000"/>
              </a:buClr>
              <a:buSzPct val="80000"/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more than $ 4.8 bn total value of deals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3960" indent="-162000">
              <a:lnSpc>
                <a:spcPct val="100000"/>
              </a:lnSpc>
              <a:buClr>
                <a:srgbClr val="000000"/>
              </a:buClr>
              <a:buSzPct val="80000"/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$ 1.6 m in earnings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3960" indent="-162000">
              <a:lnSpc>
                <a:spcPct val="100000"/>
              </a:lnSpc>
              <a:buClr>
                <a:srgbClr val="000000"/>
              </a:buClr>
              <a:buSzPct val="80000"/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375 users, with 176 entities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" name=""/>
          <p:cNvSpPr/>
          <p:nvPr/>
        </p:nvSpPr>
        <p:spPr>
          <a:xfrm>
            <a:off x="662040" y="873000"/>
            <a:ext cx="7815240" cy="17528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90000"/>
              </a:lnSpc>
              <a:spcBef>
                <a:spcPts val="499"/>
              </a:spcBef>
              <a:spcAft>
                <a:spcPts val="499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DealBench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™ is a secure, collaborative web platform that enables our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spcBef>
                <a:spcPts val="499"/>
              </a:spcBef>
              <a:spcAft>
                <a:spcPts val="499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clients to conduct business on the web. We provide a collaborative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spcBef>
                <a:spcPts val="499"/>
              </a:spcBef>
              <a:spcAft>
                <a:spcPts val="499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environment to conduct auctions, manage RFQ/RFPs, share documents,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spcBef>
                <a:spcPts val="499"/>
              </a:spcBef>
              <a:spcAft>
                <a:spcPts val="499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host webcasts,  and monitor deal progress - efficiently  and effectively.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" name=""/>
          <p:cNvSpPr/>
          <p:nvPr/>
        </p:nvSpPr>
        <p:spPr>
          <a:xfrm>
            <a:off x="1636560" y="2992320"/>
            <a:ext cx="543564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Beta version launched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24th of April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Site launched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16th of July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101520" y="-38520"/>
            <a:ext cx="7772400" cy="5223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Commodity Logic</a:t>
            </a:r>
            <a:endParaRPr b="1" i="1" lang="en-US" sz="3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642960" y="9586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85000" lnSpcReduction="9999"/>
          </a:bodyPr>
          <a:p>
            <a:pPr marL="341280" indent="-341280">
              <a:spcBef>
                <a:spcPts val="125"/>
              </a:spcBef>
              <a:buClr>
                <a:srgbClr val="000000"/>
              </a:buClr>
              <a:buSzPct val="80000"/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Provides Web-based solutions for commodity mid-office and back-office operations--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EOL for the back-office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1280" indent="0">
              <a:spcBef>
                <a:spcPts val="12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1280" indent="-341280">
              <a:spcBef>
                <a:spcPts val="125"/>
              </a:spcBef>
              <a:buClr>
                <a:srgbClr val="000000"/>
              </a:buClr>
              <a:buSzPct val="80000"/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Task-specific value-added modules connect to a central data hub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03160" indent="-234720">
              <a:spcBef>
                <a:spcPts val="113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Financial Management Module--allows users to change payment dates (available October 2000)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03160" indent="-234720">
              <a:spcBef>
                <a:spcPts val="113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Contract Exchange--allows schedulers to exchange logistical info online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03160" indent="-234720">
              <a:spcBef>
                <a:spcPts val="113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Invoice Exchange--invoice verification and matching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03160" indent="-234720">
              <a:spcBef>
                <a:spcPts val="113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Confirm Central--tabular presentation of key confirm data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1280" indent="0">
              <a:spcBef>
                <a:spcPts val="12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1280" indent="-341280">
              <a:spcBef>
                <a:spcPts val="125"/>
              </a:spcBef>
              <a:buClr>
                <a:srgbClr val="000000"/>
              </a:buClr>
              <a:buSzPct val="80000"/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Version 1.0 targeted at enhancing Enron capabilities, due April 2001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1280" indent="0">
              <a:spcBef>
                <a:spcPts val="12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1280" indent="-341280">
              <a:spcBef>
                <a:spcPts val="125"/>
              </a:spcBef>
              <a:buClr>
                <a:srgbClr val="000000"/>
              </a:buClr>
              <a:buSzPct val="80000"/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Version 2.0 available to all market principals, pay subscription fee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101520" y="-38520"/>
            <a:ext cx="7772400" cy="5223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Clickpaper.com</a:t>
            </a:r>
            <a:endParaRPr b="1" i="1" lang="en-US" sz="3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660240" y="960480"/>
            <a:ext cx="8112240" cy="310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70000" lnSpcReduction="19999"/>
          </a:bodyPr>
          <a:p>
            <a:pPr marL="343080" indent="-343080">
              <a:lnSpc>
                <a:spcPct val="110000"/>
              </a:lnSpc>
              <a:spcBef>
                <a:spcPts val="400"/>
              </a:spcBef>
              <a:buClr>
                <a:srgbClr val="000000"/>
              </a:buClr>
              <a:buSzPct val="80000"/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Clickpaper was created as a unique site for the forest products industry.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Clr>
                <a:srgbClr val="000000"/>
              </a:buClr>
              <a:buSzPct val="80000"/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Site is based on Enron’s business model of taking successful “market maker” skills into other industries.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Clr>
                <a:srgbClr val="000000"/>
              </a:buClr>
              <a:buSzPct val="80000"/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Site is technically consistent with the EnronOnline model.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Clr>
                <a:srgbClr val="000000"/>
              </a:buClr>
              <a:buSzPct val="80000"/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Three key areas to the site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03160" indent="-234720">
              <a:lnSpc>
                <a:spcPct val="110000"/>
              </a:lnSpc>
              <a:spcBef>
                <a:spcPts val="34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Industry specific content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03160" indent="-234720">
              <a:lnSpc>
                <a:spcPct val="110000"/>
              </a:lnSpc>
              <a:spcBef>
                <a:spcPts val="34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Trading floor based exactly on EOL model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03160" indent="-234720">
              <a:lnSpc>
                <a:spcPct val="110000"/>
              </a:lnSpc>
              <a:spcBef>
                <a:spcPts val="34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Match area providing  posting services to buy/sell consistent with other B2B sites in the paper industry.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Clr>
                <a:srgbClr val="000000"/>
              </a:buClr>
              <a:buSzPct val="80000"/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Primary goal is to fundamentally change the way pulp, paper, and wood products companies buy and sell their products.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Clr>
                <a:srgbClr val="000000"/>
              </a:buClr>
              <a:buSzPct val="80000"/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How ?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03160" indent="-234720">
              <a:lnSpc>
                <a:spcPct val="110000"/>
              </a:lnSpc>
              <a:spcBef>
                <a:spcPts val="34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Accelerate the commoditization of four or five industry products.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03160" indent="-234720">
              <a:lnSpc>
                <a:spcPct val="110000"/>
              </a:lnSpc>
              <a:spcBef>
                <a:spcPts val="34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Establish hubs and create liquidity at those hubs.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03160" indent="-234720">
              <a:lnSpc>
                <a:spcPct val="110000"/>
              </a:lnSpc>
              <a:spcBef>
                <a:spcPts val="34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Move into physical market making.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03160" indent="-234720">
              <a:lnSpc>
                <a:spcPct val="110000"/>
              </a:lnSpc>
              <a:spcBef>
                <a:spcPts val="34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Accelerate growth of physical spot market.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03160" indent="-234720">
              <a:lnSpc>
                <a:spcPct val="110000"/>
              </a:lnSpc>
              <a:spcBef>
                <a:spcPts val="34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Grow financial trading business.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03160" indent="-234720">
              <a:lnSpc>
                <a:spcPct val="110000"/>
              </a:lnSpc>
              <a:spcBef>
                <a:spcPts val="34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Use Clickpaper as the </a:t>
            </a: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tool 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 accelerate our business model in paper.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01520" y="-38520"/>
            <a:ext cx="7772400" cy="5223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Net Works Ventures</a:t>
            </a:r>
            <a:endParaRPr b="1" i="1" lang="en-US" sz="3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650880" y="932040"/>
            <a:ext cx="8112240" cy="310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62500" lnSpcReduction="19999"/>
          </a:bodyPr>
          <a:p>
            <a:pPr marL="343080" indent="-343080">
              <a:spcBef>
                <a:spcPts val="499"/>
              </a:spcBef>
              <a:buClr>
                <a:srgbClr val="000000"/>
              </a:buClr>
              <a:buSzPct val="80000"/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Strategy: Venture capital investments in e-commerce/IT technologies, ASPs/Outsource providers or exchanges which Enron would use to support its strategic business initiatives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000000"/>
              </a:buClr>
              <a:buSzPct val="80000"/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 investments to date with $16 million of capital committed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03160" indent="-234720">
              <a:spcBef>
                <a:spcPts val="451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ECOutlook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03160" indent="-234720">
              <a:spcBef>
                <a:spcPts val="451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Pentasafe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03160" indent="-234720">
              <a:spcBef>
                <a:spcPts val="451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Acta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03160" indent="-234720">
              <a:spcBef>
                <a:spcPts val="451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Impresse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03160" indent="-234720">
              <a:spcBef>
                <a:spcPts val="451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ChemConnect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03160" indent="-234720">
              <a:spcBef>
                <a:spcPts val="451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Intel 64 Fund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000000"/>
              </a:buClr>
              <a:buSzPct val="80000"/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Letter of intent with Kiodex to merge in EnergyDesk.com and link to EOL for 32% of equity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101520" y="-38520"/>
            <a:ext cx="7772400" cy="5223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Looking Ahead</a:t>
            </a:r>
            <a:endParaRPr b="1" i="1" lang="en-US" sz="3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2014200" y="1227240"/>
            <a:ext cx="501156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90000"/>
              </a:lnSpc>
              <a:spcBef>
                <a:spcPts val="601"/>
              </a:spcBef>
              <a:buClr>
                <a:srgbClr val="000000"/>
              </a:buClr>
              <a:buSzPct val="80000"/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Transportation / Logistics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90000"/>
              </a:lnSpc>
              <a:spcBef>
                <a:spcPts val="601"/>
              </a:spcBef>
              <a:buClr>
                <a:srgbClr val="000000"/>
              </a:buClr>
              <a:buSzPct val="80000"/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Agriculture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90000"/>
              </a:lnSpc>
              <a:spcBef>
                <a:spcPts val="601"/>
              </a:spcBef>
              <a:buClr>
                <a:srgbClr val="000000"/>
              </a:buClr>
              <a:buSzPct val="80000"/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Nymex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90000"/>
              </a:lnSpc>
              <a:spcBef>
                <a:spcPts val="601"/>
              </a:spcBef>
              <a:buClr>
                <a:srgbClr val="000000"/>
              </a:buClr>
              <a:buSzPct val="80000"/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ECNs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01520" y="-38520"/>
            <a:ext cx="7772400" cy="5223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Net Works</a:t>
            </a:r>
            <a:endParaRPr b="1" i="1" lang="en-US" sz="3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6" name=""/>
          <p:cNvSpPr/>
          <p:nvPr/>
        </p:nvSpPr>
        <p:spPr>
          <a:xfrm>
            <a:off x="673200" y="930240"/>
            <a:ext cx="8229600" cy="487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4440" rIns="64440" tIns="32400" bIns="32400" anchor="t">
            <a:noAutofit/>
          </a:bodyPr>
          <a:p>
            <a:pPr marL="114480" indent="-114480">
              <a:lnSpc>
                <a:spcPct val="11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Our mission: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8560" indent="-28728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SzPct val="80000"/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 provide the framework for applying Enron’s successful wholesale business model in other commodity and commodity-like markets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8560" indent="-28728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SzPct val="80000"/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8560" indent="-28728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SzPct val="80000"/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 develop the electronic platforms necessary to grow market share in both our current and future markets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8560" indent="-28728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SzPct val="80000"/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8560" indent="-28728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SzPct val="80000"/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 design tools for streamlining support processes which are valuable to both Enron and other potential users/customers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01520" y="-360"/>
            <a:ext cx="7772400" cy="5223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Metals Update</a:t>
            </a:r>
            <a:endParaRPr b="1" i="1" lang="en-US" sz="3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47640" y="743040"/>
            <a:ext cx="8056800" cy="1371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92500" lnSpcReduction="19999"/>
          </a:bodyPr>
          <a:p>
            <a:pPr marL="343080" indent="-343080">
              <a:lnSpc>
                <a:spcPct val="120000"/>
              </a:lnSpc>
              <a:spcBef>
                <a:spcPts val="224"/>
              </a:spcBef>
              <a:buClr>
                <a:srgbClr val="000000"/>
              </a:buClr>
              <a:buSzPct val="80000"/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Sept. 11 all Enron Metals employees moved into 40 Grosvenor Place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224"/>
              </a:spcBef>
              <a:buClr>
                <a:srgbClr val="000000"/>
              </a:buClr>
              <a:buSzPct val="80000"/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Sept. 25 LME registered contracts went live on EOL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03160" indent="-234720">
              <a:lnSpc>
                <a:spcPct val="120000"/>
              </a:lnSpc>
              <a:spcBef>
                <a:spcPts val="201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EOL traded metals products increased from 80 to 104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03160" indent="-234720">
              <a:lnSpc>
                <a:spcPct val="120000"/>
              </a:lnSpc>
              <a:spcBef>
                <a:spcPts val="201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EOL is only e-commerce site offering LME registered contracts to both LME and non-LME ring members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" name=""/>
          <p:cNvSpPr/>
          <p:nvPr/>
        </p:nvSpPr>
        <p:spPr>
          <a:xfrm>
            <a:off x="647640" y="5124600"/>
            <a:ext cx="7889760" cy="91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92500" lnSpcReduction="9999"/>
          </a:bodyPr>
          <a:p>
            <a:pPr marL="343080" indent="-343080">
              <a:lnSpc>
                <a:spcPct val="120000"/>
              </a:lnSpc>
              <a:spcBef>
                <a:spcPts val="224"/>
              </a:spcBef>
              <a:buClr>
                <a:srgbClr val="000000"/>
              </a:buClr>
              <a:buSzPct val="80000"/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After 1 week with LME registered contracts, EOL did more transactions in 1 day (</a:t>
            </a:r>
            <a:r>
              <a:rPr b="1" lang="en-US" sz="1800" strike="noStrike" u="none">
                <a:solidFill>
                  <a:srgbClr val="cc0000"/>
                </a:solidFill>
                <a:effectLst/>
                <a:uFillTx/>
                <a:latin typeface="Arial"/>
              </a:rPr>
              <a:t>70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), than MG’s maximum 1 day total (6 mo. period)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30" name=""/>
          <p:cNvGraphicFramePr/>
          <p:nvPr/>
        </p:nvGraphicFramePr>
        <p:xfrm>
          <a:off x="2214720" y="2573280"/>
          <a:ext cx="4705200" cy="2397240"/>
        </p:xfrm>
        <a:graphic>
          <a:graphicData uri="http://schemas.openxmlformats.org/presentationml/2006/ole">
            <p:oleObj progId="Excel.Sheet.12" r:id="rId2" spid="">
              <p:embed/>
              <p:pic>
                <p:nvPicPr>
                  <p:cNvPr id="31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14720" y="2573280"/>
                    <a:ext cx="4705200" cy="2397240"/>
                  </a:xfrm>
                  <a:prstGeom prst="rect">
                    <a:avLst/>
                  </a:prstGeom>
                  <a:noFill/>
                  <a:ln w="0">
                    <a:noFill/>
                  </a:ln>
                  <a:effectLst>
                    <a:outerShdw dist="71785" dir="2700000" blurRad="0" rotWithShape="0">
                      <a:srgbClr val="000000"/>
                    </a:outerShdw>
                  </a:effectLst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"/>
          <p:cNvSpPr/>
          <p:nvPr/>
        </p:nvSpPr>
        <p:spPr>
          <a:xfrm>
            <a:off x="498600" y="5235480"/>
            <a:ext cx="1676160" cy="981000"/>
          </a:xfrm>
          <a:custGeom>
            <a:avLst/>
            <a:gdLst>
              <a:gd name="textAreaLeft" fmla="*/ 0 w 1676160"/>
              <a:gd name="textAreaRight" fmla="*/ 1676520 w 1676160"/>
              <a:gd name="textAreaTop" fmla="*/ 0 h 981000"/>
              <a:gd name="textAreaBottom" fmla="*/ 981360 h 98100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lnTo>
                  <a:pt x="0" y="21600"/>
                </a:lnTo>
                <a:lnTo>
                  <a:pt x="5400" y="10800"/>
                </a:lnTo>
                <a:close/>
              </a:path>
            </a:pathLst>
          </a:custGeom>
          <a:solidFill>
            <a:srgbClr val="99cc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" name=""/>
          <p:cNvSpPr/>
          <p:nvPr/>
        </p:nvSpPr>
        <p:spPr>
          <a:xfrm>
            <a:off x="1803240" y="5235480"/>
            <a:ext cx="1676520" cy="981000"/>
          </a:xfrm>
          <a:custGeom>
            <a:avLst/>
            <a:gdLst>
              <a:gd name="textAreaLeft" fmla="*/ 0 w 1676520"/>
              <a:gd name="textAreaRight" fmla="*/ 1676880 w 1676520"/>
              <a:gd name="textAreaTop" fmla="*/ 0 h 981000"/>
              <a:gd name="textAreaBottom" fmla="*/ 981360 h 98100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lnTo>
                  <a:pt x="0" y="21600"/>
                </a:lnTo>
                <a:lnTo>
                  <a:pt x="5400" y="10800"/>
                </a:lnTo>
                <a:close/>
              </a:path>
            </a:pathLst>
          </a:custGeom>
          <a:solidFill>
            <a:srgbClr val="00cc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" name=""/>
          <p:cNvSpPr/>
          <p:nvPr/>
        </p:nvSpPr>
        <p:spPr>
          <a:xfrm>
            <a:off x="3098880" y="5235480"/>
            <a:ext cx="1676160" cy="981000"/>
          </a:xfrm>
          <a:custGeom>
            <a:avLst/>
            <a:gdLst>
              <a:gd name="textAreaLeft" fmla="*/ 0 w 1676160"/>
              <a:gd name="textAreaRight" fmla="*/ 1676520 w 1676160"/>
              <a:gd name="textAreaTop" fmla="*/ 0 h 981000"/>
              <a:gd name="textAreaBottom" fmla="*/ 981360 h 98100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lnTo>
                  <a:pt x="0" y="21600"/>
                </a:lnTo>
                <a:lnTo>
                  <a:pt x="5400" y="10800"/>
                </a:lnTo>
                <a:close/>
              </a:path>
            </a:pathLst>
          </a:custGeom>
          <a:solidFill>
            <a:srgbClr val="0066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" name=""/>
          <p:cNvSpPr/>
          <p:nvPr/>
        </p:nvSpPr>
        <p:spPr>
          <a:xfrm>
            <a:off x="4403880" y="5235480"/>
            <a:ext cx="1676160" cy="981000"/>
          </a:xfrm>
          <a:custGeom>
            <a:avLst/>
            <a:gdLst>
              <a:gd name="textAreaLeft" fmla="*/ 0 w 1676160"/>
              <a:gd name="textAreaRight" fmla="*/ 1676520 w 1676160"/>
              <a:gd name="textAreaTop" fmla="*/ 0 h 981000"/>
              <a:gd name="textAreaBottom" fmla="*/ 981360 h 98100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lnTo>
                  <a:pt x="0" y="21600"/>
                </a:lnTo>
                <a:lnTo>
                  <a:pt x="5400" y="10800"/>
                </a:lnTo>
                <a:close/>
              </a:path>
            </a:pathLst>
          </a:custGeom>
          <a:solidFill>
            <a:srgbClr val="0000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" name=""/>
          <p:cNvSpPr/>
          <p:nvPr/>
        </p:nvSpPr>
        <p:spPr>
          <a:xfrm>
            <a:off x="7000920" y="5226120"/>
            <a:ext cx="1676520" cy="981000"/>
          </a:xfrm>
          <a:custGeom>
            <a:avLst/>
            <a:gdLst>
              <a:gd name="textAreaLeft" fmla="*/ 0 w 1676520"/>
              <a:gd name="textAreaRight" fmla="*/ 1676880 w 1676520"/>
              <a:gd name="textAreaTop" fmla="*/ 0 h 981000"/>
              <a:gd name="textAreaBottom" fmla="*/ 981360 h 98100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lnTo>
                  <a:pt x="0" y="21600"/>
                </a:lnTo>
                <a:lnTo>
                  <a:pt x="5400" y="10800"/>
                </a:lnTo>
                <a:close/>
              </a:path>
            </a:pathLst>
          </a:custGeom>
          <a:solidFill>
            <a:srgbClr val="0000c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"/>
          <p:cNvSpPr/>
          <p:nvPr/>
        </p:nvSpPr>
        <p:spPr>
          <a:xfrm>
            <a:off x="711000" y="5297400"/>
            <a:ext cx="1205280" cy="8254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Define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Product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Standards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and Contracts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" name=""/>
          <p:cNvSpPr/>
          <p:nvPr/>
        </p:nvSpPr>
        <p:spPr>
          <a:xfrm>
            <a:off x="4900680" y="5479920"/>
            <a:ext cx="809640" cy="45720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Market Making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Establishes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Liquidity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" name=""/>
          <p:cNvSpPr/>
          <p:nvPr/>
        </p:nvSpPr>
        <p:spPr>
          <a:xfrm>
            <a:off x="2071080" y="5388120"/>
            <a:ext cx="1239480" cy="64260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Obtain Access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to Physical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Product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"/>
          <p:cNvSpPr/>
          <p:nvPr/>
        </p:nvSpPr>
        <p:spPr>
          <a:xfrm>
            <a:off x="3485880" y="5388120"/>
            <a:ext cx="1035720" cy="64260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Develop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Physical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Distribution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"/>
          <p:cNvSpPr/>
          <p:nvPr/>
        </p:nvSpPr>
        <p:spPr>
          <a:xfrm>
            <a:off x="7431120" y="5388120"/>
            <a:ext cx="951120" cy="64260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Innovative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Structured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Products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"/>
          <p:cNvSpPr/>
          <p:nvPr/>
        </p:nvSpPr>
        <p:spPr>
          <a:xfrm>
            <a:off x="237960" y="601560"/>
            <a:ext cx="8686800" cy="39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“Expanding the Enron Business Model”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"/>
          <p:cNvSpPr/>
          <p:nvPr/>
        </p:nvSpPr>
        <p:spPr>
          <a:xfrm>
            <a:off x="5699160" y="5226120"/>
            <a:ext cx="1676520" cy="981000"/>
          </a:xfrm>
          <a:custGeom>
            <a:avLst/>
            <a:gdLst>
              <a:gd name="textAreaLeft" fmla="*/ 0 w 1676520"/>
              <a:gd name="textAreaRight" fmla="*/ 1676880 w 1676520"/>
              <a:gd name="textAreaTop" fmla="*/ 0 h 981000"/>
              <a:gd name="textAreaBottom" fmla="*/ 981360 h 98100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lnTo>
                  <a:pt x="0" y="21600"/>
                </a:lnTo>
                <a:lnTo>
                  <a:pt x="5400" y="10800"/>
                </a:lnTo>
                <a:close/>
              </a:path>
            </a:pathLst>
          </a:custGeom>
          <a:solidFill>
            <a:srgbClr val="0000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"/>
          <p:cNvSpPr/>
          <p:nvPr/>
        </p:nvSpPr>
        <p:spPr>
          <a:xfrm>
            <a:off x="6017400" y="5479920"/>
            <a:ext cx="1112400" cy="4597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Risk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Management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" name=""/>
          <p:cNvSpPr/>
          <p:nvPr/>
        </p:nvSpPr>
        <p:spPr>
          <a:xfrm>
            <a:off x="584640" y="1410480"/>
            <a:ext cx="1419840" cy="36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New Markets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" name=""/>
          <p:cNvSpPr/>
          <p:nvPr/>
        </p:nvSpPr>
        <p:spPr>
          <a:xfrm>
            <a:off x="583920" y="1943280"/>
            <a:ext cx="1442160" cy="143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Pulp &amp; Paper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Lumber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Steel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" name=""/>
          <p:cNvSpPr/>
          <p:nvPr/>
        </p:nvSpPr>
        <p:spPr>
          <a:xfrm>
            <a:off x="2479320" y="1142640"/>
            <a:ext cx="1419480" cy="62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Approximate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 Size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" name=""/>
          <p:cNvSpPr/>
          <p:nvPr/>
        </p:nvSpPr>
        <p:spPr>
          <a:xfrm>
            <a:off x="2475000" y="1943640"/>
            <a:ext cx="1428480" cy="196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lnSpc>
                <a:spcPct val="110000"/>
              </a:lnSpc>
              <a:tabLst>
                <a:tab algn="l" pos="0"/>
                <a:tab algn="l" pos="6285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$ 300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Billion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10000"/>
              </a:lnSpc>
              <a:tabLst>
                <a:tab algn="l" pos="0"/>
                <a:tab algn="l" pos="6285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10000"/>
              </a:lnSpc>
              <a:tabLst>
                <a:tab algn="l" pos="0"/>
                <a:tab algn="l" pos="6285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   50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Billion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10000"/>
              </a:lnSpc>
              <a:tabLst>
                <a:tab algn="l" pos="0"/>
                <a:tab algn="l" pos="6285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10000"/>
              </a:lnSpc>
              <a:tabLst>
                <a:tab algn="l" pos="0"/>
                <a:tab algn="l" pos="6285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$ 330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Billion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10000"/>
              </a:lnSpc>
              <a:tabLst>
                <a:tab algn="l" pos="0"/>
                <a:tab algn="l" pos="6285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10000"/>
              </a:lnSpc>
              <a:tabLst>
                <a:tab algn="l" pos="0"/>
                <a:tab algn="l" pos="6285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$ 680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Billion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" name=""/>
          <p:cNvSpPr/>
          <p:nvPr/>
        </p:nvSpPr>
        <p:spPr>
          <a:xfrm>
            <a:off x="5305680" y="1410480"/>
            <a:ext cx="2275560" cy="36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Key Market Attributes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" name=""/>
          <p:cNvSpPr/>
          <p:nvPr/>
        </p:nvSpPr>
        <p:spPr>
          <a:xfrm>
            <a:off x="4305240" y="1946160"/>
            <a:ext cx="4529160" cy="277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marL="171360" indent="-171360">
              <a:lnSpc>
                <a:spcPct val="100000"/>
              </a:lnSpc>
              <a:buClr>
                <a:srgbClr val="000000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Certain base grade commodity products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Capital intensive industries that desire Risk Management products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Legacy distribution channels with no price transparency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Receptive to Enron’s eCommerce model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Industries beginning to commoditize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"/>
          <p:cNvSpPr/>
          <p:nvPr/>
        </p:nvSpPr>
        <p:spPr>
          <a:xfrm>
            <a:off x="609480" y="1819440"/>
            <a:ext cx="1457280" cy="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" name=""/>
          <p:cNvSpPr/>
          <p:nvPr/>
        </p:nvSpPr>
        <p:spPr>
          <a:xfrm>
            <a:off x="2438280" y="3543480"/>
            <a:ext cx="1457280" cy="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" name=""/>
          <p:cNvSpPr/>
          <p:nvPr/>
        </p:nvSpPr>
        <p:spPr>
          <a:xfrm>
            <a:off x="4324320" y="1819440"/>
            <a:ext cx="4238640" cy="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" name=""/>
          <p:cNvSpPr/>
          <p:nvPr/>
        </p:nvSpPr>
        <p:spPr>
          <a:xfrm>
            <a:off x="2438280" y="3971880"/>
            <a:ext cx="1457280" cy="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" name=""/>
          <p:cNvSpPr/>
          <p:nvPr/>
        </p:nvSpPr>
        <p:spPr>
          <a:xfrm>
            <a:off x="2438280" y="1819440"/>
            <a:ext cx="1457280" cy="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" name=""/>
          <p:cNvSpPr/>
          <p:nvPr/>
        </p:nvSpPr>
        <p:spPr>
          <a:xfrm>
            <a:off x="101520" y="0"/>
            <a:ext cx="7772400" cy="5223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Industrial Markets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"/>
          <p:cNvSpPr/>
          <p:nvPr/>
        </p:nvSpPr>
        <p:spPr>
          <a:xfrm>
            <a:off x="101520" y="0"/>
            <a:ext cx="7772400" cy="5223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Industrial Markets - Organization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" name=""/>
          <p:cNvSpPr/>
          <p:nvPr/>
        </p:nvSpPr>
        <p:spPr>
          <a:xfrm>
            <a:off x="2309760" y="3324240"/>
            <a:ext cx="4248360" cy="735120"/>
          </a:xfrm>
          <a:prstGeom prst="triangle">
            <a:avLst>
              <a:gd name="adj" fmla="val 29583"/>
            </a:avLst>
          </a:prstGeom>
          <a:gradFill rotWithShape="0">
            <a:gsLst>
              <a:gs pos="0">
                <a:srgbClr val="fefefe"/>
              </a:gs>
              <a:gs pos="100000">
                <a:srgbClr val="0000ff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" name=""/>
          <p:cNvSpPr/>
          <p:nvPr/>
        </p:nvSpPr>
        <p:spPr>
          <a:xfrm>
            <a:off x="2314440" y="4057560"/>
            <a:ext cx="4248360" cy="1857600"/>
          </a:xfrm>
          <a:prstGeom prst="rect">
            <a:avLst/>
          </a:prstGeom>
          <a:solidFill>
            <a:srgbClr val="0000f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" name=""/>
          <p:cNvSpPr/>
          <p:nvPr/>
        </p:nvSpPr>
        <p:spPr>
          <a:xfrm>
            <a:off x="4519440" y="1380960"/>
            <a:ext cx="0" cy="61920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" name=""/>
          <p:cNvSpPr/>
          <p:nvPr/>
        </p:nvSpPr>
        <p:spPr>
          <a:xfrm>
            <a:off x="3371760" y="1990800"/>
            <a:ext cx="0" cy="61920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" name=""/>
          <p:cNvSpPr/>
          <p:nvPr/>
        </p:nvSpPr>
        <p:spPr>
          <a:xfrm>
            <a:off x="5718240" y="1990800"/>
            <a:ext cx="0" cy="61920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" name=""/>
          <p:cNvSpPr/>
          <p:nvPr/>
        </p:nvSpPr>
        <p:spPr>
          <a:xfrm>
            <a:off x="1085760" y="2000160"/>
            <a:ext cx="6867720" cy="628920"/>
          </a:xfrm>
          <a:custGeom>
            <a:avLst/>
            <a:gdLst/>
            <a:ahLst/>
            <a:rect l="l" t="t" r="r" b="b"/>
            <a:pathLst>
              <a:path w="4320" h="396">
                <a:moveTo>
                  <a:pt x="0" y="348"/>
                </a:moveTo>
                <a:lnTo>
                  <a:pt x="0" y="0"/>
                </a:lnTo>
                <a:lnTo>
                  <a:pt x="4320" y="0"/>
                </a:lnTo>
                <a:lnTo>
                  <a:pt x="4320" y="396"/>
                </a:lnTo>
              </a:path>
            </a:pathLst>
          </a:custGeom>
          <a:noFill/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64" name=""/>
          <p:cNvGrpSpPr/>
          <p:nvPr/>
        </p:nvGrpSpPr>
        <p:grpSpPr>
          <a:xfrm>
            <a:off x="3648240" y="855720"/>
            <a:ext cx="1742760" cy="923760"/>
            <a:chOff x="3648240" y="855720"/>
            <a:chExt cx="1742760" cy="923760"/>
          </a:xfrm>
        </p:grpSpPr>
        <p:sp>
          <p:nvSpPr>
            <p:cNvPr id="65" name=""/>
            <p:cNvSpPr/>
            <p:nvPr/>
          </p:nvSpPr>
          <p:spPr>
            <a:xfrm>
              <a:off x="3648240" y="855720"/>
              <a:ext cx="1742760" cy="92376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  <a:effectLst>
              <a:outerShdw dist="17819" dir="2700000" blurRad="0" rotWithShape="0">
                <a:srgbClr val="00000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" name=""/>
            <p:cNvSpPr/>
            <p:nvPr/>
          </p:nvSpPr>
          <p:spPr>
            <a:xfrm>
              <a:off x="3734640" y="914400"/>
              <a:ext cx="1569960" cy="806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30000"/>
                </a:lnSpc>
                <a:tabLst>
                  <a:tab algn="l" pos="0"/>
                  <a:tab algn="l" pos="11592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Wholesale Division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30000"/>
                </a:lnSpc>
                <a:tabLst>
                  <a:tab algn="l" pos="0"/>
                  <a:tab algn="l" pos="11592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Developed Markets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30000"/>
                </a:lnSpc>
                <a:tabLst>
                  <a:tab algn="l" pos="0"/>
                  <a:tab algn="l" pos="11592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CEO - Mark Frevert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7" name=""/>
          <p:cNvGrpSpPr/>
          <p:nvPr/>
        </p:nvGrpSpPr>
        <p:grpSpPr>
          <a:xfrm>
            <a:off x="214200" y="2281320"/>
            <a:ext cx="1743120" cy="923760"/>
            <a:chOff x="214200" y="2281320"/>
            <a:chExt cx="1743120" cy="923760"/>
          </a:xfrm>
        </p:grpSpPr>
        <p:sp>
          <p:nvSpPr>
            <p:cNvPr id="68" name=""/>
            <p:cNvSpPr/>
            <p:nvPr/>
          </p:nvSpPr>
          <p:spPr>
            <a:xfrm>
              <a:off x="214200" y="2281320"/>
              <a:ext cx="1743120" cy="92376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  <a:effectLst>
              <a:outerShdw dist="17819" dir="2700000" blurRad="0" rotWithShape="0">
                <a:srgbClr val="00000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" name=""/>
            <p:cNvSpPr/>
            <p:nvPr/>
          </p:nvSpPr>
          <p:spPr>
            <a:xfrm>
              <a:off x="228240" y="2340000"/>
              <a:ext cx="1713600" cy="806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30000"/>
                </a:lnSpc>
                <a:tabLst>
                  <a:tab algn="l" pos="0"/>
                  <a:tab algn="l" pos="11592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Enron North America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30000"/>
                </a:lnSpc>
                <a:tabLst>
                  <a:tab algn="l" pos="0"/>
                  <a:tab algn="l" pos="11592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CEO - Dave Delainey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30000"/>
                </a:lnSpc>
                <a:tabLst>
                  <a:tab algn="l" pos="0"/>
                  <a:tab algn="l" pos="11592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COO - John Lavarato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0" name=""/>
          <p:cNvGrpSpPr/>
          <p:nvPr/>
        </p:nvGrpSpPr>
        <p:grpSpPr>
          <a:xfrm>
            <a:off x="2235600" y="2181240"/>
            <a:ext cx="2271240" cy="1123920"/>
            <a:chOff x="2235600" y="2181240"/>
            <a:chExt cx="2271240" cy="1123920"/>
          </a:xfrm>
        </p:grpSpPr>
        <p:sp>
          <p:nvSpPr>
            <p:cNvPr id="71" name=""/>
            <p:cNvSpPr/>
            <p:nvPr/>
          </p:nvSpPr>
          <p:spPr>
            <a:xfrm>
              <a:off x="2260440" y="2181240"/>
              <a:ext cx="2219400" cy="1123920"/>
            </a:xfrm>
            <a:prstGeom prst="rect">
              <a:avLst/>
            </a:prstGeom>
            <a:solidFill>
              <a:srgbClr val="0000ff"/>
            </a:solidFill>
            <a:ln w="9360">
              <a:solidFill>
                <a:srgbClr val="000000"/>
              </a:solidFill>
              <a:miter/>
            </a:ln>
            <a:effectLst>
              <a:outerShdw dist="17819" dir="2700000" blurRad="0" rotWithShape="0">
                <a:srgbClr val="00000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" name=""/>
            <p:cNvSpPr/>
            <p:nvPr/>
          </p:nvSpPr>
          <p:spPr>
            <a:xfrm>
              <a:off x="2235600" y="2283120"/>
              <a:ext cx="2271240" cy="925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30000"/>
                </a:lnSpc>
                <a:tabLst>
                  <a:tab algn="l" pos="0"/>
                  <a:tab algn="l" pos="11592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Enron Industrial Markets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30000"/>
                </a:lnSpc>
                <a:tabLst>
                  <a:tab algn="l" pos="0"/>
                  <a:tab algn="l" pos="11592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CEO - Jeff McMahon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30000"/>
                </a:lnSpc>
                <a:tabLst>
                  <a:tab algn="l" pos="0"/>
                  <a:tab algn="l" pos="11592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COO - Ray Bowen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3" name=""/>
          <p:cNvGrpSpPr/>
          <p:nvPr/>
        </p:nvGrpSpPr>
        <p:grpSpPr>
          <a:xfrm>
            <a:off x="4818960" y="2281320"/>
            <a:ext cx="1798200" cy="923760"/>
            <a:chOff x="4818960" y="2281320"/>
            <a:chExt cx="1798200" cy="923760"/>
          </a:xfrm>
        </p:grpSpPr>
        <p:sp>
          <p:nvSpPr>
            <p:cNvPr id="74" name=""/>
            <p:cNvSpPr/>
            <p:nvPr/>
          </p:nvSpPr>
          <p:spPr>
            <a:xfrm>
              <a:off x="4846680" y="2281320"/>
              <a:ext cx="1743120" cy="92376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  <a:effectLst>
              <a:outerShdw dist="17819" dir="2700000" blurRad="0" rotWithShape="0">
                <a:srgbClr val="00000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" name=""/>
            <p:cNvSpPr/>
            <p:nvPr/>
          </p:nvSpPr>
          <p:spPr>
            <a:xfrm>
              <a:off x="4818960" y="2340000"/>
              <a:ext cx="1798200" cy="806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30000"/>
                </a:lnSpc>
                <a:tabLst>
                  <a:tab algn="l" pos="0"/>
                  <a:tab algn="l" pos="11592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Enron Global Markets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30000"/>
                </a:lnSpc>
                <a:tabLst>
                  <a:tab algn="l" pos="0"/>
                  <a:tab algn="l" pos="11592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CEO - Mike McConnell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30000"/>
                </a:lnSpc>
                <a:tabLst>
                  <a:tab algn="l" pos="0"/>
                  <a:tab algn="l" pos="11592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COO - Jeff Shankman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6" name=""/>
          <p:cNvGrpSpPr/>
          <p:nvPr/>
        </p:nvGrpSpPr>
        <p:grpSpPr>
          <a:xfrm>
            <a:off x="7068960" y="2281320"/>
            <a:ext cx="1743120" cy="923760"/>
            <a:chOff x="7068960" y="2281320"/>
            <a:chExt cx="1743120" cy="923760"/>
          </a:xfrm>
        </p:grpSpPr>
        <p:sp>
          <p:nvSpPr>
            <p:cNvPr id="77" name=""/>
            <p:cNvSpPr/>
            <p:nvPr/>
          </p:nvSpPr>
          <p:spPr>
            <a:xfrm>
              <a:off x="7068960" y="2281320"/>
              <a:ext cx="1743120" cy="92376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  <a:effectLst>
              <a:outerShdw dist="17819" dir="2700000" blurRad="0" rotWithShape="0">
                <a:srgbClr val="00000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" name=""/>
            <p:cNvSpPr/>
            <p:nvPr/>
          </p:nvSpPr>
          <p:spPr>
            <a:xfrm>
              <a:off x="7071840" y="2340000"/>
              <a:ext cx="1738800" cy="806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30000"/>
                </a:lnSpc>
                <a:tabLst>
                  <a:tab algn="l" pos="0"/>
                  <a:tab algn="l" pos="11592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Enron Europe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30000"/>
                </a:lnSpc>
                <a:tabLst>
                  <a:tab algn="l" pos="0"/>
                  <a:tab algn="l" pos="11592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CEO - John Sherriff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30000"/>
                </a:lnSpc>
                <a:tabLst>
                  <a:tab algn="l" pos="0"/>
                  <a:tab algn="l" pos="11592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COO - Michael Brown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9" name=""/>
          <p:cNvSpPr/>
          <p:nvPr/>
        </p:nvSpPr>
        <p:spPr>
          <a:xfrm>
            <a:off x="2480040" y="4175280"/>
            <a:ext cx="3917160" cy="163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80000"/>
              </a:lnSpc>
              <a:tabLst>
                <a:tab algn="l" pos="0"/>
                <a:tab algn="l" pos="11592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Target Markets: </a:t>
            </a: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Pulp &amp; Paper / Steel / Lumber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80000"/>
              </a:lnSpc>
              <a:tabLst>
                <a:tab algn="l" pos="0"/>
                <a:tab algn="l" pos="11592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Funding: </a:t>
            </a: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Net Works Partners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80000"/>
              </a:lnSpc>
              <a:tabLst>
                <a:tab algn="l" pos="0"/>
                <a:tab algn="l" pos="11592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Personnel: </a:t>
            </a: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Approximately 100 People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80000"/>
              </a:lnSpc>
              <a:tabLst>
                <a:tab algn="l" pos="0"/>
                <a:tab algn="l" pos="11592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2001 EBIT Estimate: </a:t>
            </a: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$100 Million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101520" y="-38520"/>
            <a:ext cx="7772400" cy="5223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Project Falcon</a:t>
            </a:r>
            <a:endParaRPr b="1" i="1" lang="en-US" sz="3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650880" y="836280"/>
            <a:ext cx="8112240" cy="3102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85000" lnSpcReduction="19999"/>
          </a:bodyPr>
          <a:p>
            <a:pPr marL="343080" indent="-343080">
              <a:lnSpc>
                <a:spcPct val="140000"/>
              </a:lnSpc>
              <a:spcBef>
                <a:spcPts val="499"/>
              </a:spcBef>
              <a:buClr>
                <a:srgbClr val="000000"/>
              </a:buClr>
              <a:buSzPct val="80000"/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Target: Fletcher Challenge Canada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03160" indent="-234720">
              <a:lnSpc>
                <a:spcPct val="140000"/>
              </a:lnSpc>
              <a:spcBef>
                <a:spcPts val="451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Three plants located in British Columbia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03160" indent="-234720">
              <a:lnSpc>
                <a:spcPct val="140000"/>
              </a:lnSpc>
              <a:spcBef>
                <a:spcPts val="451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1,000,000 tons/year production of pulp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03160" indent="-234720">
              <a:lnSpc>
                <a:spcPct val="140000"/>
              </a:lnSpc>
              <a:spcBef>
                <a:spcPts val="451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1,000,000 tons/year production of paper (majority is newsprint)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40000"/>
              </a:lnSpc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40000"/>
              </a:lnSpc>
              <a:spcBef>
                <a:spcPts val="499"/>
              </a:spcBef>
              <a:buClr>
                <a:srgbClr val="000000"/>
              </a:buClr>
              <a:buSzPct val="80000"/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Acquisition Consistent with Enron Net Works Market Penetration Strategy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40000"/>
              </a:lnSpc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40000"/>
              </a:lnSpc>
              <a:spcBef>
                <a:spcPts val="499"/>
              </a:spcBef>
              <a:buClr>
                <a:srgbClr val="000000"/>
              </a:buClr>
              <a:buSzPct val="80000"/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Assumed First Investment of Enron Net Works Partners LP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01520" y="-38520"/>
            <a:ext cx="7772400" cy="5223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Net Works Partners LP</a:t>
            </a:r>
            <a:endParaRPr b="1" i="1" lang="en-US" sz="3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638280" y="826560"/>
            <a:ext cx="7772400" cy="1606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1280" indent="-341280">
              <a:lnSpc>
                <a:spcPct val="140000"/>
              </a:lnSpc>
              <a:spcBef>
                <a:spcPts val="499"/>
              </a:spcBef>
              <a:buClr>
                <a:srgbClr val="000000"/>
              </a:buClr>
              <a:buSzPct val="80000"/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Total outside equity investment of $1 Billion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1280" indent="-341280">
              <a:lnSpc>
                <a:spcPct val="140000"/>
              </a:lnSpc>
              <a:spcBef>
                <a:spcPts val="499"/>
              </a:spcBef>
              <a:buClr>
                <a:srgbClr val="000000"/>
              </a:buClr>
              <a:buSzPct val="80000"/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ownership percentage approx. 60-70%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1280" indent="-341280">
              <a:lnSpc>
                <a:spcPct val="140000"/>
              </a:lnSpc>
              <a:spcBef>
                <a:spcPts val="499"/>
              </a:spcBef>
              <a:buClr>
                <a:srgbClr val="000000"/>
              </a:buClr>
              <a:buSzPct val="80000"/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Potential Partners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4" name=""/>
          <p:cNvSpPr/>
          <p:nvPr/>
        </p:nvSpPr>
        <p:spPr>
          <a:xfrm>
            <a:off x="638280" y="5249880"/>
            <a:ext cx="7772400" cy="72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SzPct val="80000"/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Targeting end of October close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" name=""/>
          <p:cNvSpPr/>
          <p:nvPr/>
        </p:nvSpPr>
        <p:spPr>
          <a:xfrm>
            <a:off x="1463040" y="2811600"/>
            <a:ext cx="2378160" cy="167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174600" indent="-174600">
              <a:lnSpc>
                <a:spcPct val="130000"/>
              </a:lnSpc>
              <a:buClr>
                <a:srgbClr val="000000"/>
              </a:buClr>
              <a:buSzPct val="80000"/>
              <a:buFont typeface="Wingdings" charset="2"/>
              <a:buChar char="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Bain Capital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4600" indent="-174600">
              <a:lnSpc>
                <a:spcPct val="130000"/>
              </a:lnSpc>
              <a:buClr>
                <a:srgbClr val="000000"/>
              </a:buClr>
              <a:buSzPct val="80000"/>
              <a:buFont typeface="Wingdings" charset="2"/>
              <a:buChar char="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Blackstone Group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4600" indent="-174600">
              <a:lnSpc>
                <a:spcPct val="130000"/>
              </a:lnSpc>
              <a:buClr>
                <a:srgbClr val="000000"/>
              </a:buClr>
              <a:buSzPct val="80000"/>
              <a:buFont typeface="Wingdings" charset="2"/>
              <a:buChar char="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KKR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4600" indent="-174600">
              <a:lnSpc>
                <a:spcPct val="130000"/>
              </a:lnSpc>
              <a:buClr>
                <a:srgbClr val="000000"/>
              </a:buClr>
              <a:buSzPct val="80000"/>
              <a:buFont typeface="Wingdings" charset="2"/>
              <a:buChar char="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Hicks Muse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" name=""/>
          <p:cNvSpPr/>
          <p:nvPr/>
        </p:nvSpPr>
        <p:spPr>
          <a:xfrm>
            <a:off x="4570920" y="2811600"/>
            <a:ext cx="2986560" cy="207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174600" indent="-174600">
              <a:lnSpc>
                <a:spcPct val="130000"/>
              </a:lnSpc>
              <a:buClr>
                <a:srgbClr val="000000"/>
              </a:buClr>
              <a:buSzPct val="80000"/>
              <a:buFont typeface="Wingdings" charset="2"/>
              <a:buChar char="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Bessemer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4600" indent="-174600">
              <a:lnSpc>
                <a:spcPct val="130000"/>
              </a:lnSpc>
              <a:buClr>
                <a:srgbClr val="000000"/>
              </a:buClr>
              <a:buSzPct val="80000"/>
              <a:buFont typeface="Wingdings" charset="2"/>
              <a:buChar char="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Chase Capital Partners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4600" indent="-174600">
              <a:lnSpc>
                <a:spcPct val="130000"/>
              </a:lnSpc>
              <a:buClr>
                <a:srgbClr val="000000"/>
              </a:buClr>
              <a:buSzPct val="80000"/>
              <a:buFont typeface="Wingdings" charset="2"/>
              <a:buChar char="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Francisco Partners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4600" indent="-174600">
              <a:lnSpc>
                <a:spcPct val="130000"/>
              </a:lnSpc>
              <a:buClr>
                <a:srgbClr val="000000"/>
              </a:buClr>
              <a:buSzPct val="80000"/>
              <a:buFont typeface="Wingdings" charset="2"/>
              <a:buChar char="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LJM2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4600" indent="-174600">
              <a:lnSpc>
                <a:spcPct val="130000"/>
              </a:lnSpc>
              <a:buClr>
                <a:srgbClr val="000000"/>
              </a:buClr>
              <a:buSzPct val="80000"/>
              <a:buFont typeface="Wingdings" charset="2"/>
              <a:buChar char="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CalPERS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" name=""/>
          <p:cNvSpPr/>
          <p:nvPr/>
        </p:nvSpPr>
        <p:spPr>
          <a:xfrm>
            <a:off x="2193840" y="2440080"/>
            <a:ext cx="9162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Leads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" name=""/>
          <p:cNvSpPr/>
          <p:nvPr/>
        </p:nvSpPr>
        <p:spPr>
          <a:xfrm>
            <a:off x="5322240" y="2440080"/>
            <a:ext cx="14821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Secondary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101520" y="-38520"/>
            <a:ext cx="7772400" cy="5223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EnronOnline: Phase II</a:t>
            </a:r>
            <a:endParaRPr b="1" i="1" lang="en-US" sz="3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90" name=""/>
          <p:cNvSpPr/>
          <p:nvPr/>
        </p:nvSpPr>
        <p:spPr>
          <a:xfrm>
            <a:off x="663480" y="2843280"/>
            <a:ext cx="4557960" cy="289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4440" rIns="64440" tIns="32400" bIns="32400" anchor="t">
            <a:normAutofit lnSpcReduction="9999"/>
          </a:bodyPr>
          <a:p>
            <a:pPr marL="343080" indent="-343080">
              <a:lnSpc>
                <a:spcPct val="110000"/>
              </a:lnSpc>
              <a:spcBef>
                <a:spcPts val="1874"/>
              </a:spcBef>
              <a:buClr>
                <a:srgbClr val="000000"/>
              </a:buClr>
              <a:buSzPct val="80000"/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Phase II included: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10000"/>
              </a:lnSpc>
              <a:spcBef>
                <a:spcPts val="1687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New trading functionality:</a:t>
            </a:r>
            <a:br>
              <a:rPr sz="1800"/>
            </a:b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price limit orders; customizable workspace, etc.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10000"/>
              </a:lnSpc>
              <a:spcBef>
                <a:spcPts val="1687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 specific content:</a:t>
            </a:r>
            <a:br>
              <a:rPr sz="1800"/>
            </a:b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news, weather maps and data, stock quotes, industry specific publications, etc.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91" name=""/>
          <p:cNvGraphicFramePr/>
          <p:nvPr/>
        </p:nvGraphicFramePr>
        <p:xfrm>
          <a:off x="5052960" y="2679840"/>
          <a:ext cx="3657600" cy="267480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92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5052960" y="2679840"/>
                    <a:ext cx="3657600" cy="2674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93" name=""/>
          <p:cNvSpPr/>
          <p:nvPr/>
        </p:nvSpPr>
        <p:spPr>
          <a:xfrm>
            <a:off x="663480" y="915840"/>
            <a:ext cx="7562880" cy="12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4440" rIns="64440" tIns="32400" bIns="32400" anchor="t">
            <a:noAutofit/>
          </a:bodyPr>
          <a:p>
            <a:pPr marL="343080" indent="-343080">
              <a:lnSpc>
                <a:spcPct val="110000"/>
              </a:lnSpc>
              <a:spcBef>
                <a:spcPts val="1874"/>
              </a:spcBef>
              <a:buClr>
                <a:srgbClr val="000000"/>
              </a:buClr>
              <a:buSzPct val="80000"/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Highly successful launch of Phase II on Sept. 18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10000"/>
              </a:lnSpc>
              <a:spcBef>
                <a:spcPts val="1687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Broad customer adoption of the new platform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10000"/>
              </a:lnSpc>
              <a:spcBef>
                <a:spcPts val="1687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New transaction record set on the day of launch:  2,867 transactions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101520" y="-38520"/>
            <a:ext cx="7772400" cy="5223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…and going forward</a:t>
            </a:r>
            <a:endParaRPr b="1" i="1" lang="en-US" sz="3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95" name=""/>
          <p:cNvSpPr/>
          <p:nvPr/>
        </p:nvSpPr>
        <p:spPr>
          <a:xfrm>
            <a:off x="673200" y="930240"/>
            <a:ext cx="8229600" cy="487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4440" rIns="64440" tIns="32400" bIns="32400" anchor="t">
            <a:noAutofit/>
          </a:bodyPr>
          <a:p>
            <a:pPr marL="343080" indent="-34308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SzPct val="80000"/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Significant increase in the level of business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803160" indent="-234720">
              <a:lnSpc>
                <a:spcPct val="110000"/>
              </a:lnSpc>
              <a:spcBef>
                <a:spcPts val="451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New transaction record:  3,018 transactions on Sept. 26th.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803160" indent="-234720">
              <a:lnSpc>
                <a:spcPct val="110000"/>
              </a:lnSpc>
              <a:spcBef>
                <a:spcPts val="451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Average daily transactions have increased from 2,000 to 2,800 recently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SzPct val="80000"/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System architecture has proven scalable &amp; reliable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SzPct val="80000"/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SzPct val="80000"/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Metals group integrated rapidly into EnronOnline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SzPct val="80000"/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SzPct val="80000"/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Commercial agreements in place with competing platforms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SzPct val="80000"/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SzPct val="80000"/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Establishing a private network with 25 largest customers in conjunction with EBS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2000-09-25T15:10:04Z</dcterms:created>
  <dc:creator>jrios</dc:creator>
  <dc:description/>
  <dc:language>en-US</dc:language>
  <cp:lastModifiedBy>jrios</cp:lastModifiedBy>
  <cp:lastPrinted>2000-10-02T13:44:57Z</cp:lastPrinted>
  <dcterms:modified xsi:type="dcterms:W3CDTF">2000-10-04T15:37:30Z</dcterms:modified>
  <cp:revision>18</cp:revision>
  <dc:subject/>
  <dc:title>Trading Online</dc:title>
</cp:coreProperties>
</file>