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png" ContentType="image/png"/>
  <Override PartName="/ppt/media/image3.png" ContentType="image/png"/>
  <Override PartName="/ppt/media/image4.wmf" ContentType="image/x-wmf"/>
  <Override PartName="/ppt/media/image5.wmf" ContentType="image/x-wmf"/>
  <Override PartName="/ppt/media/image6.png" ContentType="image/png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189360"/>
            <a:ext cx="7772400" cy="45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h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189360"/>
            <a:ext cx="7772400" cy="45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304920" y="990720"/>
            <a:ext cx="85341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304920" y="990720"/>
            <a:ext cx="85341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189360"/>
            <a:ext cx="7772400" cy="45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304920" y="990720"/>
            <a:ext cx="853416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189360"/>
            <a:ext cx="7772400" cy="45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304920" y="990720"/>
            <a:ext cx="85341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1.xml"/><Relationship Id="rId6" Type="http://schemas.openxmlformats.org/officeDocument/2006/relationships/slideLayout" Target="../slideLayouts/slideLayout2.xml"/><Relationship Id="rId7" Type="http://schemas.openxmlformats.org/officeDocument/2006/relationships/slideLayout" Target="../slideLayouts/slideLayout3.xml"/><Relationship Id="rId8" Type="http://schemas.openxmlformats.org/officeDocument/2006/relationships/slideLayout" Target="../slideLayouts/slideLayout4.xml"/><Relationship Id="rId9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380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edit the title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04920" y="990720"/>
            <a:ext cx="85341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5360" indent="-225360">
              <a:spcBef>
                <a:spcPts val="45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625320" indent="-285480">
              <a:spcBef>
                <a:spcPts val="45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974880" indent="-235080">
              <a:spcBef>
                <a:spcPts val="45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3" marL="1600200" indent="-228600">
              <a:spcBef>
                <a:spcPts val="45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4" marL="2057400" indent="-228600">
              <a:spcBef>
                <a:spcPts val="451"/>
              </a:spcBef>
              <a:buClr>
                <a:srgbClr val="000000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5" marL="2057400" indent="-228600">
              <a:spcBef>
                <a:spcPts val="451"/>
              </a:spcBef>
              <a:buClr>
                <a:srgbClr val="000000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6" marL="2057400" indent="-228600">
              <a:spcBef>
                <a:spcPts val="451"/>
              </a:spcBef>
              <a:buClr>
                <a:srgbClr val="000000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" name=""/>
          <p:cNvSpPr/>
          <p:nvPr/>
        </p:nvSpPr>
        <p:spPr>
          <a:xfrm>
            <a:off x="476280" y="6543720"/>
            <a:ext cx="8362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304920" y="228600"/>
            <a:ext cx="8534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304920" y="609480"/>
            <a:ext cx="8534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" name=""/>
          <p:cNvGraphicFramePr/>
          <p:nvPr/>
        </p:nvGraphicFramePr>
        <p:xfrm>
          <a:off x="8461440" y="6095880"/>
          <a:ext cx="709560" cy="78444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461440" y="6095880"/>
                    <a:ext cx="709560" cy="784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7" name="" descr=""/>
          <p:cNvPicPr/>
          <p:nvPr/>
        </p:nvPicPr>
        <p:blipFill>
          <a:blip r:embed="rId4"/>
          <a:stretch/>
        </p:blipFill>
        <p:spPr>
          <a:xfrm>
            <a:off x="-6480" y="6039000"/>
            <a:ext cx="1225800" cy="819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" name=""/>
          <p:cNvSpPr/>
          <p:nvPr/>
        </p:nvSpPr>
        <p:spPr>
          <a:xfrm>
            <a:off x="4114800" y="6562800"/>
            <a:ext cx="1143000" cy="26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52200" rIns="52200" tIns="26280" bIns="2628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Confidential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5"/>
    <p:sldLayoutId id="2147483650" r:id="rId6"/>
    <p:sldLayoutId id="2147483651" r:id="rId7"/>
    <p:sldLayoutId id="2147483652" r:id="rId8"/>
    <p:sldLayoutId id="2147483653" r:id="rId9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"/>
          <p:cNvSpPr/>
          <p:nvPr/>
        </p:nvSpPr>
        <p:spPr>
          <a:xfrm>
            <a:off x="1017720" y="838080"/>
            <a:ext cx="7086600" cy="525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Entertainment On-Demand</a:t>
            </a:r>
            <a:br>
              <a:rPr sz="4400"/>
            </a:br>
            <a:br>
              <a:rPr sz="4400"/>
            </a:br>
            <a:br>
              <a:rPr sz="4400"/>
            </a:br>
            <a:br>
              <a:rPr sz="4400"/>
            </a:br>
            <a:br>
              <a:rPr sz="4400"/>
            </a:br>
            <a:br>
              <a:rPr sz="4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Presentation to Enron Regulatory Affairs</a:t>
            </a:r>
            <a:br>
              <a:rPr sz="24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October 16, 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8" name=""/>
          <p:cNvGraphicFramePr/>
          <p:nvPr/>
        </p:nvGraphicFramePr>
        <p:xfrm>
          <a:off x="5334120" y="2590920"/>
          <a:ext cx="1461960" cy="14619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4120" y="2590920"/>
                    <a:ext cx="1461960" cy="1461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20" name="" descr=""/>
          <p:cNvPicPr/>
          <p:nvPr/>
        </p:nvPicPr>
        <p:blipFill>
          <a:blip r:embed="rId3"/>
          <a:stretch/>
        </p:blipFill>
        <p:spPr>
          <a:xfrm>
            <a:off x="2185920" y="2570040"/>
            <a:ext cx="2157480" cy="1621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" name=""/>
          <p:cNvSpPr/>
          <p:nvPr/>
        </p:nvSpPr>
        <p:spPr>
          <a:xfrm>
            <a:off x="3962520" y="6324480"/>
            <a:ext cx="1218960" cy="29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52200" rIns="52200" tIns="26280" bIns="2628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Confidential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"/>
          <p:cNvGrpSpPr/>
          <p:nvPr/>
        </p:nvGrpSpPr>
        <p:grpSpPr>
          <a:xfrm>
            <a:off x="190440" y="965160"/>
            <a:ext cx="3462120" cy="749160"/>
            <a:chOff x="190440" y="965160"/>
            <a:chExt cx="3462120" cy="749160"/>
          </a:xfrm>
        </p:grpSpPr>
        <p:sp>
          <p:nvSpPr>
            <p:cNvPr id="68" name=""/>
            <p:cNvSpPr/>
            <p:nvPr/>
          </p:nvSpPr>
          <p:spPr>
            <a:xfrm>
              <a:off x="368280" y="965160"/>
              <a:ext cx="3162240" cy="749160"/>
            </a:xfrm>
            <a:prstGeom prst="rect">
              <a:avLst/>
            </a:prstGeom>
            <a:solidFill>
              <a:srgbClr val="ffff99"/>
            </a:solidFill>
            <a:ln w="255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52200" rIns="52200" tIns="25920" bIns="2592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190440" y="1044360"/>
              <a:ext cx="3462120" cy="540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52200" rIns="52200" tIns="26280" bIns="26280" anchor="t">
              <a:spAutoFit/>
            </a:bodyPr>
            <a:p>
              <a:pPr algn="ctr">
                <a:spcBef>
                  <a:spcPts val="11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Twenty year exclusive, worldwide deal between EBS &amp; Blockbuster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0" name=""/>
          <p:cNvGrpSpPr/>
          <p:nvPr/>
        </p:nvGrpSpPr>
        <p:grpSpPr>
          <a:xfrm>
            <a:off x="2133720" y="1882440"/>
            <a:ext cx="3845160" cy="1673640"/>
            <a:chOff x="2133720" y="1882440"/>
            <a:chExt cx="3845160" cy="1673640"/>
          </a:xfrm>
        </p:grpSpPr>
        <p:grpSp>
          <p:nvGrpSpPr>
            <p:cNvPr id="71" name=""/>
            <p:cNvGrpSpPr/>
            <p:nvPr/>
          </p:nvGrpSpPr>
          <p:grpSpPr>
            <a:xfrm>
              <a:off x="2133720" y="2806920"/>
              <a:ext cx="3162240" cy="749160"/>
              <a:chOff x="2133720" y="2806920"/>
              <a:chExt cx="3162240" cy="749160"/>
            </a:xfrm>
          </p:grpSpPr>
          <p:sp>
            <p:nvSpPr>
              <p:cNvPr id="72" name=""/>
              <p:cNvSpPr/>
              <p:nvPr/>
            </p:nvSpPr>
            <p:spPr>
              <a:xfrm>
                <a:off x="2133720" y="2806920"/>
                <a:ext cx="3162240" cy="749160"/>
              </a:xfrm>
              <a:prstGeom prst="rect">
                <a:avLst/>
              </a:prstGeom>
              <a:solidFill>
                <a:srgbClr val="ffff99"/>
              </a:solidFill>
              <a:ln w="25560">
                <a:solidFill>
                  <a:srgbClr val="3333cc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52200" rIns="52200" tIns="25920" bIns="2592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" name=""/>
              <p:cNvSpPr/>
              <p:nvPr/>
            </p:nvSpPr>
            <p:spPr>
              <a:xfrm>
                <a:off x="2208240" y="2890800"/>
                <a:ext cx="2984040" cy="5403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52200" rIns="52200" tIns="26280" bIns="26280" anchor="t">
                <a:spAutoFit/>
              </a:bodyPr>
              <a:p>
                <a:pPr algn="ctr">
                  <a:spcBef>
                    <a:spcPts val="11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Premium movie content at VHS quality or better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74" name=""/>
            <p:cNvSpPr/>
            <p:nvPr/>
          </p:nvSpPr>
          <p:spPr>
            <a:xfrm rot="3915000">
              <a:off x="4837320" y="2312280"/>
              <a:ext cx="1278000" cy="517320"/>
            </a:xfrm>
            <a:custGeom>
              <a:avLst/>
              <a:gdLst>
                <a:gd name="textAreaLeft" fmla="*/ 223560 w 1278000"/>
                <a:gd name="textAreaRight" fmla="*/ 926640 w 1278000"/>
                <a:gd name="textAreaTop" fmla="*/ 69120 h 517320"/>
                <a:gd name="textAreaBottom" fmla="*/ 448200 h 517320"/>
                <a:gd name="GluePoint1X" fmla="*/ 17 w 21600"/>
                <a:gd name="GluePoint1Y" fmla="*/ 0 h 21600"/>
                <a:gd name="GluePoint2X" fmla="*/ 16 w 21600"/>
                <a:gd name="GluePoint2Y" fmla="*/ 22 h 21600"/>
                <a:gd name="GluePoint3X" fmla="*/ 12 w 21600"/>
                <a:gd name="GluePoint3Y" fmla="*/ 2 h 21600"/>
                <a:gd name="GluePoint4X" fmla="*/ 8 w 21600"/>
                <a:gd name="GluePoint4Y" fmla="*/ 22 h 21600"/>
                <a:gd name="GluePoint5X" fmla="*/ 14 w 21600"/>
                <a:gd name="GluePoint5Y" fmla="*/ 2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21600"/>
                  </a:moveTo>
                  <a:arcTo wR="7560" hR="21600" stAng="10800000" swAng="5400000"/>
                  <a:lnTo>
                    <a:pt x="11880" y="0"/>
                  </a:lnTo>
                  <a:arcTo wR="7560" hR="21600" stAng="-5400000" swAng="2682637"/>
                  <a:lnTo>
                    <a:pt x="21168" y="14400"/>
                  </a:lnTo>
                  <a:lnTo>
                    <a:pt x="17280" y="21600"/>
                  </a:lnTo>
                  <a:lnTo>
                    <a:pt x="12528" y="14400"/>
                  </a:lnTo>
                  <a:lnTo>
                    <a:pt x="14688" y="14400"/>
                  </a:lnTo>
                  <a:arcTo wR="7560" hR="21600" stAng="-2717363" swAng="-2325203"/>
                  <a:lnTo>
                    <a:pt x="9720" y="900"/>
                  </a:lnTo>
                  <a:arcTo wR="7560" hR="21600" stAng="-5757435" swAng="-5042565"/>
                  <a:close/>
                </a:path>
                <a:path fill="darkenLess" w="21600" h="21600">
                  <a:moveTo>
                    <a:pt x="0" y="21600"/>
                  </a:moveTo>
                  <a:arcTo wR="7560" hR="21600" stAng="10800000" swAng="5400000"/>
                  <a:lnTo>
                    <a:pt x="7560" y="0"/>
                  </a:lnTo>
                  <a:arcTo wR="7560" hR="21600" stAng="-5400000" swAng="357435"/>
                  <a:lnTo>
                    <a:pt x="9720" y="900"/>
                  </a:lnTo>
                  <a:arcTo wR="7560" hR="21600" stAng="-5757435" swAng="-5042565"/>
                  <a:close/>
                </a:path>
              </a:pathLst>
            </a:custGeom>
            <a:solidFill>
              <a:srgbClr val="3333cc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52200" rIns="52200" tIns="25920" bIns="2592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5" name=""/>
          <p:cNvGrpSpPr/>
          <p:nvPr/>
        </p:nvGrpSpPr>
        <p:grpSpPr>
          <a:xfrm>
            <a:off x="1143000" y="955080"/>
            <a:ext cx="3845880" cy="1686240"/>
            <a:chOff x="1143000" y="955080"/>
            <a:chExt cx="3845880" cy="1686240"/>
          </a:xfrm>
        </p:grpSpPr>
        <p:grpSp>
          <p:nvGrpSpPr>
            <p:cNvPr id="76" name=""/>
            <p:cNvGrpSpPr/>
            <p:nvPr/>
          </p:nvGrpSpPr>
          <p:grpSpPr>
            <a:xfrm>
              <a:off x="1143000" y="1892160"/>
              <a:ext cx="3162240" cy="749160"/>
              <a:chOff x="1143000" y="1892160"/>
              <a:chExt cx="3162240" cy="749160"/>
            </a:xfrm>
          </p:grpSpPr>
          <p:sp>
            <p:nvSpPr>
              <p:cNvPr id="77" name=""/>
              <p:cNvSpPr/>
              <p:nvPr/>
            </p:nvSpPr>
            <p:spPr>
              <a:xfrm>
                <a:off x="1143000" y="1892160"/>
                <a:ext cx="3162240" cy="749160"/>
              </a:xfrm>
              <a:prstGeom prst="rect">
                <a:avLst/>
              </a:prstGeom>
              <a:solidFill>
                <a:srgbClr val="ffff99"/>
              </a:solidFill>
              <a:ln w="25560">
                <a:solidFill>
                  <a:srgbClr val="3333cc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52200" rIns="52200" tIns="25920" bIns="2592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" name=""/>
              <p:cNvSpPr/>
              <p:nvPr/>
            </p:nvSpPr>
            <p:spPr>
              <a:xfrm>
                <a:off x="1347840" y="2071440"/>
                <a:ext cx="2774880" cy="2966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52200" rIns="52200" tIns="26280" bIns="26280" anchor="t">
                <a:spAutoFit/>
              </a:bodyPr>
              <a:p>
                <a:pPr algn="ctr">
                  <a:spcBef>
                    <a:spcPts val="11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Movies On-Demand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79" name=""/>
            <p:cNvSpPr/>
            <p:nvPr/>
          </p:nvSpPr>
          <p:spPr>
            <a:xfrm rot="3915000">
              <a:off x="3847320" y="1384560"/>
              <a:ext cx="1278000" cy="517680"/>
            </a:xfrm>
            <a:custGeom>
              <a:avLst/>
              <a:gdLst>
                <a:gd name="textAreaLeft" fmla="*/ 223560 w 1278000"/>
                <a:gd name="textAreaRight" fmla="*/ 926640 w 1278000"/>
                <a:gd name="textAreaTop" fmla="*/ 69120 h 517680"/>
                <a:gd name="textAreaBottom" fmla="*/ 448560 h 517680"/>
                <a:gd name="GluePoint1X" fmla="*/ 17 w 21600"/>
                <a:gd name="GluePoint1Y" fmla="*/ 0 h 21600"/>
                <a:gd name="GluePoint2X" fmla="*/ 16 w 21600"/>
                <a:gd name="GluePoint2Y" fmla="*/ 22 h 21600"/>
                <a:gd name="GluePoint3X" fmla="*/ 12 w 21600"/>
                <a:gd name="GluePoint3Y" fmla="*/ 2 h 21600"/>
                <a:gd name="GluePoint4X" fmla="*/ 8 w 21600"/>
                <a:gd name="GluePoint4Y" fmla="*/ 22 h 21600"/>
                <a:gd name="GluePoint5X" fmla="*/ 14 w 21600"/>
                <a:gd name="GluePoint5Y" fmla="*/ 2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21600"/>
                  </a:moveTo>
                  <a:arcTo wR="7560" hR="21600" stAng="10800000" swAng="5400000"/>
                  <a:lnTo>
                    <a:pt x="11880" y="0"/>
                  </a:lnTo>
                  <a:arcTo wR="7560" hR="21600" stAng="-5400000" swAng="2682637"/>
                  <a:lnTo>
                    <a:pt x="21168" y="14400"/>
                  </a:lnTo>
                  <a:lnTo>
                    <a:pt x="17280" y="21600"/>
                  </a:lnTo>
                  <a:lnTo>
                    <a:pt x="12528" y="14400"/>
                  </a:lnTo>
                  <a:lnTo>
                    <a:pt x="14688" y="14400"/>
                  </a:lnTo>
                  <a:arcTo wR="7560" hR="21600" stAng="-2717363" swAng="-2325203"/>
                  <a:lnTo>
                    <a:pt x="9720" y="900"/>
                  </a:lnTo>
                  <a:arcTo wR="7560" hR="21600" stAng="-5757435" swAng="-5042565"/>
                  <a:close/>
                </a:path>
                <a:path fill="darkenLess" w="21600" h="21600">
                  <a:moveTo>
                    <a:pt x="0" y="21600"/>
                  </a:moveTo>
                  <a:arcTo wR="7560" hR="21600" stAng="10800000" swAng="5400000"/>
                  <a:lnTo>
                    <a:pt x="7560" y="0"/>
                  </a:lnTo>
                  <a:arcTo wR="7560" hR="21600" stAng="-5400000" swAng="357435"/>
                  <a:lnTo>
                    <a:pt x="9720" y="900"/>
                  </a:lnTo>
                  <a:arcTo wR="7560" hR="21600" stAng="-5757435" swAng="-5042565"/>
                  <a:close/>
                </a:path>
              </a:pathLst>
            </a:custGeom>
            <a:solidFill>
              <a:srgbClr val="3333cc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52200" rIns="52200" tIns="25920" bIns="2592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0" name=""/>
          <p:cNvGrpSpPr/>
          <p:nvPr/>
        </p:nvGrpSpPr>
        <p:grpSpPr>
          <a:xfrm>
            <a:off x="3030480" y="2822040"/>
            <a:ext cx="3862800" cy="1635480"/>
            <a:chOff x="3030480" y="2822040"/>
            <a:chExt cx="3862800" cy="1635480"/>
          </a:xfrm>
        </p:grpSpPr>
        <p:grpSp>
          <p:nvGrpSpPr>
            <p:cNvPr id="81" name=""/>
            <p:cNvGrpSpPr/>
            <p:nvPr/>
          </p:nvGrpSpPr>
          <p:grpSpPr>
            <a:xfrm>
              <a:off x="3030480" y="3671640"/>
              <a:ext cx="3220920" cy="785880"/>
              <a:chOff x="3030480" y="3671640"/>
              <a:chExt cx="3220920" cy="785880"/>
            </a:xfrm>
          </p:grpSpPr>
          <p:sp>
            <p:nvSpPr>
              <p:cNvPr id="82" name=""/>
              <p:cNvSpPr/>
              <p:nvPr/>
            </p:nvSpPr>
            <p:spPr>
              <a:xfrm>
                <a:off x="3073320" y="3708360"/>
                <a:ext cx="3162240" cy="749160"/>
              </a:xfrm>
              <a:prstGeom prst="rect">
                <a:avLst/>
              </a:prstGeom>
              <a:solidFill>
                <a:srgbClr val="ffff99"/>
              </a:solidFill>
              <a:ln w="25560">
                <a:solidFill>
                  <a:srgbClr val="3333cc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52200" rIns="52200" tIns="25920" bIns="2592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" name=""/>
              <p:cNvSpPr/>
              <p:nvPr/>
            </p:nvSpPr>
            <p:spPr>
              <a:xfrm>
                <a:off x="3030480" y="3671640"/>
                <a:ext cx="3220920" cy="7840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52200" rIns="52200" tIns="26280" bIns="26280" anchor="t">
                <a:spAutoFit/>
              </a:bodyPr>
              <a:p>
                <a:pPr algn="ctr">
                  <a:spcBef>
                    <a:spcPts val="11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Order from home, just as if you have a Blockbuster store in your living room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84" name=""/>
            <p:cNvSpPr/>
            <p:nvPr/>
          </p:nvSpPr>
          <p:spPr>
            <a:xfrm rot="3915000">
              <a:off x="5751720" y="3251520"/>
              <a:ext cx="1277640" cy="517320"/>
            </a:xfrm>
            <a:custGeom>
              <a:avLst/>
              <a:gdLst>
                <a:gd name="textAreaLeft" fmla="*/ 223560 w 1277640"/>
                <a:gd name="textAreaRight" fmla="*/ 926280 w 1277640"/>
                <a:gd name="textAreaTop" fmla="*/ 69120 h 517320"/>
                <a:gd name="textAreaBottom" fmla="*/ 448200 h 517320"/>
                <a:gd name="GluePoint1X" fmla="*/ 17 w 21600"/>
                <a:gd name="GluePoint1Y" fmla="*/ 0 h 21600"/>
                <a:gd name="GluePoint2X" fmla="*/ 16 w 21600"/>
                <a:gd name="GluePoint2Y" fmla="*/ 22 h 21600"/>
                <a:gd name="GluePoint3X" fmla="*/ 12 w 21600"/>
                <a:gd name="GluePoint3Y" fmla="*/ 2 h 21600"/>
                <a:gd name="GluePoint4X" fmla="*/ 8 w 21600"/>
                <a:gd name="GluePoint4Y" fmla="*/ 22 h 21600"/>
                <a:gd name="GluePoint5X" fmla="*/ 14 w 21600"/>
                <a:gd name="GluePoint5Y" fmla="*/ 2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21600"/>
                  </a:moveTo>
                  <a:arcTo wR="7560" hR="21600" stAng="10800000" swAng="5400000"/>
                  <a:lnTo>
                    <a:pt x="11880" y="0"/>
                  </a:lnTo>
                  <a:arcTo wR="7560" hR="21600" stAng="-5400000" swAng="2682637"/>
                  <a:lnTo>
                    <a:pt x="21168" y="14400"/>
                  </a:lnTo>
                  <a:lnTo>
                    <a:pt x="17280" y="21600"/>
                  </a:lnTo>
                  <a:lnTo>
                    <a:pt x="12528" y="14400"/>
                  </a:lnTo>
                  <a:lnTo>
                    <a:pt x="14688" y="14400"/>
                  </a:lnTo>
                  <a:arcTo wR="7560" hR="21600" stAng="-2717363" swAng="-2325203"/>
                  <a:lnTo>
                    <a:pt x="9720" y="900"/>
                  </a:lnTo>
                  <a:arcTo wR="7560" hR="21600" stAng="-5757435" swAng="-5042565"/>
                  <a:close/>
                </a:path>
                <a:path fill="darkenLess" w="21600" h="21600">
                  <a:moveTo>
                    <a:pt x="0" y="21600"/>
                  </a:moveTo>
                  <a:arcTo wR="7560" hR="21600" stAng="10800000" swAng="5400000"/>
                  <a:lnTo>
                    <a:pt x="7560" y="0"/>
                  </a:lnTo>
                  <a:arcTo wR="7560" hR="21600" stAng="-5400000" swAng="357435"/>
                  <a:lnTo>
                    <a:pt x="9720" y="900"/>
                  </a:lnTo>
                  <a:arcTo wR="7560" hR="21600" stAng="-5757435" swAng="-5042565"/>
                  <a:close/>
                </a:path>
              </a:pathLst>
            </a:custGeom>
            <a:solidFill>
              <a:srgbClr val="3333cc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52200" rIns="52200" tIns="25920" bIns="2592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5" name=""/>
          <p:cNvGrpSpPr/>
          <p:nvPr/>
        </p:nvGrpSpPr>
        <p:grpSpPr>
          <a:xfrm>
            <a:off x="4013280" y="3685680"/>
            <a:ext cx="3820320" cy="1661040"/>
            <a:chOff x="4013280" y="3685680"/>
            <a:chExt cx="3820320" cy="1661040"/>
          </a:xfrm>
        </p:grpSpPr>
        <p:grpSp>
          <p:nvGrpSpPr>
            <p:cNvPr id="86" name=""/>
            <p:cNvGrpSpPr/>
            <p:nvPr/>
          </p:nvGrpSpPr>
          <p:grpSpPr>
            <a:xfrm>
              <a:off x="4013280" y="4597560"/>
              <a:ext cx="3162240" cy="749160"/>
              <a:chOff x="4013280" y="4597560"/>
              <a:chExt cx="3162240" cy="749160"/>
            </a:xfrm>
          </p:grpSpPr>
          <p:sp>
            <p:nvSpPr>
              <p:cNvPr id="87" name=""/>
              <p:cNvSpPr/>
              <p:nvPr/>
            </p:nvSpPr>
            <p:spPr>
              <a:xfrm>
                <a:off x="4013280" y="4597560"/>
                <a:ext cx="3162240" cy="749160"/>
              </a:xfrm>
              <a:prstGeom prst="rect">
                <a:avLst/>
              </a:prstGeom>
              <a:solidFill>
                <a:srgbClr val="ffff99"/>
              </a:solidFill>
              <a:ln w="25560">
                <a:solidFill>
                  <a:srgbClr val="3333cc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52200" rIns="52200" tIns="25920" bIns="2592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" name=""/>
              <p:cNvSpPr/>
              <p:nvPr/>
            </p:nvSpPr>
            <p:spPr>
              <a:xfrm>
                <a:off x="4048200" y="4702320"/>
                <a:ext cx="3111480" cy="5403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52200" rIns="52200" tIns="26280" bIns="26280" anchor="t">
                <a:spAutoFit/>
              </a:bodyPr>
              <a:p>
                <a:pPr algn="ctr">
                  <a:spcBef>
                    <a:spcPts val="11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Available in several U.S. markets by year-end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89" name=""/>
            <p:cNvSpPr/>
            <p:nvPr/>
          </p:nvSpPr>
          <p:spPr>
            <a:xfrm rot="3915000">
              <a:off x="6692040" y="4115160"/>
              <a:ext cx="1278000" cy="517680"/>
            </a:xfrm>
            <a:custGeom>
              <a:avLst/>
              <a:gdLst>
                <a:gd name="textAreaLeft" fmla="*/ 223560 w 1278000"/>
                <a:gd name="textAreaRight" fmla="*/ 926640 w 1278000"/>
                <a:gd name="textAreaTop" fmla="*/ 69120 h 517680"/>
                <a:gd name="textAreaBottom" fmla="*/ 448560 h 517680"/>
                <a:gd name="GluePoint1X" fmla="*/ 17 w 21600"/>
                <a:gd name="GluePoint1Y" fmla="*/ 0 h 21600"/>
                <a:gd name="GluePoint2X" fmla="*/ 16 w 21600"/>
                <a:gd name="GluePoint2Y" fmla="*/ 22 h 21600"/>
                <a:gd name="GluePoint3X" fmla="*/ 12 w 21600"/>
                <a:gd name="GluePoint3Y" fmla="*/ 2 h 21600"/>
                <a:gd name="GluePoint4X" fmla="*/ 8 w 21600"/>
                <a:gd name="GluePoint4Y" fmla="*/ 22 h 21600"/>
                <a:gd name="GluePoint5X" fmla="*/ 14 w 21600"/>
                <a:gd name="GluePoint5Y" fmla="*/ 2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21600"/>
                  </a:moveTo>
                  <a:arcTo wR="7560" hR="21600" stAng="10800000" swAng="5400000"/>
                  <a:lnTo>
                    <a:pt x="11880" y="0"/>
                  </a:lnTo>
                  <a:arcTo wR="7560" hR="21600" stAng="-5400000" swAng="2682637"/>
                  <a:lnTo>
                    <a:pt x="21168" y="14400"/>
                  </a:lnTo>
                  <a:lnTo>
                    <a:pt x="17280" y="21600"/>
                  </a:lnTo>
                  <a:lnTo>
                    <a:pt x="12528" y="14400"/>
                  </a:lnTo>
                  <a:lnTo>
                    <a:pt x="14688" y="14400"/>
                  </a:lnTo>
                  <a:arcTo wR="7560" hR="21600" stAng="-2717363" swAng="-2325203"/>
                  <a:lnTo>
                    <a:pt x="9720" y="900"/>
                  </a:lnTo>
                  <a:arcTo wR="7560" hR="21600" stAng="-5757435" swAng="-5042565"/>
                  <a:close/>
                </a:path>
                <a:path fill="darkenLess" w="21600" h="21600">
                  <a:moveTo>
                    <a:pt x="0" y="21600"/>
                  </a:moveTo>
                  <a:arcTo wR="7560" hR="21600" stAng="10800000" swAng="5400000"/>
                  <a:lnTo>
                    <a:pt x="7560" y="0"/>
                  </a:lnTo>
                  <a:arcTo wR="7560" hR="21600" stAng="-5400000" swAng="357435"/>
                  <a:lnTo>
                    <a:pt x="9720" y="900"/>
                  </a:lnTo>
                  <a:arcTo wR="7560" hR="21600" stAng="-5757435" swAng="-5042565"/>
                  <a:close/>
                </a:path>
              </a:pathLst>
            </a:custGeom>
            <a:solidFill>
              <a:srgbClr val="3333cc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52200" rIns="52200" tIns="25920" bIns="2592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0" name=""/>
          <p:cNvGrpSpPr/>
          <p:nvPr/>
        </p:nvGrpSpPr>
        <p:grpSpPr>
          <a:xfrm>
            <a:off x="4629240" y="4600080"/>
            <a:ext cx="4118760" cy="1648440"/>
            <a:chOff x="4629240" y="4600080"/>
            <a:chExt cx="4118760" cy="1648440"/>
          </a:xfrm>
        </p:grpSpPr>
        <p:grpSp>
          <p:nvGrpSpPr>
            <p:cNvPr id="91" name=""/>
            <p:cNvGrpSpPr/>
            <p:nvPr/>
          </p:nvGrpSpPr>
          <p:grpSpPr>
            <a:xfrm>
              <a:off x="4629240" y="5499360"/>
              <a:ext cx="3789360" cy="749160"/>
              <a:chOff x="4629240" y="5499360"/>
              <a:chExt cx="3789360" cy="749160"/>
            </a:xfrm>
          </p:grpSpPr>
          <p:sp>
            <p:nvSpPr>
              <p:cNvPr id="92" name=""/>
              <p:cNvSpPr/>
              <p:nvPr/>
            </p:nvSpPr>
            <p:spPr>
              <a:xfrm>
                <a:off x="4940280" y="5499360"/>
                <a:ext cx="3162240" cy="749160"/>
              </a:xfrm>
              <a:prstGeom prst="rect">
                <a:avLst/>
              </a:prstGeom>
              <a:solidFill>
                <a:srgbClr val="ffff99"/>
              </a:solidFill>
              <a:ln w="25560">
                <a:solidFill>
                  <a:srgbClr val="3333cc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52200" rIns="52200" tIns="25920" bIns="2592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" name=""/>
              <p:cNvSpPr/>
              <p:nvPr/>
            </p:nvSpPr>
            <p:spPr>
              <a:xfrm>
                <a:off x="4629240" y="5589720"/>
                <a:ext cx="3789360" cy="5403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52200" rIns="52200" tIns="26280" bIns="26280" anchor="t">
                <a:spAutoFit/>
              </a:bodyPr>
              <a:p>
                <a:pPr algn="ctr">
                  <a:spcBef>
                    <a:spcPts val="11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More to come in the form of games, sports, distance learning, etc.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94" name=""/>
            <p:cNvSpPr/>
            <p:nvPr/>
          </p:nvSpPr>
          <p:spPr>
            <a:xfrm rot="3915000">
              <a:off x="7606440" y="5029560"/>
              <a:ext cx="1278000" cy="517680"/>
            </a:xfrm>
            <a:custGeom>
              <a:avLst/>
              <a:gdLst>
                <a:gd name="textAreaLeft" fmla="*/ 223560 w 1278000"/>
                <a:gd name="textAreaRight" fmla="*/ 926640 w 1278000"/>
                <a:gd name="textAreaTop" fmla="*/ 69120 h 517680"/>
                <a:gd name="textAreaBottom" fmla="*/ 448560 h 517680"/>
                <a:gd name="GluePoint1X" fmla="*/ 17 w 21600"/>
                <a:gd name="GluePoint1Y" fmla="*/ 0 h 21600"/>
                <a:gd name="GluePoint2X" fmla="*/ 16 w 21600"/>
                <a:gd name="GluePoint2Y" fmla="*/ 22 h 21600"/>
                <a:gd name="GluePoint3X" fmla="*/ 12 w 21600"/>
                <a:gd name="GluePoint3Y" fmla="*/ 2 h 21600"/>
                <a:gd name="GluePoint4X" fmla="*/ 8 w 21600"/>
                <a:gd name="GluePoint4Y" fmla="*/ 22 h 21600"/>
                <a:gd name="GluePoint5X" fmla="*/ 14 w 21600"/>
                <a:gd name="GluePoint5Y" fmla="*/ 2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21600"/>
                  </a:moveTo>
                  <a:arcTo wR="7560" hR="21600" stAng="10800000" swAng="5400000"/>
                  <a:lnTo>
                    <a:pt x="11880" y="0"/>
                  </a:lnTo>
                  <a:arcTo wR="7560" hR="21600" stAng="-5400000" swAng="2682637"/>
                  <a:lnTo>
                    <a:pt x="21168" y="14400"/>
                  </a:lnTo>
                  <a:lnTo>
                    <a:pt x="17280" y="21600"/>
                  </a:lnTo>
                  <a:lnTo>
                    <a:pt x="12528" y="14400"/>
                  </a:lnTo>
                  <a:lnTo>
                    <a:pt x="14688" y="14400"/>
                  </a:lnTo>
                  <a:arcTo wR="7560" hR="21600" stAng="-2717363" swAng="-2325203"/>
                  <a:lnTo>
                    <a:pt x="9720" y="900"/>
                  </a:lnTo>
                  <a:arcTo wR="7560" hR="21600" stAng="-5757435" swAng="-5042565"/>
                  <a:close/>
                </a:path>
                <a:path fill="darkenLess" w="21600" h="21600">
                  <a:moveTo>
                    <a:pt x="0" y="21600"/>
                  </a:moveTo>
                  <a:arcTo wR="7560" hR="21600" stAng="10800000" swAng="5400000"/>
                  <a:lnTo>
                    <a:pt x="7560" y="0"/>
                  </a:lnTo>
                  <a:arcTo wR="7560" hR="21600" stAng="-5400000" swAng="357435"/>
                  <a:lnTo>
                    <a:pt x="9720" y="900"/>
                  </a:lnTo>
                  <a:arcTo wR="7560" hR="21600" stAng="-5757435" swAng="-5042565"/>
                  <a:close/>
                </a:path>
              </a:pathLst>
            </a:custGeom>
            <a:solidFill>
              <a:srgbClr val="3333cc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52200" rIns="52200" tIns="25920" bIns="2592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5" name=""/>
          <p:cNvSpPr/>
          <p:nvPr/>
        </p:nvSpPr>
        <p:spPr>
          <a:xfrm>
            <a:off x="838080" y="266760"/>
            <a:ext cx="7772400" cy="342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The Blockbuster Deal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380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Value to Consumers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7" name=""/>
          <p:cNvSpPr/>
          <p:nvPr/>
        </p:nvSpPr>
        <p:spPr>
          <a:xfrm>
            <a:off x="533520" y="1371600"/>
            <a:ext cx="8229600" cy="37339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92500" lnSpcReduction="9999"/>
          </a:bodyPr>
          <a:p>
            <a:pPr marL="291960" indent="-291960">
              <a:lnSpc>
                <a:spcPct val="100000"/>
              </a:lnSpc>
              <a:spcBef>
                <a:spcPts val="1012"/>
              </a:spcBef>
              <a:spcAft>
                <a:spcPts val="1349"/>
              </a:spcAft>
              <a:buClr>
                <a:srgbClr val="000000"/>
              </a:buClr>
              <a:buFont typeface="Wingdings" charset="2"/>
              <a:buChar char="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The Blockbuster Entertainment on-demand service will initially include movies on-demand. Movie enthusiasts will be able to order and immediately watch movies from the convenience of their living room.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1960" indent="-291960">
              <a:lnSpc>
                <a:spcPct val="100000"/>
              </a:lnSpc>
              <a:spcBef>
                <a:spcPts val="1012"/>
              </a:spcBef>
              <a:spcAft>
                <a:spcPts val="1349"/>
              </a:spcAft>
              <a:buClr>
                <a:srgbClr val="000000"/>
              </a:buClr>
              <a:buFont typeface="Wingdings" charset="2"/>
              <a:buChar char="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Using the latest in video streaming technology provided by the Enron Intelligent Network, movies on-demand  promises to deliver convenience, control and choice like no other in-home entertainment service available today.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1960" indent="-291960">
              <a:lnSpc>
                <a:spcPct val="100000"/>
              </a:lnSpc>
              <a:spcBef>
                <a:spcPts val="1012"/>
              </a:spcBef>
              <a:spcAft>
                <a:spcPts val="1349"/>
              </a:spcAft>
              <a:buClr>
                <a:srgbClr val="000000"/>
              </a:buClr>
              <a:buFont typeface="Wingdings" charset="2"/>
              <a:buChar char="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Consumers will be able to pick from a substantial movie library and their selection will always be in stock.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1960" indent="-291960">
              <a:lnSpc>
                <a:spcPct val="100000"/>
              </a:lnSpc>
              <a:spcBef>
                <a:spcPts val="1012"/>
              </a:spcBef>
              <a:spcAft>
                <a:spcPts val="1349"/>
              </a:spcAft>
              <a:buClr>
                <a:srgbClr val="000000"/>
              </a:buClr>
              <a:buFont typeface="Wingdings" charset="2"/>
              <a:buChar char="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Once the movie has begun, the service will allow users to start, stop, pause, or rewind, just as if they had rented a videotape.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"/>
          <p:cNvSpPr/>
          <p:nvPr/>
        </p:nvSpPr>
        <p:spPr>
          <a:xfrm>
            <a:off x="380880" y="3128040"/>
            <a:ext cx="8305920" cy="296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52200" rIns="52200" tIns="26280" bIns="2628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 $/sub/month (ignore movies)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380880"/>
          </a:xfrm>
          <a:prstGeom prst="rect">
            <a:avLst/>
          </a:prstGeom>
          <a:noFill/>
          <a:ln w="0">
            <a:noFill/>
          </a:ln>
        </p:spPr>
        <p:txBody>
          <a:bodyPr lIns="87480" rIns="87480" tIns="43560" bIns="4356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VOD Business Components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0" name=""/>
          <p:cNvSpPr/>
          <p:nvPr/>
        </p:nvSpPr>
        <p:spPr>
          <a:xfrm>
            <a:off x="365040" y="2260800"/>
            <a:ext cx="1069920" cy="735840"/>
          </a:xfrm>
          <a:prstGeom prst="rect">
            <a:avLst/>
          </a:prstGeom>
          <a:solidFill>
            <a:srgbClr val="ff5050"/>
          </a:solidFill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50040" rIns="50040" tIns="24840" bIns="24840" anchor="ctr">
            <a:spAutoFit/>
          </a:bodyPr>
          <a:p>
            <a:pPr algn="ctr"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1749600" y="2195640"/>
            <a:ext cx="4108320" cy="857520"/>
          </a:xfrm>
          <a:prstGeom prst="rect">
            <a:avLst/>
          </a:prstGeom>
          <a:solidFill>
            <a:srgbClr val="ccccff"/>
          </a:solidFill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50040" rIns="50040" tIns="24840" bIns="24840" anchor="ctr">
            <a:spAutoFit/>
          </a:bodyPr>
          <a:p>
            <a:pPr algn="ctr"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6140520" y="2256120"/>
            <a:ext cx="1170000" cy="735840"/>
          </a:xfrm>
          <a:prstGeom prst="rect">
            <a:avLst/>
          </a:prstGeom>
          <a:solidFill>
            <a:srgbClr val="ffff99"/>
          </a:solidFill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50040" rIns="50040" tIns="24840" bIns="24840" anchor="ctr">
            <a:spAutoFit/>
          </a:bodyPr>
          <a:p>
            <a:pPr algn="ctr"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Distribution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7620120" y="2195640"/>
            <a:ext cx="1114200" cy="857520"/>
          </a:xfrm>
          <a:prstGeom prst="rect">
            <a:avLst/>
          </a:prstGeom>
          <a:solidFill>
            <a:srgbClr val="ccff99"/>
          </a:solidFill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50040" rIns="50040" tIns="24840" bIns="24840" anchor="ctr">
            <a:spAutoFit/>
          </a:bodyPr>
          <a:p>
            <a:pPr algn="ctr"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2666880" y="2209680"/>
            <a:ext cx="0" cy="83340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52200" rIns="52200" tIns="25920" bIns="259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4767120" y="2217600"/>
            <a:ext cx="0" cy="78264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52200" rIns="52200" tIns="25920" bIns="259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5864400" y="2676600"/>
            <a:ext cx="2444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52200" rIns="52200" tIns="-25920" bIns="-259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1765440" y="2514600"/>
            <a:ext cx="1025280" cy="27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50040" rIns="50040" tIns="24840" bIns="24840" anchor="t">
            <a:spAutoFit/>
          </a:bodyPr>
          <a:p>
            <a:pPr>
              <a:spcBef>
                <a:spcPts val="938"/>
              </a:spcBef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Encoding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4738680" y="2400480"/>
            <a:ext cx="1065240" cy="50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50040" rIns="50040" tIns="24840" bIns="24840" anchor="t">
            <a:spAutoFit/>
          </a:bodyPr>
          <a:p>
            <a:pPr algn="ctr">
              <a:spcBef>
                <a:spcPts val="938"/>
              </a:spcBef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Streaming Control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2641680" y="2514600"/>
            <a:ext cx="879480" cy="27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50040" rIns="50040" tIns="24840" bIns="24840" anchor="t">
            <a:spAutoFit/>
          </a:bodyPr>
          <a:p>
            <a:pPr algn="ctr">
              <a:spcBef>
                <a:spcPts val="938"/>
              </a:spcBef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Storage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3454560" y="2235240"/>
            <a:ext cx="1328400" cy="73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50040" rIns="50040" tIns="24840" bIns="24840" anchor="t">
            <a:spAutoFit/>
          </a:bodyPr>
          <a:p>
            <a:pPr algn="ctr">
              <a:spcBef>
                <a:spcPts val="938"/>
              </a:spcBef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Delivery &amp; Bandwidth Management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228600" y="1714680"/>
            <a:ext cx="1371600" cy="50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50040" rIns="50040" tIns="24840" bIns="24840" anchor="t">
            <a:spAutoFit/>
          </a:bodyPr>
          <a:p>
            <a:pPr algn="ctr">
              <a:spcBef>
                <a:spcPts val="938"/>
              </a:spcBef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Content Aggregation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7432560" y="1866960"/>
            <a:ext cx="1454400" cy="27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50040" rIns="50040" tIns="24840" bIns="24840" anchor="t">
            <a:spAutoFit/>
          </a:bodyPr>
          <a:p>
            <a:pPr algn="ctr">
              <a:spcBef>
                <a:spcPts val="938"/>
              </a:spcBef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Home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2660760" y="1900080"/>
            <a:ext cx="2286000" cy="27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50040" rIns="50040" tIns="24840" bIns="24840" anchor="t">
            <a:spAutoFit/>
          </a:bodyPr>
          <a:p>
            <a:pPr>
              <a:spcBef>
                <a:spcPts val="938"/>
              </a:spcBef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Intelligent Network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6242040" y="1881360"/>
            <a:ext cx="941400" cy="27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50040" rIns="50040" tIns="24840" bIns="24840" anchor="t">
            <a:spAutoFit/>
          </a:bodyPr>
          <a:p>
            <a:pPr>
              <a:spcBef>
                <a:spcPts val="938"/>
              </a:spcBef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Last-Mile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15" name=""/>
          <p:cNvCxnSpPr/>
          <p:nvPr/>
        </p:nvCxnSpPr>
        <p:spPr>
          <a:xfrm>
            <a:off x="484200" y="1655280"/>
            <a:ext cx="838800" cy="1080"/>
          </a:xfrm>
          <a:prstGeom prst="straightConnector1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cxnSp>
        <p:nvCxnSpPr>
          <p:cNvPr id="116" name=""/>
          <p:cNvCxnSpPr/>
          <p:nvPr/>
        </p:nvCxnSpPr>
        <p:spPr>
          <a:xfrm>
            <a:off x="6141600" y="1685520"/>
            <a:ext cx="1143720" cy="2520"/>
          </a:xfrm>
          <a:prstGeom prst="straightConnector1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cxnSp>
        <p:nvCxnSpPr>
          <p:cNvPr id="117" name=""/>
          <p:cNvCxnSpPr/>
          <p:nvPr/>
        </p:nvCxnSpPr>
        <p:spPr>
          <a:xfrm>
            <a:off x="1835280" y="1693440"/>
            <a:ext cx="3937680" cy="2520"/>
          </a:xfrm>
          <a:prstGeom prst="straightConnector1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sp>
        <p:nvSpPr>
          <p:cNvPr id="118" name=""/>
          <p:cNvSpPr/>
          <p:nvPr/>
        </p:nvSpPr>
        <p:spPr>
          <a:xfrm>
            <a:off x="352440" y="1079640"/>
            <a:ext cx="1246320" cy="27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50040" rIns="50040" tIns="24840" bIns="24840" anchor="t">
            <a:spAutoFit/>
          </a:bodyPr>
          <a:p>
            <a:pPr>
              <a:spcBef>
                <a:spcPts val="938"/>
              </a:spcBef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r>
              <a:rPr b="1" lang="en-US" sz="15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Blockbuster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2530440" y="1079640"/>
            <a:ext cx="2548080" cy="50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50040" rIns="50040" tIns="24840" bIns="24840" anchor="t">
            <a:spAutoFit/>
          </a:bodyPr>
          <a:p>
            <a:pPr>
              <a:spcBef>
                <a:spcPts val="938"/>
              </a:spcBef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r>
              <a:rPr b="1" lang="en-US" sz="15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Enron Broadband Services, nCube, Motorola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530280" y="2514600"/>
            <a:ext cx="685800" cy="27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50040" rIns="50040" tIns="24840" bIns="24840" anchor="t">
            <a:spAutoFit/>
          </a:bodyPr>
          <a:p>
            <a:pPr>
              <a:spcBef>
                <a:spcPts val="938"/>
              </a:spcBef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Movies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6199200" y="2514600"/>
            <a:ext cx="1027080" cy="278640"/>
          </a:xfrm>
          <a:prstGeom prst="rect">
            <a:avLst/>
          </a:pr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50040" rIns="50040" tIns="24840" bIns="24840" anchor="t">
            <a:spAutoFit/>
          </a:bodyPr>
          <a:p>
            <a:pPr algn="ctr">
              <a:spcBef>
                <a:spcPts val="938"/>
              </a:spcBef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DSL 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851040" y="3454560"/>
            <a:ext cx="7315200" cy="198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228600" indent="-22860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1778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7667640" y="2527200"/>
            <a:ext cx="927000" cy="28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52200" rIns="52200" tIns="26280" bIns="26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Movies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7311960" y="2679840"/>
            <a:ext cx="3081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52200" rIns="52200" tIns="-25920" bIns="-259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2057400" y="3809880"/>
            <a:ext cx="5029200" cy="231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lnSpcReduction="9999"/>
          </a:bodyPr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Frutiger 45 Light"/>
              </a:rPr>
              <a:t>Blockbuster/Enron Joint Development Initiatives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99960" indent="-285480">
              <a:lnSpc>
                <a:spcPct val="100000"/>
              </a:lnSpc>
              <a:spcBef>
                <a:spcPts val="788"/>
              </a:spcBef>
              <a:spcAft>
                <a:spcPts val="561"/>
              </a:spcAft>
              <a:buClr>
                <a:srgbClr val="000000"/>
              </a:buClr>
              <a:buFont typeface="Wingdings" charset="2"/>
              <a:buChar char="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Set-Top Box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99960" indent="-285480">
              <a:lnSpc>
                <a:spcPct val="100000"/>
              </a:lnSpc>
              <a:spcBef>
                <a:spcPts val="788"/>
              </a:spcBef>
              <a:spcAft>
                <a:spcPts val="561"/>
              </a:spcAft>
              <a:buClr>
                <a:srgbClr val="000000"/>
              </a:buClr>
              <a:buFont typeface="Wingdings" charset="2"/>
              <a:buChar char="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Digital Rights Management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99960" indent="-285480">
              <a:lnSpc>
                <a:spcPct val="100000"/>
              </a:lnSpc>
              <a:spcBef>
                <a:spcPts val="788"/>
              </a:spcBef>
              <a:spcAft>
                <a:spcPts val="561"/>
              </a:spcAft>
              <a:buClr>
                <a:srgbClr val="000000"/>
              </a:buClr>
              <a:buFont typeface="Wingdings" charset="2"/>
              <a:buChar char="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Graphical User Interface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99960" indent="-285480">
              <a:lnSpc>
                <a:spcPct val="100000"/>
              </a:lnSpc>
              <a:spcBef>
                <a:spcPts val="788"/>
              </a:spcBef>
              <a:spcAft>
                <a:spcPts val="561"/>
              </a:spcAft>
              <a:buClr>
                <a:srgbClr val="000000"/>
              </a:buClr>
              <a:buFont typeface="Wingdings" charset="2"/>
              <a:buChar char="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Customer Relationship Management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3505320" y="2244600"/>
            <a:ext cx="0" cy="76212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52200" rIns="52200" tIns="25920" bIns="259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1444680" y="2679840"/>
            <a:ext cx="3078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52200" rIns="52200" tIns="-25920" bIns="-259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5943600" y="838080"/>
            <a:ext cx="1523880" cy="73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52200" rIns="52200" tIns="26280" bIns="26280" anchor="t">
            <a:spAutoFit/>
          </a:bodyPr>
          <a:p>
            <a:pPr algn="ctr"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SBC, Verizon, Qwest, Covad ReFlex &amp; Telus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3733920" y="3124080"/>
            <a:ext cx="1328760" cy="27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50040" rIns="50040" tIns="24840" bIns="24840" anchor="t">
            <a:spAutoFit/>
          </a:bodyPr>
          <a:p>
            <a:pPr algn="ctr">
              <a:spcBef>
                <a:spcPts val="938"/>
              </a:spcBef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~10%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6095880" y="3124080"/>
            <a:ext cx="1328760" cy="27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50040" rIns="50040" tIns="24840" bIns="24840" anchor="t">
            <a:spAutoFit/>
          </a:bodyPr>
          <a:p>
            <a:pPr algn="ctr">
              <a:spcBef>
                <a:spcPts val="938"/>
              </a:spcBef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~20%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7543800" y="3124080"/>
            <a:ext cx="1328760" cy="27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50040" rIns="50040" tIns="24840" bIns="24840" anchor="t">
            <a:spAutoFit/>
          </a:bodyPr>
          <a:p>
            <a:pPr algn="ctr">
              <a:spcBef>
                <a:spcPts val="938"/>
              </a:spcBef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~70%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380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Product Phases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3" name=""/>
          <p:cNvSpPr/>
          <p:nvPr/>
        </p:nvSpPr>
        <p:spPr>
          <a:xfrm>
            <a:off x="739800" y="838080"/>
            <a:ext cx="885960" cy="29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52200" rIns="52200" tIns="26280" bIns="2628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Today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2590920" y="838080"/>
            <a:ext cx="885600" cy="29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52200" rIns="52200" tIns="26280" bIns="2628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Dec-00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4191120" y="838080"/>
            <a:ext cx="1164960" cy="29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52200" rIns="52200" tIns="26280" bIns="2628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Mar-01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5791320" y="838080"/>
            <a:ext cx="974520" cy="29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52200" rIns="52200" tIns="26280" bIns="2628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Jun-01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7407360" y="838080"/>
            <a:ext cx="974520" cy="29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52200" rIns="52200" tIns="26280" bIns="2628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Dec-01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304920" y="1143000"/>
            <a:ext cx="853416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52200" rIns="52200" tIns="-25920" bIns="-259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39" name=""/>
          <p:cNvGrpSpPr/>
          <p:nvPr/>
        </p:nvGrpSpPr>
        <p:grpSpPr>
          <a:xfrm>
            <a:off x="665280" y="4718880"/>
            <a:ext cx="8216640" cy="1447560"/>
            <a:chOff x="665280" y="4718880"/>
            <a:chExt cx="8216640" cy="1447560"/>
          </a:xfrm>
        </p:grpSpPr>
        <p:sp>
          <p:nvSpPr>
            <p:cNvPr id="140" name=""/>
            <p:cNvSpPr/>
            <p:nvPr/>
          </p:nvSpPr>
          <p:spPr>
            <a:xfrm>
              <a:off x="665280" y="4718880"/>
              <a:ext cx="6451560" cy="296640"/>
            </a:xfrm>
            <a:prstGeom prst="rect">
              <a:avLst/>
            </a:prstGeom>
            <a:solidFill>
              <a:srgbClr val="3333cc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52200" rIns="52200" tIns="26280" bIns="26280" anchor="ctr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Growth Plan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" name=""/>
            <p:cNvSpPr/>
            <p:nvPr/>
          </p:nvSpPr>
          <p:spPr>
            <a:xfrm>
              <a:off x="7205760" y="4753080"/>
              <a:ext cx="1676160" cy="228600"/>
            </a:xfrm>
            <a:custGeom>
              <a:avLst/>
              <a:gdLst>
                <a:gd name="textAreaLeft" fmla="*/ 261720 w 1676160"/>
                <a:gd name="textAreaRight" fmla="*/ 1466640 w 1676160"/>
                <a:gd name="textAreaTop" fmla="*/ 57240 h 228600"/>
                <a:gd name="textAreaBottom" fmla="*/ 171720 h 22860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3375" y="5400"/>
                  </a:moveTo>
                  <a:lnTo>
                    <a:pt x="16200" y="5400"/>
                  </a:lnTo>
                  <a:lnTo>
                    <a:pt x="16200" y="0"/>
                  </a:lnTo>
                  <a:lnTo>
                    <a:pt x="21600" y="10800"/>
                  </a:lnTo>
                  <a:lnTo>
                    <a:pt x="16200" y="21600"/>
                  </a:lnTo>
                  <a:lnTo>
                    <a:pt x="16200" y="16200"/>
                  </a:lnTo>
                  <a:lnTo>
                    <a:pt x="3375" y="162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675" y="5400"/>
                  </a:lnTo>
                  <a:lnTo>
                    <a:pt x="675" y="16200"/>
                  </a:lnTo>
                  <a:lnTo>
                    <a:pt x="0" y="162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2700" y="5400"/>
                  </a:lnTo>
                  <a:lnTo>
                    <a:pt x="2700" y="16200"/>
                  </a:lnTo>
                  <a:lnTo>
                    <a:pt x="1350" y="16200"/>
                  </a:lnTo>
                  <a:close/>
                </a:path>
              </a:pathLst>
            </a:cu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52200" rIns="52200" tIns="25920" bIns="2592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969840" y="5095800"/>
              <a:ext cx="6162840" cy="1070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52200" rIns="52200" tIns="26280" bIns="26280" anchor="t">
              <a:spAutoFit/>
            </a:bodyPr>
            <a:p>
              <a:pPr marL="115920" indent="-115920">
                <a:lnSpc>
                  <a:spcPct val="100000"/>
                </a:lnSpc>
                <a:spcBef>
                  <a:spcPts val="751"/>
                </a:spcBef>
                <a:buClr>
                  <a:srgbClr val="000000"/>
                </a:buClr>
                <a:buFont typeface="Frutiger 45 Light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Fully interactive entertainment on-demand service; e.g. broader content offering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15920" indent="-115920">
                <a:lnSpc>
                  <a:spcPct val="100000"/>
                </a:lnSpc>
                <a:spcBef>
                  <a:spcPts val="751"/>
                </a:spcBef>
                <a:buClr>
                  <a:srgbClr val="000000"/>
                </a:buClr>
                <a:buFont typeface="Frutiger 45 Light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Additional distribution outlets; e.g. cable, wireless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15920" indent="-115920">
                <a:lnSpc>
                  <a:spcPct val="100000"/>
                </a:lnSpc>
                <a:spcBef>
                  <a:spcPts val="751"/>
                </a:spcBef>
                <a:buClr>
                  <a:srgbClr val="000000"/>
                </a:buClr>
                <a:buFont typeface="Frutiger 45 Light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Third-party commercialization of set-top box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15920" indent="-115920">
                <a:lnSpc>
                  <a:spcPct val="100000"/>
                </a:lnSpc>
                <a:spcBef>
                  <a:spcPts val="751"/>
                </a:spcBef>
                <a:buClr>
                  <a:srgbClr val="000000"/>
                </a:buClr>
                <a:buFont typeface="Frutiger 45 Light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43" name=""/>
          <p:cNvSpPr/>
          <p:nvPr/>
        </p:nvSpPr>
        <p:spPr>
          <a:xfrm>
            <a:off x="969840" y="3790800"/>
            <a:ext cx="7564680" cy="97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52200" rIns="52200" tIns="26280" bIns="26280" anchor="t">
            <a:spAutoFit/>
          </a:bodyPr>
          <a:p>
            <a:pPr marL="115920" indent="-11592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More U.S. cities utilizing current distribution partners and expansion to the UK and other international markets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Additional functionality in EBS’ deliver platform; e.g. hard drive on set-top box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Encoding/ streaming at lower bit rates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665280" y="3413880"/>
            <a:ext cx="4114800" cy="296640"/>
          </a:xfrm>
          <a:prstGeom prst="rec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52200" rIns="52200" tIns="26280" bIns="2628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Phase 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4830840" y="3448080"/>
            <a:ext cx="1676160" cy="228600"/>
          </a:xfrm>
          <a:custGeom>
            <a:avLst/>
            <a:gdLst>
              <a:gd name="textAreaLeft" fmla="*/ 261720 w 1676160"/>
              <a:gd name="textAreaRight" fmla="*/ 1466640 w 1676160"/>
              <a:gd name="textAreaTop" fmla="*/ 57240 h 228600"/>
              <a:gd name="textAreaBottom" fmla="*/ 171720 h 2286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3375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3375" y="16200"/>
                </a:lnTo>
                <a:close/>
              </a:path>
              <a:path w="21600" h="21600">
                <a:moveTo>
                  <a:pt x="0" y="5400"/>
                </a:moveTo>
                <a:lnTo>
                  <a:pt x="675" y="5400"/>
                </a:lnTo>
                <a:lnTo>
                  <a:pt x="675" y="16200"/>
                </a:lnTo>
                <a:lnTo>
                  <a:pt x="0" y="16200"/>
                </a:lnTo>
                <a:close/>
              </a:path>
              <a:path w="21600" h="21600">
                <a:moveTo>
                  <a:pt x="1350" y="5400"/>
                </a:moveTo>
                <a:lnTo>
                  <a:pt x="2700" y="5400"/>
                </a:lnTo>
                <a:lnTo>
                  <a:pt x="2700" y="16200"/>
                </a:lnTo>
                <a:lnTo>
                  <a:pt x="1350" y="1620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52200" rIns="52200" tIns="25920" bIns="2592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46" name=""/>
          <p:cNvGrpSpPr/>
          <p:nvPr/>
        </p:nvGrpSpPr>
        <p:grpSpPr>
          <a:xfrm>
            <a:off x="665280" y="1453320"/>
            <a:ext cx="6051600" cy="1832760"/>
            <a:chOff x="665280" y="1453320"/>
            <a:chExt cx="6051600" cy="1832760"/>
          </a:xfrm>
        </p:grpSpPr>
        <p:grpSp>
          <p:nvGrpSpPr>
            <p:cNvPr id="147" name=""/>
            <p:cNvGrpSpPr/>
            <p:nvPr/>
          </p:nvGrpSpPr>
          <p:grpSpPr>
            <a:xfrm>
              <a:off x="665280" y="1453320"/>
              <a:ext cx="6051600" cy="1832760"/>
              <a:chOff x="665280" y="1453320"/>
              <a:chExt cx="6051600" cy="1832760"/>
            </a:xfrm>
          </p:grpSpPr>
          <p:sp>
            <p:nvSpPr>
              <p:cNvPr id="148" name=""/>
              <p:cNvSpPr/>
              <p:nvPr/>
            </p:nvSpPr>
            <p:spPr>
              <a:xfrm>
                <a:off x="665280" y="1453320"/>
                <a:ext cx="2286000" cy="296640"/>
              </a:xfrm>
              <a:prstGeom prst="rect">
                <a:avLst/>
              </a:prstGeom>
              <a:solidFill>
                <a:srgbClr val="3333cc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52200" rIns="52200" tIns="26280" bIns="26280" anchor="ctr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ffffff"/>
                    </a:solidFill>
                    <a:effectLst/>
                    <a:uFillTx/>
                    <a:latin typeface="Frutiger 45 Light"/>
                  </a:rPr>
                  <a:t>Phase 1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" name=""/>
              <p:cNvSpPr/>
              <p:nvPr/>
            </p:nvSpPr>
            <p:spPr>
              <a:xfrm>
                <a:off x="969840" y="1754280"/>
                <a:ext cx="5747040" cy="153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52200" rIns="52200" tIns="26280" bIns="26280" anchor="t">
                <a:spAutoFit/>
              </a:bodyPr>
              <a:p>
                <a:pPr marL="115920" indent="-115920">
                  <a:lnSpc>
                    <a:spcPct val="100000"/>
                  </a:lnSpc>
                  <a:spcBef>
                    <a:spcPts val="751"/>
                  </a:spcBef>
                  <a:buClr>
                    <a:srgbClr val="000000"/>
                  </a:buClr>
                  <a:buFont typeface="Frutiger 45 Light"/>
                  <a:buChar char="•"/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rPr>
                  <a:t>VHS quality movies on-demand in four U.S. cities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marL="115920" indent="-115920">
                  <a:lnSpc>
                    <a:spcPct val="100000"/>
                  </a:lnSpc>
                  <a:spcBef>
                    <a:spcPts val="751"/>
                  </a:spcBef>
                  <a:buClr>
                    <a:srgbClr val="000000"/>
                  </a:buClr>
                  <a:buFont typeface="Frutiger 45 Light"/>
                  <a:buChar char="•"/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rPr>
                  <a:t>Technical/commercial implementation on schedule for December 2000 launch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marL="115920" indent="-115920">
                  <a:lnSpc>
                    <a:spcPct val="100000"/>
                  </a:lnSpc>
                  <a:spcBef>
                    <a:spcPts val="751"/>
                  </a:spcBef>
                  <a:buClr>
                    <a:srgbClr val="000000"/>
                  </a:buClr>
                  <a:buFont typeface="Frutiger 45 Light"/>
                  <a:buChar char="•"/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rPr>
                  <a:t>Encoding/encryption with MPEG1@ 1.855 Mbps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marL="115920" indent="-115920">
                  <a:lnSpc>
                    <a:spcPct val="100000"/>
                  </a:lnSpc>
                  <a:spcBef>
                    <a:spcPts val="751"/>
                  </a:spcBef>
                  <a:buClr>
                    <a:srgbClr val="000000"/>
                  </a:buClr>
                  <a:buFont typeface="Frutiger 45 Light"/>
                  <a:buChar char="•"/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rPr>
                  <a:t>VOD launch will utilize distribution agreements signed with SBC, Verizon, Qwest, Telus, Reflex and Covad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marL="115920" indent="-115920">
                  <a:lnSpc>
                    <a:spcPct val="100000"/>
                  </a:lnSpc>
                  <a:spcBef>
                    <a:spcPts val="751"/>
                  </a:spcBef>
                  <a:buClr>
                    <a:srgbClr val="000000"/>
                  </a:buClr>
                  <a:buFont typeface="Frutiger 45 Light"/>
                  <a:buChar char="•"/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rPr>
                  <a:t>Critical path items: studio content and system integration/testing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50" name=""/>
            <p:cNvSpPr/>
            <p:nvPr/>
          </p:nvSpPr>
          <p:spPr>
            <a:xfrm>
              <a:off x="3014640" y="1492200"/>
              <a:ext cx="1676520" cy="228600"/>
            </a:xfrm>
            <a:custGeom>
              <a:avLst/>
              <a:gdLst>
                <a:gd name="textAreaLeft" fmla="*/ 261720 w 1676520"/>
                <a:gd name="textAreaRight" fmla="*/ 1467000 w 1676520"/>
                <a:gd name="textAreaTop" fmla="*/ 57240 h 228600"/>
                <a:gd name="textAreaBottom" fmla="*/ 171720 h 22860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3375" y="5400"/>
                  </a:moveTo>
                  <a:lnTo>
                    <a:pt x="16200" y="5400"/>
                  </a:lnTo>
                  <a:lnTo>
                    <a:pt x="16200" y="0"/>
                  </a:lnTo>
                  <a:lnTo>
                    <a:pt x="21600" y="10800"/>
                  </a:lnTo>
                  <a:lnTo>
                    <a:pt x="16200" y="21600"/>
                  </a:lnTo>
                  <a:lnTo>
                    <a:pt x="16200" y="16200"/>
                  </a:lnTo>
                  <a:lnTo>
                    <a:pt x="3375" y="162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675" y="5400"/>
                  </a:lnTo>
                  <a:lnTo>
                    <a:pt x="675" y="16200"/>
                  </a:lnTo>
                  <a:lnTo>
                    <a:pt x="0" y="162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2700" y="5400"/>
                  </a:lnTo>
                  <a:lnTo>
                    <a:pt x="2700" y="16200"/>
                  </a:lnTo>
                  <a:lnTo>
                    <a:pt x="1350" y="16200"/>
                  </a:lnTo>
                  <a:close/>
                </a:path>
              </a:pathLst>
            </a:cu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52200" rIns="52200" tIns="25920" bIns="2592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380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U.S. VOD Reach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2" name=""/>
          <p:cNvSpPr/>
          <p:nvPr/>
        </p:nvSpPr>
        <p:spPr>
          <a:xfrm>
            <a:off x="2975040" y="2951280"/>
            <a:ext cx="904680" cy="739800"/>
          </a:xfrm>
          <a:custGeom>
            <a:avLst/>
            <a:gdLst/>
            <a:ahLst/>
            <a:rect l="l" t="t" r="r" b="b"/>
            <a:pathLst>
              <a:path w="380" h="311">
                <a:moveTo>
                  <a:pt x="37" y="0"/>
                </a:moveTo>
                <a:lnTo>
                  <a:pt x="23" y="116"/>
                </a:lnTo>
                <a:lnTo>
                  <a:pt x="0" y="282"/>
                </a:lnTo>
                <a:lnTo>
                  <a:pt x="110" y="291"/>
                </a:lnTo>
                <a:lnTo>
                  <a:pt x="367" y="311"/>
                </a:lnTo>
                <a:lnTo>
                  <a:pt x="380" y="32"/>
                </a:lnTo>
                <a:lnTo>
                  <a:pt x="37" y="0"/>
                </a:lnTo>
                <a:close/>
              </a:path>
            </a:pathLst>
          </a:custGeom>
          <a:solidFill>
            <a:srgbClr val="ff9966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4079880" y="3848040"/>
            <a:ext cx="976320" cy="498600"/>
          </a:xfrm>
          <a:custGeom>
            <a:avLst/>
            <a:gdLst/>
            <a:ahLst/>
            <a:rect l="l" t="t" r="r" b="b"/>
            <a:pathLst>
              <a:path w="410" h="209">
                <a:moveTo>
                  <a:pt x="4" y="2"/>
                </a:moveTo>
                <a:lnTo>
                  <a:pt x="3" y="122"/>
                </a:lnTo>
                <a:lnTo>
                  <a:pt x="0" y="207"/>
                </a:lnTo>
                <a:lnTo>
                  <a:pt x="410" y="209"/>
                </a:lnTo>
                <a:lnTo>
                  <a:pt x="402" y="100"/>
                </a:lnTo>
                <a:lnTo>
                  <a:pt x="402" y="59"/>
                </a:lnTo>
                <a:lnTo>
                  <a:pt x="369" y="34"/>
                </a:lnTo>
                <a:lnTo>
                  <a:pt x="379" y="12"/>
                </a:lnTo>
                <a:lnTo>
                  <a:pt x="365" y="0"/>
                </a:lnTo>
                <a:lnTo>
                  <a:pt x="179" y="2"/>
                </a:lnTo>
                <a:lnTo>
                  <a:pt x="4" y="2"/>
                </a:lnTo>
                <a:close/>
              </a:path>
            </a:pathLst>
          </a:custGeom>
          <a:solidFill>
            <a:srgbClr val="3399ff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1631880" y="2089080"/>
            <a:ext cx="847800" cy="622440"/>
          </a:xfrm>
          <a:custGeom>
            <a:avLst/>
            <a:gdLst/>
            <a:ahLst/>
            <a:rect l="l" t="t" r="r" b="b"/>
            <a:pathLst>
              <a:path w="356" h="261">
                <a:moveTo>
                  <a:pt x="90" y="0"/>
                </a:moveTo>
                <a:lnTo>
                  <a:pt x="163" y="20"/>
                </a:lnTo>
                <a:lnTo>
                  <a:pt x="219" y="33"/>
                </a:lnTo>
                <a:lnTo>
                  <a:pt x="246" y="39"/>
                </a:lnTo>
                <a:lnTo>
                  <a:pt x="274" y="43"/>
                </a:lnTo>
                <a:lnTo>
                  <a:pt x="311" y="50"/>
                </a:lnTo>
                <a:lnTo>
                  <a:pt x="356" y="58"/>
                </a:lnTo>
                <a:lnTo>
                  <a:pt x="327" y="261"/>
                </a:lnTo>
                <a:lnTo>
                  <a:pt x="189" y="232"/>
                </a:lnTo>
                <a:lnTo>
                  <a:pt x="170" y="245"/>
                </a:lnTo>
                <a:lnTo>
                  <a:pt x="145" y="225"/>
                </a:lnTo>
                <a:lnTo>
                  <a:pt x="123" y="245"/>
                </a:lnTo>
                <a:lnTo>
                  <a:pt x="103" y="228"/>
                </a:lnTo>
                <a:lnTo>
                  <a:pt x="46" y="225"/>
                </a:lnTo>
                <a:lnTo>
                  <a:pt x="54" y="192"/>
                </a:lnTo>
                <a:lnTo>
                  <a:pt x="13" y="189"/>
                </a:lnTo>
                <a:lnTo>
                  <a:pt x="9" y="170"/>
                </a:lnTo>
                <a:lnTo>
                  <a:pt x="17" y="150"/>
                </a:lnTo>
                <a:lnTo>
                  <a:pt x="7" y="132"/>
                </a:lnTo>
                <a:lnTo>
                  <a:pt x="8" y="81"/>
                </a:lnTo>
                <a:lnTo>
                  <a:pt x="0" y="42"/>
                </a:lnTo>
                <a:lnTo>
                  <a:pt x="5" y="27"/>
                </a:lnTo>
                <a:lnTo>
                  <a:pt x="23" y="33"/>
                </a:lnTo>
                <a:lnTo>
                  <a:pt x="42" y="56"/>
                </a:lnTo>
                <a:lnTo>
                  <a:pt x="77" y="61"/>
                </a:lnTo>
                <a:lnTo>
                  <a:pt x="86" y="80"/>
                </a:lnTo>
                <a:lnTo>
                  <a:pt x="69" y="80"/>
                </a:lnTo>
                <a:lnTo>
                  <a:pt x="67" y="96"/>
                </a:lnTo>
                <a:lnTo>
                  <a:pt x="77" y="98"/>
                </a:lnTo>
                <a:lnTo>
                  <a:pt x="81" y="114"/>
                </a:lnTo>
                <a:lnTo>
                  <a:pt x="60" y="126"/>
                </a:lnTo>
                <a:lnTo>
                  <a:pt x="60" y="137"/>
                </a:lnTo>
                <a:lnTo>
                  <a:pt x="84" y="137"/>
                </a:lnTo>
                <a:lnTo>
                  <a:pt x="90" y="109"/>
                </a:lnTo>
                <a:lnTo>
                  <a:pt x="108" y="92"/>
                </a:lnTo>
                <a:lnTo>
                  <a:pt x="86" y="48"/>
                </a:lnTo>
                <a:lnTo>
                  <a:pt x="100" y="34"/>
                </a:lnTo>
                <a:lnTo>
                  <a:pt x="90" y="0"/>
                </a:lnTo>
                <a:close/>
              </a:path>
            </a:pathLst>
          </a:custGeom>
          <a:solidFill>
            <a:srgbClr val="ff9966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1432080" y="2540160"/>
            <a:ext cx="1056960" cy="806400"/>
          </a:xfrm>
          <a:custGeom>
            <a:avLst/>
            <a:gdLst/>
            <a:ahLst/>
            <a:rect l="l" t="t" r="r" b="b"/>
            <a:pathLst>
              <a:path w="444" h="339">
                <a:moveTo>
                  <a:pt x="97" y="0"/>
                </a:moveTo>
                <a:lnTo>
                  <a:pt x="84" y="7"/>
                </a:lnTo>
                <a:lnTo>
                  <a:pt x="76" y="37"/>
                </a:lnTo>
                <a:lnTo>
                  <a:pt x="68" y="62"/>
                </a:lnTo>
                <a:lnTo>
                  <a:pt x="62" y="82"/>
                </a:lnTo>
                <a:lnTo>
                  <a:pt x="54" y="104"/>
                </a:lnTo>
                <a:lnTo>
                  <a:pt x="45" y="126"/>
                </a:lnTo>
                <a:lnTo>
                  <a:pt x="33" y="150"/>
                </a:lnTo>
                <a:lnTo>
                  <a:pt x="17" y="178"/>
                </a:lnTo>
                <a:lnTo>
                  <a:pt x="0" y="205"/>
                </a:lnTo>
                <a:lnTo>
                  <a:pt x="0" y="264"/>
                </a:lnTo>
                <a:lnTo>
                  <a:pt x="249" y="315"/>
                </a:lnTo>
                <a:lnTo>
                  <a:pt x="364" y="339"/>
                </a:lnTo>
                <a:lnTo>
                  <a:pt x="388" y="221"/>
                </a:lnTo>
                <a:lnTo>
                  <a:pt x="403" y="211"/>
                </a:lnTo>
                <a:lnTo>
                  <a:pt x="389" y="185"/>
                </a:lnTo>
                <a:lnTo>
                  <a:pt x="396" y="158"/>
                </a:lnTo>
                <a:lnTo>
                  <a:pt x="444" y="113"/>
                </a:lnTo>
                <a:lnTo>
                  <a:pt x="411" y="72"/>
                </a:lnTo>
                <a:lnTo>
                  <a:pt x="273" y="43"/>
                </a:lnTo>
                <a:lnTo>
                  <a:pt x="254" y="55"/>
                </a:lnTo>
                <a:lnTo>
                  <a:pt x="229" y="35"/>
                </a:lnTo>
                <a:lnTo>
                  <a:pt x="207" y="56"/>
                </a:lnTo>
                <a:lnTo>
                  <a:pt x="186" y="35"/>
                </a:lnTo>
                <a:lnTo>
                  <a:pt x="131" y="36"/>
                </a:lnTo>
                <a:lnTo>
                  <a:pt x="138" y="3"/>
                </a:lnTo>
                <a:lnTo>
                  <a:pt x="97" y="0"/>
                </a:lnTo>
                <a:close/>
              </a:path>
            </a:pathLst>
          </a:custGeom>
          <a:solidFill>
            <a:srgbClr val="ff9966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2297160" y="2225520"/>
            <a:ext cx="758880" cy="1230480"/>
          </a:xfrm>
          <a:custGeom>
            <a:avLst/>
            <a:gdLst/>
            <a:ahLst/>
            <a:rect l="l" t="t" r="r" b="b"/>
            <a:pathLst>
              <a:path w="319" h="517">
                <a:moveTo>
                  <a:pt x="77" y="0"/>
                </a:moveTo>
                <a:lnTo>
                  <a:pt x="48" y="202"/>
                </a:lnTo>
                <a:lnTo>
                  <a:pt x="78" y="245"/>
                </a:lnTo>
                <a:lnTo>
                  <a:pt x="31" y="290"/>
                </a:lnTo>
                <a:lnTo>
                  <a:pt x="25" y="321"/>
                </a:lnTo>
                <a:lnTo>
                  <a:pt x="38" y="343"/>
                </a:lnTo>
                <a:lnTo>
                  <a:pt x="25" y="354"/>
                </a:lnTo>
                <a:lnTo>
                  <a:pt x="0" y="471"/>
                </a:lnTo>
                <a:lnTo>
                  <a:pt x="152" y="498"/>
                </a:lnTo>
                <a:lnTo>
                  <a:pt x="296" y="517"/>
                </a:lnTo>
                <a:lnTo>
                  <a:pt x="311" y="410"/>
                </a:lnTo>
                <a:lnTo>
                  <a:pt x="319" y="351"/>
                </a:lnTo>
                <a:lnTo>
                  <a:pt x="305" y="330"/>
                </a:lnTo>
                <a:lnTo>
                  <a:pt x="272" y="336"/>
                </a:lnTo>
                <a:lnTo>
                  <a:pt x="229" y="341"/>
                </a:lnTo>
                <a:lnTo>
                  <a:pt x="221" y="293"/>
                </a:lnTo>
                <a:lnTo>
                  <a:pt x="169" y="254"/>
                </a:lnTo>
                <a:lnTo>
                  <a:pt x="176" y="229"/>
                </a:lnTo>
                <a:lnTo>
                  <a:pt x="181" y="185"/>
                </a:lnTo>
                <a:lnTo>
                  <a:pt x="114" y="90"/>
                </a:lnTo>
                <a:lnTo>
                  <a:pt x="123" y="6"/>
                </a:lnTo>
                <a:lnTo>
                  <a:pt x="77" y="0"/>
                </a:lnTo>
                <a:close/>
              </a:path>
            </a:pathLst>
          </a:custGeom>
          <a:solidFill>
            <a:srgbClr val="ff9966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2530440" y="3408480"/>
            <a:ext cx="704880" cy="909360"/>
          </a:xfrm>
          <a:custGeom>
            <a:avLst/>
            <a:gdLst/>
            <a:ahLst/>
            <a:rect l="l" t="t" r="r" b="b"/>
            <a:pathLst>
              <a:path w="296" h="382">
                <a:moveTo>
                  <a:pt x="55" y="0"/>
                </a:moveTo>
                <a:lnTo>
                  <a:pt x="200" y="20"/>
                </a:lnTo>
                <a:lnTo>
                  <a:pt x="190" y="93"/>
                </a:lnTo>
                <a:lnTo>
                  <a:pt x="296" y="103"/>
                </a:lnTo>
                <a:lnTo>
                  <a:pt x="267" y="382"/>
                </a:lnTo>
                <a:lnTo>
                  <a:pt x="0" y="353"/>
                </a:lnTo>
                <a:lnTo>
                  <a:pt x="27" y="175"/>
                </a:lnTo>
                <a:lnTo>
                  <a:pt x="55" y="0"/>
                </a:lnTo>
                <a:close/>
              </a:path>
            </a:pathLst>
          </a:custGeom>
          <a:solidFill>
            <a:srgbClr val="ff9966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2563920" y="2236680"/>
            <a:ext cx="1320840" cy="824040"/>
          </a:xfrm>
          <a:custGeom>
            <a:avLst/>
            <a:gdLst/>
            <a:ahLst/>
            <a:rect l="l" t="t" r="r" b="b"/>
            <a:pathLst>
              <a:path w="555" h="346">
                <a:moveTo>
                  <a:pt x="9" y="0"/>
                </a:moveTo>
                <a:lnTo>
                  <a:pt x="118" y="14"/>
                </a:lnTo>
                <a:lnTo>
                  <a:pt x="184" y="23"/>
                </a:lnTo>
                <a:lnTo>
                  <a:pt x="271" y="32"/>
                </a:lnTo>
                <a:lnTo>
                  <a:pt x="351" y="40"/>
                </a:lnTo>
                <a:lnTo>
                  <a:pt x="490" y="50"/>
                </a:lnTo>
                <a:lnTo>
                  <a:pt x="555" y="55"/>
                </a:lnTo>
                <a:lnTo>
                  <a:pt x="553" y="337"/>
                </a:lnTo>
                <a:lnTo>
                  <a:pt x="213" y="308"/>
                </a:lnTo>
                <a:lnTo>
                  <a:pt x="206" y="346"/>
                </a:lnTo>
                <a:lnTo>
                  <a:pt x="193" y="328"/>
                </a:lnTo>
                <a:lnTo>
                  <a:pt x="162" y="331"/>
                </a:lnTo>
                <a:lnTo>
                  <a:pt x="117" y="338"/>
                </a:lnTo>
                <a:lnTo>
                  <a:pt x="109" y="289"/>
                </a:lnTo>
                <a:lnTo>
                  <a:pt x="56" y="250"/>
                </a:lnTo>
                <a:lnTo>
                  <a:pt x="64" y="213"/>
                </a:lnTo>
                <a:lnTo>
                  <a:pt x="69" y="183"/>
                </a:lnTo>
                <a:lnTo>
                  <a:pt x="0" y="86"/>
                </a:lnTo>
                <a:lnTo>
                  <a:pt x="9" y="0"/>
                </a:lnTo>
                <a:close/>
              </a:path>
            </a:pathLst>
          </a:custGeom>
          <a:solidFill>
            <a:srgbClr val="ff9966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3159000" y="3654360"/>
            <a:ext cx="943200" cy="701640"/>
          </a:xfrm>
          <a:custGeom>
            <a:avLst/>
            <a:gdLst/>
            <a:ahLst/>
            <a:rect l="l" t="t" r="r" b="b"/>
            <a:pathLst>
              <a:path w="396" h="295">
                <a:moveTo>
                  <a:pt x="33" y="0"/>
                </a:moveTo>
                <a:lnTo>
                  <a:pt x="13" y="177"/>
                </a:lnTo>
                <a:lnTo>
                  <a:pt x="0" y="279"/>
                </a:lnTo>
                <a:lnTo>
                  <a:pt x="198" y="289"/>
                </a:lnTo>
                <a:lnTo>
                  <a:pt x="387" y="295"/>
                </a:lnTo>
                <a:lnTo>
                  <a:pt x="393" y="157"/>
                </a:lnTo>
                <a:lnTo>
                  <a:pt x="396" y="22"/>
                </a:lnTo>
                <a:lnTo>
                  <a:pt x="288" y="20"/>
                </a:lnTo>
                <a:lnTo>
                  <a:pt x="33" y="0"/>
                </a:lnTo>
                <a:close/>
              </a:path>
            </a:pathLst>
          </a:custGeom>
          <a:solidFill>
            <a:srgbClr val="ff9966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2311560" y="4245120"/>
            <a:ext cx="853920" cy="949320"/>
          </a:xfrm>
          <a:custGeom>
            <a:avLst/>
            <a:gdLst/>
            <a:ahLst/>
            <a:rect l="l" t="t" r="r" b="b"/>
            <a:pathLst>
              <a:path w="359" h="399">
                <a:moveTo>
                  <a:pt x="91" y="0"/>
                </a:moveTo>
                <a:lnTo>
                  <a:pt x="84" y="52"/>
                </a:lnTo>
                <a:lnTo>
                  <a:pt x="53" y="46"/>
                </a:lnTo>
                <a:lnTo>
                  <a:pt x="55" y="113"/>
                </a:lnTo>
                <a:lnTo>
                  <a:pt x="40" y="126"/>
                </a:lnTo>
                <a:lnTo>
                  <a:pt x="62" y="167"/>
                </a:lnTo>
                <a:lnTo>
                  <a:pt x="40" y="185"/>
                </a:lnTo>
                <a:lnTo>
                  <a:pt x="28" y="215"/>
                </a:lnTo>
                <a:lnTo>
                  <a:pt x="11" y="244"/>
                </a:lnTo>
                <a:lnTo>
                  <a:pt x="23" y="261"/>
                </a:lnTo>
                <a:lnTo>
                  <a:pt x="2" y="268"/>
                </a:lnTo>
                <a:lnTo>
                  <a:pt x="0" y="295"/>
                </a:lnTo>
                <a:lnTo>
                  <a:pt x="202" y="397"/>
                </a:lnTo>
                <a:lnTo>
                  <a:pt x="316" y="399"/>
                </a:lnTo>
                <a:lnTo>
                  <a:pt x="359" y="31"/>
                </a:lnTo>
                <a:lnTo>
                  <a:pt x="91" y="0"/>
                </a:lnTo>
                <a:close/>
              </a:path>
            </a:pathLst>
          </a:custGeom>
          <a:solidFill>
            <a:srgbClr val="ff9966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3056040" y="4311720"/>
            <a:ext cx="907920" cy="900000"/>
          </a:xfrm>
          <a:custGeom>
            <a:avLst/>
            <a:gdLst/>
            <a:ahLst/>
            <a:rect l="l" t="t" r="r" b="b"/>
            <a:pathLst>
              <a:path w="381" h="378">
                <a:moveTo>
                  <a:pt x="46" y="0"/>
                </a:moveTo>
                <a:lnTo>
                  <a:pt x="381" y="15"/>
                </a:lnTo>
                <a:lnTo>
                  <a:pt x="365" y="349"/>
                </a:lnTo>
                <a:lnTo>
                  <a:pt x="256" y="343"/>
                </a:lnTo>
                <a:lnTo>
                  <a:pt x="154" y="340"/>
                </a:lnTo>
                <a:lnTo>
                  <a:pt x="154" y="353"/>
                </a:lnTo>
                <a:lnTo>
                  <a:pt x="69" y="353"/>
                </a:lnTo>
                <a:lnTo>
                  <a:pt x="64" y="378"/>
                </a:lnTo>
                <a:lnTo>
                  <a:pt x="0" y="370"/>
                </a:lnTo>
                <a:lnTo>
                  <a:pt x="36" y="87"/>
                </a:lnTo>
                <a:lnTo>
                  <a:pt x="46" y="0"/>
                </a:lnTo>
                <a:close/>
              </a:path>
            </a:pathLst>
          </a:custGeom>
          <a:solidFill>
            <a:srgbClr val="ff9966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3882960" y="2368440"/>
            <a:ext cx="885960" cy="519120"/>
          </a:xfrm>
          <a:custGeom>
            <a:avLst/>
            <a:gdLst/>
            <a:ahLst/>
            <a:rect l="l" t="t" r="r" b="b"/>
            <a:pathLst>
              <a:path w="372" h="218">
                <a:moveTo>
                  <a:pt x="1" y="0"/>
                </a:moveTo>
                <a:lnTo>
                  <a:pt x="312" y="7"/>
                </a:lnTo>
                <a:lnTo>
                  <a:pt x="335" y="71"/>
                </a:lnTo>
                <a:lnTo>
                  <a:pt x="357" y="120"/>
                </a:lnTo>
                <a:lnTo>
                  <a:pt x="372" y="200"/>
                </a:lnTo>
                <a:lnTo>
                  <a:pt x="363" y="218"/>
                </a:lnTo>
                <a:lnTo>
                  <a:pt x="248" y="215"/>
                </a:lnTo>
                <a:lnTo>
                  <a:pt x="0" y="211"/>
                </a:lnTo>
                <a:lnTo>
                  <a:pt x="1" y="0"/>
                </a:lnTo>
                <a:close/>
              </a:path>
            </a:pathLst>
          </a:custGeom>
          <a:solidFill>
            <a:srgbClr val="ff9966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3859200" y="2868480"/>
            <a:ext cx="930240" cy="606600"/>
          </a:xfrm>
          <a:custGeom>
            <a:avLst/>
            <a:gdLst/>
            <a:ahLst/>
            <a:rect l="l" t="t" r="r" b="b"/>
            <a:pathLst>
              <a:path w="391" h="255">
                <a:moveTo>
                  <a:pt x="7" y="0"/>
                </a:moveTo>
                <a:lnTo>
                  <a:pt x="6" y="99"/>
                </a:lnTo>
                <a:lnTo>
                  <a:pt x="0" y="215"/>
                </a:lnTo>
                <a:lnTo>
                  <a:pt x="284" y="219"/>
                </a:lnTo>
                <a:lnTo>
                  <a:pt x="314" y="235"/>
                </a:lnTo>
                <a:lnTo>
                  <a:pt x="335" y="213"/>
                </a:lnTo>
                <a:lnTo>
                  <a:pt x="391" y="255"/>
                </a:lnTo>
                <a:lnTo>
                  <a:pt x="383" y="211"/>
                </a:lnTo>
                <a:lnTo>
                  <a:pt x="388" y="177"/>
                </a:lnTo>
                <a:lnTo>
                  <a:pt x="391" y="61"/>
                </a:lnTo>
                <a:lnTo>
                  <a:pt x="366" y="36"/>
                </a:lnTo>
                <a:lnTo>
                  <a:pt x="376" y="4"/>
                </a:lnTo>
                <a:lnTo>
                  <a:pt x="190" y="3"/>
                </a:lnTo>
                <a:lnTo>
                  <a:pt x="7" y="0"/>
                </a:lnTo>
                <a:close/>
              </a:path>
            </a:pathLst>
          </a:custGeom>
          <a:solidFill>
            <a:srgbClr val="ff9966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3844800" y="3373560"/>
            <a:ext cx="1109880" cy="500040"/>
          </a:xfrm>
          <a:custGeom>
            <a:avLst/>
            <a:gdLst/>
            <a:ahLst/>
            <a:rect l="l" t="t" r="r" b="b"/>
            <a:pathLst>
              <a:path w="466" h="210">
                <a:moveTo>
                  <a:pt x="5" y="0"/>
                </a:moveTo>
                <a:lnTo>
                  <a:pt x="0" y="139"/>
                </a:lnTo>
                <a:lnTo>
                  <a:pt x="105" y="142"/>
                </a:lnTo>
                <a:lnTo>
                  <a:pt x="104" y="210"/>
                </a:lnTo>
                <a:lnTo>
                  <a:pt x="246" y="208"/>
                </a:lnTo>
                <a:lnTo>
                  <a:pt x="373" y="206"/>
                </a:lnTo>
                <a:lnTo>
                  <a:pt x="466" y="208"/>
                </a:lnTo>
                <a:lnTo>
                  <a:pt x="437" y="149"/>
                </a:lnTo>
                <a:lnTo>
                  <a:pt x="417" y="94"/>
                </a:lnTo>
                <a:lnTo>
                  <a:pt x="395" y="37"/>
                </a:lnTo>
                <a:lnTo>
                  <a:pt x="342" y="1"/>
                </a:lnTo>
                <a:lnTo>
                  <a:pt x="318" y="22"/>
                </a:lnTo>
                <a:lnTo>
                  <a:pt x="289" y="7"/>
                </a:lnTo>
                <a:lnTo>
                  <a:pt x="162" y="3"/>
                </a:lnTo>
                <a:lnTo>
                  <a:pt x="5" y="0"/>
                </a:lnTo>
                <a:close/>
              </a:path>
            </a:pathLst>
          </a:custGeom>
          <a:solidFill>
            <a:srgbClr val="ff9966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4622760" y="2306520"/>
            <a:ext cx="871560" cy="981360"/>
          </a:xfrm>
          <a:custGeom>
            <a:avLst/>
            <a:gdLst/>
            <a:ahLst/>
            <a:rect l="l" t="t" r="r" b="b"/>
            <a:pathLst>
              <a:path w="366" h="412">
                <a:moveTo>
                  <a:pt x="0" y="32"/>
                </a:moveTo>
                <a:lnTo>
                  <a:pt x="96" y="32"/>
                </a:lnTo>
                <a:lnTo>
                  <a:pt x="95" y="0"/>
                </a:lnTo>
                <a:lnTo>
                  <a:pt x="116" y="9"/>
                </a:lnTo>
                <a:lnTo>
                  <a:pt x="120" y="34"/>
                </a:lnTo>
                <a:lnTo>
                  <a:pt x="166" y="61"/>
                </a:lnTo>
                <a:lnTo>
                  <a:pt x="180" y="49"/>
                </a:lnTo>
                <a:lnTo>
                  <a:pt x="207" y="49"/>
                </a:lnTo>
                <a:lnTo>
                  <a:pt x="228" y="73"/>
                </a:lnTo>
                <a:lnTo>
                  <a:pt x="242" y="64"/>
                </a:lnTo>
                <a:lnTo>
                  <a:pt x="282" y="74"/>
                </a:lnTo>
                <a:lnTo>
                  <a:pt x="296" y="56"/>
                </a:lnTo>
                <a:lnTo>
                  <a:pt x="321" y="70"/>
                </a:lnTo>
                <a:lnTo>
                  <a:pt x="366" y="68"/>
                </a:lnTo>
                <a:lnTo>
                  <a:pt x="293" y="119"/>
                </a:lnTo>
                <a:lnTo>
                  <a:pt x="257" y="164"/>
                </a:lnTo>
                <a:lnTo>
                  <a:pt x="264" y="229"/>
                </a:lnTo>
                <a:lnTo>
                  <a:pt x="239" y="256"/>
                </a:lnTo>
                <a:lnTo>
                  <a:pt x="249" y="275"/>
                </a:lnTo>
                <a:lnTo>
                  <a:pt x="249" y="323"/>
                </a:lnTo>
                <a:lnTo>
                  <a:pt x="274" y="323"/>
                </a:lnTo>
                <a:lnTo>
                  <a:pt x="311" y="358"/>
                </a:lnTo>
                <a:lnTo>
                  <a:pt x="326" y="400"/>
                </a:lnTo>
                <a:lnTo>
                  <a:pt x="67" y="412"/>
                </a:lnTo>
                <a:lnTo>
                  <a:pt x="68" y="298"/>
                </a:lnTo>
                <a:lnTo>
                  <a:pt x="45" y="273"/>
                </a:lnTo>
                <a:lnTo>
                  <a:pt x="53" y="243"/>
                </a:lnTo>
                <a:lnTo>
                  <a:pt x="61" y="226"/>
                </a:lnTo>
                <a:lnTo>
                  <a:pt x="45" y="147"/>
                </a:lnTo>
                <a:lnTo>
                  <a:pt x="23" y="95"/>
                </a:lnTo>
                <a:lnTo>
                  <a:pt x="0" y="32"/>
                </a:lnTo>
                <a:close/>
              </a:path>
            </a:pathLst>
          </a:custGeom>
          <a:solidFill>
            <a:srgbClr val="ff9966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4768920" y="3255840"/>
            <a:ext cx="768240" cy="500040"/>
          </a:xfrm>
          <a:custGeom>
            <a:avLst/>
            <a:gdLst/>
            <a:ahLst/>
            <a:rect l="l" t="t" r="r" b="b"/>
            <a:pathLst>
              <a:path w="323" h="210">
                <a:moveTo>
                  <a:pt x="5" y="11"/>
                </a:moveTo>
                <a:lnTo>
                  <a:pt x="0" y="48"/>
                </a:lnTo>
                <a:lnTo>
                  <a:pt x="7" y="87"/>
                </a:lnTo>
                <a:lnTo>
                  <a:pt x="37" y="167"/>
                </a:lnTo>
                <a:lnTo>
                  <a:pt x="54" y="210"/>
                </a:lnTo>
                <a:lnTo>
                  <a:pt x="244" y="200"/>
                </a:lnTo>
                <a:lnTo>
                  <a:pt x="275" y="210"/>
                </a:lnTo>
                <a:lnTo>
                  <a:pt x="294" y="169"/>
                </a:lnTo>
                <a:lnTo>
                  <a:pt x="287" y="140"/>
                </a:lnTo>
                <a:lnTo>
                  <a:pt x="319" y="134"/>
                </a:lnTo>
                <a:lnTo>
                  <a:pt x="323" y="88"/>
                </a:lnTo>
                <a:lnTo>
                  <a:pt x="304" y="68"/>
                </a:lnTo>
                <a:lnTo>
                  <a:pt x="271" y="48"/>
                </a:lnTo>
                <a:lnTo>
                  <a:pt x="278" y="20"/>
                </a:lnTo>
                <a:lnTo>
                  <a:pt x="264" y="0"/>
                </a:lnTo>
                <a:lnTo>
                  <a:pt x="193" y="3"/>
                </a:lnTo>
                <a:lnTo>
                  <a:pt x="121" y="6"/>
                </a:lnTo>
                <a:lnTo>
                  <a:pt x="5" y="11"/>
                </a:lnTo>
                <a:close/>
              </a:path>
            </a:pathLst>
          </a:custGeom>
          <a:solidFill>
            <a:srgbClr val="ff9966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5940360" y="2738520"/>
            <a:ext cx="509760" cy="690480"/>
          </a:xfrm>
          <a:custGeom>
            <a:avLst/>
            <a:gdLst/>
            <a:ahLst/>
            <a:rect l="l" t="t" r="r" b="b"/>
            <a:pathLst>
              <a:path w="214" h="290">
                <a:moveTo>
                  <a:pt x="54" y="12"/>
                </a:moveTo>
                <a:lnTo>
                  <a:pt x="62" y="30"/>
                </a:lnTo>
                <a:lnTo>
                  <a:pt x="47" y="41"/>
                </a:lnTo>
                <a:lnTo>
                  <a:pt x="46" y="87"/>
                </a:lnTo>
                <a:lnTo>
                  <a:pt x="38" y="57"/>
                </a:lnTo>
                <a:lnTo>
                  <a:pt x="7" y="86"/>
                </a:lnTo>
                <a:lnTo>
                  <a:pt x="0" y="169"/>
                </a:lnTo>
                <a:lnTo>
                  <a:pt x="20" y="210"/>
                </a:lnTo>
                <a:lnTo>
                  <a:pt x="22" y="231"/>
                </a:lnTo>
                <a:lnTo>
                  <a:pt x="23" y="248"/>
                </a:lnTo>
                <a:lnTo>
                  <a:pt x="22" y="263"/>
                </a:lnTo>
                <a:lnTo>
                  <a:pt x="18" y="290"/>
                </a:lnTo>
                <a:lnTo>
                  <a:pt x="102" y="285"/>
                </a:lnTo>
                <a:lnTo>
                  <a:pt x="213" y="275"/>
                </a:lnTo>
                <a:lnTo>
                  <a:pt x="193" y="269"/>
                </a:lnTo>
                <a:lnTo>
                  <a:pt x="182" y="254"/>
                </a:lnTo>
                <a:lnTo>
                  <a:pt x="199" y="241"/>
                </a:lnTo>
                <a:lnTo>
                  <a:pt x="199" y="225"/>
                </a:lnTo>
                <a:lnTo>
                  <a:pt x="191" y="211"/>
                </a:lnTo>
                <a:lnTo>
                  <a:pt x="199" y="201"/>
                </a:lnTo>
                <a:lnTo>
                  <a:pt x="214" y="202"/>
                </a:lnTo>
                <a:lnTo>
                  <a:pt x="211" y="162"/>
                </a:lnTo>
                <a:lnTo>
                  <a:pt x="207" y="138"/>
                </a:lnTo>
                <a:lnTo>
                  <a:pt x="198" y="123"/>
                </a:lnTo>
                <a:lnTo>
                  <a:pt x="189" y="114"/>
                </a:lnTo>
                <a:lnTo>
                  <a:pt x="175" y="111"/>
                </a:lnTo>
                <a:lnTo>
                  <a:pt x="162" y="111"/>
                </a:lnTo>
                <a:lnTo>
                  <a:pt x="148" y="130"/>
                </a:lnTo>
                <a:lnTo>
                  <a:pt x="139" y="136"/>
                </a:lnTo>
                <a:lnTo>
                  <a:pt x="133" y="138"/>
                </a:lnTo>
                <a:lnTo>
                  <a:pt x="126" y="135"/>
                </a:lnTo>
                <a:lnTo>
                  <a:pt x="124" y="126"/>
                </a:lnTo>
                <a:lnTo>
                  <a:pt x="126" y="120"/>
                </a:lnTo>
                <a:lnTo>
                  <a:pt x="132" y="114"/>
                </a:lnTo>
                <a:lnTo>
                  <a:pt x="138" y="111"/>
                </a:lnTo>
                <a:lnTo>
                  <a:pt x="144" y="110"/>
                </a:lnTo>
                <a:lnTo>
                  <a:pt x="144" y="99"/>
                </a:lnTo>
                <a:lnTo>
                  <a:pt x="160" y="87"/>
                </a:lnTo>
                <a:lnTo>
                  <a:pt x="144" y="49"/>
                </a:lnTo>
                <a:lnTo>
                  <a:pt x="144" y="31"/>
                </a:lnTo>
                <a:lnTo>
                  <a:pt x="117" y="24"/>
                </a:lnTo>
                <a:lnTo>
                  <a:pt x="78" y="0"/>
                </a:lnTo>
                <a:lnTo>
                  <a:pt x="54" y="12"/>
                </a:lnTo>
                <a:close/>
              </a:path>
            </a:pathLst>
          </a:custGeom>
          <a:solidFill>
            <a:srgbClr val="3399ff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8" name=""/>
          <p:cNvGrpSpPr/>
          <p:nvPr/>
        </p:nvGrpSpPr>
        <p:grpSpPr>
          <a:xfrm>
            <a:off x="5522760" y="3846600"/>
            <a:ext cx="2060280" cy="2111400"/>
            <a:chOff x="5522760" y="3846600"/>
            <a:chExt cx="2060280" cy="2111400"/>
          </a:xfrm>
        </p:grpSpPr>
        <p:sp>
          <p:nvSpPr>
            <p:cNvPr id="169" name=""/>
            <p:cNvSpPr/>
            <p:nvPr/>
          </p:nvSpPr>
          <p:spPr>
            <a:xfrm>
              <a:off x="5697360" y="3846600"/>
              <a:ext cx="968400" cy="538200"/>
            </a:xfrm>
            <a:custGeom>
              <a:avLst/>
              <a:gdLst/>
              <a:ahLst/>
              <a:rect l="l" t="t" r="r" b="b"/>
              <a:pathLst>
                <a:path w="407" h="226">
                  <a:moveTo>
                    <a:pt x="0" y="226"/>
                  </a:moveTo>
                  <a:lnTo>
                    <a:pt x="99" y="212"/>
                  </a:lnTo>
                  <a:lnTo>
                    <a:pt x="99" y="202"/>
                  </a:lnTo>
                  <a:lnTo>
                    <a:pt x="338" y="169"/>
                  </a:lnTo>
                  <a:lnTo>
                    <a:pt x="342" y="152"/>
                  </a:lnTo>
                  <a:lnTo>
                    <a:pt x="377" y="139"/>
                  </a:lnTo>
                  <a:lnTo>
                    <a:pt x="381" y="121"/>
                  </a:lnTo>
                  <a:lnTo>
                    <a:pt x="396" y="115"/>
                  </a:lnTo>
                  <a:lnTo>
                    <a:pt x="407" y="88"/>
                  </a:lnTo>
                  <a:lnTo>
                    <a:pt x="374" y="61"/>
                  </a:lnTo>
                  <a:lnTo>
                    <a:pt x="368" y="25"/>
                  </a:lnTo>
                  <a:lnTo>
                    <a:pt x="342" y="7"/>
                  </a:lnTo>
                  <a:lnTo>
                    <a:pt x="289" y="17"/>
                  </a:lnTo>
                  <a:lnTo>
                    <a:pt x="264" y="1"/>
                  </a:lnTo>
                  <a:lnTo>
                    <a:pt x="240" y="0"/>
                  </a:lnTo>
                  <a:lnTo>
                    <a:pt x="245" y="25"/>
                  </a:lnTo>
                  <a:lnTo>
                    <a:pt x="212" y="38"/>
                  </a:lnTo>
                  <a:lnTo>
                    <a:pt x="190" y="94"/>
                  </a:lnTo>
                  <a:lnTo>
                    <a:pt x="160" y="85"/>
                  </a:lnTo>
                  <a:lnTo>
                    <a:pt x="124" y="106"/>
                  </a:lnTo>
                  <a:lnTo>
                    <a:pt x="78" y="114"/>
                  </a:lnTo>
                  <a:lnTo>
                    <a:pt x="78" y="146"/>
                  </a:lnTo>
                  <a:lnTo>
                    <a:pt x="55" y="145"/>
                  </a:lnTo>
                  <a:lnTo>
                    <a:pt x="56" y="173"/>
                  </a:lnTo>
                  <a:lnTo>
                    <a:pt x="32" y="162"/>
                  </a:lnTo>
                  <a:lnTo>
                    <a:pt x="18" y="167"/>
                  </a:lnTo>
                  <a:lnTo>
                    <a:pt x="30" y="186"/>
                  </a:lnTo>
                  <a:lnTo>
                    <a:pt x="5" y="211"/>
                  </a:lnTo>
                  <a:lnTo>
                    <a:pt x="0" y="226"/>
                  </a:lnTo>
                  <a:close/>
                </a:path>
              </a:pathLst>
            </a:custGeom>
            <a:solidFill>
              <a:srgbClr val="c0c0c0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" name=""/>
            <p:cNvSpPr/>
            <p:nvPr/>
          </p:nvSpPr>
          <p:spPr>
            <a:xfrm>
              <a:off x="5632200" y="4194360"/>
              <a:ext cx="1117440" cy="406440"/>
            </a:xfrm>
            <a:custGeom>
              <a:avLst/>
              <a:gdLst/>
              <a:ahLst/>
              <a:rect l="l" t="t" r="r" b="b"/>
              <a:pathLst>
                <a:path w="469" h="171">
                  <a:moveTo>
                    <a:pt x="28" y="78"/>
                  </a:moveTo>
                  <a:lnTo>
                    <a:pt x="28" y="81"/>
                  </a:lnTo>
                  <a:lnTo>
                    <a:pt x="20" y="97"/>
                  </a:lnTo>
                  <a:lnTo>
                    <a:pt x="29" y="119"/>
                  </a:lnTo>
                  <a:lnTo>
                    <a:pt x="0" y="138"/>
                  </a:lnTo>
                  <a:lnTo>
                    <a:pt x="6" y="171"/>
                  </a:lnTo>
                  <a:lnTo>
                    <a:pt x="129" y="161"/>
                  </a:lnTo>
                  <a:lnTo>
                    <a:pt x="275" y="144"/>
                  </a:lnTo>
                  <a:lnTo>
                    <a:pt x="348" y="131"/>
                  </a:lnTo>
                  <a:lnTo>
                    <a:pt x="363" y="87"/>
                  </a:lnTo>
                  <a:lnTo>
                    <a:pt x="389" y="85"/>
                  </a:lnTo>
                  <a:lnTo>
                    <a:pt x="469" y="0"/>
                  </a:lnTo>
                  <a:lnTo>
                    <a:pt x="365" y="21"/>
                  </a:lnTo>
                  <a:lnTo>
                    <a:pt x="123" y="56"/>
                  </a:lnTo>
                  <a:lnTo>
                    <a:pt x="125" y="66"/>
                  </a:lnTo>
                  <a:lnTo>
                    <a:pt x="28" y="78"/>
                  </a:lnTo>
                  <a:close/>
                </a:path>
              </a:pathLst>
            </a:custGeom>
            <a:solidFill>
              <a:srgbClr val="c0c0c0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5522760" y="4570560"/>
              <a:ext cx="457200" cy="797040"/>
            </a:xfrm>
            <a:custGeom>
              <a:avLst/>
              <a:gdLst/>
              <a:ahLst/>
              <a:rect l="l" t="t" r="r" b="b"/>
              <a:pathLst>
                <a:path w="192" h="335">
                  <a:moveTo>
                    <a:pt x="54" y="11"/>
                  </a:moveTo>
                  <a:lnTo>
                    <a:pt x="25" y="68"/>
                  </a:lnTo>
                  <a:lnTo>
                    <a:pt x="0" y="105"/>
                  </a:lnTo>
                  <a:lnTo>
                    <a:pt x="8" y="149"/>
                  </a:lnTo>
                  <a:lnTo>
                    <a:pt x="38" y="209"/>
                  </a:lnTo>
                  <a:lnTo>
                    <a:pt x="15" y="270"/>
                  </a:lnTo>
                  <a:lnTo>
                    <a:pt x="5" y="302"/>
                  </a:lnTo>
                  <a:lnTo>
                    <a:pt x="117" y="289"/>
                  </a:lnTo>
                  <a:lnTo>
                    <a:pt x="122" y="330"/>
                  </a:lnTo>
                  <a:lnTo>
                    <a:pt x="145" y="335"/>
                  </a:lnTo>
                  <a:lnTo>
                    <a:pt x="151" y="314"/>
                  </a:lnTo>
                  <a:lnTo>
                    <a:pt x="192" y="308"/>
                  </a:lnTo>
                  <a:lnTo>
                    <a:pt x="183" y="240"/>
                  </a:lnTo>
                  <a:lnTo>
                    <a:pt x="181" y="0"/>
                  </a:lnTo>
                  <a:lnTo>
                    <a:pt x="54" y="11"/>
                  </a:lnTo>
                  <a:close/>
                </a:path>
              </a:pathLst>
            </a:custGeom>
            <a:solidFill>
              <a:srgbClr val="c0c0c0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" name=""/>
            <p:cNvSpPr/>
            <p:nvPr/>
          </p:nvSpPr>
          <p:spPr>
            <a:xfrm>
              <a:off x="5951160" y="4532400"/>
              <a:ext cx="517680" cy="804960"/>
            </a:xfrm>
            <a:custGeom>
              <a:avLst/>
              <a:gdLst/>
              <a:ahLst/>
              <a:rect l="l" t="t" r="r" b="b"/>
              <a:pathLst>
                <a:path w="217" h="338">
                  <a:moveTo>
                    <a:pt x="0" y="17"/>
                  </a:moveTo>
                  <a:lnTo>
                    <a:pt x="141" y="0"/>
                  </a:lnTo>
                  <a:lnTo>
                    <a:pt x="186" y="156"/>
                  </a:lnTo>
                  <a:lnTo>
                    <a:pt x="217" y="181"/>
                  </a:lnTo>
                  <a:lnTo>
                    <a:pt x="192" y="227"/>
                  </a:lnTo>
                  <a:lnTo>
                    <a:pt x="216" y="271"/>
                  </a:lnTo>
                  <a:lnTo>
                    <a:pt x="72" y="287"/>
                  </a:lnTo>
                  <a:lnTo>
                    <a:pt x="78" y="325"/>
                  </a:lnTo>
                  <a:lnTo>
                    <a:pt x="57" y="338"/>
                  </a:lnTo>
                  <a:lnTo>
                    <a:pt x="40" y="290"/>
                  </a:lnTo>
                  <a:lnTo>
                    <a:pt x="30" y="329"/>
                  </a:lnTo>
                  <a:lnTo>
                    <a:pt x="12" y="325"/>
                  </a:lnTo>
                  <a:lnTo>
                    <a:pt x="6" y="286"/>
                  </a:lnTo>
                  <a:lnTo>
                    <a:pt x="1" y="252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c0c0c0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" name=""/>
            <p:cNvSpPr/>
            <p:nvPr/>
          </p:nvSpPr>
          <p:spPr>
            <a:xfrm>
              <a:off x="6287760" y="4491360"/>
              <a:ext cx="714240" cy="741240"/>
            </a:xfrm>
            <a:custGeom>
              <a:avLst/>
              <a:gdLst/>
              <a:ahLst/>
              <a:rect l="l" t="t" r="r" b="b"/>
              <a:pathLst>
                <a:path w="300" h="311">
                  <a:moveTo>
                    <a:pt x="0" y="19"/>
                  </a:moveTo>
                  <a:lnTo>
                    <a:pt x="3" y="19"/>
                  </a:lnTo>
                  <a:lnTo>
                    <a:pt x="73" y="6"/>
                  </a:lnTo>
                  <a:lnTo>
                    <a:pt x="135" y="0"/>
                  </a:lnTo>
                  <a:lnTo>
                    <a:pt x="126" y="16"/>
                  </a:lnTo>
                  <a:lnTo>
                    <a:pt x="145" y="16"/>
                  </a:lnTo>
                  <a:lnTo>
                    <a:pt x="252" y="112"/>
                  </a:lnTo>
                  <a:lnTo>
                    <a:pt x="294" y="174"/>
                  </a:lnTo>
                  <a:lnTo>
                    <a:pt x="300" y="216"/>
                  </a:lnTo>
                  <a:lnTo>
                    <a:pt x="286" y="226"/>
                  </a:lnTo>
                  <a:lnTo>
                    <a:pt x="294" y="268"/>
                  </a:lnTo>
                  <a:lnTo>
                    <a:pt x="264" y="270"/>
                  </a:lnTo>
                  <a:lnTo>
                    <a:pt x="264" y="306"/>
                  </a:lnTo>
                  <a:lnTo>
                    <a:pt x="240" y="288"/>
                  </a:lnTo>
                  <a:lnTo>
                    <a:pt x="86" y="311"/>
                  </a:lnTo>
                  <a:lnTo>
                    <a:pt x="51" y="244"/>
                  </a:lnTo>
                  <a:lnTo>
                    <a:pt x="76" y="198"/>
                  </a:lnTo>
                  <a:lnTo>
                    <a:pt x="43" y="175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c0c0c0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" name=""/>
            <p:cNvSpPr/>
            <p:nvPr/>
          </p:nvSpPr>
          <p:spPr>
            <a:xfrm>
              <a:off x="6588000" y="4391280"/>
              <a:ext cx="652320" cy="517320"/>
            </a:xfrm>
            <a:custGeom>
              <a:avLst/>
              <a:gdLst/>
              <a:ahLst/>
              <a:rect l="l" t="t" r="r" b="b"/>
              <a:pathLst>
                <a:path w="274" h="217">
                  <a:moveTo>
                    <a:pt x="10" y="39"/>
                  </a:moveTo>
                  <a:lnTo>
                    <a:pt x="32" y="18"/>
                  </a:lnTo>
                  <a:lnTo>
                    <a:pt x="114" y="0"/>
                  </a:lnTo>
                  <a:lnTo>
                    <a:pt x="139" y="12"/>
                  </a:lnTo>
                  <a:lnTo>
                    <a:pt x="192" y="3"/>
                  </a:lnTo>
                  <a:lnTo>
                    <a:pt x="235" y="34"/>
                  </a:lnTo>
                  <a:lnTo>
                    <a:pt x="274" y="58"/>
                  </a:lnTo>
                  <a:lnTo>
                    <a:pt x="252" y="123"/>
                  </a:lnTo>
                  <a:lnTo>
                    <a:pt x="219" y="156"/>
                  </a:lnTo>
                  <a:lnTo>
                    <a:pt x="183" y="166"/>
                  </a:lnTo>
                  <a:lnTo>
                    <a:pt x="190" y="192"/>
                  </a:lnTo>
                  <a:lnTo>
                    <a:pt x="168" y="217"/>
                  </a:lnTo>
                  <a:lnTo>
                    <a:pt x="126" y="156"/>
                  </a:lnTo>
                  <a:lnTo>
                    <a:pt x="18" y="58"/>
                  </a:lnTo>
                  <a:lnTo>
                    <a:pt x="0" y="58"/>
                  </a:lnTo>
                  <a:lnTo>
                    <a:pt x="10" y="39"/>
                  </a:lnTo>
                  <a:close/>
                </a:path>
              </a:pathLst>
            </a:custGeom>
            <a:solidFill>
              <a:srgbClr val="c0c0c0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" name=""/>
            <p:cNvSpPr/>
            <p:nvPr/>
          </p:nvSpPr>
          <p:spPr>
            <a:xfrm>
              <a:off x="6122520" y="5129280"/>
              <a:ext cx="1222560" cy="828720"/>
            </a:xfrm>
            <a:custGeom>
              <a:avLst/>
              <a:gdLst/>
              <a:ahLst/>
              <a:rect l="l" t="t" r="r" b="b"/>
              <a:pathLst>
                <a:path w="513" h="348">
                  <a:moveTo>
                    <a:pt x="0" y="34"/>
                  </a:moveTo>
                  <a:lnTo>
                    <a:pt x="141" y="20"/>
                  </a:lnTo>
                  <a:lnTo>
                    <a:pt x="156" y="43"/>
                  </a:lnTo>
                  <a:lnTo>
                    <a:pt x="307" y="20"/>
                  </a:lnTo>
                  <a:lnTo>
                    <a:pt x="333" y="39"/>
                  </a:lnTo>
                  <a:lnTo>
                    <a:pt x="333" y="3"/>
                  </a:lnTo>
                  <a:lnTo>
                    <a:pt x="331" y="0"/>
                  </a:lnTo>
                  <a:lnTo>
                    <a:pt x="361" y="2"/>
                  </a:lnTo>
                  <a:lnTo>
                    <a:pt x="393" y="56"/>
                  </a:lnTo>
                  <a:lnTo>
                    <a:pt x="444" y="129"/>
                  </a:lnTo>
                  <a:lnTo>
                    <a:pt x="469" y="192"/>
                  </a:lnTo>
                  <a:lnTo>
                    <a:pt x="507" y="236"/>
                  </a:lnTo>
                  <a:lnTo>
                    <a:pt x="513" y="300"/>
                  </a:lnTo>
                  <a:lnTo>
                    <a:pt x="501" y="338"/>
                  </a:lnTo>
                  <a:lnTo>
                    <a:pt x="447" y="348"/>
                  </a:lnTo>
                  <a:lnTo>
                    <a:pt x="438" y="332"/>
                  </a:lnTo>
                  <a:lnTo>
                    <a:pt x="400" y="309"/>
                  </a:lnTo>
                  <a:lnTo>
                    <a:pt x="388" y="285"/>
                  </a:lnTo>
                  <a:lnTo>
                    <a:pt x="378" y="276"/>
                  </a:lnTo>
                  <a:lnTo>
                    <a:pt x="372" y="254"/>
                  </a:lnTo>
                  <a:lnTo>
                    <a:pt x="363" y="260"/>
                  </a:lnTo>
                  <a:lnTo>
                    <a:pt x="333" y="231"/>
                  </a:lnTo>
                  <a:lnTo>
                    <a:pt x="340" y="204"/>
                  </a:lnTo>
                  <a:lnTo>
                    <a:pt x="333" y="189"/>
                  </a:lnTo>
                  <a:lnTo>
                    <a:pt x="324" y="194"/>
                  </a:lnTo>
                  <a:lnTo>
                    <a:pt x="325" y="210"/>
                  </a:lnTo>
                  <a:lnTo>
                    <a:pt x="315" y="189"/>
                  </a:lnTo>
                  <a:lnTo>
                    <a:pt x="316" y="140"/>
                  </a:lnTo>
                  <a:lnTo>
                    <a:pt x="297" y="111"/>
                  </a:lnTo>
                  <a:lnTo>
                    <a:pt x="249" y="87"/>
                  </a:lnTo>
                  <a:lnTo>
                    <a:pt x="225" y="60"/>
                  </a:lnTo>
                  <a:lnTo>
                    <a:pt x="198" y="57"/>
                  </a:lnTo>
                  <a:lnTo>
                    <a:pt x="187" y="74"/>
                  </a:lnTo>
                  <a:lnTo>
                    <a:pt x="147" y="86"/>
                  </a:lnTo>
                  <a:lnTo>
                    <a:pt x="124" y="74"/>
                  </a:lnTo>
                  <a:lnTo>
                    <a:pt x="112" y="56"/>
                  </a:lnTo>
                  <a:lnTo>
                    <a:pt x="37" y="72"/>
                  </a:lnTo>
                  <a:lnTo>
                    <a:pt x="21" y="59"/>
                  </a:lnTo>
                  <a:lnTo>
                    <a:pt x="4" y="73"/>
                  </a:lnTo>
                  <a:lnTo>
                    <a:pt x="0" y="34"/>
                  </a:lnTo>
                  <a:close/>
                </a:path>
              </a:pathLst>
            </a:custGeom>
            <a:solidFill>
              <a:srgbClr val="c0c0c0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" name=""/>
            <p:cNvSpPr/>
            <p:nvPr/>
          </p:nvSpPr>
          <p:spPr>
            <a:xfrm>
              <a:off x="6459120" y="4037040"/>
              <a:ext cx="1123920" cy="492120"/>
            </a:xfrm>
            <a:custGeom>
              <a:avLst/>
              <a:gdLst/>
              <a:ahLst/>
              <a:rect l="l" t="t" r="r" b="b"/>
              <a:pathLst>
                <a:path w="472" h="207">
                  <a:moveTo>
                    <a:pt x="16" y="153"/>
                  </a:moveTo>
                  <a:lnTo>
                    <a:pt x="0" y="197"/>
                  </a:lnTo>
                  <a:lnTo>
                    <a:pt x="61" y="191"/>
                  </a:lnTo>
                  <a:lnTo>
                    <a:pt x="85" y="171"/>
                  </a:lnTo>
                  <a:lnTo>
                    <a:pt x="168" y="149"/>
                  </a:lnTo>
                  <a:lnTo>
                    <a:pt x="191" y="161"/>
                  </a:lnTo>
                  <a:lnTo>
                    <a:pt x="246" y="153"/>
                  </a:lnTo>
                  <a:lnTo>
                    <a:pt x="246" y="156"/>
                  </a:lnTo>
                  <a:lnTo>
                    <a:pt x="328" y="207"/>
                  </a:lnTo>
                  <a:lnTo>
                    <a:pt x="376" y="192"/>
                  </a:lnTo>
                  <a:lnTo>
                    <a:pt x="403" y="135"/>
                  </a:lnTo>
                  <a:lnTo>
                    <a:pt x="450" y="119"/>
                  </a:lnTo>
                  <a:lnTo>
                    <a:pt x="472" y="77"/>
                  </a:lnTo>
                  <a:lnTo>
                    <a:pt x="471" y="26"/>
                  </a:lnTo>
                  <a:lnTo>
                    <a:pt x="465" y="68"/>
                  </a:lnTo>
                  <a:lnTo>
                    <a:pt x="439" y="104"/>
                  </a:lnTo>
                  <a:lnTo>
                    <a:pt x="429" y="101"/>
                  </a:lnTo>
                  <a:lnTo>
                    <a:pt x="394" y="111"/>
                  </a:lnTo>
                  <a:lnTo>
                    <a:pt x="394" y="99"/>
                  </a:lnTo>
                  <a:lnTo>
                    <a:pt x="429" y="87"/>
                  </a:lnTo>
                  <a:lnTo>
                    <a:pt x="397" y="83"/>
                  </a:lnTo>
                  <a:lnTo>
                    <a:pt x="433" y="72"/>
                  </a:lnTo>
                  <a:lnTo>
                    <a:pt x="447" y="78"/>
                  </a:lnTo>
                  <a:lnTo>
                    <a:pt x="454" y="38"/>
                  </a:lnTo>
                  <a:lnTo>
                    <a:pt x="445" y="29"/>
                  </a:lnTo>
                  <a:lnTo>
                    <a:pt x="402" y="45"/>
                  </a:lnTo>
                  <a:lnTo>
                    <a:pt x="403" y="21"/>
                  </a:lnTo>
                  <a:lnTo>
                    <a:pt x="421" y="27"/>
                  </a:lnTo>
                  <a:lnTo>
                    <a:pt x="445" y="9"/>
                  </a:lnTo>
                  <a:lnTo>
                    <a:pt x="432" y="0"/>
                  </a:lnTo>
                  <a:lnTo>
                    <a:pt x="291" y="32"/>
                  </a:lnTo>
                  <a:lnTo>
                    <a:pt x="118" y="67"/>
                  </a:lnTo>
                  <a:lnTo>
                    <a:pt x="39" y="152"/>
                  </a:lnTo>
                  <a:lnTo>
                    <a:pt x="16" y="153"/>
                  </a:lnTo>
                  <a:close/>
                </a:path>
              </a:pathLst>
            </a:custGeom>
            <a:solidFill>
              <a:srgbClr val="c0c0c0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77" name=""/>
          <p:cNvSpPr/>
          <p:nvPr/>
        </p:nvSpPr>
        <p:spPr>
          <a:xfrm>
            <a:off x="6573960" y="3508200"/>
            <a:ext cx="556920" cy="582840"/>
          </a:xfrm>
          <a:custGeom>
            <a:avLst/>
            <a:gdLst/>
            <a:ahLst/>
            <a:rect l="l" t="t" r="r" b="b"/>
            <a:pathLst>
              <a:path w="234" h="245">
                <a:moveTo>
                  <a:pt x="24" y="128"/>
                </a:moveTo>
                <a:lnTo>
                  <a:pt x="6" y="123"/>
                </a:lnTo>
                <a:lnTo>
                  <a:pt x="0" y="162"/>
                </a:lnTo>
                <a:lnTo>
                  <a:pt x="6" y="203"/>
                </a:lnTo>
                <a:lnTo>
                  <a:pt x="40" y="231"/>
                </a:lnTo>
                <a:lnTo>
                  <a:pt x="48" y="245"/>
                </a:lnTo>
                <a:lnTo>
                  <a:pt x="91" y="231"/>
                </a:lnTo>
                <a:lnTo>
                  <a:pt x="142" y="198"/>
                </a:lnTo>
                <a:lnTo>
                  <a:pt x="157" y="126"/>
                </a:lnTo>
                <a:lnTo>
                  <a:pt x="190" y="107"/>
                </a:lnTo>
                <a:lnTo>
                  <a:pt x="208" y="63"/>
                </a:lnTo>
                <a:lnTo>
                  <a:pt x="234" y="51"/>
                </a:lnTo>
                <a:lnTo>
                  <a:pt x="200" y="45"/>
                </a:lnTo>
                <a:lnTo>
                  <a:pt x="141" y="77"/>
                </a:lnTo>
                <a:lnTo>
                  <a:pt x="132" y="46"/>
                </a:lnTo>
                <a:lnTo>
                  <a:pt x="81" y="49"/>
                </a:lnTo>
                <a:lnTo>
                  <a:pt x="69" y="0"/>
                </a:lnTo>
                <a:lnTo>
                  <a:pt x="56" y="13"/>
                </a:lnTo>
                <a:lnTo>
                  <a:pt x="60" y="83"/>
                </a:lnTo>
                <a:lnTo>
                  <a:pt x="37" y="89"/>
                </a:lnTo>
                <a:lnTo>
                  <a:pt x="24" y="128"/>
                </a:lnTo>
                <a:close/>
              </a:path>
            </a:pathLst>
          </a:custGeom>
          <a:solidFill>
            <a:srgbClr val="ffff99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7353360" y="3517920"/>
            <a:ext cx="156960" cy="195120"/>
          </a:xfrm>
          <a:custGeom>
            <a:avLst/>
            <a:gdLst/>
            <a:ahLst/>
            <a:rect l="l" t="t" r="r" b="b"/>
            <a:pathLst>
              <a:path w="66" h="82">
                <a:moveTo>
                  <a:pt x="0" y="5"/>
                </a:moveTo>
                <a:lnTo>
                  <a:pt x="14" y="0"/>
                </a:lnTo>
                <a:lnTo>
                  <a:pt x="44" y="18"/>
                </a:lnTo>
                <a:lnTo>
                  <a:pt x="44" y="36"/>
                </a:lnTo>
                <a:lnTo>
                  <a:pt x="65" y="49"/>
                </a:lnTo>
                <a:lnTo>
                  <a:pt x="66" y="73"/>
                </a:lnTo>
                <a:lnTo>
                  <a:pt x="32" y="82"/>
                </a:lnTo>
                <a:lnTo>
                  <a:pt x="0" y="5"/>
                </a:lnTo>
                <a:close/>
              </a:path>
            </a:pathLst>
          </a:custGeom>
          <a:solidFill>
            <a:srgbClr val="ffff99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7380360" y="3191040"/>
            <a:ext cx="199800" cy="395280"/>
          </a:xfrm>
          <a:custGeom>
            <a:avLst/>
            <a:gdLst/>
            <a:ahLst/>
            <a:rect l="l" t="t" r="r" b="b"/>
            <a:pathLst>
              <a:path w="84" h="166">
                <a:moveTo>
                  <a:pt x="15" y="1"/>
                </a:moveTo>
                <a:lnTo>
                  <a:pt x="35" y="0"/>
                </a:lnTo>
                <a:lnTo>
                  <a:pt x="75" y="25"/>
                </a:lnTo>
                <a:lnTo>
                  <a:pt x="69" y="45"/>
                </a:lnTo>
                <a:lnTo>
                  <a:pt x="83" y="58"/>
                </a:lnTo>
                <a:lnTo>
                  <a:pt x="84" y="136"/>
                </a:lnTo>
                <a:lnTo>
                  <a:pt x="70" y="166"/>
                </a:lnTo>
                <a:lnTo>
                  <a:pt x="54" y="155"/>
                </a:lnTo>
                <a:lnTo>
                  <a:pt x="37" y="154"/>
                </a:lnTo>
                <a:lnTo>
                  <a:pt x="8" y="138"/>
                </a:lnTo>
                <a:lnTo>
                  <a:pt x="30" y="89"/>
                </a:lnTo>
                <a:lnTo>
                  <a:pt x="0" y="63"/>
                </a:lnTo>
                <a:lnTo>
                  <a:pt x="15" y="1"/>
                </a:lnTo>
                <a:close/>
              </a:path>
            </a:pathLst>
          </a:custGeom>
          <a:solidFill>
            <a:srgbClr val="ffff99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7628040" y="2019240"/>
            <a:ext cx="500040" cy="765360"/>
          </a:xfrm>
          <a:custGeom>
            <a:avLst/>
            <a:gdLst/>
            <a:ahLst/>
            <a:rect l="l" t="t" r="r" b="b"/>
            <a:pathLst>
              <a:path w="210" h="321">
                <a:moveTo>
                  <a:pt x="49" y="10"/>
                </a:moveTo>
                <a:lnTo>
                  <a:pt x="18" y="69"/>
                </a:lnTo>
                <a:lnTo>
                  <a:pt x="33" y="91"/>
                </a:lnTo>
                <a:lnTo>
                  <a:pt x="18" y="118"/>
                </a:lnTo>
                <a:lnTo>
                  <a:pt x="27" y="127"/>
                </a:lnTo>
                <a:lnTo>
                  <a:pt x="21" y="145"/>
                </a:lnTo>
                <a:lnTo>
                  <a:pt x="21" y="175"/>
                </a:lnTo>
                <a:lnTo>
                  <a:pt x="0" y="186"/>
                </a:lnTo>
                <a:lnTo>
                  <a:pt x="8" y="195"/>
                </a:lnTo>
                <a:lnTo>
                  <a:pt x="52" y="307"/>
                </a:lnTo>
                <a:lnTo>
                  <a:pt x="87" y="321"/>
                </a:lnTo>
                <a:lnTo>
                  <a:pt x="85" y="298"/>
                </a:lnTo>
                <a:lnTo>
                  <a:pt x="102" y="280"/>
                </a:lnTo>
                <a:lnTo>
                  <a:pt x="96" y="261"/>
                </a:lnTo>
                <a:lnTo>
                  <a:pt x="139" y="238"/>
                </a:lnTo>
                <a:lnTo>
                  <a:pt x="141" y="207"/>
                </a:lnTo>
                <a:lnTo>
                  <a:pt x="166" y="205"/>
                </a:lnTo>
                <a:lnTo>
                  <a:pt x="186" y="181"/>
                </a:lnTo>
                <a:lnTo>
                  <a:pt x="210" y="165"/>
                </a:lnTo>
                <a:lnTo>
                  <a:pt x="210" y="145"/>
                </a:lnTo>
                <a:lnTo>
                  <a:pt x="177" y="139"/>
                </a:lnTo>
                <a:lnTo>
                  <a:pt x="171" y="117"/>
                </a:lnTo>
                <a:lnTo>
                  <a:pt x="138" y="114"/>
                </a:lnTo>
                <a:lnTo>
                  <a:pt x="111" y="19"/>
                </a:lnTo>
                <a:lnTo>
                  <a:pt x="99" y="0"/>
                </a:lnTo>
                <a:lnTo>
                  <a:pt x="66" y="8"/>
                </a:lnTo>
                <a:lnTo>
                  <a:pt x="60" y="17"/>
                </a:lnTo>
                <a:lnTo>
                  <a:pt x="49" y="10"/>
                </a:lnTo>
                <a:close/>
              </a:path>
            </a:pathLst>
          </a:custGeom>
          <a:solidFill>
            <a:srgbClr val="ffff99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6883560" y="3529080"/>
            <a:ext cx="642600" cy="264960"/>
          </a:xfrm>
          <a:custGeom>
            <a:avLst/>
            <a:gdLst/>
            <a:ahLst/>
            <a:rect l="l" t="t" r="r" b="b"/>
            <a:pathLst>
              <a:path w="270" h="111">
                <a:moveTo>
                  <a:pt x="0" y="38"/>
                </a:moveTo>
                <a:lnTo>
                  <a:pt x="201" y="0"/>
                </a:lnTo>
                <a:lnTo>
                  <a:pt x="234" y="76"/>
                </a:lnTo>
                <a:lnTo>
                  <a:pt x="269" y="68"/>
                </a:lnTo>
                <a:lnTo>
                  <a:pt x="270" y="106"/>
                </a:lnTo>
                <a:lnTo>
                  <a:pt x="242" y="111"/>
                </a:lnTo>
                <a:lnTo>
                  <a:pt x="217" y="86"/>
                </a:lnTo>
                <a:lnTo>
                  <a:pt x="201" y="56"/>
                </a:lnTo>
                <a:lnTo>
                  <a:pt x="198" y="14"/>
                </a:lnTo>
                <a:lnTo>
                  <a:pt x="186" y="35"/>
                </a:lnTo>
                <a:lnTo>
                  <a:pt x="200" y="98"/>
                </a:lnTo>
                <a:lnTo>
                  <a:pt x="141" y="107"/>
                </a:lnTo>
                <a:lnTo>
                  <a:pt x="139" y="61"/>
                </a:lnTo>
                <a:lnTo>
                  <a:pt x="103" y="41"/>
                </a:lnTo>
                <a:lnTo>
                  <a:pt x="72" y="36"/>
                </a:lnTo>
                <a:lnTo>
                  <a:pt x="8" y="68"/>
                </a:lnTo>
                <a:lnTo>
                  <a:pt x="0" y="38"/>
                </a:lnTo>
                <a:close/>
              </a:path>
            </a:pathLst>
          </a:custGeom>
          <a:solidFill>
            <a:srgbClr val="ffff99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1346040" y="3151080"/>
            <a:ext cx="1114560" cy="1720800"/>
          </a:xfrm>
          <a:custGeom>
            <a:avLst/>
            <a:gdLst/>
            <a:ahLst/>
            <a:rect l="l" t="t" r="r" b="b"/>
            <a:pathLst>
              <a:path w="468" h="723">
                <a:moveTo>
                  <a:pt x="36" y="0"/>
                </a:moveTo>
                <a:lnTo>
                  <a:pt x="251" y="43"/>
                </a:lnTo>
                <a:lnTo>
                  <a:pt x="204" y="256"/>
                </a:lnTo>
                <a:lnTo>
                  <a:pt x="446" y="580"/>
                </a:lnTo>
                <a:lnTo>
                  <a:pt x="468" y="621"/>
                </a:lnTo>
                <a:lnTo>
                  <a:pt x="445" y="641"/>
                </a:lnTo>
                <a:lnTo>
                  <a:pt x="430" y="677"/>
                </a:lnTo>
                <a:lnTo>
                  <a:pt x="416" y="698"/>
                </a:lnTo>
                <a:lnTo>
                  <a:pt x="431" y="717"/>
                </a:lnTo>
                <a:lnTo>
                  <a:pt x="406" y="723"/>
                </a:lnTo>
                <a:lnTo>
                  <a:pt x="264" y="718"/>
                </a:lnTo>
                <a:lnTo>
                  <a:pt x="255" y="676"/>
                </a:lnTo>
                <a:lnTo>
                  <a:pt x="230" y="645"/>
                </a:lnTo>
                <a:lnTo>
                  <a:pt x="212" y="634"/>
                </a:lnTo>
                <a:lnTo>
                  <a:pt x="207" y="612"/>
                </a:lnTo>
                <a:lnTo>
                  <a:pt x="192" y="600"/>
                </a:lnTo>
                <a:lnTo>
                  <a:pt x="177" y="585"/>
                </a:lnTo>
                <a:lnTo>
                  <a:pt x="172" y="568"/>
                </a:lnTo>
                <a:lnTo>
                  <a:pt x="158" y="557"/>
                </a:lnTo>
                <a:lnTo>
                  <a:pt x="136" y="563"/>
                </a:lnTo>
                <a:lnTo>
                  <a:pt x="111" y="554"/>
                </a:lnTo>
                <a:lnTo>
                  <a:pt x="111" y="545"/>
                </a:lnTo>
                <a:lnTo>
                  <a:pt x="110" y="525"/>
                </a:lnTo>
                <a:lnTo>
                  <a:pt x="100" y="503"/>
                </a:lnTo>
                <a:lnTo>
                  <a:pt x="99" y="485"/>
                </a:lnTo>
                <a:lnTo>
                  <a:pt x="88" y="469"/>
                </a:lnTo>
                <a:lnTo>
                  <a:pt x="91" y="454"/>
                </a:lnTo>
                <a:lnTo>
                  <a:pt x="60" y="417"/>
                </a:lnTo>
                <a:lnTo>
                  <a:pt x="60" y="396"/>
                </a:lnTo>
                <a:lnTo>
                  <a:pt x="76" y="388"/>
                </a:lnTo>
                <a:lnTo>
                  <a:pt x="76" y="375"/>
                </a:lnTo>
                <a:lnTo>
                  <a:pt x="60" y="371"/>
                </a:lnTo>
                <a:lnTo>
                  <a:pt x="53" y="351"/>
                </a:lnTo>
                <a:lnTo>
                  <a:pt x="45" y="316"/>
                </a:lnTo>
                <a:lnTo>
                  <a:pt x="68" y="335"/>
                </a:lnTo>
                <a:lnTo>
                  <a:pt x="59" y="310"/>
                </a:lnTo>
                <a:lnTo>
                  <a:pt x="76" y="310"/>
                </a:lnTo>
                <a:lnTo>
                  <a:pt x="76" y="292"/>
                </a:lnTo>
                <a:lnTo>
                  <a:pt x="59" y="280"/>
                </a:lnTo>
                <a:lnTo>
                  <a:pt x="51" y="297"/>
                </a:lnTo>
                <a:lnTo>
                  <a:pt x="36" y="291"/>
                </a:lnTo>
                <a:lnTo>
                  <a:pt x="6" y="210"/>
                </a:lnTo>
                <a:lnTo>
                  <a:pt x="14" y="152"/>
                </a:lnTo>
                <a:lnTo>
                  <a:pt x="0" y="119"/>
                </a:lnTo>
                <a:lnTo>
                  <a:pt x="7" y="94"/>
                </a:lnTo>
                <a:lnTo>
                  <a:pt x="22" y="89"/>
                </a:lnTo>
                <a:lnTo>
                  <a:pt x="36" y="49"/>
                </a:lnTo>
                <a:lnTo>
                  <a:pt x="36" y="0"/>
                </a:lnTo>
                <a:close/>
              </a:path>
            </a:pathLst>
          </a:custGeom>
          <a:solidFill>
            <a:srgbClr val="3399ff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1832040" y="3257640"/>
            <a:ext cx="842760" cy="1274760"/>
          </a:xfrm>
          <a:custGeom>
            <a:avLst/>
            <a:gdLst/>
            <a:ahLst/>
            <a:rect l="l" t="t" r="r" b="b"/>
            <a:pathLst>
              <a:path w="354" h="535">
                <a:moveTo>
                  <a:pt x="45" y="0"/>
                </a:moveTo>
                <a:lnTo>
                  <a:pt x="0" y="212"/>
                </a:lnTo>
                <a:lnTo>
                  <a:pt x="241" y="535"/>
                </a:lnTo>
                <a:lnTo>
                  <a:pt x="256" y="521"/>
                </a:lnTo>
                <a:lnTo>
                  <a:pt x="255" y="457"/>
                </a:lnTo>
                <a:lnTo>
                  <a:pt x="285" y="462"/>
                </a:lnTo>
                <a:lnTo>
                  <a:pt x="316" y="266"/>
                </a:lnTo>
                <a:lnTo>
                  <a:pt x="337" y="133"/>
                </a:lnTo>
                <a:lnTo>
                  <a:pt x="343" y="93"/>
                </a:lnTo>
                <a:lnTo>
                  <a:pt x="354" y="57"/>
                </a:lnTo>
                <a:lnTo>
                  <a:pt x="195" y="32"/>
                </a:lnTo>
                <a:lnTo>
                  <a:pt x="45" y="0"/>
                </a:lnTo>
                <a:close/>
              </a:path>
            </a:pathLst>
          </a:custGeom>
          <a:solidFill>
            <a:srgbClr val="3399ff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3416400" y="4432320"/>
            <a:ext cx="1839960" cy="1704960"/>
          </a:xfrm>
          <a:custGeom>
            <a:avLst/>
            <a:gdLst/>
            <a:ahLst/>
            <a:rect l="l" t="t" r="r" b="b"/>
            <a:pathLst>
              <a:path w="773" h="716">
                <a:moveTo>
                  <a:pt x="224" y="0"/>
                </a:moveTo>
                <a:lnTo>
                  <a:pt x="395" y="6"/>
                </a:lnTo>
                <a:lnTo>
                  <a:pt x="395" y="136"/>
                </a:lnTo>
                <a:lnTo>
                  <a:pt x="482" y="172"/>
                </a:lnTo>
                <a:lnTo>
                  <a:pt x="506" y="160"/>
                </a:lnTo>
                <a:lnTo>
                  <a:pt x="563" y="188"/>
                </a:lnTo>
                <a:lnTo>
                  <a:pt x="597" y="186"/>
                </a:lnTo>
                <a:lnTo>
                  <a:pt x="663" y="158"/>
                </a:lnTo>
                <a:lnTo>
                  <a:pt x="701" y="185"/>
                </a:lnTo>
                <a:lnTo>
                  <a:pt x="734" y="192"/>
                </a:lnTo>
                <a:lnTo>
                  <a:pt x="734" y="298"/>
                </a:lnTo>
                <a:lnTo>
                  <a:pt x="773" y="364"/>
                </a:lnTo>
                <a:lnTo>
                  <a:pt x="764" y="454"/>
                </a:lnTo>
                <a:lnTo>
                  <a:pt x="722" y="490"/>
                </a:lnTo>
                <a:lnTo>
                  <a:pt x="713" y="457"/>
                </a:lnTo>
                <a:lnTo>
                  <a:pt x="701" y="472"/>
                </a:lnTo>
                <a:lnTo>
                  <a:pt x="710" y="493"/>
                </a:lnTo>
                <a:lnTo>
                  <a:pt x="635" y="547"/>
                </a:lnTo>
                <a:lnTo>
                  <a:pt x="617" y="550"/>
                </a:lnTo>
                <a:lnTo>
                  <a:pt x="578" y="577"/>
                </a:lnTo>
                <a:lnTo>
                  <a:pt x="578" y="592"/>
                </a:lnTo>
                <a:lnTo>
                  <a:pt x="566" y="595"/>
                </a:lnTo>
                <a:lnTo>
                  <a:pt x="575" y="613"/>
                </a:lnTo>
                <a:lnTo>
                  <a:pt x="554" y="640"/>
                </a:lnTo>
                <a:lnTo>
                  <a:pt x="566" y="679"/>
                </a:lnTo>
                <a:lnTo>
                  <a:pt x="578" y="692"/>
                </a:lnTo>
                <a:lnTo>
                  <a:pt x="575" y="716"/>
                </a:lnTo>
                <a:lnTo>
                  <a:pt x="545" y="716"/>
                </a:lnTo>
                <a:lnTo>
                  <a:pt x="518" y="704"/>
                </a:lnTo>
                <a:lnTo>
                  <a:pt x="500" y="707"/>
                </a:lnTo>
                <a:lnTo>
                  <a:pt x="440" y="686"/>
                </a:lnTo>
                <a:lnTo>
                  <a:pt x="413" y="604"/>
                </a:lnTo>
                <a:lnTo>
                  <a:pt x="371" y="565"/>
                </a:lnTo>
                <a:lnTo>
                  <a:pt x="334" y="493"/>
                </a:lnTo>
                <a:lnTo>
                  <a:pt x="317" y="486"/>
                </a:lnTo>
                <a:lnTo>
                  <a:pt x="297" y="468"/>
                </a:lnTo>
                <a:lnTo>
                  <a:pt x="278" y="468"/>
                </a:lnTo>
                <a:lnTo>
                  <a:pt x="249" y="462"/>
                </a:lnTo>
                <a:lnTo>
                  <a:pt x="227" y="468"/>
                </a:lnTo>
                <a:lnTo>
                  <a:pt x="212" y="504"/>
                </a:lnTo>
                <a:lnTo>
                  <a:pt x="189" y="510"/>
                </a:lnTo>
                <a:lnTo>
                  <a:pt x="140" y="482"/>
                </a:lnTo>
                <a:lnTo>
                  <a:pt x="111" y="448"/>
                </a:lnTo>
                <a:lnTo>
                  <a:pt x="106" y="407"/>
                </a:lnTo>
                <a:lnTo>
                  <a:pt x="85" y="379"/>
                </a:lnTo>
                <a:lnTo>
                  <a:pt x="36" y="340"/>
                </a:lnTo>
                <a:lnTo>
                  <a:pt x="0" y="299"/>
                </a:lnTo>
                <a:lnTo>
                  <a:pt x="0" y="282"/>
                </a:lnTo>
                <a:lnTo>
                  <a:pt x="117" y="283"/>
                </a:lnTo>
                <a:lnTo>
                  <a:pt x="212" y="291"/>
                </a:lnTo>
                <a:lnTo>
                  <a:pt x="224" y="0"/>
                </a:lnTo>
                <a:close/>
              </a:path>
            </a:pathLst>
          </a:custGeom>
          <a:solidFill>
            <a:srgbClr val="3399ff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3949560" y="4334040"/>
            <a:ext cx="1138320" cy="547560"/>
          </a:xfrm>
          <a:custGeom>
            <a:avLst/>
            <a:gdLst/>
            <a:ahLst/>
            <a:rect l="l" t="t" r="r" b="b"/>
            <a:pathLst>
              <a:path w="478" h="230">
                <a:moveTo>
                  <a:pt x="3" y="0"/>
                </a:moveTo>
                <a:lnTo>
                  <a:pt x="0" y="41"/>
                </a:lnTo>
                <a:lnTo>
                  <a:pt x="170" y="47"/>
                </a:lnTo>
                <a:lnTo>
                  <a:pt x="171" y="178"/>
                </a:lnTo>
                <a:lnTo>
                  <a:pt x="258" y="214"/>
                </a:lnTo>
                <a:lnTo>
                  <a:pt x="282" y="201"/>
                </a:lnTo>
                <a:lnTo>
                  <a:pt x="337" y="230"/>
                </a:lnTo>
                <a:lnTo>
                  <a:pt x="373" y="229"/>
                </a:lnTo>
                <a:lnTo>
                  <a:pt x="439" y="201"/>
                </a:lnTo>
                <a:lnTo>
                  <a:pt x="478" y="228"/>
                </a:lnTo>
                <a:lnTo>
                  <a:pt x="478" y="86"/>
                </a:lnTo>
                <a:lnTo>
                  <a:pt x="466" y="3"/>
                </a:lnTo>
                <a:lnTo>
                  <a:pt x="3" y="0"/>
                </a:lnTo>
                <a:close/>
              </a:path>
            </a:pathLst>
          </a:custGeom>
          <a:solidFill>
            <a:srgbClr val="3399ff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5065560" y="4361040"/>
            <a:ext cx="641520" cy="596880"/>
          </a:xfrm>
          <a:custGeom>
            <a:avLst/>
            <a:gdLst/>
            <a:ahLst/>
            <a:rect l="l" t="t" r="r" b="b"/>
            <a:pathLst>
              <a:path w="269" h="251">
                <a:moveTo>
                  <a:pt x="0" y="23"/>
                </a:moveTo>
                <a:lnTo>
                  <a:pt x="106" y="10"/>
                </a:lnTo>
                <a:lnTo>
                  <a:pt x="237" y="0"/>
                </a:lnTo>
                <a:lnTo>
                  <a:pt x="230" y="33"/>
                </a:lnTo>
                <a:lnTo>
                  <a:pt x="259" y="26"/>
                </a:lnTo>
                <a:lnTo>
                  <a:pt x="269" y="48"/>
                </a:lnTo>
                <a:lnTo>
                  <a:pt x="239" y="68"/>
                </a:lnTo>
                <a:lnTo>
                  <a:pt x="246" y="103"/>
                </a:lnTo>
                <a:lnTo>
                  <a:pt x="215" y="161"/>
                </a:lnTo>
                <a:lnTo>
                  <a:pt x="192" y="197"/>
                </a:lnTo>
                <a:lnTo>
                  <a:pt x="205" y="243"/>
                </a:lnTo>
                <a:lnTo>
                  <a:pt x="39" y="251"/>
                </a:lnTo>
                <a:lnTo>
                  <a:pt x="38" y="223"/>
                </a:lnTo>
                <a:lnTo>
                  <a:pt x="5" y="217"/>
                </a:lnTo>
                <a:lnTo>
                  <a:pt x="5" y="68"/>
                </a:lnTo>
                <a:lnTo>
                  <a:pt x="0" y="23"/>
                </a:lnTo>
                <a:close/>
              </a:path>
            </a:pathLst>
          </a:custGeom>
          <a:solidFill>
            <a:srgbClr val="3399ff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5159520" y="4937040"/>
            <a:ext cx="780840" cy="625680"/>
          </a:xfrm>
          <a:custGeom>
            <a:avLst/>
            <a:gdLst/>
            <a:ahLst/>
            <a:rect l="l" t="t" r="r" b="b"/>
            <a:pathLst>
              <a:path w="328" h="263">
                <a:moveTo>
                  <a:pt x="0" y="6"/>
                </a:moveTo>
                <a:lnTo>
                  <a:pt x="164" y="0"/>
                </a:lnTo>
                <a:lnTo>
                  <a:pt x="193" y="54"/>
                </a:lnTo>
                <a:lnTo>
                  <a:pt x="168" y="118"/>
                </a:lnTo>
                <a:lnTo>
                  <a:pt x="160" y="147"/>
                </a:lnTo>
                <a:lnTo>
                  <a:pt x="270" y="135"/>
                </a:lnTo>
                <a:lnTo>
                  <a:pt x="277" y="177"/>
                </a:lnTo>
                <a:lnTo>
                  <a:pt x="244" y="173"/>
                </a:lnTo>
                <a:lnTo>
                  <a:pt x="229" y="191"/>
                </a:lnTo>
                <a:lnTo>
                  <a:pt x="246" y="203"/>
                </a:lnTo>
                <a:lnTo>
                  <a:pt x="276" y="189"/>
                </a:lnTo>
                <a:lnTo>
                  <a:pt x="277" y="209"/>
                </a:lnTo>
                <a:lnTo>
                  <a:pt x="295" y="192"/>
                </a:lnTo>
                <a:lnTo>
                  <a:pt x="307" y="192"/>
                </a:lnTo>
                <a:lnTo>
                  <a:pt x="293" y="227"/>
                </a:lnTo>
                <a:lnTo>
                  <a:pt x="320" y="233"/>
                </a:lnTo>
                <a:lnTo>
                  <a:pt x="328" y="252"/>
                </a:lnTo>
                <a:lnTo>
                  <a:pt x="316" y="258"/>
                </a:lnTo>
                <a:lnTo>
                  <a:pt x="299" y="246"/>
                </a:lnTo>
                <a:lnTo>
                  <a:pt x="267" y="237"/>
                </a:lnTo>
                <a:lnTo>
                  <a:pt x="274" y="260"/>
                </a:lnTo>
                <a:lnTo>
                  <a:pt x="258" y="263"/>
                </a:lnTo>
                <a:lnTo>
                  <a:pt x="245" y="242"/>
                </a:lnTo>
                <a:lnTo>
                  <a:pt x="237" y="255"/>
                </a:lnTo>
                <a:lnTo>
                  <a:pt x="189" y="255"/>
                </a:lnTo>
                <a:lnTo>
                  <a:pt x="189" y="242"/>
                </a:lnTo>
                <a:lnTo>
                  <a:pt x="171" y="227"/>
                </a:lnTo>
                <a:lnTo>
                  <a:pt x="135" y="225"/>
                </a:lnTo>
                <a:lnTo>
                  <a:pt x="165" y="242"/>
                </a:lnTo>
                <a:lnTo>
                  <a:pt x="123" y="251"/>
                </a:lnTo>
                <a:lnTo>
                  <a:pt x="57" y="239"/>
                </a:lnTo>
                <a:lnTo>
                  <a:pt x="32" y="242"/>
                </a:lnTo>
                <a:lnTo>
                  <a:pt x="41" y="154"/>
                </a:lnTo>
                <a:lnTo>
                  <a:pt x="1" y="84"/>
                </a:lnTo>
                <a:lnTo>
                  <a:pt x="0" y="6"/>
                </a:lnTo>
                <a:close/>
              </a:path>
            </a:pathLst>
          </a:custGeom>
          <a:solidFill>
            <a:srgbClr val="c0c0c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5187960" y="2631960"/>
            <a:ext cx="662040" cy="773280"/>
          </a:xfrm>
          <a:custGeom>
            <a:avLst/>
            <a:gdLst/>
            <a:ahLst/>
            <a:rect l="l" t="t" r="r" b="b"/>
            <a:pathLst>
              <a:path w="278" h="325">
                <a:moveTo>
                  <a:pt x="20" y="22"/>
                </a:moveTo>
                <a:lnTo>
                  <a:pt x="41" y="19"/>
                </a:lnTo>
                <a:lnTo>
                  <a:pt x="60" y="19"/>
                </a:lnTo>
                <a:lnTo>
                  <a:pt x="72" y="0"/>
                </a:lnTo>
                <a:lnTo>
                  <a:pt x="81" y="24"/>
                </a:lnTo>
                <a:lnTo>
                  <a:pt x="111" y="24"/>
                </a:lnTo>
                <a:lnTo>
                  <a:pt x="127" y="46"/>
                </a:lnTo>
                <a:lnTo>
                  <a:pt x="158" y="40"/>
                </a:lnTo>
                <a:lnTo>
                  <a:pt x="179" y="54"/>
                </a:lnTo>
                <a:lnTo>
                  <a:pt x="218" y="64"/>
                </a:lnTo>
                <a:lnTo>
                  <a:pt x="225" y="81"/>
                </a:lnTo>
                <a:lnTo>
                  <a:pt x="245" y="82"/>
                </a:lnTo>
                <a:lnTo>
                  <a:pt x="239" y="99"/>
                </a:lnTo>
                <a:lnTo>
                  <a:pt x="246" y="118"/>
                </a:lnTo>
                <a:lnTo>
                  <a:pt x="233" y="142"/>
                </a:lnTo>
                <a:lnTo>
                  <a:pt x="242" y="147"/>
                </a:lnTo>
                <a:lnTo>
                  <a:pt x="264" y="121"/>
                </a:lnTo>
                <a:lnTo>
                  <a:pt x="263" y="112"/>
                </a:lnTo>
                <a:lnTo>
                  <a:pt x="272" y="108"/>
                </a:lnTo>
                <a:lnTo>
                  <a:pt x="278" y="121"/>
                </a:lnTo>
                <a:lnTo>
                  <a:pt x="261" y="139"/>
                </a:lnTo>
                <a:lnTo>
                  <a:pt x="254" y="180"/>
                </a:lnTo>
                <a:lnTo>
                  <a:pt x="254" y="249"/>
                </a:lnTo>
                <a:lnTo>
                  <a:pt x="264" y="261"/>
                </a:lnTo>
                <a:lnTo>
                  <a:pt x="260" y="304"/>
                </a:lnTo>
                <a:lnTo>
                  <a:pt x="128" y="325"/>
                </a:lnTo>
                <a:lnTo>
                  <a:pt x="95" y="305"/>
                </a:lnTo>
                <a:lnTo>
                  <a:pt x="102" y="279"/>
                </a:lnTo>
                <a:lnTo>
                  <a:pt x="86" y="251"/>
                </a:lnTo>
                <a:lnTo>
                  <a:pt x="72" y="216"/>
                </a:lnTo>
                <a:lnTo>
                  <a:pt x="35" y="181"/>
                </a:lnTo>
                <a:lnTo>
                  <a:pt x="12" y="181"/>
                </a:lnTo>
                <a:lnTo>
                  <a:pt x="12" y="133"/>
                </a:lnTo>
                <a:lnTo>
                  <a:pt x="0" y="115"/>
                </a:lnTo>
                <a:lnTo>
                  <a:pt x="26" y="87"/>
                </a:lnTo>
                <a:lnTo>
                  <a:pt x="20" y="22"/>
                </a:lnTo>
                <a:close/>
              </a:path>
            </a:pathLst>
          </a:custGeom>
          <a:solidFill>
            <a:srgbClr val="3399ff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5446800" y="2522520"/>
            <a:ext cx="712800" cy="306360"/>
          </a:xfrm>
          <a:custGeom>
            <a:avLst/>
            <a:gdLst/>
            <a:ahLst/>
            <a:rect l="l" t="t" r="r" b="b"/>
            <a:pathLst>
              <a:path w="299" h="129">
                <a:moveTo>
                  <a:pt x="0" y="71"/>
                </a:moveTo>
                <a:lnTo>
                  <a:pt x="67" y="0"/>
                </a:lnTo>
                <a:lnTo>
                  <a:pt x="55" y="29"/>
                </a:lnTo>
                <a:lnTo>
                  <a:pt x="64" y="38"/>
                </a:lnTo>
                <a:lnTo>
                  <a:pt x="85" y="26"/>
                </a:lnTo>
                <a:lnTo>
                  <a:pt x="131" y="44"/>
                </a:lnTo>
                <a:lnTo>
                  <a:pt x="151" y="29"/>
                </a:lnTo>
                <a:lnTo>
                  <a:pt x="213" y="21"/>
                </a:lnTo>
                <a:lnTo>
                  <a:pt x="225" y="39"/>
                </a:lnTo>
                <a:lnTo>
                  <a:pt x="249" y="35"/>
                </a:lnTo>
                <a:lnTo>
                  <a:pt x="296" y="54"/>
                </a:lnTo>
                <a:lnTo>
                  <a:pt x="299" y="68"/>
                </a:lnTo>
                <a:lnTo>
                  <a:pt x="248" y="80"/>
                </a:lnTo>
                <a:lnTo>
                  <a:pt x="233" y="71"/>
                </a:lnTo>
                <a:lnTo>
                  <a:pt x="207" y="74"/>
                </a:lnTo>
                <a:lnTo>
                  <a:pt x="177" y="92"/>
                </a:lnTo>
                <a:lnTo>
                  <a:pt x="163" y="93"/>
                </a:lnTo>
                <a:lnTo>
                  <a:pt x="152" y="80"/>
                </a:lnTo>
                <a:lnTo>
                  <a:pt x="135" y="128"/>
                </a:lnTo>
                <a:lnTo>
                  <a:pt x="116" y="129"/>
                </a:lnTo>
                <a:lnTo>
                  <a:pt x="108" y="110"/>
                </a:lnTo>
                <a:lnTo>
                  <a:pt x="68" y="101"/>
                </a:lnTo>
                <a:lnTo>
                  <a:pt x="49" y="87"/>
                </a:lnTo>
                <a:lnTo>
                  <a:pt x="16" y="92"/>
                </a:lnTo>
                <a:lnTo>
                  <a:pt x="0" y="71"/>
                </a:lnTo>
                <a:close/>
              </a:path>
            </a:pathLst>
          </a:custGeom>
          <a:solidFill>
            <a:srgbClr val="3399ff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5384880" y="3351240"/>
            <a:ext cx="552240" cy="911160"/>
          </a:xfrm>
          <a:custGeom>
            <a:avLst/>
            <a:gdLst/>
            <a:ahLst/>
            <a:rect l="l" t="t" r="r" b="b"/>
            <a:pathLst>
              <a:path w="232" h="383">
                <a:moveTo>
                  <a:pt x="43" y="22"/>
                </a:moveTo>
                <a:lnTo>
                  <a:pt x="176" y="0"/>
                </a:lnTo>
                <a:lnTo>
                  <a:pt x="197" y="47"/>
                </a:lnTo>
                <a:lnTo>
                  <a:pt x="224" y="243"/>
                </a:lnTo>
                <a:lnTo>
                  <a:pt x="232" y="269"/>
                </a:lnTo>
                <a:lnTo>
                  <a:pt x="211" y="321"/>
                </a:lnTo>
                <a:lnTo>
                  <a:pt x="211" y="357"/>
                </a:lnTo>
                <a:lnTo>
                  <a:pt x="187" y="353"/>
                </a:lnTo>
                <a:lnTo>
                  <a:pt x="188" y="383"/>
                </a:lnTo>
                <a:lnTo>
                  <a:pt x="163" y="371"/>
                </a:lnTo>
                <a:lnTo>
                  <a:pt x="150" y="375"/>
                </a:lnTo>
                <a:lnTo>
                  <a:pt x="131" y="372"/>
                </a:lnTo>
                <a:lnTo>
                  <a:pt x="117" y="326"/>
                </a:lnTo>
                <a:lnTo>
                  <a:pt x="90" y="312"/>
                </a:lnTo>
                <a:lnTo>
                  <a:pt x="90" y="263"/>
                </a:lnTo>
                <a:lnTo>
                  <a:pt x="63" y="269"/>
                </a:lnTo>
                <a:lnTo>
                  <a:pt x="48" y="233"/>
                </a:lnTo>
                <a:lnTo>
                  <a:pt x="0" y="191"/>
                </a:lnTo>
                <a:lnTo>
                  <a:pt x="35" y="125"/>
                </a:lnTo>
                <a:lnTo>
                  <a:pt x="25" y="94"/>
                </a:lnTo>
                <a:lnTo>
                  <a:pt x="60" y="88"/>
                </a:lnTo>
                <a:lnTo>
                  <a:pt x="63" y="45"/>
                </a:lnTo>
                <a:lnTo>
                  <a:pt x="43" y="22"/>
                </a:lnTo>
                <a:close/>
              </a:path>
            </a:pathLst>
          </a:custGeom>
          <a:solidFill>
            <a:srgbClr val="3399ff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4894200" y="3719520"/>
            <a:ext cx="876240" cy="722160"/>
          </a:xfrm>
          <a:custGeom>
            <a:avLst/>
            <a:gdLst/>
            <a:ahLst/>
            <a:rect l="l" t="t" r="r" b="b"/>
            <a:pathLst>
              <a:path w="368" h="303">
                <a:moveTo>
                  <a:pt x="0" y="10"/>
                </a:moveTo>
                <a:lnTo>
                  <a:pt x="161" y="0"/>
                </a:lnTo>
                <a:lnTo>
                  <a:pt x="195" y="0"/>
                </a:lnTo>
                <a:lnTo>
                  <a:pt x="221" y="9"/>
                </a:lnTo>
                <a:lnTo>
                  <a:pt x="207" y="35"/>
                </a:lnTo>
                <a:lnTo>
                  <a:pt x="254" y="78"/>
                </a:lnTo>
                <a:lnTo>
                  <a:pt x="269" y="114"/>
                </a:lnTo>
                <a:lnTo>
                  <a:pt x="297" y="105"/>
                </a:lnTo>
                <a:lnTo>
                  <a:pt x="296" y="156"/>
                </a:lnTo>
                <a:lnTo>
                  <a:pt x="324" y="171"/>
                </a:lnTo>
                <a:lnTo>
                  <a:pt x="337" y="216"/>
                </a:lnTo>
                <a:lnTo>
                  <a:pt x="357" y="220"/>
                </a:lnTo>
                <a:lnTo>
                  <a:pt x="368" y="239"/>
                </a:lnTo>
                <a:lnTo>
                  <a:pt x="343" y="265"/>
                </a:lnTo>
                <a:lnTo>
                  <a:pt x="335" y="295"/>
                </a:lnTo>
                <a:lnTo>
                  <a:pt x="300" y="303"/>
                </a:lnTo>
                <a:lnTo>
                  <a:pt x="309" y="270"/>
                </a:lnTo>
                <a:lnTo>
                  <a:pt x="171" y="282"/>
                </a:lnTo>
                <a:lnTo>
                  <a:pt x="72" y="294"/>
                </a:lnTo>
                <a:lnTo>
                  <a:pt x="66" y="262"/>
                </a:lnTo>
                <a:lnTo>
                  <a:pt x="59" y="165"/>
                </a:lnTo>
                <a:lnTo>
                  <a:pt x="58" y="112"/>
                </a:lnTo>
                <a:lnTo>
                  <a:pt x="25" y="88"/>
                </a:lnTo>
                <a:lnTo>
                  <a:pt x="37" y="66"/>
                </a:lnTo>
                <a:lnTo>
                  <a:pt x="21" y="54"/>
                </a:lnTo>
                <a:lnTo>
                  <a:pt x="0" y="10"/>
                </a:lnTo>
                <a:close/>
              </a:path>
            </a:pathLst>
          </a:custGeom>
          <a:solidFill>
            <a:srgbClr val="3399ff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5854680" y="3414600"/>
            <a:ext cx="428760" cy="704880"/>
          </a:xfrm>
          <a:custGeom>
            <a:avLst/>
            <a:gdLst/>
            <a:ahLst/>
            <a:rect l="l" t="t" r="r" b="b"/>
            <a:pathLst>
              <a:path w="180" h="296">
                <a:moveTo>
                  <a:pt x="0" y="21"/>
                </a:moveTo>
                <a:lnTo>
                  <a:pt x="21" y="32"/>
                </a:lnTo>
                <a:lnTo>
                  <a:pt x="41" y="30"/>
                </a:lnTo>
                <a:lnTo>
                  <a:pt x="48" y="24"/>
                </a:lnTo>
                <a:lnTo>
                  <a:pt x="53" y="6"/>
                </a:lnTo>
                <a:lnTo>
                  <a:pt x="140" y="0"/>
                </a:lnTo>
                <a:lnTo>
                  <a:pt x="180" y="209"/>
                </a:lnTo>
                <a:lnTo>
                  <a:pt x="177" y="207"/>
                </a:lnTo>
                <a:lnTo>
                  <a:pt x="147" y="219"/>
                </a:lnTo>
                <a:lnTo>
                  <a:pt x="126" y="275"/>
                </a:lnTo>
                <a:lnTo>
                  <a:pt x="95" y="267"/>
                </a:lnTo>
                <a:lnTo>
                  <a:pt x="59" y="288"/>
                </a:lnTo>
                <a:lnTo>
                  <a:pt x="12" y="296"/>
                </a:lnTo>
                <a:lnTo>
                  <a:pt x="33" y="241"/>
                </a:lnTo>
                <a:lnTo>
                  <a:pt x="24" y="210"/>
                </a:lnTo>
                <a:lnTo>
                  <a:pt x="0" y="21"/>
                </a:lnTo>
                <a:close/>
              </a:path>
            </a:pathLst>
          </a:custGeom>
          <a:solidFill>
            <a:srgbClr val="3399ff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6188040" y="3271680"/>
            <a:ext cx="549360" cy="636840"/>
          </a:xfrm>
          <a:custGeom>
            <a:avLst/>
            <a:gdLst/>
            <a:ahLst/>
            <a:rect l="l" t="t" r="r" b="b"/>
            <a:pathLst>
              <a:path w="231" h="267">
                <a:moveTo>
                  <a:pt x="0" y="60"/>
                </a:moveTo>
                <a:lnTo>
                  <a:pt x="104" y="50"/>
                </a:lnTo>
                <a:lnTo>
                  <a:pt x="126" y="54"/>
                </a:lnTo>
                <a:lnTo>
                  <a:pt x="175" y="31"/>
                </a:lnTo>
                <a:lnTo>
                  <a:pt x="186" y="10"/>
                </a:lnTo>
                <a:lnTo>
                  <a:pt x="215" y="0"/>
                </a:lnTo>
                <a:lnTo>
                  <a:pt x="231" y="101"/>
                </a:lnTo>
                <a:lnTo>
                  <a:pt x="219" y="112"/>
                </a:lnTo>
                <a:lnTo>
                  <a:pt x="222" y="182"/>
                </a:lnTo>
                <a:lnTo>
                  <a:pt x="199" y="188"/>
                </a:lnTo>
                <a:lnTo>
                  <a:pt x="186" y="227"/>
                </a:lnTo>
                <a:lnTo>
                  <a:pt x="168" y="222"/>
                </a:lnTo>
                <a:lnTo>
                  <a:pt x="162" y="267"/>
                </a:lnTo>
                <a:lnTo>
                  <a:pt x="136" y="248"/>
                </a:lnTo>
                <a:lnTo>
                  <a:pt x="85" y="260"/>
                </a:lnTo>
                <a:lnTo>
                  <a:pt x="63" y="243"/>
                </a:lnTo>
                <a:lnTo>
                  <a:pt x="34" y="242"/>
                </a:lnTo>
                <a:lnTo>
                  <a:pt x="19" y="167"/>
                </a:lnTo>
                <a:lnTo>
                  <a:pt x="0" y="60"/>
                </a:lnTo>
                <a:close/>
              </a:path>
            </a:pathLst>
          </a:custGeom>
          <a:solidFill>
            <a:srgbClr val="3399ff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6504120" y="3629160"/>
            <a:ext cx="984240" cy="612720"/>
          </a:xfrm>
          <a:custGeom>
            <a:avLst/>
            <a:gdLst/>
            <a:ahLst/>
            <a:rect l="l" t="t" r="r" b="b"/>
            <a:pathLst>
              <a:path w="413" h="257">
                <a:moveTo>
                  <a:pt x="68" y="180"/>
                </a:moveTo>
                <a:lnTo>
                  <a:pt x="56" y="206"/>
                </a:lnTo>
                <a:lnTo>
                  <a:pt x="39" y="213"/>
                </a:lnTo>
                <a:lnTo>
                  <a:pt x="38" y="230"/>
                </a:lnTo>
                <a:lnTo>
                  <a:pt x="2" y="243"/>
                </a:lnTo>
                <a:lnTo>
                  <a:pt x="0" y="257"/>
                </a:lnTo>
                <a:lnTo>
                  <a:pt x="98" y="240"/>
                </a:lnTo>
                <a:lnTo>
                  <a:pt x="276" y="203"/>
                </a:lnTo>
                <a:lnTo>
                  <a:pt x="413" y="170"/>
                </a:lnTo>
                <a:lnTo>
                  <a:pt x="413" y="144"/>
                </a:lnTo>
                <a:lnTo>
                  <a:pt x="398" y="136"/>
                </a:lnTo>
                <a:lnTo>
                  <a:pt x="386" y="149"/>
                </a:lnTo>
                <a:lnTo>
                  <a:pt x="379" y="114"/>
                </a:lnTo>
                <a:lnTo>
                  <a:pt x="386" y="83"/>
                </a:lnTo>
                <a:lnTo>
                  <a:pt x="335" y="60"/>
                </a:lnTo>
                <a:lnTo>
                  <a:pt x="300" y="66"/>
                </a:lnTo>
                <a:lnTo>
                  <a:pt x="299" y="18"/>
                </a:lnTo>
                <a:lnTo>
                  <a:pt x="263" y="0"/>
                </a:lnTo>
                <a:lnTo>
                  <a:pt x="236" y="11"/>
                </a:lnTo>
                <a:lnTo>
                  <a:pt x="218" y="56"/>
                </a:lnTo>
                <a:lnTo>
                  <a:pt x="186" y="74"/>
                </a:lnTo>
                <a:lnTo>
                  <a:pt x="173" y="145"/>
                </a:lnTo>
                <a:lnTo>
                  <a:pt x="121" y="180"/>
                </a:lnTo>
                <a:lnTo>
                  <a:pt x="79" y="194"/>
                </a:lnTo>
                <a:lnTo>
                  <a:pt x="68" y="180"/>
                </a:lnTo>
                <a:close/>
              </a:path>
            </a:pathLst>
          </a:custGeom>
          <a:solidFill>
            <a:srgbClr val="ffff99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6697800" y="3133800"/>
            <a:ext cx="753840" cy="495360"/>
          </a:xfrm>
          <a:custGeom>
            <a:avLst/>
            <a:gdLst/>
            <a:ahLst/>
            <a:rect l="l" t="t" r="r" b="b"/>
            <a:pathLst>
              <a:path w="317" h="208">
                <a:moveTo>
                  <a:pt x="29" y="30"/>
                </a:moveTo>
                <a:lnTo>
                  <a:pt x="0" y="58"/>
                </a:lnTo>
                <a:lnTo>
                  <a:pt x="16" y="159"/>
                </a:lnTo>
                <a:lnTo>
                  <a:pt x="29" y="208"/>
                </a:lnTo>
                <a:lnTo>
                  <a:pt x="83" y="204"/>
                </a:lnTo>
                <a:lnTo>
                  <a:pt x="283" y="166"/>
                </a:lnTo>
                <a:lnTo>
                  <a:pt x="297" y="160"/>
                </a:lnTo>
                <a:lnTo>
                  <a:pt x="317" y="113"/>
                </a:lnTo>
                <a:lnTo>
                  <a:pt x="287" y="87"/>
                </a:lnTo>
                <a:lnTo>
                  <a:pt x="303" y="27"/>
                </a:lnTo>
                <a:lnTo>
                  <a:pt x="280" y="21"/>
                </a:lnTo>
                <a:lnTo>
                  <a:pt x="280" y="6"/>
                </a:lnTo>
                <a:lnTo>
                  <a:pt x="270" y="0"/>
                </a:lnTo>
                <a:lnTo>
                  <a:pt x="38" y="43"/>
                </a:lnTo>
                <a:lnTo>
                  <a:pt x="29" y="30"/>
                </a:lnTo>
                <a:close/>
              </a:path>
            </a:pathLst>
          </a:custGeom>
          <a:solidFill>
            <a:srgbClr val="ffff99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6761160" y="2575080"/>
            <a:ext cx="836640" cy="680760"/>
          </a:xfrm>
          <a:custGeom>
            <a:avLst/>
            <a:gdLst/>
            <a:ahLst/>
            <a:rect l="l" t="t" r="r" b="b"/>
            <a:pathLst>
              <a:path w="351" h="286">
                <a:moveTo>
                  <a:pt x="27" y="192"/>
                </a:moveTo>
                <a:lnTo>
                  <a:pt x="60" y="175"/>
                </a:lnTo>
                <a:lnTo>
                  <a:pt x="105" y="171"/>
                </a:lnTo>
                <a:lnTo>
                  <a:pt x="116" y="156"/>
                </a:lnTo>
                <a:lnTo>
                  <a:pt x="132" y="154"/>
                </a:lnTo>
                <a:lnTo>
                  <a:pt x="141" y="138"/>
                </a:lnTo>
                <a:lnTo>
                  <a:pt x="156" y="132"/>
                </a:lnTo>
                <a:lnTo>
                  <a:pt x="149" y="102"/>
                </a:lnTo>
                <a:lnTo>
                  <a:pt x="140" y="94"/>
                </a:lnTo>
                <a:lnTo>
                  <a:pt x="159" y="70"/>
                </a:lnTo>
                <a:lnTo>
                  <a:pt x="171" y="70"/>
                </a:lnTo>
                <a:lnTo>
                  <a:pt x="212" y="19"/>
                </a:lnTo>
                <a:lnTo>
                  <a:pt x="275" y="0"/>
                </a:lnTo>
                <a:lnTo>
                  <a:pt x="282" y="48"/>
                </a:lnTo>
                <a:lnTo>
                  <a:pt x="285" y="46"/>
                </a:lnTo>
                <a:lnTo>
                  <a:pt x="300" y="63"/>
                </a:lnTo>
                <a:lnTo>
                  <a:pt x="301" y="112"/>
                </a:lnTo>
                <a:lnTo>
                  <a:pt x="320" y="152"/>
                </a:lnTo>
                <a:lnTo>
                  <a:pt x="327" y="204"/>
                </a:lnTo>
                <a:lnTo>
                  <a:pt x="329" y="249"/>
                </a:lnTo>
                <a:lnTo>
                  <a:pt x="351" y="264"/>
                </a:lnTo>
                <a:lnTo>
                  <a:pt x="335" y="286"/>
                </a:lnTo>
                <a:lnTo>
                  <a:pt x="294" y="260"/>
                </a:lnTo>
                <a:lnTo>
                  <a:pt x="273" y="262"/>
                </a:lnTo>
                <a:lnTo>
                  <a:pt x="252" y="256"/>
                </a:lnTo>
                <a:lnTo>
                  <a:pt x="253" y="241"/>
                </a:lnTo>
                <a:lnTo>
                  <a:pt x="240" y="236"/>
                </a:lnTo>
                <a:lnTo>
                  <a:pt x="10" y="280"/>
                </a:lnTo>
                <a:lnTo>
                  <a:pt x="0" y="267"/>
                </a:lnTo>
                <a:lnTo>
                  <a:pt x="35" y="216"/>
                </a:lnTo>
                <a:lnTo>
                  <a:pt x="27" y="192"/>
                </a:lnTo>
                <a:close/>
              </a:path>
            </a:pathLst>
          </a:custGeom>
          <a:solidFill>
            <a:srgbClr val="ffff99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7412040" y="2536920"/>
            <a:ext cx="220680" cy="409320"/>
          </a:xfrm>
          <a:custGeom>
            <a:avLst/>
            <a:gdLst/>
            <a:ahLst/>
            <a:rect l="l" t="t" r="r" b="b"/>
            <a:pathLst>
              <a:path w="93" h="172">
                <a:moveTo>
                  <a:pt x="0" y="18"/>
                </a:moveTo>
                <a:lnTo>
                  <a:pt x="68" y="0"/>
                </a:lnTo>
                <a:lnTo>
                  <a:pt x="93" y="47"/>
                </a:lnTo>
                <a:lnTo>
                  <a:pt x="80" y="59"/>
                </a:lnTo>
                <a:lnTo>
                  <a:pt x="85" y="163"/>
                </a:lnTo>
                <a:lnTo>
                  <a:pt x="46" y="172"/>
                </a:lnTo>
                <a:lnTo>
                  <a:pt x="27" y="129"/>
                </a:lnTo>
                <a:lnTo>
                  <a:pt x="26" y="78"/>
                </a:lnTo>
                <a:lnTo>
                  <a:pt x="9" y="63"/>
                </a:lnTo>
                <a:lnTo>
                  <a:pt x="0" y="18"/>
                </a:lnTo>
                <a:close/>
              </a:path>
            </a:pathLst>
          </a:custGeom>
          <a:solidFill>
            <a:srgbClr val="ffff99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7518240" y="2855880"/>
            <a:ext cx="471600" cy="214200"/>
          </a:xfrm>
          <a:custGeom>
            <a:avLst/>
            <a:gdLst/>
            <a:ahLst/>
            <a:rect l="l" t="t" r="r" b="b"/>
            <a:pathLst>
              <a:path w="198" h="90">
                <a:moveTo>
                  <a:pt x="0" y="36"/>
                </a:moveTo>
                <a:lnTo>
                  <a:pt x="101" y="11"/>
                </a:lnTo>
                <a:lnTo>
                  <a:pt x="113" y="12"/>
                </a:lnTo>
                <a:lnTo>
                  <a:pt x="125" y="0"/>
                </a:lnTo>
                <a:lnTo>
                  <a:pt x="135" y="6"/>
                </a:lnTo>
                <a:lnTo>
                  <a:pt x="123" y="32"/>
                </a:lnTo>
                <a:lnTo>
                  <a:pt x="144" y="30"/>
                </a:lnTo>
                <a:lnTo>
                  <a:pt x="156" y="50"/>
                </a:lnTo>
                <a:lnTo>
                  <a:pt x="170" y="52"/>
                </a:lnTo>
                <a:lnTo>
                  <a:pt x="180" y="49"/>
                </a:lnTo>
                <a:lnTo>
                  <a:pt x="180" y="38"/>
                </a:lnTo>
                <a:lnTo>
                  <a:pt x="163" y="24"/>
                </a:lnTo>
                <a:lnTo>
                  <a:pt x="176" y="23"/>
                </a:lnTo>
                <a:lnTo>
                  <a:pt x="198" y="53"/>
                </a:lnTo>
                <a:lnTo>
                  <a:pt x="177" y="71"/>
                </a:lnTo>
                <a:lnTo>
                  <a:pt x="153" y="62"/>
                </a:lnTo>
                <a:lnTo>
                  <a:pt x="138" y="84"/>
                </a:lnTo>
                <a:lnTo>
                  <a:pt x="108" y="62"/>
                </a:lnTo>
                <a:lnTo>
                  <a:pt x="8" y="90"/>
                </a:lnTo>
                <a:lnTo>
                  <a:pt x="0" y="36"/>
                </a:lnTo>
                <a:close/>
              </a:path>
            </a:pathLst>
          </a:custGeom>
          <a:solidFill>
            <a:srgbClr val="ffff99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7535880" y="3017880"/>
            <a:ext cx="244440" cy="187200"/>
          </a:xfrm>
          <a:custGeom>
            <a:avLst/>
            <a:gdLst/>
            <a:ahLst/>
            <a:rect l="l" t="t" r="r" b="b"/>
            <a:pathLst>
              <a:path w="103" h="79">
                <a:moveTo>
                  <a:pt x="0" y="20"/>
                </a:moveTo>
                <a:lnTo>
                  <a:pt x="79" y="0"/>
                </a:lnTo>
                <a:lnTo>
                  <a:pt x="103" y="36"/>
                </a:lnTo>
                <a:lnTo>
                  <a:pt x="89" y="52"/>
                </a:lnTo>
                <a:lnTo>
                  <a:pt x="64" y="46"/>
                </a:lnTo>
                <a:lnTo>
                  <a:pt x="25" y="79"/>
                </a:lnTo>
                <a:lnTo>
                  <a:pt x="4" y="62"/>
                </a:lnTo>
                <a:lnTo>
                  <a:pt x="0" y="20"/>
                </a:lnTo>
                <a:close/>
              </a:path>
            </a:pathLst>
          </a:custGeom>
          <a:solidFill>
            <a:srgbClr val="ffff99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7575480" y="3146400"/>
            <a:ext cx="243000" cy="144360"/>
          </a:xfrm>
          <a:custGeom>
            <a:avLst/>
            <a:gdLst/>
            <a:ahLst/>
            <a:rect l="l" t="t" r="r" b="b"/>
            <a:pathLst>
              <a:path w="102" h="61">
                <a:moveTo>
                  <a:pt x="0" y="45"/>
                </a:moveTo>
                <a:lnTo>
                  <a:pt x="42" y="25"/>
                </a:lnTo>
                <a:lnTo>
                  <a:pt x="83" y="0"/>
                </a:lnTo>
                <a:lnTo>
                  <a:pt x="90" y="1"/>
                </a:lnTo>
                <a:lnTo>
                  <a:pt x="102" y="2"/>
                </a:lnTo>
                <a:lnTo>
                  <a:pt x="62" y="34"/>
                </a:lnTo>
                <a:lnTo>
                  <a:pt x="12" y="61"/>
                </a:lnTo>
                <a:lnTo>
                  <a:pt x="0" y="45"/>
                </a:lnTo>
                <a:close/>
              </a:path>
            </a:pathLst>
          </a:custGeom>
          <a:solidFill>
            <a:srgbClr val="ffff99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7574040" y="2457360"/>
            <a:ext cx="258840" cy="461880"/>
          </a:xfrm>
          <a:custGeom>
            <a:avLst/>
            <a:gdLst/>
            <a:ahLst/>
            <a:rect l="l" t="t" r="r" b="b"/>
            <a:pathLst>
              <a:path w="109" h="194">
                <a:moveTo>
                  <a:pt x="23" y="0"/>
                </a:moveTo>
                <a:lnTo>
                  <a:pt x="0" y="34"/>
                </a:lnTo>
                <a:lnTo>
                  <a:pt x="25" y="79"/>
                </a:lnTo>
                <a:lnTo>
                  <a:pt x="10" y="91"/>
                </a:lnTo>
                <a:lnTo>
                  <a:pt x="16" y="194"/>
                </a:lnTo>
                <a:lnTo>
                  <a:pt x="77" y="179"/>
                </a:lnTo>
                <a:lnTo>
                  <a:pt x="93" y="179"/>
                </a:lnTo>
                <a:lnTo>
                  <a:pt x="102" y="168"/>
                </a:lnTo>
                <a:lnTo>
                  <a:pt x="102" y="149"/>
                </a:lnTo>
                <a:lnTo>
                  <a:pt x="109" y="137"/>
                </a:lnTo>
                <a:lnTo>
                  <a:pt x="75" y="122"/>
                </a:lnTo>
                <a:lnTo>
                  <a:pt x="31" y="9"/>
                </a:lnTo>
                <a:lnTo>
                  <a:pt x="23" y="0"/>
                </a:lnTo>
                <a:close/>
              </a:path>
            </a:pathLst>
          </a:custGeom>
          <a:solidFill>
            <a:srgbClr val="ffff99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7723080" y="3000240"/>
            <a:ext cx="123840" cy="103320"/>
          </a:xfrm>
          <a:custGeom>
            <a:avLst/>
            <a:gdLst/>
            <a:ahLst/>
            <a:rect l="l" t="t" r="r" b="b"/>
            <a:pathLst>
              <a:path w="52" h="43">
                <a:moveTo>
                  <a:pt x="0" y="7"/>
                </a:moveTo>
                <a:lnTo>
                  <a:pt x="22" y="0"/>
                </a:lnTo>
                <a:lnTo>
                  <a:pt x="52" y="22"/>
                </a:lnTo>
                <a:lnTo>
                  <a:pt x="46" y="28"/>
                </a:lnTo>
                <a:lnTo>
                  <a:pt x="31" y="28"/>
                </a:lnTo>
                <a:lnTo>
                  <a:pt x="24" y="43"/>
                </a:lnTo>
                <a:lnTo>
                  <a:pt x="0" y="7"/>
                </a:lnTo>
                <a:close/>
              </a:path>
            </a:pathLst>
          </a:custGeom>
          <a:solidFill>
            <a:srgbClr val="ffff99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7446960" y="3781440"/>
            <a:ext cx="66600" cy="114120"/>
          </a:xfrm>
          <a:custGeom>
            <a:avLst/>
            <a:gdLst/>
            <a:ahLst/>
            <a:rect l="l" t="t" r="r" b="b"/>
            <a:pathLst>
              <a:path w="28" h="48">
                <a:moveTo>
                  <a:pt x="0" y="4"/>
                </a:moveTo>
                <a:lnTo>
                  <a:pt x="28" y="0"/>
                </a:lnTo>
                <a:lnTo>
                  <a:pt x="12" y="48"/>
                </a:lnTo>
                <a:lnTo>
                  <a:pt x="1" y="47"/>
                </a:lnTo>
                <a:lnTo>
                  <a:pt x="0" y="4"/>
                </a:lnTo>
                <a:close/>
              </a:path>
            </a:pathLst>
          </a:custGeom>
          <a:solidFill>
            <a:srgbClr val="ffff99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3048120" y="2819520"/>
            <a:ext cx="11253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Qwest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4178160" y="4361040"/>
            <a:ext cx="1125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SBC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6591240" y="3162240"/>
            <a:ext cx="1125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Verizon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609480" y="2286000"/>
            <a:ext cx="1125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ReFlex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6654960" y="4576680"/>
            <a:ext cx="1252440" cy="69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Covad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Nationwide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09" name=""/>
          <p:cNvGrpSpPr/>
          <p:nvPr/>
        </p:nvGrpSpPr>
        <p:grpSpPr>
          <a:xfrm>
            <a:off x="2057400" y="838080"/>
            <a:ext cx="5562000" cy="1187280"/>
            <a:chOff x="2057400" y="838080"/>
            <a:chExt cx="5562000" cy="1187280"/>
          </a:xfrm>
        </p:grpSpPr>
        <p:sp>
          <p:nvSpPr>
            <p:cNvPr id="210" name=""/>
            <p:cNvSpPr/>
            <p:nvPr/>
          </p:nvSpPr>
          <p:spPr>
            <a:xfrm>
              <a:off x="2057400" y="838080"/>
              <a:ext cx="2677680" cy="327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52200" rIns="52200" tIns="26280" bIns="26280" anchor="t">
              <a:spAutoFit/>
            </a:bodyPr>
            <a:p>
              <a:pPr marL="114480" indent="-114480">
                <a:spcBef>
                  <a:spcPts val="112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Phase I Overview</a:t>
              </a:r>
              <a:r>
                <a: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" name=""/>
            <p:cNvSpPr/>
            <p:nvPr/>
          </p:nvSpPr>
          <p:spPr>
            <a:xfrm>
              <a:off x="3536640" y="863640"/>
              <a:ext cx="4082760" cy="1161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52200" rIns="52200" tIns="26280" bIns="26280" anchor="t">
              <a:spAutoFit/>
            </a:bodyPr>
            <a:p>
              <a:pPr lvl="4" marL="749160" indent="-177480">
                <a:lnSpc>
                  <a:spcPct val="100000"/>
                </a:lnSpc>
                <a:spcBef>
                  <a:spcPts val="1125"/>
                </a:spcBef>
                <a:buClr>
                  <a:srgbClr val="000000"/>
                </a:buClr>
                <a:buFont typeface="Times New Roman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December 15th launch in 4 cities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4" marL="749160" indent="-177480">
                <a:lnSpc>
                  <a:spcPct val="100000"/>
                </a:lnSpc>
                <a:spcBef>
                  <a:spcPts val="1125"/>
                </a:spcBef>
                <a:buClr>
                  <a:srgbClr val="000000"/>
                </a:buClr>
                <a:buFont typeface="Times New Roman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~ 2.3 Mbps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4" marL="749160" indent="-177480">
                <a:lnSpc>
                  <a:spcPct val="100000"/>
                </a:lnSpc>
                <a:spcBef>
                  <a:spcPts val="1125"/>
                </a:spcBef>
                <a:buClr>
                  <a:srgbClr val="000000"/>
                </a:buClr>
                <a:buFont typeface="Times New Roman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12" name=""/>
          <p:cNvSpPr/>
          <p:nvPr/>
        </p:nvSpPr>
        <p:spPr>
          <a:xfrm>
            <a:off x="660240" y="5397480"/>
            <a:ext cx="2248200" cy="29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52200" rIns="52200" tIns="26280" bIns="2628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Phase I Cities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1816200" y="2286000"/>
            <a:ext cx="164880" cy="152280"/>
          </a:xfrm>
          <a:prstGeom prst="flowChartConnector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52200" rIns="52200" tIns="25920" bIns="2592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1727280" y="2641680"/>
            <a:ext cx="164880" cy="152280"/>
          </a:xfrm>
          <a:prstGeom prst="flowChartConnector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52200" rIns="52200" tIns="25920" bIns="2592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2895480" y="3886200"/>
            <a:ext cx="165240" cy="152280"/>
          </a:xfrm>
          <a:prstGeom prst="flowChartConnector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52200" rIns="52200" tIns="25920" bIns="2592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457200" y="5486400"/>
            <a:ext cx="165240" cy="152280"/>
          </a:xfrm>
          <a:prstGeom prst="flowChartConnector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52200" rIns="52200" tIns="25920" bIns="2592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7467480" y="3200400"/>
            <a:ext cx="165240" cy="152280"/>
          </a:xfrm>
          <a:prstGeom prst="flowChartConnector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52200" rIns="52200" tIns="25920" bIns="2592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2590920" y="3581280"/>
            <a:ext cx="1143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Airswitch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"/>
          <p:cNvSpPr/>
          <p:nvPr/>
        </p:nvSpPr>
        <p:spPr>
          <a:xfrm>
            <a:off x="762120" y="914400"/>
            <a:ext cx="2590560" cy="990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52200" rIns="52200" tIns="25920" bIns="2592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PlaceHolder 1"/>
          <p:cNvSpPr>
            <a:spLocks noGrp="1"/>
          </p:cNvSpPr>
          <p:nvPr>
            <p:ph type="title"/>
          </p:nvPr>
        </p:nvSpPr>
        <p:spPr>
          <a:xfrm>
            <a:off x="685800" y="1522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The Network: Phase I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1" name=""/>
          <p:cNvSpPr/>
          <p:nvPr/>
        </p:nvSpPr>
        <p:spPr>
          <a:xfrm>
            <a:off x="914400" y="914400"/>
            <a:ext cx="7215120" cy="480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22" name=""/>
          <p:cNvGrpSpPr/>
          <p:nvPr/>
        </p:nvGrpSpPr>
        <p:grpSpPr>
          <a:xfrm>
            <a:off x="1380960" y="3930480"/>
            <a:ext cx="916200" cy="471600"/>
            <a:chOff x="1380960" y="3930480"/>
            <a:chExt cx="916200" cy="471600"/>
          </a:xfrm>
        </p:grpSpPr>
        <p:sp>
          <p:nvSpPr>
            <p:cNvPr id="223" name=""/>
            <p:cNvSpPr/>
            <p:nvPr/>
          </p:nvSpPr>
          <p:spPr>
            <a:xfrm>
              <a:off x="1425600" y="4070160"/>
              <a:ext cx="823680" cy="331920"/>
            </a:xfrm>
            <a:prstGeom prst="rect">
              <a:avLst/>
            </a:prstGeom>
            <a:solidFill>
              <a:srgbClr val="ffff99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" name=""/>
            <p:cNvSpPr/>
            <p:nvPr/>
          </p:nvSpPr>
          <p:spPr>
            <a:xfrm>
              <a:off x="1380960" y="3954240"/>
              <a:ext cx="916200" cy="400320"/>
            </a:xfrm>
            <a:custGeom>
              <a:avLst/>
              <a:gdLst/>
              <a:ahLst/>
              <a:rect l="l" t="t" r="r" b="b"/>
              <a:pathLst>
                <a:path w="595" h="252">
                  <a:moveTo>
                    <a:pt x="0" y="44"/>
                  </a:moveTo>
                  <a:lnTo>
                    <a:pt x="595" y="44"/>
                  </a:lnTo>
                  <a:lnTo>
                    <a:pt x="476" y="0"/>
                  </a:lnTo>
                  <a:lnTo>
                    <a:pt x="119" y="0"/>
                  </a:lnTo>
                  <a:lnTo>
                    <a:pt x="0" y="44"/>
                  </a:lnTo>
                  <a:close/>
                  <a:moveTo>
                    <a:pt x="59" y="104"/>
                  </a:moveTo>
                  <a:lnTo>
                    <a:pt x="119" y="104"/>
                  </a:lnTo>
                  <a:lnTo>
                    <a:pt x="119" y="89"/>
                  </a:lnTo>
                  <a:lnTo>
                    <a:pt x="59" y="89"/>
                  </a:lnTo>
                  <a:lnTo>
                    <a:pt x="59" y="104"/>
                  </a:lnTo>
                  <a:close/>
                  <a:moveTo>
                    <a:pt x="192" y="104"/>
                  </a:moveTo>
                  <a:lnTo>
                    <a:pt x="253" y="104"/>
                  </a:lnTo>
                  <a:lnTo>
                    <a:pt x="253" y="89"/>
                  </a:lnTo>
                  <a:lnTo>
                    <a:pt x="192" y="89"/>
                  </a:lnTo>
                  <a:lnTo>
                    <a:pt x="192" y="104"/>
                  </a:lnTo>
                  <a:close/>
                  <a:moveTo>
                    <a:pt x="341" y="104"/>
                  </a:moveTo>
                  <a:lnTo>
                    <a:pt x="401" y="104"/>
                  </a:lnTo>
                  <a:lnTo>
                    <a:pt x="401" y="89"/>
                  </a:lnTo>
                  <a:lnTo>
                    <a:pt x="341" y="89"/>
                  </a:lnTo>
                  <a:lnTo>
                    <a:pt x="341" y="104"/>
                  </a:lnTo>
                  <a:close/>
                  <a:moveTo>
                    <a:pt x="476" y="104"/>
                  </a:moveTo>
                  <a:lnTo>
                    <a:pt x="535" y="104"/>
                  </a:lnTo>
                  <a:lnTo>
                    <a:pt x="535" y="89"/>
                  </a:lnTo>
                  <a:lnTo>
                    <a:pt x="476" y="89"/>
                  </a:lnTo>
                  <a:lnTo>
                    <a:pt x="476" y="104"/>
                  </a:lnTo>
                  <a:close/>
                  <a:moveTo>
                    <a:pt x="476" y="148"/>
                  </a:moveTo>
                  <a:lnTo>
                    <a:pt x="535" y="148"/>
                  </a:lnTo>
                  <a:lnTo>
                    <a:pt x="535" y="133"/>
                  </a:lnTo>
                  <a:lnTo>
                    <a:pt x="476" y="133"/>
                  </a:lnTo>
                  <a:lnTo>
                    <a:pt x="476" y="148"/>
                  </a:lnTo>
                  <a:close/>
                  <a:moveTo>
                    <a:pt x="341" y="148"/>
                  </a:moveTo>
                  <a:lnTo>
                    <a:pt x="401" y="148"/>
                  </a:lnTo>
                  <a:lnTo>
                    <a:pt x="401" y="133"/>
                  </a:lnTo>
                  <a:lnTo>
                    <a:pt x="341" y="133"/>
                  </a:lnTo>
                  <a:lnTo>
                    <a:pt x="341" y="148"/>
                  </a:lnTo>
                  <a:close/>
                  <a:moveTo>
                    <a:pt x="192" y="148"/>
                  </a:moveTo>
                  <a:lnTo>
                    <a:pt x="253" y="148"/>
                  </a:lnTo>
                  <a:lnTo>
                    <a:pt x="253" y="133"/>
                  </a:lnTo>
                  <a:lnTo>
                    <a:pt x="192" y="133"/>
                  </a:lnTo>
                  <a:lnTo>
                    <a:pt x="192" y="148"/>
                  </a:lnTo>
                  <a:close/>
                  <a:moveTo>
                    <a:pt x="59" y="148"/>
                  </a:moveTo>
                  <a:lnTo>
                    <a:pt x="119" y="148"/>
                  </a:lnTo>
                  <a:lnTo>
                    <a:pt x="119" y="133"/>
                  </a:lnTo>
                  <a:lnTo>
                    <a:pt x="59" y="133"/>
                  </a:lnTo>
                  <a:lnTo>
                    <a:pt x="59" y="148"/>
                  </a:lnTo>
                  <a:close/>
                  <a:moveTo>
                    <a:pt x="59" y="192"/>
                  </a:moveTo>
                  <a:lnTo>
                    <a:pt x="119" y="192"/>
                  </a:lnTo>
                  <a:lnTo>
                    <a:pt x="119" y="177"/>
                  </a:lnTo>
                  <a:lnTo>
                    <a:pt x="59" y="177"/>
                  </a:lnTo>
                  <a:lnTo>
                    <a:pt x="59" y="192"/>
                  </a:lnTo>
                  <a:close/>
                  <a:moveTo>
                    <a:pt x="192" y="192"/>
                  </a:moveTo>
                  <a:lnTo>
                    <a:pt x="253" y="192"/>
                  </a:lnTo>
                  <a:lnTo>
                    <a:pt x="253" y="177"/>
                  </a:lnTo>
                  <a:lnTo>
                    <a:pt x="192" y="177"/>
                  </a:lnTo>
                  <a:lnTo>
                    <a:pt x="192" y="192"/>
                  </a:lnTo>
                  <a:close/>
                  <a:moveTo>
                    <a:pt x="341" y="192"/>
                  </a:moveTo>
                  <a:lnTo>
                    <a:pt x="401" y="192"/>
                  </a:lnTo>
                  <a:lnTo>
                    <a:pt x="401" y="177"/>
                  </a:lnTo>
                  <a:lnTo>
                    <a:pt x="341" y="177"/>
                  </a:lnTo>
                  <a:lnTo>
                    <a:pt x="341" y="192"/>
                  </a:lnTo>
                  <a:close/>
                  <a:moveTo>
                    <a:pt x="476" y="192"/>
                  </a:moveTo>
                  <a:lnTo>
                    <a:pt x="535" y="192"/>
                  </a:lnTo>
                  <a:lnTo>
                    <a:pt x="535" y="177"/>
                  </a:lnTo>
                  <a:lnTo>
                    <a:pt x="476" y="177"/>
                  </a:lnTo>
                  <a:lnTo>
                    <a:pt x="476" y="192"/>
                  </a:lnTo>
                  <a:close/>
                  <a:moveTo>
                    <a:pt x="148" y="252"/>
                  </a:moveTo>
                  <a:lnTo>
                    <a:pt x="445" y="252"/>
                  </a:lnTo>
                  <a:lnTo>
                    <a:pt x="445" y="223"/>
                  </a:lnTo>
                  <a:lnTo>
                    <a:pt x="148" y="223"/>
                  </a:lnTo>
                  <a:lnTo>
                    <a:pt x="148" y="252"/>
                  </a:lnTo>
                  <a:close/>
                </a:path>
              </a:pathLst>
            </a:custGeom>
            <a:solidFill>
              <a:srgbClr val="ffff99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" name=""/>
            <p:cNvSpPr/>
            <p:nvPr/>
          </p:nvSpPr>
          <p:spPr>
            <a:xfrm>
              <a:off x="1471680" y="4330800"/>
              <a:ext cx="732600" cy="71280"/>
            </a:xfrm>
            <a:custGeom>
              <a:avLst/>
              <a:gdLst/>
              <a:ahLst/>
              <a:rect l="l" t="t" r="r" b="b"/>
              <a:pathLst>
                <a:path w="476" h="45">
                  <a:moveTo>
                    <a:pt x="0" y="45"/>
                  </a:moveTo>
                  <a:lnTo>
                    <a:pt x="60" y="45"/>
                  </a:lnTo>
                  <a:lnTo>
                    <a:pt x="60" y="0"/>
                  </a:lnTo>
                  <a:lnTo>
                    <a:pt x="0" y="0"/>
                  </a:lnTo>
                  <a:lnTo>
                    <a:pt x="0" y="45"/>
                  </a:lnTo>
                  <a:close/>
                  <a:moveTo>
                    <a:pt x="417" y="45"/>
                  </a:moveTo>
                  <a:lnTo>
                    <a:pt x="476" y="45"/>
                  </a:lnTo>
                  <a:lnTo>
                    <a:pt x="476" y="0"/>
                  </a:lnTo>
                  <a:lnTo>
                    <a:pt x="417" y="0"/>
                  </a:lnTo>
                  <a:lnTo>
                    <a:pt x="417" y="45"/>
                  </a:lnTo>
                  <a:close/>
                </a:path>
              </a:pathLst>
            </a:custGeom>
            <a:solidFill>
              <a:srgbClr val="ffff99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480" bIns="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" name=""/>
            <p:cNvSpPr/>
            <p:nvPr/>
          </p:nvSpPr>
          <p:spPr>
            <a:xfrm>
              <a:off x="1425600" y="4141800"/>
              <a:ext cx="823680" cy="142920"/>
            </a:xfrm>
            <a:custGeom>
              <a:avLst/>
              <a:gdLst/>
              <a:ahLst/>
              <a:rect l="l" t="t" r="r" b="b"/>
              <a:pathLst>
                <a:path w="535" h="90">
                  <a:moveTo>
                    <a:pt x="0" y="0"/>
                  </a:moveTo>
                  <a:lnTo>
                    <a:pt x="535" y="0"/>
                  </a:lnTo>
                  <a:moveTo>
                    <a:pt x="0" y="45"/>
                  </a:moveTo>
                  <a:lnTo>
                    <a:pt x="535" y="45"/>
                  </a:lnTo>
                  <a:moveTo>
                    <a:pt x="0" y="90"/>
                  </a:moveTo>
                  <a:lnTo>
                    <a:pt x="535" y="90"/>
                  </a:lnTo>
                </a:path>
              </a:pathLst>
            </a:custGeom>
            <a:solidFill>
              <a:srgbClr val="ffff99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" name=""/>
            <p:cNvSpPr/>
            <p:nvPr/>
          </p:nvSpPr>
          <p:spPr>
            <a:xfrm>
              <a:off x="1380960" y="3930480"/>
              <a:ext cx="916200" cy="139680"/>
            </a:xfrm>
            <a:custGeom>
              <a:avLst/>
              <a:gdLst/>
              <a:ahLst/>
              <a:rect l="l" t="t" r="r" b="b"/>
              <a:pathLst>
                <a:path w="595" h="88">
                  <a:moveTo>
                    <a:pt x="0" y="88"/>
                  </a:moveTo>
                  <a:lnTo>
                    <a:pt x="595" y="88"/>
                  </a:lnTo>
                  <a:lnTo>
                    <a:pt x="595" y="59"/>
                  </a:lnTo>
                  <a:lnTo>
                    <a:pt x="0" y="59"/>
                  </a:lnTo>
                  <a:lnTo>
                    <a:pt x="0" y="88"/>
                  </a:lnTo>
                  <a:close/>
                  <a:moveTo>
                    <a:pt x="119" y="15"/>
                  </a:moveTo>
                  <a:lnTo>
                    <a:pt x="476" y="15"/>
                  </a:lnTo>
                  <a:lnTo>
                    <a:pt x="476" y="0"/>
                  </a:lnTo>
                  <a:lnTo>
                    <a:pt x="119" y="0"/>
                  </a:lnTo>
                  <a:lnTo>
                    <a:pt x="119" y="15"/>
                  </a:lnTo>
                  <a:close/>
                </a:path>
              </a:pathLst>
            </a:custGeom>
            <a:solidFill>
              <a:srgbClr val="ffff99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28" name=""/>
          <p:cNvSpPr/>
          <p:nvPr/>
        </p:nvSpPr>
        <p:spPr>
          <a:xfrm>
            <a:off x="1143000" y="4724280"/>
            <a:ext cx="13381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Central Office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3398760" y="1158840"/>
            <a:ext cx="17067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 Home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30" name=""/>
          <p:cNvGrpSpPr/>
          <p:nvPr/>
        </p:nvGrpSpPr>
        <p:grpSpPr>
          <a:xfrm>
            <a:off x="3429000" y="1392120"/>
            <a:ext cx="4448160" cy="3735360"/>
            <a:chOff x="3429000" y="1392120"/>
            <a:chExt cx="4448160" cy="3735360"/>
          </a:xfrm>
        </p:grpSpPr>
        <p:sp>
          <p:nvSpPr>
            <p:cNvPr id="231" name=""/>
            <p:cNvSpPr/>
            <p:nvPr/>
          </p:nvSpPr>
          <p:spPr>
            <a:xfrm>
              <a:off x="3429000" y="1752480"/>
              <a:ext cx="4440240" cy="3364200"/>
            </a:xfrm>
            <a:custGeom>
              <a:avLst/>
              <a:gdLst/>
              <a:ahLst/>
              <a:rect l="l" t="t" r="r" b="b"/>
              <a:pathLst>
                <a:path w="344" h="247">
                  <a:moveTo>
                    <a:pt x="0" y="124"/>
                  </a:moveTo>
                  <a:lnTo>
                    <a:pt x="0" y="247"/>
                  </a:lnTo>
                  <a:lnTo>
                    <a:pt x="344" y="247"/>
                  </a:lnTo>
                  <a:lnTo>
                    <a:pt x="344" y="28"/>
                  </a:lnTo>
                  <a:lnTo>
                    <a:pt x="306" y="28"/>
                  </a:lnTo>
                  <a:lnTo>
                    <a:pt x="270" y="0"/>
                  </a:lnTo>
                  <a:lnTo>
                    <a:pt x="233" y="28"/>
                  </a:lnTo>
                  <a:lnTo>
                    <a:pt x="172" y="28"/>
                  </a:lnTo>
                  <a:lnTo>
                    <a:pt x="172" y="124"/>
                  </a:lnTo>
                  <a:lnTo>
                    <a:pt x="123" y="124"/>
                  </a:lnTo>
                  <a:lnTo>
                    <a:pt x="74" y="89"/>
                  </a:lnTo>
                  <a:lnTo>
                    <a:pt x="24" y="124"/>
                  </a:lnTo>
                  <a:lnTo>
                    <a:pt x="0" y="124"/>
                  </a:lnTo>
                  <a:close/>
                </a:path>
              </a:pathLst>
            </a:custGeom>
            <a:solidFill>
              <a:srgbClr val="d7ffc3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" name=""/>
            <p:cNvSpPr/>
            <p:nvPr/>
          </p:nvSpPr>
          <p:spPr>
            <a:xfrm>
              <a:off x="3429000" y="1392120"/>
              <a:ext cx="4440240" cy="2799000"/>
            </a:xfrm>
            <a:custGeom>
              <a:avLst/>
              <a:gdLst/>
              <a:ahLst/>
              <a:rect l="l" t="t" r="r" b="b"/>
              <a:pathLst>
                <a:path w="344" h="205">
                  <a:moveTo>
                    <a:pt x="209" y="164"/>
                  </a:moveTo>
                  <a:lnTo>
                    <a:pt x="344" y="164"/>
                  </a:lnTo>
                  <a:lnTo>
                    <a:pt x="344" y="205"/>
                  </a:lnTo>
                  <a:lnTo>
                    <a:pt x="209" y="205"/>
                  </a:lnTo>
                  <a:lnTo>
                    <a:pt x="209" y="164"/>
                  </a:lnTo>
                  <a:close/>
                  <a:moveTo>
                    <a:pt x="215" y="27"/>
                  </a:moveTo>
                  <a:lnTo>
                    <a:pt x="0" y="27"/>
                  </a:lnTo>
                  <a:lnTo>
                    <a:pt x="0" y="151"/>
                  </a:lnTo>
                  <a:lnTo>
                    <a:pt x="24" y="151"/>
                  </a:lnTo>
                  <a:lnTo>
                    <a:pt x="74" y="116"/>
                  </a:lnTo>
                  <a:lnTo>
                    <a:pt x="123" y="151"/>
                  </a:lnTo>
                  <a:lnTo>
                    <a:pt x="172" y="151"/>
                  </a:lnTo>
                  <a:lnTo>
                    <a:pt x="172" y="55"/>
                  </a:lnTo>
                  <a:lnTo>
                    <a:pt x="215" y="27"/>
                  </a:lnTo>
                  <a:close/>
                  <a:moveTo>
                    <a:pt x="172" y="55"/>
                  </a:moveTo>
                  <a:lnTo>
                    <a:pt x="233" y="55"/>
                  </a:lnTo>
                  <a:lnTo>
                    <a:pt x="270" y="27"/>
                  </a:lnTo>
                  <a:lnTo>
                    <a:pt x="306" y="55"/>
                  </a:lnTo>
                  <a:lnTo>
                    <a:pt x="344" y="55"/>
                  </a:lnTo>
                  <a:lnTo>
                    <a:pt x="258" y="0"/>
                  </a:lnTo>
                  <a:lnTo>
                    <a:pt x="172" y="55"/>
                  </a:lnTo>
                  <a:close/>
                </a:path>
              </a:pathLst>
            </a:custGeom>
            <a:solidFill>
              <a:srgbClr val="808080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" name=""/>
            <p:cNvSpPr/>
            <p:nvPr/>
          </p:nvSpPr>
          <p:spPr>
            <a:xfrm>
              <a:off x="3429000" y="4191120"/>
              <a:ext cx="4440240" cy="936360"/>
            </a:xfrm>
            <a:custGeom>
              <a:avLst/>
              <a:gdLst/>
              <a:ahLst/>
              <a:rect l="l" t="t" r="r" b="b"/>
              <a:pathLst>
                <a:path w="344" h="69">
                  <a:moveTo>
                    <a:pt x="331" y="69"/>
                  </a:moveTo>
                  <a:lnTo>
                    <a:pt x="331" y="0"/>
                  </a:lnTo>
                  <a:lnTo>
                    <a:pt x="220" y="0"/>
                  </a:lnTo>
                  <a:lnTo>
                    <a:pt x="220" y="69"/>
                  </a:lnTo>
                  <a:moveTo>
                    <a:pt x="0" y="49"/>
                  </a:moveTo>
                  <a:lnTo>
                    <a:pt x="0" y="69"/>
                  </a:lnTo>
                  <a:lnTo>
                    <a:pt x="344" y="69"/>
                  </a:lnTo>
                  <a:lnTo>
                    <a:pt x="344" y="49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34" name=""/>
            <p:cNvGrpSpPr/>
            <p:nvPr/>
          </p:nvGrpSpPr>
          <p:grpSpPr>
            <a:xfrm>
              <a:off x="5410080" y="4419720"/>
              <a:ext cx="706320" cy="640800"/>
              <a:chOff x="5410080" y="4419720"/>
              <a:chExt cx="706320" cy="640800"/>
            </a:xfrm>
          </p:grpSpPr>
          <p:sp>
            <p:nvSpPr>
              <p:cNvPr id="235" name=""/>
              <p:cNvSpPr/>
              <p:nvPr/>
            </p:nvSpPr>
            <p:spPr>
              <a:xfrm>
                <a:off x="5410080" y="4419720"/>
                <a:ext cx="706320" cy="640800"/>
              </a:xfrm>
              <a:custGeom>
                <a:avLst/>
                <a:gdLst/>
                <a:ahLst/>
                <a:rect l="l" t="t" r="r" b="b"/>
                <a:pathLst>
                  <a:path w="341" h="299">
                    <a:moveTo>
                      <a:pt x="0" y="278"/>
                    </a:moveTo>
                    <a:lnTo>
                      <a:pt x="44" y="278"/>
                    </a:lnTo>
                    <a:lnTo>
                      <a:pt x="44" y="299"/>
                    </a:lnTo>
                    <a:lnTo>
                      <a:pt x="299" y="299"/>
                    </a:lnTo>
                    <a:lnTo>
                      <a:pt x="299" y="278"/>
                    </a:lnTo>
                    <a:lnTo>
                      <a:pt x="341" y="278"/>
                    </a:lnTo>
                    <a:lnTo>
                      <a:pt x="341" y="0"/>
                    </a:lnTo>
                    <a:lnTo>
                      <a:pt x="0" y="0"/>
                    </a:lnTo>
                    <a:lnTo>
                      <a:pt x="0" y="278"/>
                    </a:lnTo>
                    <a:close/>
                  </a:path>
                </a:pathLst>
              </a:custGeom>
              <a:solidFill>
                <a:srgbClr val="ffffff"/>
              </a:solidFill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6" name=""/>
              <p:cNvSpPr/>
              <p:nvPr/>
            </p:nvSpPr>
            <p:spPr>
              <a:xfrm>
                <a:off x="5501520" y="5015520"/>
                <a:ext cx="527760" cy="216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4640" bIns="-44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7" name=""/>
              <p:cNvSpPr/>
              <p:nvPr/>
            </p:nvSpPr>
            <p:spPr>
              <a:xfrm>
                <a:off x="5476680" y="4488120"/>
                <a:ext cx="618840" cy="467280"/>
              </a:xfrm>
              <a:custGeom>
                <a:avLst/>
                <a:gdLst/>
                <a:ahLst/>
                <a:rect l="l" t="t" r="r" b="b"/>
                <a:pathLst>
                  <a:path w="299" h="218">
                    <a:moveTo>
                      <a:pt x="283" y="218"/>
                    </a:moveTo>
                    <a:lnTo>
                      <a:pt x="299" y="218"/>
                    </a:lnTo>
                    <a:lnTo>
                      <a:pt x="299" y="214"/>
                    </a:lnTo>
                    <a:lnTo>
                      <a:pt x="283" y="214"/>
                    </a:lnTo>
                    <a:lnTo>
                      <a:pt x="283" y="218"/>
                    </a:lnTo>
                    <a:close/>
                    <a:moveTo>
                      <a:pt x="22" y="181"/>
                    </a:moveTo>
                    <a:lnTo>
                      <a:pt x="22" y="21"/>
                    </a:lnTo>
                    <a:lnTo>
                      <a:pt x="255" y="21"/>
                    </a:lnTo>
                    <a:lnTo>
                      <a:pt x="255" y="181"/>
                    </a:lnTo>
                    <a:lnTo>
                      <a:pt x="22" y="181"/>
                    </a:lnTo>
                    <a:close/>
                    <a:moveTo>
                      <a:pt x="12" y="192"/>
                    </a:moveTo>
                    <a:lnTo>
                      <a:pt x="267" y="192"/>
                    </a:lnTo>
                    <a:lnTo>
                      <a:pt x="267" y="11"/>
                    </a:lnTo>
                    <a:lnTo>
                      <a:pt x="277" y="11"/>
                    </a:lnTo>
                    <a:lnTo>
                      <a:pt x="277" y="0"/>
                    </a:lnTo>
                    <a:lnTo>
                      <a:pt x="0" y="0"/>
                    </a:lnTo>
                    <a:lnTo>
                      <a:pt x="0" y="9"/>
                    </a:lnTo>
                    <a:lnTo>
                      <a:pt x="0" y="202"/>
                    </a:lnTo>
                    <a:lnTo>
                      <a:pt x="12" y="202"/>
                    </a:lnTo>
                    <a:lnTo>
                      <a:pt x="12" y="192"/>
                    </a:lnTo>
                    <a:close/>
                  </a:path>
                </a:pathLst>
              </a:custGeom>
              <a:solidFill>
                <a:srgbClr val="000000"/>
              </a:solidFill>
              <a:ln w="324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8" name=""/>
              <p:cNvSpPr/>
              <p:nvPr/>
            </p:nvSpPr>
            <p:spPr>
              <a:xfrm>
                <a:off x="5410080" y="4981320"/>
                <a:ext cx="706320" cy="33840"/>
              </a:xfrm>
              <a:custGeom>
                <a:avLst/>
                <a:gdLst/>
                <a:ahLst/>
                <a:rect l="l" t="t" r="r" b="b"/>
                <a:pathLst>
                  <a:path w="341" h="16">
                    <a:moveTo>
                      <a:pt x="0" y="0"/>
                    </a:moveTo>
                    <a:lnTo>
                      <a:pt x="341" y="0"/>
                    </a:lnTo>
                    <a:moveTo>
                      <a:pt x="86" y="16"/>
                    </a:moveTo>
                    <a:lnTo>
                      <a:pt x="86" y="0"/>
                    </a:lnTo>
                    <a:moveTo>
                      <a:pt x="171" y="16"/>
                    </a:moveTo>
                    <a:lnTo>
                      <a:pt x="171" y="0"/>
                    </a:lnTo>
                  </a:path>
                </a:pathLst>
              </a:custGeom>
              <a:noFill/>
              <a:ln w="324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960" bIns="-12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39" name=""/>
            <p:cNvGrpSpPr/>
            <p:nvPr/>
          </p:nvGrpSpPr>
          <p:grpSpPr>
            <a:xfrm>
              <a:off x="4495680" y="4495680"/>
              <a:ext cx="541080" cy="538200"/>
              <a:chOff x="4495680" y="4495680"/>
              <a:chExt cx="541080" cy="538200"/>
            </a:xfrm>
          </p:grpSpPr>
          <p:sp>
            <p:nvSpPr>
              <p:cNvPr id="240" name=""/>
              <p:cNvSpPr/>
              <p:nvPr/>
            </p:nvSpPr>
            <p:spPr>
              <a:xfrm>
                <a:off x="4495680" y="4495680"/>
                <a:ext cx="541080" cy="538200"/>
              </a:xfrm>
              <a:custGeom>
                <a:avLst/>
                <a:gdLst/>
                <a:ahLst/>
                <a:rect l="l" t="t" r="r" b="b"/>
                <a:pathLst>
                  <a:path w="341" h="339">
                    <a:moveTo>
                      <a:pt x="0" y="254"/>
                    </a:moveTo>
                    <a:lnTo>
                      <a:pt x="65" y="254"/>
                    </a:lnTo>
                    <a:lnTo>
                      <a:pt x="118" y="266"/>
                    </a:lnTo>
                    <a:lnTo>
                      <a:pt x="118" y="276"/>
                    </a:lnTo>
                    <a:lnTo>
                      <a:pt x="65" y="276"/>
                    </a:lnTo>
                    <a:lnTo>
                      <a:pt x="65" y="286"/>
                    </a:lnTo>
                    <a:lnTo>
                      <a:pt x="22" y="286"/>
                    </a:lnTo>
                    <a:lnTo>
                      <a:pt x="22" y="339"/>
                    </a:lnTo>
                    <a:lnTo>
                      <a:pt x="320" y="339"/>
                    </a:lnTo>
                    <a:lnTo>
                      <a:pt x="320" y="286"/>
                    </a:lnTo>
                    <a:lnTo>
                      <a:pt x="277" y="286"/>
                    </a:lnTo>
                    <a:lnTo>
                      <a:pt x="277" y="276"/>
                    </a:lnTo>
                    <a:lnTo>
                      <a:pt x="224" y="276"/>
                    </a:lnTo>
                    <a:lnTo>
                      <a:pt x="224" y="266"/>
                    </a:lnTo>
                    <a:lnTo>
                      <a:pt x="277" y="254"/>
                    </a:lnTo>
                    <a:lnTo>
                      <a:pt x="341" y="254"/>
                    </a:lnTo>
                    <a:lnTo>
                      <a:pt x="341" y="0"/>
                    </a:lnTo>
                    <a:lnTo>
                      <a:pt x="0" y="0"/>
                    </a:lnTo>
                    <a:lnTo>
                      <a:pt x="0" y="254"/>
                    </a:lnTo>
                    <a:close/>
                  </a:path>
                </a:pathLst>
              </a:custGeom>
              <a:solidFill>
                <a:srgbClr val="ffffff"/>
              </a:solidFill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1" name=""/>
              <p:cNvSpPr/>
              <p:nvPr/>
            </p:nvSpPr>
            <p:spPr>
              <a:xfrm>
                <a:off x="4598640" y="4898880"/>
                <a:ext cx="336600" cy="50760"/>
              </a:xfrm>
              <a:custGeom>
                <a:avLst/>
                <a:gdLst/>
                <a:ahLst/>
                <a:rect l="l" t="t" r="r" b="b"/>
                <a:pathLst>
                  <a:path w="212" h="32">
                    <a:moveTo>
                      <a:pt x="0" y="32"/>
                    </a:moveTo>
                    <a:lnTo>
                      <a:pt x="212" y="32"/>
                    </a:lnTo>
                    <a:moveTo>
                      <a:pt x="53" y="22"/>
                    </a:moveTo>
                    <a:lnTo>
                      <a:pt x="159" y="22"/>
                    </a:lnTo>
                    <a:moveTo>
                      <a:pt x="53" y="12"/>
                    </a:moveTo>
                    <a:lnTo>
                      <a:pt x="159" y="12"/>
                    </a:lnTo>
                    <a:moveTo>
                      <a:pt x="0" y="0"/>
                    </a:moveTo>
                    <a:lnTo>
                      <a:pt x="212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960" bIns="3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2" name=""/>
              <p:cNvSpPr/>
              <p:nvPr/>
            </p:nvSpPr>
            <p:spPr>
              <a:xfrm>
                <a:off x="4539960" y="4545000"/>
                <a:ext cx="446040" cy="482400"/>
              </a:xfrm>
              <a:custGeom>
                <a:avLst/>
                <a:gdLst/>
                <a:ahLst/>
                <a:rect l="l" t="t" r="r" b="b"/>
                <a:pathLst>
                  <a:path w="281" h="304">
                    <a:moveTo>
                      <a:pt x="26" y="274"/>
                    </a:moveTo>
                    <a:lnTo>
                      <a:pt x="79" y="274"/>
                    </a:lnTo>
                    <a:lnTo>
                      <a:pt x="79" y="266"/>
                    </a:lnTo>
                    <a:lnTo>
                      <a:pt x="26" y="266"/>
                    </a:lnTo>
                    <a:lnTo>
                      <a:pt x="26" y="274"/>
                    </a:lnTo>
                    <a:close/>
                    <a:moveTo>
                      <a:pt x="10" y="304"/>
                    </a:moveTo>
                    <a:lnTo>
                      <a:pt x="21" y="293"/>
                    </a:lnTo>
                    <a:lnTo>
                      <a:pt x="10" y="282"/>
                    </a:lnTo>
                    <a:lnTo>
                      <a:pt x="0" y="293"/>
                    </a:lnTo>
                    <a:lnTo>
                      <a:pt x="10" y="304"/>
                    </a:lnTo>
                    <a:close/>
                    <a:moveTo>
                      <a:pt x="26" y="170"/>
                    </a:moveTo>
                    <a:lnTo>
                      <a:pt x="26" y="22"/>
                    </a:lnTo>
                    <a:lnTo>
                      <a:pt x="261" y="22"/>
                    </a:lnTo>
                    <a:lnTo>
                      <a:pt x="261" y="170"/>
                    </a:lnTo>
                    <a:lnTo>
                      <a:pt x="26" y="170"/>
                    </a:lnTo>
                    <a:close/>
                    <a:moveTo>
                      <a:pt x="16" y="186"/>
                    </a:moveTo>
                    <a:lnTo>
                      <a:pt x="276" y="186"/>
                    </a:lnTo>
                    <a:lnTo>
                      <a:pt x="276" y="12"/>
                    </a:lnTo>
                    <a:lnTo>
                      <a:pt x="281" y="12"/>
                    </a:lnTo>
                    <a:lnTo>
                      <a:pt x="281" y="0"/>
                    </a:lnTo>
                    <a:lnTo>
                      <a:pt x="5" y="0"/>
                    </a:lnTo>
                    <a:lnTo>
                      <a:pt x="5" y="192"/>
                    </a:lnTo>
                    <a:lnTo>
                      <a:pt x="16" y="192"/>
                    </a:lnTo>
                    <a:lnTo>
                      <a:pt x="16" y="186"/>
                    </a:lnTo>
                    <a:close/>
                    <a:moveTo>
                      <a:pt x="265" y="213"/>
                    </a:moveTo>
                    <a:lnTo>
                      <a:pt x="281" y="213"/>
                    </a:lnTo>
                    <a:lnTo>
                      <a:pt x="281" y="208"/>
                    </a:lnTo>
                    <a:lnTo>
                      <a:pt x="265" y="208"/>
                    </a:lnTo>
                    <a:lnTo>
                      <a:pt x="265" y="213"/>
                    </a:lnTo>
                    <a:close/>
                  </a:path>
                </a:pathLst>
              </a:custGeom>
              <a:solidFill>
                <a:srgbClr val="000000"/>
              </a:solidFill>
              <a:ln w="324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3" name=""/>
              <p:cNvSpPr/>
              <p:nvPr/>
            </p:nvSpPr>
            <p:spPr>
              <a:xfrm>
                <a:off x="4589280" y="5010120"/>
                <a:ext cx="69840" cy="11160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4" name=""/>
              <p:cNvSpPr/>
              <p:nvPr/>
            </p:nvSpPr>
            <p:spPr>
              <a:xfrm>
                <a:off x="4530600" y="4967280"/>
                <a:ext cx="473040" cy="60120"/>
              </a:xfrm>
              <a:custGeom>
                <a:avLst/>
                <a:gdLst>
                  <a:gd name="GluePoint1X" fmla="*/ 0 w 298"/>
                  <a:gd name="GluePoint1Y" fmla="*/ 0 h 38"/>
                </a:gdLst>
                <a:ahLst/>
                <a:cxnLst>
                  <a:cxn ang="0">
                    <a:pos x="GluePoint1X" y="GluePoint1Y"/>
                  </a:cxn>
                </a:cxnLst>
                <a:rect l="l" t="t" r="r" b="b"/>
                <a:pathLst>
                  <a:path w="298" h="38">
                    <a:moveTo>
                      <a:pt x="0" y="0"/>
                    </a:moveTo>
                    <a:lnTo>
                      <a:pt x="298" y="0"/>
                    </a:lnTo>
                    <a:moveTo>
                      <a:pt x="0" y="8"/>
                    </a:moveTo>
                    <a:lnTo>
                      <a:pt x="298" y="8"/>
                    </a:lnTo>
                    <a:moveTo>
                      <a:pt x="43" y="14"/>
                    </a:moveTo>
                    <a:lnTo>
                      <a:pt x="37" y="17"/>
                    </a:lnTo>
                    <a:lnTo>
                      <a:pt x="43" y="22"/>
                    </a:lnTo>
                    <a:moveTo>
                      <a:pt x="75" y="14"/>
                    </a:moveTo>
                    <a:lnTo>
                      <a:pt x="69" y="17"/>
                    </a:lnTo>
                    <a:lnTo>
                      <a:pt x="75" y="22"/>
                    </a:lnTo>
                    <a:moveTo>
                      <a:pt x="91" y="30"/>
                    </a:moveTo>
                    <a:lnTo>
                      <a:pt x="85" y="33"/>
                    </a:lnTo>
                    <a:lnTo>
                      <a:pt x="91" y="38"/>
                    </a:lnTo>
                    <a:moveTo>
                      <a:pt x="107" y="14"/>
                    </a:moveTo>
                    <a:lnTo>
                      <a:pt x="101" y="17"/>
                    </a:lnTo>
                    <a:lnTo>
                      <a:pt x="107" y="22"/>
                    </a:lnTo>
                    <a:moveTo>
                      <a:pt x="123" y="30"/>
                    </a:moveTo>
                    <a:lnTo>
                      <a:pt x="117" y="33"/>
                    </a:lnTo>
                    <a:lnTo>
                      <a:pt x="123" y="38"/>
                    </a:lnTo>
                    <a:moveTo>
                      <a:pt x="138" y="14"/>
                    </a:moveTo>
                    <a:lnTo>
                      <a:pt x="133" y="17"/>
                    </a:lnTo>
                    <a:lnTo>
                      <a:pt x="138" y="22"/>
                    </a:lnTo>
                    <a:moveTo>
                      <a:pt x="154" y="30"/>
                    </a:moveTo>
                    <a:lnTo>
                      <a:pt x="149" y="33"/>
                    </a:lnTo>
                    <a:lnTo>
                      <a:pt x="154" y="38"/>
                    </a:lnTo>
                    <a:moveTo>
                      <a:pt x="170" y="14"/>
                    </a:moveTo>
                    <a:lnTo>
                      <a:pt x="166" y="17"/>
                    </a:lnTo>
                    <a:lnTo>
                      <a:pt x="170" y="22"/>
                    </a:lnTo>
                    <a:moveTo>
                      <a:pt x="186" y="30"/>
                    </a:moveTo>
                    <a:lnTo>
                      <a:pt x="182" y="33"/>
                    </a:lnTo>
                    <a:lnTo>
                      <a:pt x="186" y="38"/>
                    </a:lnTo>
                    <a:moveTo>
                      <a:pt x="202" y="14"/>
                    </a:moveTo>
                    <a:lnTo>
                      <a:pt x="197" y="17"/>
                    </a:lnTo>
                    <a:lnTo>
                      <a:pt x="202" y="22"/>
                    </a:lnTo>
                    <a:moveTo>
                      <a:pt x="218" y="30"/>
                    </a:moveTo>
                    <a:lnTo>
                      <a:pt x="213" y="33"/>
                    </a:lnTo>
                    <a:lnTo>
                      <a:pt x="218" y="38"/>
                    </a:lnTo>
                    <a:moveTo>
                      <a:pt x="234" y="14"/>
                    </a:moveTo>
                    <a:lnTo>
                      <a:pt x="229" y="17"/>
                    </a:lnTo>
                    <a:lnTo>
                      <a:pt x="234" y="22"/>
                    </a:lnTo>
                    <a:moveTo>
                      <a:pt x="251" y="30"/>
                    </a:moveTo>
                    <a:lnTo>
                      <a:pt x="245" y="33"/>
                    </a:lnTo>
                    <a:lnTo>
                      <a:pt x="251" y="38"/>
                    </a:lnTo>
                    <a:moveTo>
                      <a:pt x="267" y="14"/>
                    </a:moveTo>
                    <a:lnTo>
                      <a:pt x="261" y="17"/>
                    </a:lnTo>
                    <a:lnTo>
                      <a:pt x="267" y="22"/>
                    </a:lnTo>
                    <a:moveTo>
                      <a:pt x="282" y="30"/>
                    </a:moveTo>
                    <a:lnTo>
                      <a:pt x="277" y="33"/>
                    </a:lnTo>
                    <a:lnTo>
                      <a:pt x="282" y="38"/>
                    </a:lnTo>
                  </a:path>
                </a:pathLst>
              </a:custGeom>
              <a:noFill/>
              <a:ln w="324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3320" bIns="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45" name=""/>
            <p:cNvGrpSpPr/>
            <p:nvPr/>
          </p:nvGrpSpPr>
          <p:grpSpPr>
            <a:xfrm>
              <a:off x="3724200" y="4121280"/>
              <a:ext cx="222480" cy="134640"/>
              <a:chOff x="3724200" y="4121280"/>
              <a:chExt cx="222480" cy="134640"/>
            </a:xfrm>
          </p:grpSpPr>
          <p:sp>
            <p:nvSpPr>
              <p:cNvPr id="246" name=""/>
              <p:cNvSpPr/>
              <p:nvPr/>
            </p:nvSpPr>
            <p:spPr>
              <a:xfrm>
                <a:off x="3724200" y="4121280"/>
                <a:ext cx="222480" cy="134640"/>
              </a:xfrm>
              <a:prstGeom prst="rect">
                <a:avLst/>
              </a:prstGeom>
              <a:solidFill>
                <a:srgbClr val="ffff99"/>
              </a:solidFill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7" name=""/>
              <p:cNvSpPr/>
              <p:nvPr/>
            </p:nvSpPr>
            <p:spPr>
              <a:xfrm>
                <a:off x="3838680" y="4132080"/>
                <a:ext cx="90720" cy="101520"/>
              </a:xfrm>
              <a:custGeom>
                <a:avLst/>
                <a:gdLst/>
                <a:ahLst/>
                <a:rect l="l" t="t" r="r" b="b"/>
                <a:pathLst>
                  <a:path w="139" h="96">
                    <a:moveTo>
                      <a:pt x="0" y="96"/>
                    </a:moveTo>
                    <a:lnTo>
                      <a:pt x="113" y="96"/>
                    </a:lnTo>
                    <a:lnTo>
                      <a:pt x="113" y="0"/>
                    </a:lnTo>
                    <a:lnTo>
                      <a:pt x="0" y="0"/>
                    </a:lnTo>
                    <a:lnTo>
                      <a:pt x="0" y="96"/>
                    </a:lnTo>
                    <a:close/>
                    <a:moveTo>
                      <a:pt x="123" y="16"/>
                    </a:moveTo>
                    <a:lnTo>
                      <a:pt x="139" y="16"/>
                    </a:lnTo>
                    <a:lnTo>
                      <a:pt x="139" y="0"/>
                    </a:lnTo>
                    <a:lnTo>
                      <a:pt x="123" y="0"/>
                    </a:lnTo>
                    <a:lnTo>
                      <a:pt x="123" y="16"/>
                    </a:lnTo>
                    <a:close/>
                  </a:path>
                </a:pathLst>
              </a:custGeom>
              <a:solidFill>
                <a:srgbClr val="ffff99"/>
              </a:solidFill>
              <a:ln w="324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8" name=""/>
              <p:cNvSpPr/>
              <p:nvPr/>
            </p:nvSpPr>
            <p:spPr>
              <a:xfrm>
                <a:off x="3838680" y="4165920"/>
                <a:ext cx="73800" cy="33840"/>
              </a:xfrm>
              <a:custGeom>
                <a:avLst/>
                <a:gdLst/>
                <a:ahLst/>
                <a:rect l="l" t="t" r="r" b="b"/>
                <a:pathLst>
                  <a:path w="113" h="32">
                    <a:moveTo>
                      <a:pt x="0" y="0"/>
                    </a:moveTo>
                    <a:lnTo>
                      <a:pt x="113" y="0"/>
                    </a:lnTo>
                    <a:moveTo>
                      <a:pt x="0" y="32"/>
                    </a:moveTo>
                    <a:lnTo>
                      <a:pt x="113" y="32"/>
                    </a:lnTo>
                    <a:moveTo>
                      <a:pt x="6" y="17"/>
                    </a:moveTo>
                    <a:lnTo>
                      <a:pt x="107" y="17"/>
                    </a:lnTo>
                    <a:moveTo>
                      <a:pt x="64" y="27"/>
                    </a:moveTo>
                    <a:lnTo>
                      <a:pt x="97" y="27"/>
                    </a:lnTo>
                    <a:lnTo>
                      <a:pt x="97" y="5"/>
                    </a:lnTo>
                    <a:lnTo>
                      <a:pt x="64" y="5"/>
                    </a:lnTo>
                    <a:lnTo>
                      <a:pt x="64" y="27"/>
                    </a:lnTo>
                  </a:path>
                </a:pathLst>
              </a:custGeom>
              <a:solidFill>
                <a:srgbClr val="ffff99"/>
              </a:solidFill>
              <a:ln w="324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960" bIns="-12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9" name=""/>
              <p:cNvSpPr/>
              <p:nvPr/>
            </p:nvSpPr>
            <p:spPr>
              <a:xfrm>
                <a:off x="3731400" y="4132080"/>
                <a:ext cx="208800" cy="19800"/>
              </a:xfrm>
              <a:custGeom>
                <a:avLst/>
                <a:gdLst/>
                <a:ahLst/>
                <a:rect l="l" t="t" r="r" b="b"/>
                <a:pathLst>
                  <a:path w="319" h="19">
                    <a:moveTo>
                      <a:pt x="0" y="11"/>
                    </a:moveTo>
                    <a:lnTo>
                      <a:pt x="32" y="11"/>
                    </a:lnTo>
                    <a:lnTo>
                      <a:pt x="32" y="0"/>
                    </a:lnTo>
                    <a:lnTo>
                      <a:pt x="0" y="0"/>
                    </a:lnTo>
                    <a:lnTo>
                      <a:pt x="0" y="11"/>
                    </a:lnTo>
                    <a:close/>
                    <a:moveTo>
                      <a:pt x="186" y="19"/>
                    </a:moveTo>
                    <a:lnTo>
                      <a:pt x="255" y="19"/>
                    </a:lnTo>
                    <a:lnTo>
                      <a:pt x="255" y="13"/>
                    </a:lnTo>
                    <a:lnTo>
                      <a:pt x="186" y="13"/>
                    </a:lnTo>
                    <a:lnTo>
                      <a:pt x="186" y="19"/>
                    </a:lnTo>
                    <a:close/>
                    <a:moveTo>
                      <a:pt x="309" y="6"/>
                    </a:moveTo>
                    <a:lnTo>
                      <a:pt x="319" y="6"/>
                    </a:lnTo>
                    <a:lnTo>
                      <a:pt x="319" y="0"/>
                    </a:lnTo>
                    <a:lnTo>
                      <a:pt x="309" y="0"/>
                    </a:lnTo>
                    <a:lnTo>
                      <a:pt x="309" y="6"/>
                    </a:lnTo>
                    <a:close/>
                    <a:moveTo>
                      <a:pt x="309" y="16"/>
                    </a:moveTo>
                    <a:lnTo>
                      <a:pt x="319" y="16"/>
                    </a:lnTo>
                    <a:lnTo>
                      <a:pt x="319" y="11"/>
                    </a:lnTo>
                    <a:lnTo>
                      <a:pt x="309" y="11"/>
                    </a:lnTo>
                    <a:lnTo>
                      <a:pt x="309" y="16"/>
                    </a:lnTo>
                    <a:close/>
                  </a:path>
                </a:pathLst>
              </a:custGeom>
              <a:solidFill>
                <a:srgbClr val="ffff99"/>
              </a:solidFill>
              <a:ln w="324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000" bIns="-27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50" name=""/>
            <p:cNvGrpSpPr/>
            <p:nvPr/>
          </p:nvGrpSpPr>
          <p:grpSpPr>
            <a:xfrm>
              <a:off x="3720960" y="3936960"/>
              <a:ext cx="146160" cy="136080"/>
              <a:chOff x="3720960" y="3936960"/>
              <a:chExt cx="146160" cy="136080"/>
            </a:xfrm>
          </p:grpSpPr>
          <p:sp>
            <p:nvSpPr>
              <p:cNvPr id="251" name=""/>
              <p:cNvSpPr/>
              <p:nvPr/>
            </p:nvSpPr>
            <p:spPr>
              <a:xfrm>
                <a:off x="3720960" y="3936960"/>
                <a:ext cx="146160" cy="136080"/>
              </a:xfrm>
              <a:prstGeom prst="rect">
                <a:avLst/>
              </a:prstGeom>
              <a:solidFill>
                <a:srgbClr val="ffff99"/>
              </a:solidFill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2" name=""/>
              <p:cNvSpPr/>
              <p:nvPr/>
            </p:nvSpPr>
            <p:spPr>
              <a:xfrm>
                <a:off x="3730320" y="3952800"/>
                <a:ext cx="18360" cy="35640"/>
              </a:xfrm>
              <a:prstGeom prst="rect">
                <a:avLst/>
              </a:prstGeom>
              <a:solidFill>
                <a:srgbClr val="ffff99"/>
              </a:solidFill>
              <a:ln w="32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160" bIns="-11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3" name=""/>
              <p:cNvSpPr/>
              <p:nvPr/>
            </p:nvSpPr>
            <p:spPr>
              <a:xfrm>
                <a:off x="3736080" y="4025160"/>
                <a:ext cx="116280" cy="25200"/>
              </a:xfrm>
              <a:custGeom>
                <a:avLst/>
                <a:gdLst/>
                <a:ahLst/>
                <a:rect l="l" t="t" r="r" b="b"/>
                <a:pathLst>
                  <a:path w="271" h="16">
                    <a:moveTo>
                      <a:pt x="0" y="8"/>
                    </a:moveTo>
                    <a:lnTo>
                      <a:pt x="1" y="4"/>
                    </a:lnTo>
                    <a:lnTo>
                      <a:pt x="5" y="0"/>
                    </a:lnTo>
                    <a:lnTo>
                      <a:pt x="10" y="0"/>
                    </a:lnTo>
                    <a:lnTo>
                      <a:pt x="14" y="4"/>
                    </a:lnTo>
                    <a:lnTo>
                      <a:pt x="16" y="8"/>
                    </a:lnTo>
                    <a:lnTo>
                      <a:pt x="14" y="13"/>
                    </a:lnTo>
                    <a:lnTo>
                      <a:pt x="10" y="16"/>
                    </a:lnTo>
                    <a:lnTo>
                      <a:pt x="5" y="16"/>
                    </a:lnTo>
                    <a:lnTo>
                      <a:pt x="1" y="13"/>
                    </a:lnTo>
                    <a:lnTo>
                      <a:pt x="0" y="8"/>
                    </a:lnTo>
                    <a:close/>
                    <a:moveTo>
                      <a:pt x="63" y="8"/>
                    </a:moveTo>
                    <a:lnTo>
                      <a:pt x="65" y="4"/>
                    </a:lnTo>
                    <a:lnTo>
                      <a:pt x="69" y="0"/>
                    </a:lnTo>
                    <a:lnTo>
                      <a:pt x="73" y="0"/>
                    </a:lnTo>
                    <a:lnTo>
                      <a:pt x="78" y="4"/>
                    </a:lnTo>
                    <a:lnTo>
                      <a:pt x="79" y="8"/>
                    </a:lnTo>
                    <a:lnTo>
                      <a:pt x="78" y="13"/>
                    </a:lnTo>
                    <a:lnTo>
                      <a:pt x="73" y="16"/>
                    </a:lnTo>
                    <a:lnTo>
                      <a:pt x="69" y="16"/>
                    </a:lnTo>
                    <a:lnTo>
                      <a:pt x="65" y="13"/>
                    </a:lnTo>
                    <a:lnTo>
                      <a:pt x="63" y="8"/>
                    </a:lnTo>
                    <a:close/>
                    <a:moveTo>
                      <a:pt x="85" y="8"/>
                    </a:moveTo>
                    <a:lnTo>
                      <a:pt x="86" y="4"/>
                    </a:lnTo>
                    <a:lnTo>
                      <a:pt x="90" y="0"/>
                    </a:lnTo>
                    <a:lnTo>
                      <a:pt x="95" y="0"/>
                    </a:lnTo>
                    <a:lnTo>
                      <a:pt x="99" y="4"/>
                    </a:lnTo>
                    <a:lnTo>
                      <a:pt x="101" y="8"/>
                    </a:lnTo>
                    <a:lnTo>
                      <a:pt x="99" y="13"/>
                    </a:lnTo>
                    <a:lnTo>
                      <a:pt x="95" y="16"/>
                    </a:lnTo>
                    <a:lnTo>
                      <a:pt x="90" y="16"/>
                    </a:lnTo>
                    <a:lnTo>
                      <a:pt x="86" y="13"/>
                    </a:lnTo>
                    <a:lnTo>
                      <a:pt x="85" y="8"/>
                    </a:lnTo>
                    <a:close/>
                    <a:moveTo>
                      <a:pt x="106" y="8"/>
                    </a:moveTo>
                    <a:lnTo>
                      <a:pt x="107" y="4"/>
                    </a:lnTo>
                    <a:lnTo>
                      <a:pt x="112" y="0"/>
                    </a:lnTo>
                    <a:lnTo>
                      <a:pt x="116" y="0"/>
                    </a:lnTo>
                    <a:lnTo>
                      <a:pt x="120" y="4"/>
                    </a:lnTo>
                    <a:lnTo>
                      <a:pt x="122" y="8"/>
                    </a:lnTo>
                    <a:lnTo>
                      <a:pt x="120" y="13"/>
                    </a:lnTo>
                    <a:lnTo>
                      <a:pt x="116" y="16"/>
                    </a:lnTo>
                    <a:lnTo>
                      <a:pt x="112" y="16"/>
                    </a:lnTo>
                    <a:lnTo>
                      <a:pt x="107" y="13"/>
                    </a:lnTo>
                    <a:lnTo>
                      <a:pt x="106" y="8"/>
                    </a:lnTo>
                    <a:close/>
                    <a:moveTo>
                      <a:pt x="127" y="8"/>
                    </a:moveTo>
                    <a:lnTo>
                      <a:pt x="129" y="4"/>
                    </a:lnTo>
                    <a:lnTo>
                      <a:pt x="132" y="0"/>
                    </a:lnTo>
                    <a:lnTo>
                      <a:pt x="138" y="0"/>
                    </a:lnTo>
                    <a:lnTo>
                      <a:pt x="141" y="4"/>
                    </a:lnTo>
                    <a:lnTo>
                      <a:pt x="143" y="8"/>
                    </a:lnTo>
                    <a:lnTo>
                      <a:pt x="141" y="13"/>
                    </a:lnTo>
                    <a:lnTo>
                      <a:pt x="138" y="16"/>
                    </a:lnTo>
                    <a:lnTo>
                      <a:pt x="132" y="16"/>
                    </a:lnTo>
                    <a:lnTo>
                      <a:pt x="129" y="13"/>
                    </a:lnTo>
                    <a:lnTo>
                      <a:pt x="127" y="8"/>
                    </a:lnTo>
                    <a:close/>
                    <a:moveTo>
                      <a:pt x="148" y="8"/>
                    </a:moveTo>
                    <a:lnTo>
                      <a:pt x="151" y="4"/>
                    </a:lnTo>
                    <a:lnTo>
                      <a:pt x="154" y="0"/>
                    </a:lnTo>
                    <a:lnTo>
                      <a:pt x="158" y="0"/>
                    </a:lnTo>
                    <a:lnTo>
                      <a:pt x="163" y="4"/>
                    </a:lnTo>
                    <a:lnTo>
                      <a:pt x="164" y="8"/>
                    </a:lnTo>
                    <a:lnTo>
                      <a:pt x="163" y="13"/>
                    </a:lnTo>
                    <a:lnTo>
                      <a:pt x="158" y="16"/>
                    </a:lnTo>
                    <a:lnTo>
                      <a:pt x="154" y="16"/>
                    </a:lnTo>
                    <a:lnTo>
                      <a:pt x="151" y="13"/>
                    </a:lnTo>
                    <a:lnTo>
                      <a:pt x="148" y="8"/>
                    </a:lnTo>
                    <a:close/>
                    <a:moveTo>
                      <a:pt x="170" y="8"/>
                    </a:moveTo>
                    <a:lnTo>
                      <a:pt x="171" y="4"/>
                    </a:lnTo>
                    <a:lnTo>
                      <a:pt x="175" y="0"/>
                    </a:lnTo>
                    <a:lnTo>
                      <a:pt x="180" y="0"/>
                    </a:lnTo>
                    <a:lnTo>
                      <a:pt x="185" y="4"/>
                    </a:lnTo>
                    <a:lnTo>
                      <a:pt x="186" y="8"/>
                    </a:lnTo>
                    <a:lnTo>
                      <a:pt x="185" y="13"/>
                    </a:lnTo>
                    <a:lnTo>
                      <a:pt x="180" y="16"/>
                    </a:lnTo>
                    <a:lnTo>
                      <a:pt x="175" y="16"/>
                    </a:lnTo>
                    <a:lnTo>
                      <a:pt x="171" y="13"/>
                    </a:lnTo>
                    <a:lnTo>
                      <a:pt x="170" y="8"/>
                    </a:lnTo>
                    <a:close/>
                    <a:moveTo>
                      <a:pt x="233" y="8"/>
                    </a:moveTo>
                    <a:lnTo>
                      <a:pt x="236" y="4"/>
                    </a:lnTo>
                    <a:lnTo>
                      <a:pt x="239" y="0"/>
                    </a:lnTo>
                    <a:lnTo>
                      <a:pt x="244" y="0"/>
                    </a:lnTo>
                    <a:lnTo>
                      <a:pt x="248" y="4"/>
                    </a:lnTo>
                    <a:lnTo>
                      <a:pt x="249" y="8"/>
                    </a:lnTo>
                    <a:lnTo>
                      <a:pt x="248" y="13"/>
                    </a:lnTo>
                    <a:lnTo>
                      <a:pt x="244" y="16"/>
                    </a:lnTo>
                    <a:lnTo>
                      <a:pt x="239" y="16"/>
                    </a:lnTo>
                    <a:lnTo>
                      <a:pt x="236" y="13"/>
                    </a:lnTo>
                    <a:lnTo>
                      <a:pt x="233" y="8"/>
                    </a:lnTo>
                    <a:close/>
                    <a:moveTo>
                      <a:pt x="255" y="8"/>
                    </a:moveTo>
                    <a:lnTo>
                      <a:pt x="256" y="4"/>
                    </a:lnTo>
                    <a:lnTo>
                      <a:pt x="261" y="0"/>
                    </a:lnTo>
                    <a:lnTo>
                      <a:pt x="265" y="0"/>
                    </a:lnTo>
                    <a:lnTo>
                      <a:pt x="270" y="4"/>
                    </a:lnTo>
                    <a:lnTo>
                      <a:pt x="271" y="8"/>
                    </a:lnTo>
                    <a:lnTo>
                      <a:pt x="270" y="13"/>
                    </a:lnTo>
                    <a:lnTo>
                      <a:pt x="265" y="16"/>
                    </a:lnTo>
                    <a:lnTo>
                      <a:pt x="261" y="16"/>
                    </a:lnTo>
                    <a:lnTo>
                      <a:pt x="256" y="13"/>
                    </a:lnTo>
                    <a:lnTo>
                      <a:pt x="255" y="8"/>
                    </a:lnTo>
                    <a:close/>
                  </a:path>
                </a:pathLst>
              </a:custGeom>
              <a:solidFill>
                <a:srgbClr val="ffff99"/>
              </a:solidFill>
              <a:ln w="324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600" bIns="-21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4" name=""/>
              <p:cNvSpPr/>
              <p:nvPr/>
            </p:nvSpPr>
            <p:spPr>
              <a:xfrm>
                <a:off x="3730320" y="4004280"/>
                <a:ext cx="127800" cy="68760"/>
              </a:xfrm>
              <a:custGeom>
                <a:avLst/>
                <a:gdLst>
                  <a:gd name="GluePoint1X" fmla="*/ 298 w 298"/>
                  <a:gd name="GluePoint1Y" fmla="*/ 43 h 43"/>
                </a:gdLst>
                <a:ahLst/>
                <a:cxnLst>
                  <a:cxn ang="0">
                    <a:pos x="GluePoint1X" y="GluePoint1Y"/>
                  </a:cxn>
                </a:cxnLst>
                <a:rect l="l" t="t" r="r" b="b"/>
                <a:pathLst>
                  <a:path w="298" h="43">
                    <a:moveTo>
                      <a:pt x="0" y="43"/>
                    </a:moveTo>
                    <a:lnTo>
                      <a:pt x="0" y="0"/>
                    </a:lnTo>
                    <a:lnTo>
                      <a:pt x="43" y="0"/>
                    </a:lnTo>
                    <a:lnTo>
                      <a:pt x="43" y="43"/>
                    </a:lnTo>
                    <a:moveTo>
                      <a:pt x="64" y="43"/>
                    </a:moveTo>
                    <a:lnTo>
                      <a:pt x="64" y="0"/>
                    </a:lnTo>
                    <a:lnTo>
                      <a:pt x="213" y="0"/>
                    </a:lnTo>
                    <a:lnTo>
                      <a:pt x="213" y="43"/>
                    </a:lnTo>
                    <a:moveTo>
                      <a:pt x="234" y="43"/>
                    </a:moveTo>
                    <a:lnTo>
                      <a:pt x="234" y="0"/>
                    </a:lnTo>
                    <a:lnTo>
                      <a:pt x="298" y="0"/>
                    </a:lnTo>
                    <a:lnTo>
                      <a:pt x="298" y="43"/>
                    </a:lnTo>
                  </a:path>
                </a:pathLst>
              </a:custGeom>
              <a:solidFill>
                <a:srgbClr val="ffff99"/>
              </a:solidFill>
              <a:ln w="324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960" bIns="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55" name=""/>
            <p:cNvSpPr/>
            <p:nvPr/>
          </p:nvSpPr>
          <p:spPr>
            <a:xfrm>
              <a:off x="3568680" y="4292640"/>
              <a:ext cx="5824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DSL Modem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" name=""/>
            <p:cNvSpPr/>
            <p:nvPr/>
          </p:nvSpPr>
          <p:spPr>
            <a:xfrm>
              <a:off x="3639240" y="3722760"/>
              <a:ext cx="32256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HUB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57" name=""/>
            <p:cNvGrpSpPr/>
            <p:nvPr/>
          </p:nvGrpSpPr>
          <p:grpSpPr>
            <a:xfrm>
              <a:off x="5477040" y="4233960"/>
              <a:ext cx="539640" cy="135000"/>
              <a:chOff x="5477040" y="4233960"/>
              <a:chExt cx="539640" cy="135000"/>
            </a:xfrm>
          </p:grpSpPr>
          <p:sp>
            <p:nvSpPr>
              <p:cNvPr id="258" name=""/>
              <p:cNvSpPr/>
              <p:nvPr/>
            </p:nvSpPr>
            <p:spPr>
              <a:xfrm>
                <a:off x="5477040" y="4233960"/>
                <a:ext cx="539640" cy="135000"/>
              </a:xfrm>
              <a:prstGeom prst="rect">
                <a:avLst/>
              </a:prstGeom>
              <a:solidFill>
                <a:srgbClr val="e6f1fe"/>
              </a:solidFill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9" name=""/>
              <p:cNvSpPr/>
              <p:nvPr/>
            </p:nvSpPr>
            <p:spPr>
              <a:xfrm>
                <a:off x="5492520" y="4249800"/>
                <a:ext cx="509400" cy="84240"/>
              </a:xfrm>
              <a:custGeom>
                <a:avLst/>
                <a:gdLst/>
                <a:ahLst/>
                <a:rect l="l" t="t" r="r" b="b"/>
                <a:pathLst>
                  <a:path w="321" h="53">
                    <a:moveTo>
                      <a:pt x="236" y="53"/>
                    </a:moveTo>
                    <a:lnTo>
                      <a:pt x="321" y="53"/>
                    </a:lnTo>
                    <a:lnTo>
                      <a:pt x="321" y="0"/>
                    </a:lnTo>
                    <a:lnTo>
                      <a:pt x="236" y="0"/>
                    </a:lnTo>
                    <a:lnTo>
                      <a:pt x="236" y="53"/>
                    </a:lnTo>
                    <a:close/>
                    <a:moveTo>
                      <a:pt x="0" y="53"/>
                    </a:moveTo>
                    <a:lnTo>
                      <a:pt x="170" y="53"/>
                    </a:lnTo>
                    <a:lnTo>
                      <a:pt x="170" y="0"/>
                    </a:lnTo>
                    <a:lnTo>
                      <a:pt x="0" y="0"/>
                    </a:lnTo>
                    <a:lnTo>
                      <a:pt x="0" y="53"/>
                    </a:lnTo>
                    <a:close/>
                  </a:path>
                </a:pathLst>
              </a:custGeom>
              <a:solidFill>
                <a:srgbClr val="e6f1fe"/>
              </a:solidFill>
              <a:ln w="324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7440" bIns="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60" name=""/>
            <p:cNvSpPr/>
            <p:nvPr/>
          </p:nvSpPr>
          <p:spPr>
            <a:xfrm>
              <a:off x="4685760" y="4610160"/>
              <a:ext cx="18720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PC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" name=""/>
            <p:cNvSpPr/>
            <p:nvPr/>
          </p:nvSpPr>
          <p:spPr>
            <a:xfrm>
              <a:off x="5659200" y="4627440"/>
              <a:ext cx="20376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TV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" name=""/>
            <p:cNvSpPr/>
            <p:nvPr/>
          </p:nvSpPr>
          <p:spPr>
            <a:xfrm>
              <a:off x="5516640" y="3865680"/>
              <a:ext cx="44100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Set-top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Box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" name=""/>
            <p:cNvSpPr/>
            <p:nvPr/>
          </p:nvSpPr>
          <p:spPr>
            <a:xfrm>
              <a:off x="5775480" y="4373640"/>
              <a:ext cx="0" cy="507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52200" rIns="52200" tIns="24840" bIns="248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" name=""/>
            <p:cNvSpPr/>
            <p:nvPr/>
          </p:nvSpPr>
          <p:spPr>
            <a:xfrm>
              <a:off x="3790800" y="4076640"/>
              <a:ext cx="0" cy="381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52200" rIns="52200" tIns="12240" bIns="122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cxnSp>
          <p:nvCxnSpPr>
            <p:cNvPr id="265" name=""/>
            <p:cNvCxnSpPr>
              <a:stCxn id="254" idx="0"/>
              <a:endCxn id="244" idx="0"/>
            </p:cNvCxnSpPr>
            <p:nvPr/>
          </p:nvCxnSpPr>
          <p:spPr>
            <a:xfrm>
              <a:off x="3857400" y="4073040"/>
              <a:ext cx="673200" cy="894600"/>
            </a:xfrm>
            <a:prstGeom prst="bentConnector3">
              <a:avLst>
                <a:gd name="adj1" fmla="val 49973"/>
              </a:avLst>
            </a:prstGeom>
            <a:ln w="9360">
              <a:solidFill>
                <a:srgbClr val="000000"/>
              </a:solidFill>
              <a:miter/>
            </a:ln>
          </p:spPr>
        </p:cxnSp>
        <p:cxnSp>
          <p:nvCxnSpPr>
            <p:cNvPr id="266" name=""/>
            <p:cNvCxnSpPr>
              <a:stCxn id="251" idx="3"/>
              <a:endCxn id="258" idx="1"/>
            </p:cNvCxnSpPr>
            <p:nvPr/>
          </p:nvCxnSpPr>
          <p:spPr>
            <a:xfrm>
              <a:off x="3867120" y="4005360"/>
              <a:ext cx="1610640" cy="297360"/>
            </a:xfrm>
            <a:prstGeom prst="bentConnector3">
              <a:avLst>
                <a:gd name="adj1" fmla="val 49988"/>
              </a:avLst>
            </a:prstGeom>
            <a:ln w="9360">
              <a:solidFill>
                <a:srgbClr val="000000"/>
              </a:solidFill>
              <a:miter/>
            </a:ln>
          </p:spPr>
        </p:cxnSp>
        <p:sp>
          <p:nvSpPr>
            <p:cNvPr id="267" name=""/>
            <p:cNvSpPr/>
            <p:nvPr/>
          </p:nvSpPr>
          <p:spPr>
            <a:xfrm>
              <a:off x="5638680" y="2124000"/>
              <a:ext cx="2235240" cy="1333440"/>
            </a:xfrm>
            <a:prstGeom prst="rect">
              <a:avLst/>
            </a:pr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52200" rIns="52200" tIns="25920" bIns="2592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" name=""/>
            <p:cNvSpPr/>
            <p:nvPr/>
          </p:nvSpPr>
          <p:spPr>
            <a:xfrm>
              <a:off x="6324480" y="1752480"/>
              <a:ext cx="1143000" cy="609840"/>
            </a:xfrm>
            <a:prstGeom prst="ellipse">
              <a:avLst/>
            </a:pr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52200" rIns="52200" tIns="25920" bIns="2592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" name=""/>
            <p:cNvSpPr/>
            <p:nvPr/>
          </p:nvSpPr>
          <p:spPr>
            <a:xfrm>
              <a:off x="5641920" y="3457440"/>
              <a:ext cx="223524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52200" rIns="52200" tIns="-25920" bIns="-259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" name=""/>
            <p:cNvSpPr/>
            <p:nvPr/>
          </p:nvSpPr>
          <p:spPr>
            <a:xfrm flipV="1">
              <a:off x="7873920" y="2123640"/>
              <a:ext cx="0" cy="13273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52200" rIns="52200" tIns="25920" bIns="259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71" name=""/>
          <p:cNvSpPr/>
          <p:nvPr/>
        </p:nvSpPr>
        <p:spPr>
          <a:xfrm rot="265800">
            <a:off x="2285640" y="3936960"/>
            <a:ext cx="1417680" cy="397080"/>
          </a:xfrm>
          <a:custGeom>
            <a:avLst/>
            <a:gdLst/>
            <a:ahLst/>
            <a:rect l="l" t="t" r="r" b="b"/>
            <a:pathLst>
              <a:path w="681" h="170">
                <a:moveTo>
                  <a:pt x="0" y="85"/>
                </a:moveTo>
                <a:lnTo>
                  <a:pt x="425" y="0"/>
                </a:lnTo>
                <a:lnTo>
                  <a:pt x="362" y="119"/>
                </a:lnTo>
                <a:lnTo>
                  <a:pt x="681" y="85"/>
                </a:lnTo>
                <a:lnTo>
                  <a:pt x="255" y="170"/>
                </a:lnTo>
                <a:lnTo>
                  <a:pt x="320" y="51"/>
                </a:lnTo>
                <a:lnTo>
                  <a:pt x="0" y="85"/>
                </a:lnTo>
                <a:close/>
              </a:path>
            </a:pathLst>
          </a:custGeom>
          <a:solidFill>
            <a:srgbClr val="3333cc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72" name=""/>
          <p:cNvGrpSpPr/>
          <p:nvPr/>
        </p:nvGrpSpPr>
        <p:grpSpPr>
          <a:xfrm>
            <a:off x="838080" y="1066680"/>
            <a:ext cx="916200" cy="471600"/>
            <a:chOff x="838080" y="1066680"/>
            <a:chExt cx="916200" cy="471600"/>
          </a:xfrm>
        </p:grpSpPr>
        <p:sp>
          <p:nvSpPr>
            <p:cNvPr id="273" name=""/>
            <p:cNvSpPr/>
            <p:nvPr/>
          </p:nvSpPr>
          <p:spPr>
            <a:xfrm>
              <a:off x="882720" y="1206360"/>
              <a:ext cx="823680" cy="331920"/>
            </a:xfrm>
            <a:prstGeom prst="rect">
              <a:avLst/>
            </a:prstGeom>
            <a:solidFill>
              <a:srgbClr val="ffff99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" name=""/>
            <p:cNvSpPr/>
            <p:nvPr/>
          </p:nvSpPr>
          <p:spPr>
            <a:xfrm>
              <a:off x="838080" y="1090440"/>
              <a:ext cx="916200" cy="400320"/>
            </a:xfrm>
            <a:custGeom>
              <a:avLst/>
              <a:gdLst/>
              <a:ahLst/>
              <a:rect l="l" t="t" r="r" b="b"/>
              <a:pathLst>
                <a:path w="595" h="252">
                  <a:moveTo>
                    <a:pt x="0" y="44"/>
                  </a:moveTo>
                  <a:lnTo>
                    <a:pt x="595" y="44"/>
                  </a:lnTo>
                  <a:lnTo>
                    <a:pt x="476" y="0"/>
                  </a:lnTo>
                  <a:lnTo>
                    <a:pt x="119" y="0"/>
                  </a:lnTo>
                  <a:lnTo>
                    <a:pt x="0" y="44"/>
                  </a:lnTo>
                  <a:close/>
                  <a:moveTo>
                    <a:pt x="59" y="104"/>
                  </a:moveTo>
                  <a:lnTo>
                    <a:pt x="119" y="104"/>
                  </a:lnTo>
                  <a:lnTo>
                    <a:pt x="119" y="89"/>
                  </a:lnTo>
                  <a:lnTo>
                    <a:pt x="59" y="89"/>
                  </a:lnTo>
                  <a:lnTo>
                    <a:pt x="59" y="104"/>
                  </a:lnTo>
                  <a:close/>
                  <a:moveTo>
                    <a:pt x="192" y="104"/>
                  </a:moveTo>
                  <a:lnTo>
                    <a:pt x="253" y="104"/>
                  </a:lnTo>
                  <a:lnTo>
                    <a:pt x="253" y="89"/>
                  </a:lnTo>
                  <a:lnTo>
                    <a:pt x="192" y="89"/>
                  </a:lnTo>
                  <a:lnTo>
                    <a:pt x="192" y="104"/>
                  </a:lnTo>
                  <a:close/>
                  <a:moveTo>
                    <a:pt x="341" y="104"/>
                  </a:moveTo>
                  <a:lnTo>
                    <a:pt x="401" y="104"/>
                  </a:lnTo>
                  <a:lnTo>
                    <a:pt x="401" y="89"/>
                  </a:lnTo>
                  <a:lnTo>
                    <a:pt x="341" y="89"/>
                  </a:lnTo>
                  <a:lnTo>
                    <a:pt x="341" y="104"/>
                  </a:lnTo>
                  <a:close/>
                  <a:moveTo>
                    <a:pt x="476" y="104"/>
                  </a:moveTo>
                  <a:lnTo>
                    <a:pt x="535" y="104"/>
                  </a:lnTo>
                  <a:lnTo>
                    <a:pt x="535" y="89"/>
                  </a:lnTo>
                  <a:lnTo>
                    <a:pt x="476" y="89"/>
                  </a:lnTo>
                  <a:lnTo>
                    <a:pt x="476" y="104"/>
                  </a:lnTo>
                  <a:close/>
                  <a:moveTo>
                    <a:pt x="476" y="148"/>
                  </a:moveTo>
                  <a:lnTo>
                    <a:pt x="535" y="148"/>
                  </a:lnTo>
                  <a:lnTo>
                    <a:pt x="535" y="133"/>
                  </a:lnTo>
                  <a:lnTo>
                    <a:pt x="476" y="133"/>
                  </a:lnTo>
                  <a:lnTo>
                    <a:pt x="476" y="148"/>
                  </a:lnTo>
                  <a:close/>
                  <a:moveTo>
                    <a:pt x="341" y="148"/>
                  </a:moveTo>
                  <a:lnTo>
                    <a:pt x="401" y="148"/>
                  </a:lnTo>
                  <a:lnTo>
                    <a:pt x="401" y="133"/>
                  </a:lnTo>
                  <a:lnTo>
                    <a:pt x="341" y="133"/>
                  </a:lnTo>
                  <a:lnTo>
                    <a:pt x="341" y="148"/>
                  </a:lnTo>
                  <a:close/>
                  <a:moveTo>
                    <a:pt x="192" y="148"/>
                  </a:moveTo>
                  <a:lnTo>
                    <a:pt x="253" y="148"/>
                  </a:lnTo>
                  <a:lnTo>
                    <a:pt x="253" y="133"/>
                  </a:lnTo>
                  <a:lnTo>
                    <a:pt x="192" y="133"/>
                  </a:lnTo>
                  <a:lnTo>
                    <a:pt x="192" y="148"/>
                  </a:lnTo>
                  <a:close/>
                  <a:moveTo>
                    <a:pt x="59" y="148"/>
                  </a:moveTo>
                  <a:lnTo>
                    <a:pt x="119" y="148"/>
                  </a:lnTo>
                  <a:lnTo>
                    <a:pt x="119" y="133"/>
                  </a:lnTo>
                  <a:lnTo>
                    <a:pt x="59" y="133"/>
                  </a:lnTo>
                  <a:lnTo>
                    <a:pt x="59" y="148"/>
                  </a:lnTo>
                  <a:close/>
                  <a:moveTo>
                    <a:pt x="59" y="192"/>
                  </a:moveTo>
                  <a:lnTo>
                    <a:pt x="119" y="192"/>
                  </a:lnTo>
                  <a:lnTo>
                    <a:pt x="119" y="177"/>
                  </a:lnTo>
                  <a:lnTo>
                    <a:pt x="59" y="177"/>
                  </a:lnTo>
                  <a:lnTo>
                    <a:pt x="59" y="192"/>
                  </a:lnTo>
                  <a:close/>
                  <a:moveTo>
                    <a:pt x="192" y="192"/>
                  </a:moveTo>
                  <a:lnTo>
                    <a:pt x="253" y="192"/>
                  </a:lnTo>
                  <a:lnTo>
                    <a:pt x="253" y="177"/>
                  </a:lnTo>
                  <a:lnTo>
                    <a:pt x="192" y="177"/>
                  </a:lnTo>
                  <a:lnTo>
                    <a:pt x="192" y="192"/>
                  </a:lnTo>
                  <a:close/>
                  <a:moveTo>
                    <a:pt x="341" y="192"/>
                  </a:moveTo>
                  <a:lnTo>
                    <a:pt x="401" y="192"/>
                  </a:lnTo>
                  <a:lnTo>
                    <a:pt x="401" y="177"/>
                  </a:lnTo>
                  <a:lnTo>
                    <a:pt x="341" y="177"/>
                  </a:lnTo>
                  <a:lnTo>
                    <a:pt x="341" y="192"/>
                  </a:lnTo>
                  <a:close/>
                  <a:moveTo>
                    <a:pt x="476" y="192"/>
                  </a:moveTo>
                  <a:lnTo>
                    <a:pt x="535" y="192"/>
                  </a:lnTo>
                  <a:lnTo>
                    <a:pt x="535" y="177"/>
                  </a:lnTo>
                  <a:lnTo>
                    <a:pt x="476" y="177"/>
                  </a:lnTo>
                  <a:lnTo>
                    <a:pt x="476" y="192"/>
                  </a:lnTo>
                  <a:close/>
                  <a:moveTo>
                    <a:pt x="148" y="252"/>
                  </a:moveTo>
                  <a:lnTo>
                    <a:pt x="445" y="252"/>
                  </a:lnTo>
                  <a:lnTo>
                    <a:pt x="445" y="223"/>
                  </a:lnTo>
                  <a:lnTo>
                    <a:pt x="148" y="223"/>
                  </a:lnTo>
                  <a:lnTo>
                    <a:pt x="148" y="252"/>
                  </a:lnTo>
                  <a:close/>
                </a:path>
              </a:pathLst>
            </a:custGeom>
            <a:solidFill>
              <a:srgbClr val="ffff99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" name=""/>
            <p:cNvSpPr/>
            <p:nvPr/>
          </p:nvSpPr>
          <p:spPr>
            <a:xfrm>
              <a:off x="928800" y="1467000"/>
              <a:ext cx="732600" cy="71280"/>
            </a:xfrm>
            <a:custGeom>
              <a:avLst/>
              <a:gdLst/>
              <a:ahLst/>
              <a:rect l="l" t="t" r="r" b="b"/>
              <a:pathLst>
                <a:path w="476" h="45">
                  <a:moveTo>
                    <a:pt x="0" y="45"/>
                  </a:moveTo>
                  <a:lnTo>
                    <a:pt x="60" y="45"/>
                  </a:lnTo>
                  <a:lnTo>
                    <a:pt x="60" y="0"/>
                  </a:lnTo>
                  <a:lnTo>
                    <a:pt x="0" y="0"/>
                  </a:lnTo>
                  <a:lnTo>
                    <a:pt x="0" y="45"/>
                  </a:lnTo>
                  <a:close/>
                  <a:moveTo>
                    <a:pt x="417" y="45"/>
                  </a:moveTo>
                  <a:lnTo>
                    <a:pt x="476" y="45"/>
                  </a:lnTo>
                  <a:lnTo>
                    <a:pt x="476" y="0"/>
                  </a:lnTo>
                  <a:lnTo>
                    <a:pt x="417" y="0"/>
                  </a:lnTo>
                  <a:lnTo>
                    <a:pt x="417" y="45"/>
                  </a:lnTo>
                  <a:close/>
                </a:path>
              </a:pathLst>
            </a:custGeom>
            <a:solidFill>
              <a:srgbClr val="ffff99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480" bIns="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" name=""/>
            <p:cNvSpPr/>
            <p:nvPr/>
          </p:nvSpPr>
          <p:spPr>
            <a:xfrm>
              <a:off x="882720" y="1278000"/>
              <a:ext cx="823680" cy="142920"/>
            </a:xfrm>
            <a:custGeom>
              <a:avLst/>
              <a:gdLst/>
              <a:ahLst/>
              <a:rect l="l" t="t" r="r" b="b"/>
              <a:pathLst>
                <a:path w="535" h="90">
                  <a:moveTo>
                    <a:pt x="0" y="0"/>
                  </a:moveTo>
                  <a:lnTo>
                    <a:pt x="535" y="0"/>
                  </a:lnTo>
                  <a:moveTo>
                    <a:pt x="0" y="45"/>
                  </a:moveTo>
                  <a:lnTo>
                    <a:pt x="535" y="45"/>
                  </a:lnTo>
                  <a:moveTo>
                    <a:pt x="0" y="90"/>
                  </a:moveTo>
                  <a:lnTo>
                    <a:pt x="535" y="90"/>
                  </a:lnTo>
                </a:path>
              </a:pathLst>
            </a:custGeom>
            <a:solidFill>
              <a:srgbClr val="ffff99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" name=""/>
            <p:cNvSpPr/>
            <p:nvPr/>
          </p:nvSpPr>
          <p:spPr>
            <a:xfrm>
              <a:off x="838080" y="1066680"/>
              <a:ext cx="916200" cy="139680"/>
            </a:xfrm>
            <a:custGeom>
              <a:avLst/>
              <a:gdLst/>
              <a:ahLst/>
              <a:rect l="l" t="t" r="r" b="b"/>
              <a:pathLst>
                <a:path w="595" h="88">
                  <a:moveTo>
                    <a:pt x="0" y="88"/>
                  </a:moveTo>
                  <a:lnTo>
                    <a:pt x="595" y="88"/>
                  </a:lnTo>
                  <a:lnTo>
                    <a:pt x="595" y="59"/>
                  </a:lnTo>
                  <a:lnTo>
                    <a:pt x="0" y="59"/>
                  </a:lnTo>
                  <a:lnTo>
                    <a:pt x="0" y="88"/>
                  </a:lnTo>
                  <a:close/>
                  <a:moveTo>
                    <a:pt x="119" y="15"/>
                  </a:moveTo>
                  <a:lnTo>
                    <a:pt x="476" y="15"/>
                  </a:lnTo>
                  <a:lnTo>
                    <a:pt x="476" y="0"/>
                  </a:lnTo>
                  <a:lnTo>
                    <a:pt x="119" y="0"/>
                  </a:lnTo>
                  <a:lnTo>
                    <a:pt x="119" y="15"/>
                  </a:lnTo>
                  <a:close/>
                </a:path>
              </a:pathLst>
            </a:custGeom>
            <a:solidFill>
              <a:srgbClr val="ffff99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78" name=""/>
          <p:cNvSpPr/>
          <p:nvPr/>
        </p:nvSpPr>
        <p:spPr>
          <a:xfrm>
            <a:off x="1828800" y="1905120"/>
            <a:ext cx="13381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EBS POP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79" name=""/>
          <p:cNvGrpSpPr/>
          <p:nvPr/>
        </p:nvGrpSpPr>
        <p:grpSpPr>
          <a:xfrm>
            <a:off x="1219320" y="2514600"/>
            <a:ext cx="915840" cy="471600"/>
            <a:chOff x="1219320" y="2514600"/>
            <a:chExt cx="915840" cy="471600"/>
          </a:xfrm>
        </p:grpSpPr>
        <p:sp>
          <p:nvSpPr>
            <p:cNvPr id="280" name=""/>
            <p:cNvSpPr/>
            <p:nvPr/>
          </p:nvSpPr>
          <p:spPr>
            <a:xfrm>
              <a:off x="1263960" y="2654280"/>
              <a:ext cx="823320" cy="331920"/>
            </a:xfrm>
            <a:prstGeom prst="rect">
              <a:avLst/>
            </a:prstGeom>
            <a:solidFill>
              <a:srgbClr val="ffff99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" name=""/>
            <p:cNvSpPr/>
            <p:nvPr/>
          </p:nvSpPr>
          <p:spPr>
            <a:xfrm>
              <a:off x="1219320" y="2538360"/>
              <a:ext cx="915840" cy="400320"/>
            </a:xfrm>
            <a:custGeom>
              <a:avLst/>
              <a:gdLst/>
              <a:ahLst/>
              <a:rect l="l" t="t" r="r" b="b"/>
              <a:pathLst>
                <a:path w="595" h="252">
                  <a:moveTo>
                    <a:pt x="0" y="44"/>
                  </a:moveTo>
                  <a:lnTo>
                    <a:pt x="595" y="44"/>
                  </a:lnTo>
                  <a:lnTo>
                    <a:pt x="476" y="0"/>
                  </a:lnTo>
                  <a:lnTo>
                    <a:pt x="119" y="0"/>
                  </a:lnTo>
                  <a:lnTo>
                    <a:pt x="0" y="44"/>
                  </a:lnTo>
                  <a:close/>
                  <a:moveTo>
                    <a:pt x="59" y="104"/>
                  </a:moveTo>
                  <a:lnTo>
                    <a:pt x="119" y="104"/>
                  </a:lnTo>
                  <a:lnTo>
                    <a:pt x="119" y="89"/>
                  </a:lnTo>
                  <a:lnTo>
                    <a:pt x="59" y="89"/>
                  </a:lnTo>
                  <a:lnTo>
                    <a:pt x="59" y="104"/>
                  </a:lnTo>
                  <a:close/>
                  <a:moveTo>
                    <a:pt x="192" y="104"/>
                  </a:moveTo>
                  <a:lnTo>
                    <a:pt x="253" y="104"/>
                  </a:lnTo>
                  <a:lnTo>
                    <a:pt x="253" y="89"/>
                  </a:lnTo>
                  <a:lnTo>
                    <a:pt x="192" y="89"/>
                  </a:lnTo>
                  <a:lnTo>
                    <a:pt x="192" y="104"/>
                  </a:lnTo>
                  <a:close/>
                  <a:moveTo>
                    <a:pt x="341" y="104"/>
                  </a:moveTo>
                  <a:lnTo>
                    <a:pt x="401" y="104"/>
                  </a:lnTo>
                  <a:lnTo>
                    <a:pt x="401" y="89"/>
                  </a:lnTo>
                  <a:lnTo>
                    <a:pt x="341" y="89"/>
                  </a:lnTo>
                  <a:lnTo>
                    <a:pt x="341" y="104"/>
                  </a:lnTo>
                  <a:close/>
                  <a:moveTo>
                    <a:pt x="476" y="104"/>
                  </a:moveTo>
                  <a:lnTo>
                    <a:pt x="535" y="104"/>
                  </a:lnTo>
                  <a:lnTo>
                    <a:pt x="535" y="89"/>
                  </a:lnTo>
                  <a:lnTo>
                    <a:pt x="476" y="89"/>
                  </a:lnTo>
                  <a:lnTo>
                    <a:pt x="476" y="104"/>
                  </a:lnTo>
                  <a:close/>
                  <a:moveTo>
                    <a:pt x="476" y="148"/>
                  </a:moveTo>
                  <a:lnTo>
                    <a:pt x="535" y="148"/>
                  </a:lnTo>
                  <a:lnTo>
                    <a:pt x="535" y="133"/>
                  </a:lnTo>
                  <a:lnTo>
                    <a:pt x="476" y="133"/>
                  </a:lnTo>
                  <a:lnTo>
                    <a:pt x="476" y="148"/>
                  </a:lnTo>
                  <a:close/>
                  <a:moveTo>
                    <a:pt x="341" y="148"/>
                  </a:moveTo>
                  <a:lnTo>
                    <a:pt x="401" y="148"/>
                  </a:lnTo>
                  <a:lnTo>
                    <a:pt x="401" y="133"/>
                  </a:lnTo>
                  <a:lnTo>
                    <a:pt x="341" y="133"/>
                  </a:lnTo>
                  <a:lnTo>
                    <a:pt x="341" y="148"/>
                  </a:lnTo>
                  <a:close/>
                  <a:moveTo>
                    <a:pt x="192" y="148"/>
                  </a:moveTo>
                  <a:lnTo>
                    <a:pt x="253" y="148"/>
                  </a:lnTo>
                  <a:lnTo>
                    <a:pt x="253" y="133"/>
                  </a:lnTo>
                  <a:lnTo>
                    <a:pt x="192" y="133"/>
                  </a:lnTo>
                  <a:lnTo>
                    <a:pt x="192" y="148"/>
                  </a:lnTo>
                  <a:close/>
                  <a:moveTo>
                    <a:pt x="59" y="148"/>
                  </a:moveTo>
                  <a:lnTo>
                    <a:pt x="119" y="148"/>
                  </a:lnTo>
                  <a:lnTo>
                    <a:pt x="119" y="133"/>
                  </a:lnTo>
                  <a:lnTo>
                    <a:pt x="59" y="133"/>
                  </a:lnTo>
                  <a:lnTo>
                    <a:pt x="59" y="148"/>
                  </a:lnTo>
                  <a:close/>
                  <a:moveTo>
                    <a:pt x="59" y="192"/>
                  </a:moveTo>
                  <a:lnTo>
                    <a:pt x="119" y="192"/>
                  </a:lnTo>
                  <a:lnTo>
                    <a:pt x="119" y="177"/>
                  </a:lnTo>
                  <a:lnTo>
                    <a:pt x="59" y="177"/>
                  </a:lnTo>
                  <a:lnTo>
                    <a:pt x="59" y="192"/>
                  </a:lnTo>
                  <a:close/>
                  <a:moveTo>
                    <a:pt x="192" y="192"/>
                  </a:moveTo>
                  <a:lnTo>
                    <a:pt x="253" y="192"/>
                  </a:lnTo>
                  <a:lnTo>
                    <a:pt x="253" y="177"/>
                  </a:lnTo>
                  <a:lnTo>
                    <a:pt x="192" y="177"/>
                  </a:lnTo>
                  <a:lnTo>
                    <a:pt x="192" y="192"/>
                  </a:lnTo>
                  <a:close/>
                  <a:moveTo>
                    <a:pt x="341" y="192"/>
                  </a:moveTo>
                  <a:lnTo>
                    <a:pt x="401" y="192"/>
                  </a:lnTo>
                  <a:lnTo>
                    <a:pt x="401" y="177"/>
                  </a:lnTo>
                  <a:lnTo>
                    <a:pt x="341" y="177"/>
                  </a:lnTo>
                  <a:lnTo>
                    <a:pt x="341" y="192"/>
                  </a:lnTo>
                  <a:close/>
                  <a:moveTo>
                    <a:pt x="476" y="192"/>
                  </a:moveTo>
                  <a:lnTo>
                    <a:pt x="535" y="192"/>
                  </a:lnTo>
                  <a:lnTo>
                    <a:pt x="535" y="177"/>
                  </a:lnTo>
                  <a:lnTo>
                    <a:pt x="476" y="177"/>
                  </a:lnTo>
                  <a:lnTo>
                    <a:pt x="476" y="192"/>
                  </a:lnTo>
                  <a:close/>
                  <a:moveTo>
                    <a:pt x="148" y="252"/>
                  </a:moveTo>
                  <a:lnTo>
                    <a:pt x="445" y="252"/>
                  </a:lnTo>
                  <a:lnTo>
                    <a:pt x="445" y="223"/>
                  </a:lnTo>
                  <a:lnTo>
                    <a:pt x="148" y="223"/>
                  </a:lnTo>
                  <a:lnTo>
                    <a:pt x="148" y="252"/>
                  </a:lnTo>
                  <a:close/>
                </a:path>
              </a:pathLst>
            </a:custGeom>
            <a:solidFill>
              <a:srgbClr val="ffff99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" name=""/>
            <p:cNvSpPr/>
            <p:nvPr/>
          </p:nvSpPr>
          <p:spPr>
            <a:xfrm>
              <a:off x="1310040" y="2914920"/>
              <a:ext cx="732600" cy="71280"/>
            </a:xfrm>
            <a:custGeom>
              <a:avLst/>
              <a:gdLst/>
              <a:ahLst/>
              <a:rect l="l" t="t" r="r" b="b"/>
              <a:pathLst>
                <a:path w="476" h="45">
                  <a:moveTo>
                    <a:pt x="0" y="45"/>
                  </a:moveTo>
                  <a:lnTo>
                    <a:pt x="60" y="45"/>
                  </a:lnTo>
                  <a:lnTo>
                    <a:pt x="60" y="0"/>
                  </a:lnTo>
                  <a:lnTo>
                    <a:pt x="0" y="0"/>
                  </a:lnTo>
                  <a:lnTo>
                    <a:pt x="0" y="45"/>
                  </a:lnTo>
                  <a:close/>
                  <a:moveTo>
                    <a:pt x="417" y="45"/>
                  </a:moveTo>
                  <a:lnTo>
                    <a:pt x="476" y="45"/>
                  </a:lnTo>
                  <a:lnTo>
                    <a:pt x="476" y="0"/>
                  </a:lnTo>
                  <a:lnTo>
                    <a:pt x="417" y="0"/>
                  </a:lnTo>
                  <a:lnTo>
                    <a:pt x="417" y="45"/>
                  </a:lnTo>
                  <a:close/>
                </a:path>
              </a:pathLst>
            </a:custGeom>
            <a:solidFill>
              <a:srgbClr val="ffff99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480" bIns="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" name=""/>
            <p:cNvSpPr/>
            <p:nvPr/>
          </p:nvSpPr>
          <p:spPr>
            <a:xfrm>
              <a:off x="1263960" y="2725920"/>
              <a:ext cx="823320" cy="142920"/>
            </a:xfrm>
            <a:custGeom>
              <a:avLst/>
              <a:gdLst/>
              <a:ahLst/>
              <a:rect l="l" t="t" r="r" b="b"/>
              <a:pathLst>
                <a:path w="535" h="90">
                  <a:moveTo>
                    <a:pt x="0" y="0"/>
                  </a:moveTo>
                  <a:lnTo>
                    <a:pt x="535" y="0"/>
                  </a:lnTo>
                  <a:moveTo>
                    <a:pt x="0" y="45"/>
                  </a:moveTo>
                  <a:lnTo>
                    <a:pt x="535" y="45"/>
                  </a:lnTo>
                  <a:moveTo>
                    <a:pt x="0" y="90"/>
                  </a:moveTo>
                  <a:lnTo>
                    <a:pt x="535" y="90"/>
                  </a:lnTo>
                </a:path>
              </a:pathLst>
            </a:custGeom>
            <a:solidFill>
              <a:srgbClr val="ffff99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" name=""/>
            <p:cNvSpPr/>
            <p:nvPr/>
          </p:nvSpPr>
          <p:spPr>
            <a:xfrm>
              <a:off x="1219320" y="2514600"/>
              <a:ext cx="915840" cy="139680"/>
            </a:xfrm>
            <a:custGeom>
              <a:avLst/>
              <a:gdLst/>
              <a:ahLst/>
              <a:rect l="l" t="t" r="r" b="b"/>
              <a:pathLst>
                <a:path w="595" h="88">
                  <a:moveTo>
                    <a:pt x="0" y="88"/>
                  </a:moveTo>
                  <a:lnTo>
                    <a:pt x="595" y="88"/>
                  </a:lnTo>
                  <a:lnTo>
                    <a:pt x="595" y="59"/>
                  </a:lnTo>
                  <a:lnTo>
                    <a:pt x="0" y="59"/>
                  </a:lnTo>
                  <a:lnTo>
                    <a:pt x="0" y="88"/>
                  </a:lnTo>
                  <a:close/>
                  <a:moveTo>
                    <a:pt x="119" y="15"/>
                  </a:moveTo>
                  <a:lnTo>
                    <a:pt x="476" y="15"/>
                  </a:lnTo>
                  <a:lnTo>
                    <a:pt x="476" y="0"/>
                  </a:lnTo>
                  <a:lnTo>
                    <a:pt x="119" y="0"/>
                  </a:lnTo>
                  <a:lnTo>
                    <a:pt x="119" y="15"/>
                  </a:lnTo>
                  <a:close/>
                </a:path>
              </a:pathLst>
            </a:custGeom>
            <a:solidFill>
              <a:srgbClr val="ffff99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85" name=""/>
          <p:cNvSpPr/>
          <p:nvPr/>
        </p:nvSpPr>
        <p:spPr>
          <a:xfrm>
            <a:off x="990720" y="2971800"/>
            <a:ext cx="13381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ILEC POP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1371600" y="1600200"/>
            <a:ext cx="228600" cy="838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52200" rIns="52200" tIns="25920" bIns="259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1752480" y="3276720"/>
            <a:ext cx="15264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52200" rIns="52200" tIns="25920" bIns="259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2362320" y="1143000"/>
            <a:ext cx="838080" cy="54036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52200" rIns="52200" tIns="26280" bIns="26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Video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 flipH="1">
            <a:off x="1752480" y="1447920"/>
            <a:ext cx="6098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52200" rIns="52200" tIns="-25920" bIns="-259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Regulatory Issues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380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Regulatory, etc. Issues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92" name="PlaceHolder 2"/>
          <p:cNvSpPr>
            <a:spLocks noGrp="1"/>
          </p:cNvSpPr>
          <p:nvPr>
            <p:ph/>
          </p:nvPr>
        </p:nvSpPr>
        <p:spPr>
          <a:xfrm>
            <a:off x="456840" y="762120"/>
            <a:ext cx="8496360" cy="5207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5360" indent="-22536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25360" indent="-225360">
              <a:spcBef>
                <a:spcPts val="1576"/>
              </a:spcBef>
              <a:buClr>
                <a:srgbClr val="000000"/>
              </a:buClr>
              <a:buFont typeface="Wingdings" charset="2"/>
              <a:buChar char="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Canada - CRTC  New Media Exemption Order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25360" indent="-225360">
              <a:spcBef>
                <a:spcPts val="1576"/>
              </a:spcBef>
              <a:buClr>
                <a:srgbClr val="000000"/>
              </a:buClr>
              <a:buFont typeface="Wingdings" charset="2"/>
              <a:buChar char="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Cable Open Access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625320" indent="-285480">
              <a:spcBef>
                <a:spcPts val="1349"/>
              </a:spcBef>
              <a:buClr>
                <a:srgbClr val="000000"/>
              </a:buClr>
              <a:buFont typeface="Wingdings" charset="2"/>
              <a:buChar char="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ISP competition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625320" indent="-285480">
              <a:spcBef>
                <a:spcPts val="1349"/>
              </a:spcBef>
              <a:buClr>
                <a:srgbClr val="000000"/>
              </a:buClr>
              <a:buFont typeface="Wingdings" charset="2"/>
              <a:buChar char="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Set top box standards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25360" indent="-225360">
              <a:spcBef>
                <a:spcPts val="1576"/>
              </a:spcBef>
              <a:buClr>
                <a:srgbClr val="000000"/>
              </a:buClr>
              <a:buFont typeface="Wingdings" charset="2"/>
              <a:buChar char="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Options to bypass RBOC local loop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25360" indent="-225360">
              <a:spcBef>
                <a:spcPts val="1576"/>
              </a:spcBef>
              <a:buClr>
                <a:srgbClr val="000000"/>
              </a:buClr>
              <a:buFont typeface="Wingdings" charset="2"/>
              <a:buChar char="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Generic standards for network interconnection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25360" indent="0">
              <a:spcBef>
                <a:spcPts val="1012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25360" indent="0">
              <a:spcBef>
                <a:spcPts val="1012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380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Outline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66280" y="1290600"/>
            <a:ext cx="80010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29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Introduction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 algn="ctr">
              <a:spcBef>
                <a:spcPts val="29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Product Offering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 algn="ctr">
              <a:spcBef>
                <a:spcPts val="29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Regulatory Issues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Introduction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380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Why are we doing this Deal?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380880" y="457200"/>
            <a:ext cx="8305920" cy="5867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5360" indent="-22536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25360" indent="-225360">
              <a:spcBef>
                <a:spcPts val="1349"/>
              </a:spcBef>
              <a:buClr>
                <a:srgbClr val="000000"/>
              </a:buClr>
              <a:buFont typeface="Wingdings" charset="2"/>
              <a:buChar char="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Generate demand for broadband service (in initial stages, &gt; 2 Mbps per household).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25360" indent="-225360">
              <a:spcBef>
                <a:spcPts val="1349"/>
              </a:spcBef>
              <a:buClr>
                <a:srgbClr val="000000"/>
              </a:buClr>
              <a:buFont typeface="Wingdings" charset="2"/>
              <a:buChar char="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Develop consumer platform on which increasingly more complicated broadband services will be delivered.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25360" indent="-225360">
              <a:spcBef>
                <a:spcPts val="1349"/>
              </a:spcBef>
              <a:buClr>
                <a:srgbClr val="000000"/>
              </a:buClr>
              <a:buFont typeface="Wingdings" charset="2"/>
              <a:buChar char="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Hands-on experience with issues/economics of broadband product deployment.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25360" indent="-225360">
              <a:spcBef>
                <a:spcPts val="1349"/>
              </a:spcBef>
              <a:buClr>
                <a:srgbClr val="000000"/>
              </a:buClr>
              <a:buFont typeface="Wingdings" charset="2"/>
              <a:buChar char="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Develop EBS’ brand name in the industry as a respected enabler of broadband products and services.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25360" indent="-225360">
              <a:spcBef>
                <a:spcPts val="1349"/>
              </a:spcBef>
              <a:buClr>
                <a:srgbClr val="000000"/>
              </a:buClr>
              <a:buFont typeface="Wingdings" charset="2"/>
              <a:buChar char="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Capture rev. share from e-commerce and advertising, preferential service provider relationships, etc.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25360" indent="-225360">
              <a:spcBef>
                <a:spcPts val="1349"/>
              </a:spcBef>
              <a:buClr>
                <a:srgbClr val="000000"/>
              </a:buClr>
              <a:buFont typeface="Wingdings" charset="2"/>
              <a:buChar char="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Drive liquidity and competition in broadband space.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25360" indent="0">
              <a:spcBef>
                <a:spcPts val="1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380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Who is Blockbuster?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456840" y="762120"/>
            <a:ext cx="8496360" cy="5207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5360" indent="-22536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25360" indent="-225360">
              <a:spcBef>
                <a:spcPts val="1012"/>
              </a:spcBef>
              <a:buClr>
                <a:srgbClr val="000000"/>
              </a:buClr>
              <a:buFont typeface="Wingdings" charset="2"/>
              <a:buChar char="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Blockbuster Inc. is a publicly traded subsidiary of Viacom Inc.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25360" indent="-225360">
              <a:spcBef>
                <a:spcPts val="1012"/>
              </a:spcBef>
              <a:buClr>
                <a:srgbClr val="000000"/>
              </a:buClr>
              <a:buFont typeface="Wingdings" charset="2"/>
              <a:buChar char="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7,300 stores in 26 countries.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25360" indent="-225360">
              <a:spcBef>
                <a:spcPts val="1012"/>
              </a:spcBef>
              <a:buClr>
                <a:srgbClr val="000000"/>
              </a:buClr>
              <a:buFont typeface="Wingdings" charset="2"/>
              <a:buChar char="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Blockbuster is the #1 customer of the Hollywood studios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25360" indent="-225360">
              <a:spcBef>
                <a:spcPts val="1012"/>
              </a:spcBef>
              <a:buClr>
                <a:srgbClr val="000000"/>
              </a:buClr>
              <a:buFont typeface="Wingdings" charset="2"/>
              <a:buChar char="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32% share of the domestic video rental business (four times its nearest competitor).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25360" indent="-225360">
              <a:spcBef>
                <a:spcPts val="1012"/>
              </a:spcBef>
              <a:buClr>
                <a:srgbClr val="000000"/>
              </a:buClr>
              <a:buFont typeface="Wingdings" charset="2"/>
              <a:buChar char="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Blockbuster’s 5,000 U.S. stores are within 10 minutes of 70% of the U.S. population and in 1999 experienced store traffic of 3 million customers a day.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25360" indent="-225360">
              <a:spcBef>
                <a:spcPts val="1012"/>
              </a:spcBef>
              <a:buClr>
                <a:srgbClr val="000000"/>
              </a:buClr>
              <a:buFont typeface="Wingdings" charset="2"/>
              <a:buChar char="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With the world’s leading home entertainment brand, Blockbuster is bringing its powerful name, marketing force, 65 million active household accounts, studio relationships and global store presence to this new business.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380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 for High Bandwidth Content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30" name=""/>
          <p:cNvGraphicFramePr/>
          <p:nvPr/>
        </p:nvGraphicFramePr>
        <p:xfrm>
          <a:off x="1828800" y="1523880"/>
          <a:ext cx="5791320" cy="4684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828800" y="1523880"/>
                    <a:ext cx="5791320" cy="4684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2" name=""/>
          <p:cNvSpPr/>
          <p:nvPr/>
        </p:nvSpPr>
        <p:spPr>
          <a:xfrm>
            <a:off x="1295280" y="914400"/>
            <a:ext cx="6858000" cy="540360"/>
          </a:xfrm>
          <a:prstGeom prst="rec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  <a:effectLst>
            <a:outerShdw dist="107932" dir="189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52200" rIns="52200" tIns="26280" bIns="2628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spcAft>
                <a:spcPts val="49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In the U.S. alone,  VOD is projected to enable over $14 billion dollars in other high bandwidth applications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143000" y="6019920"/>
            <a:ext cx="7162920" cy="296640"/>
          </a:xfrm>
          <a:prstGeom prst="rec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  <a:effectLst>
            <a:outerShdw dist="107932" dir="189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52200" rIns="52200" tIns="26280" bIns="2628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spcAft>
                <a:spcPts val="49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International opportunities will add significantly to this projected value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380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VOD - The First Killer Application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35" name=""/>
          <p:cNvGraphicFramePr/>
          <p:nvPr/>
        </p:nvGraphicFramePr>
        <p:xfrm>
          <a:off x="838080" y="1143000"/>
          <a:ext cx="7239240" cy="3646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38080" y="1143000"/>
                    <a:ext cx="7239240" cy="3646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7" name=""/>
          <p:cNvSpPr/>
          <p:nvPr/>
        </p:nvSpPr>
        <p:spPr>
          <a:xfrm>
            <a:off x="990720" y="4800600"/>
            <a:ext cx="7238880" cy="99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spcAft>
                <a:spcPts val="49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Opportunity Assessment 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37"/>
              </a:spcBef>
              <a:spcAft>
                <a:spcPts val="437"/>
              </a:spcAft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High interest for VOD service: 72% of movie watching households expressed interest.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37"/>
              </a:spcBef>
              <a:spcAft>
                <a:spcPts val="437"/>
              </a:spcAft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BBI/EBS are well positioned to capture at least 40% if the VOD market.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"/>
          <p:cNvSpPr/>
          <p:nvPr/>
        </p:nvSpPr>
        <p:spPr>
          <a:xfrm>
            <a:off x="2739600" y="5759280"/>
            <a:ext cx="1107360" cy="54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52200" rIns="52200" tIns="26280" bIns="26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Technology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Barrier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6836760" y="1349280"/>
            <a:ext cx="1704600" cy="47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52200" rIns="52200" tIns="26280" bIns="26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VOD technology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becomes mainstream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65200" y="4726080"/>
            <a:ext cx="2133720" cy="6015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52200" rIns="52200" tIns="26280" bIns="26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During the “lab” trials of 1993-1999, VOD was technically feasible but cost prohibitive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1289160" y="3759120"/>
            <a:ext cx="2679480" cy="6015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52200" rIns="52200" tIns="26280" bIns="26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Technology and costs have now aligned, resulting in an economically-viable, scalable solution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013280" y="4724280"/>
            <a:ext cx="1600200" cy="23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52200" rIns="52200" tIns="26280" bIns="26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VOD business today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 flipH="1">
            <a:off x="3796920" y="4843440"/>
            <a:ext cx="3524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52200" rIns="52200" tIns="-25920" bIns="-259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rot="16372200">
            <a:off x="2879280" y="4928760"/>
            <a:ext cx="787680" cy="711360"/>
          </a:xfrm>
          <a:prstGeom prst="flowChartInputOutput">
            <a:avLst/>
          </a:prstGeom>
          <a:blipFill rotWithShape="0">
            <a:blip r:embed="rId1"/>
            <a:srcRect/>
            <a:tile tx="0" ty="0" sx="100000" sy="100000" algn="ctr"/>
          </a:blip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232080" y="5257800"/>
            <a:ext cx="76320" cy="76320"/>
          </a:xfrm>
          <a:prstGeom prst="flowChartConnector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065240" y="5300640"/>
            <a:ext cx="2185920" cy="584280"/>
          </a:xfrm>
          <a:custGeom>
            <a:avLst/>
            <a:gdLst/>
            <a:ahLst/>
            <a:rect l="l" t="t" r="r" b="b"/>
            <a:pathLst>
              <a:path w="1104" h="344">
                <a:moveTo>
                  <a:pt x="0" y="336"/>
                </a:moveTo>
                <a:cubicBezTo>
                  <a:pt x="268" y="340"/>
                  <a:pt x="536" y="344"/>
                  <a:pt x="720" y="288"/>
                </a:cubicBezTo>
                <a:cubicBezTo>
                  <a:pt x="904" y="232"/>
                  <a:pt x="1040" y="48"/>
                  <a:pt x="1104" y="0"/>
                </a:cubicBezTo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497400" y="1071720"/>
            <a:ext cx="5189400" cy="3963960"/>
          </a:xfrm>
          <a:custGeom>
            <a:avLst/>
            <a:gdLst/>
            <a:ahLst/>
            <a:rect l="l" t="t" r="r" b="b"/>
            <a:pathLst>
              <a:path w="3269" h="2497">
                <a:moveTo>
                  <a:pt x="3269" y="5"/>
                </a:moveTo>
                <a:cubicBezTo>
                  <a:pt x="3028" y="6"/>
                  <a:pt x="2787" y="7"/>
                  <a:pt x="2630" y="7"/>
                </a:cubicBezTo>
                <a:cubicBezTo>
                  <a:pt x="2473" y="7"/>
                  <a:pt x="2418" y="0"/>
                  <a:pt x="2326" y="7"/>
                </a:cubicBezTo>
                <a:cubicBezTo>
                  <a:pt x="2234" y="14"/>
                  <a:pt x="2153" y="21"/>
                  <a:pt x="2079" y="48"/>
                </a:cubicBezTo>
                <a:cubicBezTo>
                  <a:pt x="2005" y="75"/>
                  <a:pt x="1960" y="104"/>
                  <a:pt x="1882" y="171"/>
                </a:cubicBezTo>
                <a:cubicBezTo>
                  <a:pt x="1804" y="238"/>
                  <a:pt x="1703" y="343"/>
                  <a:pt x="1611" y="451"/>
                </a:cubicBezTo>
                <a:cubicBezTo>
                  <a:pt x="1519" y="559"/>
                  <a:pt x="1430" y="682"/>
                  <a:pt x="1331" y="820"/>
                </a:cubicBezTo>
                <a:cubicBezTo>
                  <a:pt x="1232" y="958"/>
                  <a:pt x="1135" y="1115"/>
                  <a:pt x="1019" y="1281"/>
                </a:cubicBezTo>
                <a:cubicBezTo>
                  <a:pt x="903" y="1447"/>
                  <a:pt x="751" y="1660"/>
                  <a:pt x="633" y="1815"/>
                </a:cubicBezTo>
                <a:cubicBezTo>
                  <a:pt x="515" y="1970"/>
                  <a:pt x="417" y="2095"/>
                  <a:pt x="312" y="2209"/>
                </a:cubicBezTo>
                <a:cubicBezTo>
                  <a:pt x="207" y="2323"/>
                  <a:pt x="103" y="2410"/>
                  <a:pt x="0" y="2497"/>
                </a:cubicBezTo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664080" y="4803840"/>
            <a:ext cx="91800" cy="92160"/>
          </a:xfrm>
          <a:prstGeom prst="plus">
            <a:avLst>
              <a:gd name="adj" fmla="val 25000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52200" rIns="52200" tIns="20880" bIns="2088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072040" y="3486240"/>
            <a:ext cx="1905120" cy="784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52200" rIns="52200" tIns="26280" bIns="26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 a business breaks through the technology barrier, the focus shifts to commercial factors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783400" y="2438280"/>
            <a:ext cx="2209680" cy="784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52200" rIns="52200" tIns="26280" bIns="26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research, strategy, advertising,  brand and commercial alliances will determine the winners and losers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7423200" y="819000"/>
            <a:ext cx="469800" cy="463680"/>
          </a:xfrm>
          <a:prstGeom prst="star5">
            <a:avLst/>
          </a:prstGeom>
          <a:solidFill>
            <a:srgbClr val="3333cc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2" name=""/>
          <p:cNvGrpSpPr/>
          <p:nvPr/>
        </p:nvGrpSpPr>
        <p:grpSpPr>
          <a:xfrm>
            <a:off x="571680" y="4476600"/>
            <a:ext cx="228600" cy="246600"/>
            <a:chOff x="571680" y="4476600"/>
            <a:chExt cx="228600" cy="246600"/>
          </a:xfrm>
        </p:grpSpPr>
        <p:sp>
          <p:nvSpPr>
            <p:cNvPr id="53" name=""/>
            <p:cNvSpPr/>
            <p:nvPr/>
          </p:nvSpPr>
          <p:spPr>
            <a:xfrm>
              <a:off x="590760" y="4508280"/>
              <a:ext cx="196560" cy="190800"/>
            </a:xfrm>
            <a:prstGeom prst="flowChartConnector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571680" y="4476600"/>
              <a:ext cx="22860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1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5" name=""/>
          <p:cNvGrpSpPr/>
          <p:nvPr/>
        </p:nvGrpSpPr>
        <p:grpSpPr>
          <a:xfrm>
            <a:off x="1295280" y="3511440"/>
            <a:ext cx="228600" cy="246600"/>
            <a:chOff x="1295280" y="3511440"/>
            <a:chExt cx="228600" cy="246600"/>
          </a:xfrm>
        </p:grpSpPr>
        <p:sp>
          <p:nvSpPr>
            <p:cNvPr id="56" name=""/>
            <p:cNvSpPr/>
            <p:nvPr/>
          </p:nvSpPr>
          <p:spPr>
            <a:xfrm>
              <a:off x="1314360" y="3543480"/>
              <a:ext cx="196920" cy="190440"/>
            </a:xfrm>
            <a:prstGeom prst="flowChartConnector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1295280" y="3511440"/>
              <a:ext cx="22860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8" name=""/>
          <p:cNvGrpSpPr/>
          <p:nvPr/>
        </p:nvGrpSpPr>
        <p:grpSpPr>
          <a:xfrm>
            <a:off x="5079960" y="3238560"/>
            <a:ext cx="228600" cy="246600"/>
            <a:chOff x="5079960" y="3238560"/>
            <a:chExt cx="228600" cy="246600"/>
          </a:xfrm>
        </p:grpSpPr>
        <p:sp>
          <p:nvSpPr>
            <p:cNvPr id="59" name=""/>
            <p:cNvSpPr/>
            <p:nvPr/>
          </p:nvSpPr>
          <p:spPr>
            <a:xfrm>
              <a:off x="5099040" y="3270240"/>
              <a:ext cx="196920" cy="190440"/>
            </a:xfrm>
            <a:prstGeom prst="flowChartConnector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5079960" y="3238560"/>
              <a:ext cx="22860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3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1" name=""/>
          <p:cNvGrpSpPr/>
          <p:nvPr/>
        </p:nvGrpSpPr>
        <p:grpSpPr>
          <a:xfrm>
            <a:off x="5784840" y="2190600"/>
            <a:ext cx="228600" cy="246600"/>
            <a:chOff x="5784840" y="2190600"/>
            <a:chExt cx="228600" cy="246600"/>
          </a:xfrm>
        </p:grpSpPr>
        <p:sp>
          <p:nvSpPr>
            <p:cNvPr id="62" name=""/>
            <p:cNvSpPr/>
            <p:nvPr/>
          </p:nvSpPr>
          <p:spPr>
            <a:xfrm>
              <a:off x="5803920" y="2222280"/>
              <a:ext cx="196920" cy="190440"/>
            </a:xfrm>
            <a:prstGeom prst="flowChartConnector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5784840" y="2190600"/>
              <a:ext cx="22860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4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4" name=""/>
          <p:cNvSpPr/>
          <p:nvPr/>
        </p:nvSpPr>
        <p:spPr>
          <a:xfrm>
            <a:off x="1174680" y="1066680"/>
            <a:ext cx="3187800" cy="78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52200" rIns="52200" tIns="26280" bIns="26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and Blockbuster are uniquely qualified to successfully roll-out and scale a true VOD experience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685800" y="228600"/>
            <a:ext cx="777240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Commercial Viability Curve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Product Offering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15648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2000-04-09T19:45:51Z</dcterms:created>
  <dc:creator>Ken Tate</dc:creator>
  <dc:description/>
  <dc:language>en-US</dc:language>
  <cp:lastModifiedBy>corbin_barnes</cp:lastModifiedBy>
  <cp:lastPrinted>2000-08-19T13:03:54Z</cp:lastPrinted>
  <dcterms:modified xsi:type="dcterms:W3CDTF">2000-10-16T18:00:19Z</dcterms:modified>
  <cp:revision>406</cp:revision>
  <dc:subject/>
  <dc:title>No Slide Title</dc:title>
</cp:coreProperties>
</file>