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wmf" ContentType="image/x-wmf"/>
  <Override PartName="/ppt/media/image4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0"/>
            <a:ext cx="7034400" cy="919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body"/>
          </p:nvPr>
        </p:nvSpPr>
        <p:spPr>
          <a:xfrm>
            <a:off x="938160" y="4368600"/>
            <a:ext cx="5159520" cy="413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ldImg"/>
          </p:nvPr>
        </p:nvSpPr>
        <p:spPr>
          <a:xfrm>
            <a:off x="1233360" y="694800"/>
            <a:ext cx="4579920" cy="343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move the slide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sldImg"/>
          </p:nvPr>
        </p:nvSpPr>
        <p:spPr>
          <a:xfrm>
            <a:off x="1230480" y="690480"/>
            <a:ext cx="4592520" cy="3444840"/>
          </a:xfrm>
          <a:prstGeom prst="rect">
            <a:avLst/>
          </a:prstGeom>
          <a:ln w="0">
            <a:noFill/>
          </a:ln>
        </p:spPr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938160" y="4368600"/>
            <a:ext cx="5159520" cy="413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this slide, focus on emphasizing the traditional service and paint the picture that the items offered on the second half of the slide provide a significantly greater degree of flexibility for the client to lower costs and maximize the value of the underlying commodities and be tailored to better fit within the underlying process (oil &amp; gas field, gathering system, processing plant, etc.).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ldImg"/>
          </p:nvPr>
        </p:nvSpPr>
        <p:spPr>
          <a:xfrm>
            <a:off x="1230480" y="690480"/>
            <a:ext cx="4592520" cy="3444840"/>
          </a:xfrm>
          <a:prstGeom prst="rect">
            <a:avLst/>
          </a:prstGeom>
          <a:ln w="0">
            <a:noFill/>
          </a:ln>
        </p:spPr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938160" y="4368600"/>
            <a:ext cx="5159520" cy="413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this slide, focus on emphasizing the traditional service and paint the picture that the items offered on the second half of the slide provide a significantly greater degree of flexibility for the client to lower costs and maximize the value of the underlying commodities and be tailored to better fit within the underlying process (oil &amp; gas field, gathering system, processing plant, etc.).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ldImg"/>
          </p:nvPr>
        </p:nvSpPr>
        <p:spPr>
          <a:xfrm>
            <a:off x="1230480" y="690480"/>
            <a:ext cx="4592520" cy="3444840"/>
          </a:xfrm>
          <a:prstGeom prst="rect">
            <a:avLst/>
          </a:prstGeom>
          <a:ln w="0">
            <a:noFill/>
          </a:ln>
        </p:spPr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938160" y="4368600"/>
            <a:ext cx="515952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this slide, focus on emphasizing the traditional service and paint the picture that the items offered on the second half of the slide provide a significantly greater degree of flexibility for the client to lower costs and maximize the value of the underlying commodities and be tailored to better fit within the underlying process (oil &amp; gas field, gathering system, processing plant, etc.).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ldImg"/>
          </p:nvPr>
        </p:nvSpPr>
        <p:spPr>
          <a:xfrm>
            <a:off x="1230480" y="690480"/>
            <a:ext cx="4592520" cy="3444840"/>
          </a:xfrm>
          <a:prstGeom prst="rect">
            <a:avLst/>
          </a:prstGeom>
          <a:ln w="0">
            <a:noFill/>
          </a:ln>
        </p:spPr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938160" y="4368600"/>
            <a:ext cx="5159520" cy="413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this slide, focus on emphasizing the traditional service and paint the picture that the items offered on the second half of the slide provide a significantly greater degree of flexibility for the client to lower costs and maximize the value of the underlying commodities and be tailored to better fit within the underlying process (oil &amp; gas field, gathering system, processing plant, etc.).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9CEDD4-54DB-41E7-B199-8C3D0E168A4C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339560" y="466200"/>
            <a:ext cx="7165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0" algn="ctr">
              <a:lnSpc>
                <a:spcPct val="95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38360" algn="ctr">
              <a:lnSpc>
                <a:spcPct val="90000"/>
              </a:lnSpc>
              <a:spcBef>
                <a:spcPts val="964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e000c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282840" y="5843520"/>
            <a:ext cx="3568680" cy="5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September 2001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32120" y="4376880"/>
            <a:ext cx="6311880" cy="16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Prepared for: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Xcel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LogoWh" descr=""/>
          <p:cNvPicPr/>
          <p:nvPr/>
        </p:nvPicPr>
        <p:blipFill>
          <a:blip r:embed="rId1"/>
          <a:stretch/>
        </p:blipFill>
        <p:spPr>
          <a:xfrm>
            <a:off x="3587760" y="663480"/>
            <a:ext cx="2705040" cy="271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1789200" y="3220920"/>
            <a:ext cx="6510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Blend &amp; Extend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What is a blend &amp; extend?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368360" y="14097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recent precipitous decline in the forward gas curve has created a situation where many of our customers have locked in gas prices that are as much as $2.50 above market for this coming winter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blend &amp; extend product allows you to take advantage of the depressed forward curve by extending your purchase deal and spreading the above-market premium over a longer time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a result, your customers will pay less during the coming winter and rate changes will be more gradual in the future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CD4CCC-C011-4347-A03E-04C40E18C8A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Blend &amp; Extend Example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368360" y="14097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April 2001, XYZ locked in prices for 10,000 MMBtu/d Nov’01-Mar’02 at $5.00 per MMBtu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Today, market prices are as follows: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32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Nov’01-Mar’02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$2.40 per MMBtu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32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Nov’01-Oct’04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$2.60 per MMBtu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0">
              <a:lnSpc>
                <a:spcPct val="90000"/>
              </a:lnSpc>
              <a:spcBef>
                <a:spcPts val="326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today’s market XYZ’s purchase is $2.60 per MMBtu out-of-the-money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XYZ could enter into a blend &amp; extend under the following terms: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49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 ‘01 - Oct ‘04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49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 MMBtu/d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49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Price: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$2.79 per MMBtu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blend &amp; extend would provide a savings of $2.60 per MMBtu this winter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B0A253-6DC8-4EA8-8623-E925D06D3A4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Why buy Rockies gas long term?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368360" y="1409760"/>
            <a:ext cx="7578720" cy="68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1279440" y="4014720"/>
          <a:ext cx="4191120" cy="2662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9440" y="4014720"/>
                    <a:ext cx="4191120" cy="26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" name=""/>
          <p:cNvGraphicFramePr/>
          <p:nvPr/>
        </p:nvGraphicFramePr>
        <p:xfrm>
          <a:off x="1127160" y="1397160"/>
          <a:ext cx="4324320" cy="2662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27160" y="1397160"/>
                    <a:ext cx="4324320" cy="26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263557-DE5F-4FBC-939C-F6BF112E884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452960" y="1297080"/>
            <a:ext cx="3737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8240"/>
                </a:solidFill>
                <a:effectLst/>
                <a:uFillTx/>
                <a:latin typeface="Arial Black"/>
              </a:rPr>
              <a:t>Supply/Demand Balance </a:t>
            </a:r>
            <a:r>
              <a:rPr b="0" lang="en-US" sz="1000" strike="noStrike" u="sng">
                <a:solidFill>
                  <a:srgbClr val="008240"/>
                </a:solidFill>
                <a:effectLst/>
                <a:uFillTx/>
                <a:latin typeface="Arial Black"/>
              </a:rPr>
              <a:t>without</a:t>
            </a:r>
            <a:r>
              <a:rPr b="0" lang="en-US" sz="1000" strike="noStrike" u="none">
                <a:solidFill>
                  <a:srgbClr val="008240"/>
                </a:solidFill>
                <a:effectLst/>
                <a:uFillTx/>
                <a:latin typeface="Arial Black"/>
              </a:rPr>
              <a:t> San Juan Declines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508040" y="1549440"/>
            <a:ext cx="3353040" cy="1440"/>
          </a:xfrm>
          <a:prstGeom prst="line">
            <a:avLst/>
          </a:prstGeom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08040" y="4210200"/>
            <a:ext cx="3353040" cy="1440"/>
          </a:xfrm>
          <a:prstGeom prst="line">
            <a:avLst/>
          </a:prstGeom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437120" y="3971880"/>
            <a:ext cx="3512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8240"/>
                </a:solidFill>
                <a:effectLst/>
                <a:uFillTx/>
                <a:latin typeface="Arial Black"/>
              </a:rPr>
              <a:t>Supply/Demand Balance with San Juan Declines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09720" y="2844720"/>
            <a:ext cx="1756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Trailblazer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 flipV="1">
            <a:off x="2619000" y="2844720"/>
            <a:ext cx="304920" cy="14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545280" y="2494080"/>
            <a:ext cx="134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Kern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 flipV="1">
            <a:off x="3417480" y="2493720"/>
            <a:ext cx="304920" cy="14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683520" y="2189160"/>
            <a:ext cx="1442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NWPL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 flipV="1">
            <a:off x="3641400" y="2158920"/>
            <a:ext cx="228600" cy="14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797440" y="4624560"/>
            <a:ext cx="2638440" cy="13741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Rockies supply has only grown by 800 MMcfd over the last six years, implying a potential long period of over capacity following the the total 1,400 MMcfd of expansions (Trailblazer, Kern, NWPL)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05560" y="1700280"/>
            <a:ext cx="3092400" cy="23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Following the 2003 Kern expansion, the Rockies should demonstrate relative price strength, as supply growth will likely take  a minimum of 2 to 3 years to fill the 900 MMcfd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C73D1A-2097-41D7-B7B6-603C6C2BFF7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Frequently Asked Questions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368360" y="14097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I still do a blend &amp; extend with Enron if my existing, out-of-the-money, fixed price deal is with another company?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49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Yes.  Enron can either take assignment of your existing deal or provide you the up-front funds to “cash out” with your counter party.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49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what term or volume can I blend &amp; extend my out-of-the-money deal?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49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can offer blend &amp; extend products over the time horizon and volume profile that best suits your needs.  The greater the term and volume, the less the per MMBtu cost.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49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a blend &amp; extend have to be a physical deal?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49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with most gas products we offer, a blend &amp; extend can be done financially or physically, allowing your existing physical deals to be left in place.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49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49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836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695A7A-7B70-41CD-BC42-25A50130C26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Paul Bieniawski</dc:creator>
  <dc:description/>
  <dc:language>en-US</dc:language>
  <cp:lastModifiedBy>Tyrell</cp:lastModifiedBy>
  <cp:lastPrinted>2001-04-10T09:07:22Z</cp:lastPrinted>
  <dcterms:modified xsi:type="dcterms:W3CDTF">2001-09-20T13:05:30Z</dcterms:modified>
  <cp:revision>376</cp:revision>
  <dc:subject/>
  <dc:title>Business Plan 2001</dc:title>
</cp:coreProperties>
</file>