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32600" cy="91614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37C9FD3-0256-421C-A15A-D19EE47F98D9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81F8CCC-1719-48F7-9C99-13D8C6813FC0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24EA11-BFB3-465D-83AF-555D228DE484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6D30E9B-B299-4CE7-B09C-17330B97A772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6854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4343400" y="6400440"/>
            <a:ext cx="45720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2430648-C785-406B-8182-CF8042205E6A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1294920" y="2057040"/>
            <a:ext cx="6629400" cy="3809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 October 2000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1600200" y="762120"/>
            <a:ext cx="5943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Binary (Digital)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2209680" y="304920"/>
            <a:ext cx="4800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Delta of a COD Put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743200" y="1295280"/>
            <a:ext cx="35812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Strike = $2.00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Contingent premium = $0.11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Volatility = 20%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457200" y="106668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095193-D0A2-4668-BB35-711CFA0C065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1905120" y="152280"/>
            <a:ext cx="5333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Gamma of a COD Put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892240" y="1600200"/>
            <a:ext cx="342756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Strike = $2.00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Contingent Premium = $0.11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Volatility = 20%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457200" y="114300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B5C16A8-F79B-42F8-A4BD-4E12D3402E6A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838080" y="304920"/>
            <a:ext cx="7477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Homework on Binary Options 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62120" y="1905120"/>
            <a:ext cx="769608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price of an asset-or-nothing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on January ‘97 Natural Gas contract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(of NYMEX) currently trading at $1.90/MMBtu.  The option has a strike price of $2.00/MMBtu, expires in one year, and is written on 100 contracts (Note:  each NYMEX Natural Gas contract has a volume of 10,000 MMBtu).  Assume a constant volatility of 20% for the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and a risk-free rate of 5% per annum.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H="1">
            <a:off x="476280" y="121932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F2B4724-A331-4704-A2A3-4AF85D5AC0C8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Binary Options</a:t>
            </a:r>
            <a:br>
              <a:rPr sz="4000"/>
            </a:b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1219320" y="1523880"/>
            <a:ext cx="6858000" cy="48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Binary options have discontinuous payoffs;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they are either on or off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9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Also called digital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Types include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or nothing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or nothing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be combined with other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COD 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contingent premium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Gap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>
            <a:off x="457200" y="106668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A269FD-F6A3-4EA5-9604-DC63701E9A43}" type="slidenum">
              <a:t>2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Cash or Nothing Option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1676520" y="2819160"/>
            <a:ext cx="0" cy="2819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676520" y="5638680"/>
            <a:ext cx="62038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V="1">
            <a:off x="4572000" y="4038120"/>
            <a:ext cx="0" cy="1600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572000" y="4038480"/>
            <a:ext cx="28195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024280" y="2727360"/>
            <a:ext cx="23209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Pay X if Price </a:t>
            </a: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Symbol"/>
                <a:ea typeface="Symbol"/>
              </a:rPr>
              <a:t></a:t>
            </a: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 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Pay 0 if Price &lt; 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143000" y="380988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X</a:t>
            </a:r>
            <a:r>
              <a:rPr b="0" lang="en-US" sz="2400" strike="noStrike" u="none">
                <a:solidFill>
                  <a:srgbClr val="00ff99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400" strike="noStrike" u="none">
                <a:solidFill>
                  <a:srgbClr val="00ff99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</a:t>
            </a:r>
            <a:r>
              <a:rPr b="0" lang="en-US" sz="2400" strike="noStrike" u="none">
                <a:solidFill>
                  <a:srgbClr val="00ff99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343400" y="5791320"/>
            <a:ext cx="533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 rot="10800000">
            <a:off x="456840" y="3429000"/>
            <a:ext cx="48528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Payoff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6200000">
            <a:off x="7491600" y="5614920"/>
            <a:ext cx="48528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>
            <a:off x="625320" y="144792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A5E931B-74BF-4402-BE89-A45E559E7CCD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Asset or Nothing Option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1371600" y="2590920"/>
            <a:ext cx="0" cy="30477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371600" y="5638680"/>
            <a:ext cx="6546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285280" y="2514600"/>
            <a:ext cx="18396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Pay F if F </a:t>
            </a: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Symbol"/>
                <a:ea typeface="Symbol"/>
              </a:rPr>
              <a:t></a:t>
            </a: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 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Pay 0 if F &lt; 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 flipV="1" rot="5400000">
            <a:off x="237600" y="3724920"/>
            <a:ext cx="990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Payoff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421520" y="5791320"/>
            <a:ext cx="364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4572000" y="4343400"/>
            <a:ext cx="0" cy="1295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371600" y="5638680"/>
            <a:ext cx="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4572000" y="3429000"/>
            <a:ext cx="1981080" cy="914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392240" y="5791320"/>
            <a:ext cx="80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579600" y="1295280"/>
            <a:ext cx="811656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6B8CDEA-1108-494C-AFCC-7F568F02E38D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Valuation of Binary Options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533520" y="1523880"/>
            <a:ext cx="8229600" cy="4648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19999"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or nothing call: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Payoff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X if final price F &gt; strike price K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O otherwise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Value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e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-r(T-t)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[X Prob{F &gt; K} + O Prob {F &lt; K}]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e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-r(T-t)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X M(d</a:t>
            </a: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or nothing call: 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Payoff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F if final price F &gt; strike price K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O otherwise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00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Value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e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-r(T-t)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 N(d</a:t>
            </a: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1" lang="en-US" sz="16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T-t = Time to option expiry,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Volatility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749"/>
              </a:spcBef>
              <a:buNone/>
              <a:tabLst>
                <a:tab algn="l" pos="0"/>
                <a:tab algn="l" pos="795240"/>
                <a:tab algn="l" pos="1590840"/>
                <a:tab algn="l" pos="2386080"/>
                <a:tab algn="l" pos="3181320"/>
                <a:tab algn="l" pos="3976560"/>
                <a:tab algn="l" pos="4772160"/>
                <a:tab algn="l" pos="5567400"/>
                <a:tab algn="l" pos="6362640"/>
                <a:tab algn="l" pos="7157880"/>
                <a:tab algn="l" pos="7953480"/>
                <a:tab algn="l" pos="8748720"/>
                <a:tab algn="l" pos="9543960"/>
                <a:tab algn="l" pos="103395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456840" y="1219320"/>
            <a:ext cx="823428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39263F-2474-45AB-8DD2-7FB37988D1CA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2209680" y="304920"/>
            <a:ext cx="4648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COD Options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990720" y="1752480"/>
            <a:ext cx="723888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with no initial premium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settlement occurs only if the option premium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finishes in-the-money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COD call payoff = F(T) - X if option is in-the money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(I.e. F(T)&gt;K), and O otherwise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F(T) = underlying price at expiry &amp; K = strike price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Reference price X is set above K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 buyer has to pay money (negative payoff) 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574560"/>
                <a:tab algn="l" pos="1149480"/>
                <a:tab algn="l" pos="1724040"/>
                <a:tab algn="l" pos="2298600"/>
                <a:tab algn="l" pos="2873520"/>
                <a:tab algn="l" pos="3448080"/>
                <a:tab algn="l" pos="4022640"/>
                <a:tab algn="l" pos="4597560"/>
                <a:tab algn="l" pos="5172120"/>
                <a:tab algn="l" pos="5746680"/>
                <a:tab algn="l" pos="6321600"/>
                <a:tab algn="l" pos="6896160"/>
                <a:tab algn="l" pos="7470720"/>
                <a:tab algn="l" pos="8045280"/>
                <a:tab algn="l" pos="8620200"/>
                <a:tab algn="l" pos="9194760"/>
                <a:tab algn="l" pos="9769320"/>
                <a:tab algn="l" pos="10344240"/>
                <a:tab algn="l" pos="10918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the event the under-lying price settles in between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 and X at expiry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384120" y="121932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CAD0044-1BD5-4818-A00D-F9A9578D8A8F}" type="slidenum">
              <a:t>6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COD Call Option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1676520" y="1828800"/>
            <a:ext cx="0" cy="41911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676520" y="4648320"/>
            <a:ext cx="6318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971800" y="464832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2971800" y="2057400"/>
            <a:ext cx="3733920" cy="3276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971800" y="5410080"/>
            <a:ext cx="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971800" y="5334120"/>
            <a:ext cx="4114800" cy="0"/>
          </a:xfrm>
          <a:prstGeom prst="line">
            <a:avLst/>
          </a:prstGeom>
          <a:ln w="12600">
            <a:solidFill>
              <a:srgbClr val="00ff99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2971800" y="1676160"/>
            <a:ext cx="3200400" cy="2971800"/>
          </a:xfrm>
          <a:prstGeom prst="line">
            <a:avLst/>
          </a:prstGeom>
          <a:ln cap="rnd" w="12600">
            <a:solidFill>
              <a:srgbClr val="00ff99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42080" y="1839960"/>
            <a:ext cx="958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Payoff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991080" y="5105520"/>
            <a:ext cx="1014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-X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——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820960" y="4267080"/>
            <a:ext cx="350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621560" y="4800600"/>
            <a:ext cx="760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127600" y="5638680"/>
            <a:ext cx="4939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(COD call) = (Euro. call) - cash or nothing)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457200" y="129528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A2F722D-6DE4-4DA4-84BE-1F7074C7B97D}" type="slidenum">
              <a:t>7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COD Options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1371600" y="1676520"/>
            <a:ext cx="0" cy="25905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371600" y="4267080"/>
            <a:ext cx="6546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05280" y="1447920"/>
            <a:ext cx="902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Payoff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696080" y="4495680"/>
            <a:ext cx="892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 flipV="1">
            <a:off x="1843920" y="1724400"/>
            <a:ext cx="4312440" cy="3434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6172200" y="426708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172200" y="3733920"/>
            <a:ext cx="358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057400" y="5181480"/>
            <a:ext cx="4114800" cy="0"/>
          </a:xfrm>
          <a:prstGeom prst="line">
            <a:avLst/>
          </a:prstGeom>
          <a:ln cap="rnd" w="19080">
            <a:solidFill>
              <a:srgbClr val="00ff99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 flipV="1">
            <a:off x="2651040" y="1563120"/>
            <a:ext cx="3459960" cy="2664720"/>
          </a:xfrm>
          <a:prstGeom prst="line">
            <a:avLst/>
          </a:prstGeom>
          <a:ln cap="rnd" w="12600">
            <a:solidFill>
              <a:srgbClr val="00ff99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984240" y="5486400"/>
            <a:ext cx="5277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(COD put) = (Euro. Put) - (cash or nothing)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457200" y="99072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9B339BB-B6B9-4362-B43D-6253DB381453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/>
          </p:nvPr>
        </p:nvSpPr>
        <p:spPr>
          <a:xfrm>
            <a:off x="1371600" y="1752480"/>
            <a:ext cx="647712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85000" lnSpcReduction="9999"/>
          </a:bodyPr>
          <a:p>
            <a:pPr marL="574560" indent="-57456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general, very difficult to hedge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spcBef>
                <a:spcPts val="499"/>
              </a:spcBef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lnSpc>
                <a:spcPct val="100000"/>
              </a:lnSpc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delta at expiry is very sensitive to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spcBef>
                <a:spcPts val="499"/>
              </a:spcBef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when the price is close to the strike,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i.e., gamma is large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lnSpc>
                <a:spcPct val="100000"/>
              </a:lnSpc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hedge CODs using three different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European options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Turnbull (1992)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neutral w.r.t. Delta, Gamma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Delta of Gamma (Omega)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030320"/>
                <a:tab algn="l" pos="2060640"/>
                <a:tab algn="l" pos="3090960"/>
                <a:tab algn="l" pos="4121280"/>
                <a:tab algn="l" pos="5151600"/>
                <a:tab algn="l" pos="6181560"/>
                <a:tab algn="l" pos="7211880"/>
                <a:tab algn="l" pos="8242200"/>
                <a:tab algn="l" pos="9272520"/>
                <a:tab algn="l" pos="103028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Very expensive strategy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1523880" y="304920"/>
            <a:ext cx="6096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Hedging Binary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457200" y="114300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Binary (Digital)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5102CF3-AB21-4C7E-835C-0F5094BF8FB0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1995-10-27T15:29:38Z</dcterms:created>
  <dc:creator>EGS LAN MGR</dc:creator>
  <dc:description/>
  <dc:language>en-US</dc:language>
  <cp:lastModifiedBy>adupont</cp:lastModifiedBy>
  <cp:lastPrinted>1995-11-02T11:55:12Z</cp:lastPrinted>
  <dcterms:modified xsi:type="dcterms:W3CDTF">2000-10-10T19:07:20Z</dcterms:modified>
  <cp:revision>31</cp:revision>
  <dc:subject/>
  <dc:title>Other Exotic Options</dc:title>
</cp:coreProperties>
</file>