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emf" ContentType="image/x-emf"/>
  <Override PartName="/ppt/media/image4.wmf" ContentType="image/x-wmf"/>
  <Override PartName="/ppt/media/image3.wmf" ContentType="image/x-wmf"/>
  <Override PartName="/ppt/media/image5.wmf" ContentType="image/x-wmf"/>
  <Override PartName="/ppt/embeddings/oleObject1.xlsx" ContentType="application/vnd.openxmlformats-officedocument.spreadsheetml.shee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p:notesSz cx="6832600" cy="9161463"/>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BCDAC2CB-A80D-4A6B-B8D8-528C92282554}"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762120" y="228240"/>
            <a:ext cx="7772400" cy="1143000"/>
          </a:xfrm>
          <a:prstGeom prst="rect">
            <a:avLst/>
          </a:prstGeom>
          <a:noFill/>
          <a:ln w="0">
            <a:noFill/>
          </a:ln>
        </p:spPr>
        <p:txBody>
          <a:bodyPr lIns="90360" rIns="90360" tIns="44280" bIns="442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4000" strike="noStrike" u="none">
              <a:solidFill>
                <a:srgbClr val="ffff00"/>
              </a:solidFill>
              <a:effectLst/>
              <a:uFillTx/>
              <a:latin typeface="Arial"/>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360" rIns="90360" tIns="44280" bIns="4428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ff"/>
              </a:solidFill>
              <a:effectLst/>
              <a:uFillTx/>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A8B00EC1-F5D7-43D2-928E-77475FB2CFB9}"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762120" y="228240"/>
            <a:ext cx="7772400" cy="1143000"/>
          </a:xfrm>
          <a:prstGeom prst="rect">
            <a:avLst/>
          </a:prstGeom>
          <a:noFill/>
          <a:ln w="0">
            <a:noFill/>
          </a:ln>
        </p:spPr>
        <p:txBody>
          <a:bodyPr lIns="90360" rIns="90360" tIns="44280" bIns="442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4000" strike="noStrike" u="none">
              <a:solidFill>
                <a:srgbClr val="ffff00"/>
              </a:solidFill>
              <a:effectLst/>
              <a:uFillTx/>
              <a:latin typeface="Arial"/>
            </a:endParaRPr>
          </a:p>
        </p:txBody>
      </p:sp>
      <p:sp>
        <p:nvSpPr>
          <p:cNvPr id="8"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ff"/>
              </a:solidFill>
              <a:effectLst/>
              <a:uFillTx/>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00D46E26-3786-4481-8E12-FD809A859CA6}"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762120" y="228240"/>
            <a:ext cx="7772400" cy="1143000"/>
          </a:xfrm>
          <a:prstGeom prst="rect">
            <a:avLst/>
          </a:prstGeom>
          <a:noFill/>
          <a:ln w="12600">
            <a:solidFill>
              <a:srgbClr val="ffffff"/>
            </a:solidFill>
            <a:miter/>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Click to edit the title text format</a:t>
            </a:r>
            <a:endParaRPr b="1" lang="en-US" sz="4000" strike="noStrike" u="none">
              <a:solidFill>
                <a:srgbClr val="ffff00"/>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360" rIns="90360" tIns="44280" bIns="44280" anchor="t">
            <a:normAutofit/>
          </a:bodyPr>
          <a:p>
            <a:pPr marL="343080" indent="-343080">
              <a:spcBef>
                <a:spcPts val="601"/>
              </a:spcBef>
              <a:buClr>
                <a:srgbClr val="0000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Click to edit the outline text format</a:t>
            </a:r>
            <a:endParaRPr b="1" lang="en-US" sz="2400" strike="noStrike" u="none">
              <a:solidFill>
                <a:srgbClr val="0000ff"/>
              </a:solidFill>
              <a:effectLst/>
              <a:uFillTx/>
              <a:latin typeface="Arial"/>
            </a:endParaRPr>
          </a:p>
          <a:p>
            <a:pPr lvl="1" marL="743040" indent="-285840">
              <a:spcBef>
                <a:spcPts val="601"/>
              </a:spcBef>
              <a:buClr>
                <a:srgbClr val="0000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Second Outline Level</a:t>
            </a:r>
            <a:endParaRPr b="1" lang="en-US" sz="2400" strike="noStrike" u="none">
              <a:solidFill>
                <a:srgbClr val="0000ff"/>
              </a:solidFill>
              <a:effectLst/>
              <a:uFillTx/>
              <a:latin typeface="Arial"/>
            </a:endParaRPr>
          </a:p>
          <a:p>
            <a:pPr lvl="2" marL="1143000" indent="-228600">
              <a:spcBef>
                <a:spcPts val="601"/>
              </a:spcBef>
              <a:buClr>
                <a:srgbClr val="0000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Third Outline Level</a:t>
            </a:r>
            <a:endParaRPr b="1" lang="en-US" sz="2400" strike="noStrike" u="none">
              <a:solidFill>
                <a:srgbClr val="0000ff"/>
              </a:solidFill>
              <a:effectLst/>
              <a:uFillTx/>
              <a:latin typeface="Arial"/>
            </a:endParaRPr>
          </a:p>
          <a:p>
            <a:pPr lvl="3" marL="1600200" indent="-228600">
              <a:spcBef>
                <a:spcPts val="601"/>
              </a:spcBef>
              <a:buClr>
                <a:srgbClr val="0000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Fourth Outline Level</a:t>
            </a:r>
            <a:endParaRPr b="1" lang="en-US" sz="2400" strike="noStrike" u="none">
              <a:solidFill>
                <a:srgbClr val="0000ff"/>
              </a:solidFill>
              <a:effectLst/>
              <a:uFillTx/>
              <a:latin typeface="Arial"/>
            </a:endParaRPr>
          </a:p>
          <a:p>
            <a:pPr lvl="4" marL="2057400" indent="-228600">
              <a:spcBef>
                <a:spcPts val="601"/>
              </a:spcBef>
              <a:buClr>
                <a:srgbClr val="0000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Fifth Outline Level</a:t>
            </a:r>
            <a:endParaRPr b="1" lang="en-US" sz="2400" strike="noStrike" u="none">
              <a:solidFill>
                <a:srgbClr val="0000ff"/>
              </a:solidFill>
              <a:effectLst/>
              <a:uFillTx/>
              <a:latin typeface="Arial"/>
            </a:endParaRPr>
          </a:p>
          <a:p>
            <a:pPr lvl="5" marL="205740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Sixth Outline Level</a:t>
            </a:r>
            <a:endParaRPr b="1" lang="en-US" sz="2400" strike="noStrike" u="none">
              <a:solidFill>
                <a:srgbClr val="0000ff"/>
              </a:solidFill>
              <a:effectLst/>
              <a:uFillTx/>
              <a:latin typeface="Arial"/>
            </a:endParaRPr>
          </a:p>
          <a:p>
            <a:pPr lvl="6" marL="205740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Seventh Outline Level</a:t>
            </a:r>
            <a:endParaRPr b="1" lang="en-US" sz="2400" strike="noStrike" u="none">
              <a:solidFill>
                <a:srgbClr val="0000ff"/>
              </a:solidFill>
              <a:effectLst/>
              <a:uFillTx/>
              <a:latin typeface="Arial"/>
            </a:endParaRPr>
          </a:p>
        </p:txBody>
      </p:sp>
      <p:sp>
        <p:nvSpPr>
          <p:cNvPr id="2" name="PlaceHolder 3"/>
          <p:cNvSpPr>
            <a:spLocks noGrp="1"/>
          </p:cNvSpPr>
          <p:nvPr>
            <p:ph type="ftr" idx="1"/>
          </p:nvPr>
        </p:nvSpPr>
        <p:spPr>
          <a:xfrm>
            <a:off x="685440" y="6400800"/>
            <a:ext cx="2895480" cy="457200"/>
          </a:xfrm>
          <a:prstGeom prst="rect">
            <a:avLst/>
          </a:prstGeom>
          <a:noFill/>
          <a:ln w="0">
            <a:noFill/>
          </a:ln>
        </p:spPr>
        <p:txBody>
          <a:bodyPr lIns="90000" rIns="90000" tIns="46800" bIns="4680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400" strike="noStrike" u="none">
                <a:solidFill>
                  <a:srgbClr val="ffff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&lt;footer&gt;</a:t>
            </a:r>
            <a:endParaRPr b="0" lang="en-US" sz="1400" strike="noStrike" u="none">
              <a:solidFill>
                <a:srgbClr val="000000"/>
              </a:solidFill>
              <a:effectLst/>
              <a:uFillTx/>
              <a:latin typeface="Times New Roman"/>
            </a:endParaRPr>
          </a:p>
        </p:txBody>
      </p:sp>
      <p:sp>
        <p:nvSpPr>
          <p:cNvPr id="3" name="PlaceHolder 4"/>
          <p:cNvSpPr>
            <a:spLocks noGrp="1"/>
          </p:cNvSpPr>
          <p:nvPr>
            <p:ph type="sldNum" idx="2"/>
          </p:nvPr>
        </p:nvSpPr>
        <p:spPr>
          <a:xfrm>
            <a:off x="4343400" y="6400440"/>
            <a:ext cx="457200" cy="30492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400" strike="noStrike" u="none">
                <a:solidFill>
                  <a:srgbClr val="ffff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50161E6-6AD3-461F-A5F8-88164E603724}" type="slidenum">
              <a:rPr b="1" lang="en-US" sz="1400" strike="noStrike" u="none">
                <a:solidFill>
                  <a:srgbClr val="ffff00"/>
                </a:solidFill>
                <a:effectLst/>
                <a:uFillTx/>
                <a:latin typeface="Arial"/>
              </a:rPr>
              <a:t>&lt;number&gt;</a:t>
            </a:fld>
            <a:endParaRPr b="0" lang="en-US" sz="1400" strike="noStrike" u="none">
              <a:solidFill>
                <a:srgbClr val="000000"/>
              </a:solidFill>
              <a:effectLst/>
              <a:uFillTx/>
              <a:latin typeface="Times New Roman"/>
            </a:endParaRPr>
          </a:p>
        </p:txBody>
      </p:sp>
      <p:pic>
        <p:nvPicPr>
          <p:cNvPr id="4" name="ENE_C_WHI" descr=""/>
          <p:cNvPicPr/>
          <p:nvPr/>
        </p:nvPicPr>
        <p:blipFill>
          <a:blip r:embed="rId2"/>
          <a:stretch/>
        </p:blipFill>
        <p:spPr>
          <a:xfrm>
            <a:off x="8229600" y="6019920"/>
            <a:ext cx="684360" cy="69372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2.emf"/><Relationship Id="rId2"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2.emf"/><Relationship Id="rId2"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9" name="PlaceHolder 1"/>
          <p:cNvSpPr>
            <a:spLocks noGrp="1"/>
          </p:cNvSpPr>
          <p:nvPr>
            <p:ph type="subTitle"/>
          </p:nvPr>
        </p:nvSpPr>
        <p:spPr>
          <a:xfrm>
            <a:off x="1294920" y="2514240"/>
            <a:ext cx="6629400" cy="3809880"/>
          </a:xfrm>
          <a:prstGeom prst="rect">
            <a:avLst/>
          </a:prstGeom>
          <a:noFill/>
          <a:ln w="0">
            <a:noFill/>
          </a:ln>
        </p:spPr>
        <p:txBody>
          <a:bodyPr lIns="90360" rIns="90360" tIns="44280" bIns="44280" anchor="t">
            <a:no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ff"/>
              </a:solidFill>
              <a:effectLst/>
              <a:uFillTx/>
              <a:latin typeface="Arial"/>
            </a:endParaRPr>
          </a:p>
          <a:p>
            <a:pPr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ff99"/>
                </a:solidFill>
                <a:effectLst/>
                <a:uFillTx/>
                <a:latin typeface="Arial"/>
              </a:rPr>
              <a:t>Presented by</a:t>
            </a:r>
            <a:endParaRPr b="1" lang="en-US" sz="2400" strike="noStrike" u="none">
              <a:solidFill>
                <a:srgbClr val="0000ff"/>
              </a:solidFill>
              <a:effectLst/>
              <a:uFillTx/>
              <a:latin typeface="Arial"/>
            </a:endParaRPr>
          </a:p>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ccff99"/>
                </a:solidFill>
                <a:effectLst/>
                <a:uFillTx/>
                <a:latin typeface="Arial"/>
              </a:rPr>
              <a:t>Vince Kaminski</a:t>
            </a:r>
            <a:endParaRPr b="1" lang="en-US" sz="2800" strike="noStrike" u="none">
              <a:solidFill>
                <a:srgbClr val="0000ff"/>
              </a:solidFill>
              <a:effectLst/>
              <a:uFillTx/>
              <a:latin typeface="Arial"/>
            </a:endParaRPr>
          </a:p>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ccff99"/>
                </a:solidFill>
                <a:effectLst/>
                <a:uFillTx/>
                <a:latin typeface="Arial"/>
              </a:rPr>
              <a:t>Enron Research Group</a:t>
            </a:r>
            <a:endParaRPr b="1" lang="en-US" sz="2800" strike="noStrike" u="none">
              <a:solidFill>
                <a:srgbClr val="0000ff"/>
              </a:solidFill>
              <a:effectLst/>
              <a:uFillTx/>
              <a:latin typeface="Arial"/>
            </a:endParaRPr>
          </a:p>
          <a:p>
            <a:pPr algn="ct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900" strike="noStrike" u="none">
              <a:solidFill>
                <a:srgbClr val="0000ff"/>
              </a:solidFill>
              <a:effectLst/>
              <a:uFillTx/>
              <a:latin typeface="Arial"/>
            </a:endParaRPr>
          </a:p>
          <a:p>
            <a:pPr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ff"/>
              </a:solidFill>
              <a:effectLst/>
              <a:uFillTx/>
              <a:latin typeface="Arial"/>
            </a:endParaRPr>
          </a:p>
          <a:p>
            <a:pPr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Houston, Texas</a:t>
            </a:r>
            <a:endParaRPr b="1" lang="en-US" sz="2400" strike="noStrike" u="none">
              <a:solidFill>
                <a:srgbClr val="0000ff"/>
              </a:solidFill>
              <a:effectLst/>
              <a:uFillTx/>
              <a:latin typeface="Arial"/>
            </a:endParaRPr>
          </a:p>
          <a:p>
            <a:pPr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25 October 2000</a:t>
            </a:r>
            <a:endParaRPr b="1" lang="en-US" sz="2400" strike="noStrike" u="none">
              <a:solidFill>
                <a:srgbClr val="0000ff"/>
              </a:solidFill>
              <a:effectLst/>
              <a:uFillTx/>
              <a:latin typeface="Arial"/>
            </a:endParaRPr>
          </a:p>
        </p:txBody>
      </p:sp>
      <p:sp>
        <p:nvSpPr>
          <p:cNvPr id="10" name=""/>
          <p:cNvSpPr/>
          <p:nvPr/>
        </p:nvSpPr>
        <p:spPr>
          <a:xfrm>
            <a:off x="952560" y="1295280"/>
            <a:ext cx="7238880" cy="764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7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00"/>
                </a:solidFill>
                <a:effectLst/>
                <a:uFillTx/>
                <a:latin typeface="Arial"/>
              </a:rPr>
              <a:t>Binary (Digital) Options</a:t>
            </a:r>
            <a:endParaRPr b="0" lang="en-US" sz="4400" strike="noStrike" u="none">
              <a:solidFill>
                <a:srgbClr val="ffffff"/>
              </a:solidFill>
              <a:effectLst/>
              <a:uFillTx/>
              <a:latin typeface="Times New Roman"/>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2133360" y="152280"/>
            <a:ext cx="4647960" cy="60984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COD Options</a:t>
            </a:r>
            <a:endParaRPr b="1" lang="en-US" sz="4000" strike="noStrike" u="none">
              <a:solidFill>
                <a:srgbClr val="ffff00"/>
              </a:solidFill>
              <a:effectLst/>
              <a:uFillTx/>
              <a:latin typeface="Arial"/>
            </a:endParaRPr>
          </a:p>
        </p:txBody>
      </p:sp>
      <p:sp>
        <p:nvSpPr>
          <p:cNvPr id="54" name="PlaceHolder 2"/>
          <p:cNvSpPr>
            <a:spLocks noGrp="1"/>
          </p:cNvSpPr>
          <p:nvPr>
            <p:ph/>
          </p:nvPr>
        </p:nvSpPr>
        <p:spPr>
          <a:xfrm>
            <a:off x="990720" y="1219320"/>
            <a:ext cx="7162560" cy="4876560"/>
          </a:xfrm>
          <a:prstGeom prst="rect">
            <a:avLst/>
          </a:prstGeom>
          <a:noFill/>
          <a:ln w="0">
            <a:noFill/>
          </a:ln>
        </p:spPr>
        <p:txBody>
          <a:bodyPr lIns="90360" rIns="90360" tIns="44280" bIns="44280" anchor="t">
            <a:normAutofit/>
          </a:bodyPr>
          <a:p>
            <a:pPr marL="457200" indent="-457200">
              <a:lnSpc>
                <a:spcPct val="100000"/>
              </a:lnSpc>
              <a:spcBef>
                <a:spcPts val="49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Options with no initial premium</a:t>
            </a:r>
            <a:endParaRPr b="1" lang="en-US" sz="2000" strike="noStrike" u="none">
              <a:solidFill>
                <a:srgbClr val="0000ff"/>
              </a:solidFill>
              <a:effectLst/>
              <a:uFillTx/>
              <a:latin typeface="Arial"/>
            </a:endParaRPr>
          </a:p>
          <a:p>
            <a:pPr marL="457200" indent="-457200">
              <a:lnSpc>
                <a:spcPct val="100000"/>
              </a:lnSpc>
              <a:spcBef>
                <a:spcPts val="174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Cash settlement occurs only if the option premium finishes in-the-money</a:t>
            </a:r>
            <a:endParaRPr b="1" lang="en-US" sz="2000" strike="noStrike" u="none">
              <a:solidFill>
                <a:srgbClr val="0000ff"/>
              </a:solidFill>
              <a:effectLst/>
              <a:uFillTx/>
              <a:latin typeface="Arial"/>
            </a:endParaRPr>
          </a:p>
          <a:p>
            <a:pPr marL="457200" indent="-457200">
              <a:lnSpc>
                <a:spcPct val="100000"/>
              </a:lnSpc>
              <a:spcBef>
                <a:spcPts val="174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COD call payoff = F(T) - X if option is in-the money (i.e. F(T)&gt;K), and 0 otherwise</a:t>
            </a:r>
            <a:endParaRPr b="1" lang="en-US" sz="2000" strike="noStrike" u="none">
              <a:solidFill>
                <a:srgbClr val="0000ff"/>
              </a:solidFill>
              <a:effectLst/>
              <a:uFillTx/>
              <a:latin typeface="Arial"/>
            </a:endParaRPr>
          </a:p>
          <a:p>
            <a:pPr marL="457200" indent="-457200">
              <a:lnSpc>
                <a:spcPct val="100000"/>
              </a:lnSpc>
              <a:spcBef>
                <a:spcPts val="174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F(T) = underlying price at expiry and K = strike price</a:t>
            </a:r>
            <a:endParaRPr b="1" lang="en-US" sz="2000" strike="noStrike" u="none">
              <a:solidFill>
                <a:srgbClr val="0000ff"/>
              </a:solidFill>
              <a:effectLst/>
              <a:uFillTx/>
              <a:latin typeface="Arial"/>
            </a:endParaRPr>
          </a:p>
          <a:p>
            <a:pPr marL="457200" indent="-457200">
              <a:lnSpc>
                <a:spcPct val="100000"/>
              </a:lnSpc>
              <a:spcBef>
                <a:spcPts val="174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Reference price X is set above K</a:t>
            </a:r>
            <a:endParaRPr b="1" lang="en-US" sz="2000" strike="noStrike" u="none">
              <a:solidFill>
                <a:srgbClr val="0000ff"/>
              </a:solidFill>
              <a:effectLst/>
              <a:uFillTx/>
              <a:latin typeface="Arial"/>
            </a:endParaRPr>
          </a:p>
          <a:p>
            <a:pPr marL="457200" indent="-457200">
              <a:lnSpc>
                <a:spcPct val="100000"/>
              </a:lnSpc>
              <a:spcBef>
                <a:spcPts val="174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The option buyer has to pay money (negative payoff) in the event the underlying price settles in between K and X at expiry</a:t>
            </a:r>
            <a:endParaRPr b="1" lang="en-US" sz="2000" strike="noStrike" u="none">
              <a:solidFill>
                <a:srgbClr val="0000ff"/>
              </a:solidFill>
              <a:effectLst/>
              <a:uFillTx/>
              <a:latin typeface="Arial"/>
            </a:endParaRPr>
          </a:p>
        </p:txBody>
      </p:sp>
      <p:sp>
        <p:nvSpPr>
          <p:cNvPr id="55" name=""/>
          <p:cNvSpPr/>
          <p:nvPr/>
        </p:nvSpPr>
        <p:spPr>
          <a:xfrm flipH="1">
            <a:off x="457200" y="990720"/>
            <a:ext cx="822960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 name="PlaceHolder 3"/>
          <p:cNvSpPr>
            <a:spLocks noGrp="1"/>
          </p:cNvSpPr>
          <p:nvPr>
            <p:ph type="ftr" idx="1"/>
          </p:nvPr>
        </p:nvSpPr>
        <p:spPr/>
        <p:txBody>
          <a:bodyPr/>
          <a:p>
            <a:r>
              <a:t>Binary (Digital) Options</a:t>
            </a:r>
          </a:p>
        </p:txBody>
      </p:sp>
      <p:sp>
        <p:nvSpPr>
          <p:cNvPr id="5" name="PlaceHolder 4"/>
          <p:cNvSpPr>
            <a:spLocks noGrp="1"/>
          </p:cNvSpPr>
          <p:nvPr>
            <p:ph type="sldNum" idx="2"/>
          </p:nvPr>
        </p:nvSpPr>
        <p:spPr/>
        <p:txBody>
          <a:bodyPr/>
          <a:p>
            <a:fld id="{B93E93AC-7258-4867-A96B-9585F8D8D56E}" type="slidenum">
              <a:t>10</a:t>
            </a:fld>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762120" y="2282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COD Call Option</a:t>
            </a:r>
            <a:endParaRPr b="1" lang="en-US" sz="4000" strike="noStrike" u="none">
              <a:solidFill>
                <a:srgbClr val="ffff00"/>
              </a:solidFill>
              <a:effectLst/>
              <a:uFillTx/>
              <a:latin typeface="Arial"/>
            </a:endParaRPr>
          </a:p>
        </p:txBody>
      </p:sp>
      <p:sp>
        <p:nvSpPr>
          <p:cNvPr id="57" name=""/>
          <p:cNvSpPr/>
          <p:nvPr/>
        </p:nvSpPr>
        <p:spPr>
          <a:xfrm flipH="1">
            <a:off x="457200" y="1295280"/>
            <a:ext cx="822960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8" name=""/>
          <p:cNvSpPr/>
          <p:nvPr/>
        </p:nvSpPr>
        <p:spPr>
          <a:xfrm flipV="1">
            <a:off x="1538280" y="1828800"/>
            <a:ext cx="0" cy="4191120"/>
          </a:xfrm>
          <a:prstGeom prst="line">
            <a:avLst/>
          </a:prstGeom>
          <a:ln w="2232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9" name=""/>
          <p:cNvSpPr/>
          <p:nvPr/>
        </p:nvSpPr>
        <p:spPr>
          <a:xfrm>
            <a:off x="1538280" y="4648320"/>
            <a:ext cx="6318360" cy="0"/>
          </a:xfrm>
          <a:prstGeom prst="line">
            <a:avLst/>
          </a:prstGeom>
          <a:ln w="2232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0" name=""/>
          <p:cNvSpPr/>
          <p:nvPr/>
        </p:nvSpPr>
        <p:spPr>
          <a:xfrm>
            <a:off x="2833560" y="4648320"/>
            <a:ext cx="0" cy="685800"/>
          </a:xfrm>
          <a:prstGeom prst="line">
            <a:avLst/>
          </a:prstGeom>
          <a:ln w="28440">
            <a:solidFill>
              <a:srgbClr val="ffff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1" name=""/>
          <p:cNvSpPr/>
          <p:nvPr/>
        </p:nvSpPr>
        <p:spPr>
          <a:xfrm flipV="1">
            <a:off x="2833560" y="2057400"/>
            <a:ext cx="3733920" cy="3276720"/>
          </a:xfrm>
          <a:prstGeom prst="line">
            <a:avLst/>
          </a:prstGeom>
          <a:ln w="28440">
            <a:solidFill>
              <a:srgbClr val="00ff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2" name=""/>
          <p:cNvSpPr/>
          <p:nvPr/>
        </p:nvSpPr>
        <p:spPr>
          <a:xfrm>
            <a:off x="2833560" y="5410080"/>
            <a:ext cx="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3" name=""/>
          <p:cNvSpPr/>
          <p:nvPr/>
        </p:nvSpPr>
        <p:spPr>
          <a:xfrm>
            <a:off x="2833560" y="5334120"/>
            <a:ext cx="4114800" cy="0"/>
          </a:xfrm>
          <a:prstGeom prst="line">
            <a:avLst/>
          </a:prstGeom>
          <a:ln w="22320">
            <a:solidFill>
              <a:srgbClr val="00ff99"/>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4" name=""/>
          <p:cNvSpPr/>
          <p:nvPr/>
        </p:nvSpPr>
        <p:spPr>
          <a:xfrm flipV="1">
            <a:off x="2833560" y="1676160"/>
            <a:ext cx="3200400" cy="2971800"/>
          </a:xfrm>
          <a:prstGeom prst="line">
            <a:avLst/>
          </a:prstGeom>
          <a:ln w="22320">
            <a:solidFill>
              <a:srgbClr val="00ff99"/>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5" name=""/>
          <p:cNvSpPr/>
          <p:nvPr/>
        </p:nvSpPr>
        <p:spPr>
          <a:xfrm>
            <a:off x="852840" y="5105520"/>
            <a:ext cx="101484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66"/>
                </a:solidFill>
                <a:effectLst/>
                <a:uFillTx/>
                <a:latin typeface="Arial"/>
              </a:rPr>
              <a:t>-X</a:t>
            </a:r>
            <a:r>
              <a:rPr b="0" lang="en-US" sz="2000" strike="noStrike" u="none">
                <a:solidFill>
                  <a:srgbClr val="ffffff"/>
                </a:solidFill>
                <a:effectLst/>
                <a:uFillTx/>
                <a:latin typeface="Arial"/>
              </a:rPr>
              <a:t> ——</a:t>
            </a:r>
            <a:endParaRPr b="0" lang="en-US" sz="2000" strike="noStrike" u="none">
              <a:solidFill>
                <a:srgbClr val="ffffff"/>
              </a:solidFill>
              <a:effectLst/>
              <a:uFillTx/>
              <a:latin typeface="Times New Roman"/>
            </a:endParaRPr>
          </a:p>
        </p:txBody>
      </p:sp>
      <p:sp>
        <p:nvSpPr>
          <p:cNvPr id="66" name=""/>
          <p:cNvSpPr/>
          <p:nvPr/>
        </p:nvSpPr>
        <p:spPr>
          <a:xfrm>
            <a:off x="2682720" y="4267080"/>
            <a:ext cx="35064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66"/>
                </a:solidFill>
                <a:effectLst/>
                <a:uFillTx/>
                <a:latin typeface="Arial"/>
              </a:rPr>
              <a:t>K</a:t>
            </a:r>
            <a:endParaRPr b="0" lang="en-US" sz="2000" strike="noStrike" u="none">
              <a:solidFill>
                <a:srgbClr val="ffffff"/>
              </a:solidFill>
              <a:effectLst/>
              <a:uFillTx/>
              <a:latin typeface="Times New Roman"/>
            </a:endParaRPr>
          </a:p>
        </p:txBody>
      </p:sp>
      <p:sp>
        <p:nvSpPr>
          <p:cNvPr id="67" name=""/>
          <p:cNvSpPr/>
          <p:nvPr/>
        </p:nvSpPr>
        <p:spPr>
          <a:xfrm>
            <a:off x="7483320" y="4800600"/>
            <a:ext cx="76068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ff99"/>
                </a:solidFill>
                <a:effectLst/>
                <a:uFillTx/>
                <a:latin typeface="Arial"/>
              </a:rPr>
              <a:t>Price</a:t>
            </a:r>
            <a:endParaRPr b="0" lang="en-US" sz="2000" strike="noStrike" u="none">
              <a:solidFill>
                <a:srgbClr val="ffffff"/>
              </a:solidFill>
              <a:effectLst/>
              <a:uFillTx/>
              <a:latin typeface="Times New Roman"/>
            </a:endParaRPr>
          </a:p>
        </p:txBody>
      </p:sp>
      <p:sp>
        <p:nvSpPr>
          <p:cNvPr id="68" name=""/>
          <p:cNvSpPr/>
          <p:nvPr/>
        </p:nvSpPr>
        <p:spPr>
          <a:xfrm>
            <a:off x="1989000" y="5638680"/>
            <a:ext cx="552024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9900"/>
                </a:solidFill>
                <a:effectLst/>
                <a:uFillTx/>
                <a:latin typeface="Arial"/>
              </a:rPr>
              <a:t>(COD call) = (European call) - (cash or nothing)</a:t>
            </a:r>
            <a:endParaRPr b="0" lang="en-US" sz="2000" strike="noStrike" u="none">
              <a:solidFill>
                <a:srgbClr val="ffffff"/>
              </a:solidFill>
              <a:effectLst/>
              <a:uFillTx/>
              <a:latin typeface="Times New Roman"/>
            </a:endParaRPr>
          </a:p>
        </p:txBody>
      </p:sp>
      <p:sp>
        <p:nvSpPr>
          <p:cNvPr id="69" name=""/>
          <p:cNvSpPr/>
          <p:nvPr/>
        </p:nvSpPr>
        <p:spPr>
          <a:xfrm flipH="1" flipV="1" rot="5400000">
            <a:off x="541440" y="2353320"/>
            <a:ext cx="9907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66ff33"/>
                </a:solidFill>
                <a:effectLst/>
                <a:uFillTx/>
                <a:latin typeface="Arial"/>
              </a:rPr>
              <a:t>Payoff</a:t>
            </a:r>
            <a:endParaRPr b="0" lang="en-US" sz="2000" strike="noStrike" u="none">
              <a:solidFill>
                <a:srgbClr val="ffffff"/>
              </a:solidFill>
              <a:effectLst/>
              <a:uFillTx/>
              <a:latin typeface="Times New Roman"/>
            </a:endParaRPr>
          </a:p>
        </p:txBody>
      </p:sp>
      <p:sp>
        <p:nvSpPr>
          <p:cNvPr id="3" name="PlaceHolder 2"/>
          <p:cNvSpPr>
            <a:spLocks noGrp="1"/>
          </p:cNvSpPr>
          <p:nvPr>
            <p:ph type="ftr" idx="1"/>
          </p:nvPr>
        </p:nvSpPr>
        <p:spPr/>
        <p:txBody>
          <a:bodyPr/>
          <a:p>
            <a:r>
              <a:t>Binary (Digital) Options</a:t>
            </a:r>
          </a:p>
        </p:txBody>
      </p:sp>
      <p:sp>
        <p:nvSpPr>
          <p:cNvPr id="4" name="PlaceHolder 3"/>
          <p:cNvSpPr>
            <a:spLocks noGrp="1"/>
          </p:cNvSpPr>
          <p:nvPr>
            <p:ph type="sldNum" idx="2"/>
          </p:nvPr>
        </p:nvSpPr>
        <p:spPr/>
        <p:txBody>
          <a:bodyPr/>
          <a:p>
            <a:fld id="{4DBA5C96-7847-4C8D-BFE8-0A4C13F7472D}" type="slidenum">
              <a:t>11</a:t>
            </a:fld>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762120" y="-36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COD Options</a:t>
            </a:r>
            <a:endParaRPr b="1" lang="en-US" sz="4000" strike="noStrike" u="none">
              <a:solidFill>
                <a:srgbClr val="ffff00"/>
              </a:solidFill>
              <a:effectLst/>
              <a:uFillTx/>
              <a:latin typeface="Arial"/>
            </a:endParaRPr>
          </a:p>
        </p:txBody>
      </p:sp>
      <p:sp>
        <p:nvSpPr>
          <p:cNvPr id="71" name=""/>
          <p:cNvSpPr/>
          <p:nvPr/>
        </p:nvSpPr>
        <p:spPr>
          <a:xfrm flipH="1">
            <a:off x="457200" y="990720"/>
            <a:ext cx="822960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72" name=""/>
          <p:cNvSpPr/>
          <p:nvPr/>
        </p:nvSpPr>
        <p:spPr>
          <a:xfrm flipV="1">
            <a:off x="1585800" y="1676520"/>
            <a:ext cx="0" cy="2590560"/>
          </a:xfrm>
          <a:prstGeom prst="line">
            <a:avLst/>
          </a:prstGeom>
          <a:ln w="2232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73" name=""/>
          <p:cNvSpPr/>
          <p:nvPr/>
        </p:nvSpPr>
        <p:spPr>
          <a:xfrm>
            <a:off x="1585800" y="4267080"/>
            <a:ext cx="6546960" cy="0"/>
          </a:xfrm>
          <a:prstGeom prst="line">
            <a:avLst/>
          </a:prstGeom>
          <a:ln w="2232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74" name=""/>
          <p:cNvSpPr/>
          <p:nvPr/>
        </p:nvSpPr>
        <p:spPr>
          <a:xfrm>
            <a:off x="7453440" y="4495680"/>
            <a:ext cx="8920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ff99"/>
                </a:solidFill>
                <a:effectLst/>
                <a:uFillTx/>
                <a:latin typeface="Arial"/>
              </a:rPr>
              <a:t>Price</a:t>
            </a:r>
            <a:endParaRPr b="0" lang="en-US" sz="2000" strike="noStrike" u="none">
              <a:solidFill>
                <a:srgbClr val="ffffff"/>
              </a:solidFill>
              <a:effectLst/>
              <a:uFillTx/>
              <a:latin typeface="Times New Roman"/>
            </a:endParaRPr>
          </a:p>
        </p:txBody>
      </p:sp>
      <p:sp>
        <p:nvSpPr>
          <p:cNvPr id="75" name=""/>
          <p:cNvSpPr/>
          <p:nvPr/>
        </p:nvSpPr>
        <p:spPr>
          <a:xfrm flipH="1" flipV="1">
            <a:off x="2058840" y="1724400"/>
            <a:ext cx="4312080" cy="3434400"/>
          </a:xfrm>
          <a:prstGeom prst="line">
            <a:avLst/>
          </a:prstGeom>
          <a:ln w="28440">
            <a:solidFill>
              <a:srgbClr val="00ff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76" name=""/>
          <p:cNvSpPr/>
          <p:nvPr/>
        </p:nvSpPr>
        <p:spPr>
          <a:xfrm flipV="1">
            <a:off x="6386400" y="4267080"/>
            <a:ext cx="0" cy="914400"/>
          </a:xfrm>
          <a:prstGeom prst="line">
            <a:avLst/>
          </a:prstGeom>
          <a:ln w="28440">
            <a:solidFill>
              <a:srgbClr val="ffff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77" name=""/>
          <p:cNvSpPr/>
          <p:nvPr/>
        </p:nvSpPr>
        <p:spPr>
          <a:xfrm>
            <a:off x="6386400" y="3733920"/>
            <a:ext cx="3589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ff"/>
                </a:solidFill>
                <a:effectLst/>
                <a:uFillTx/>
                <a:latin typeface="Arial"/>
              </a:rPr>
              <a:t>K</a:t>
            </a:r>
            <a:endParaRPr b="0" lang="en-US" sz="2000" strike="noStrike" u="none">
              <a:solidFill>
                <a:srgbClr val="ffffff"/>
              </a:solidFill>
              <a:effectLst/>
              <a:uFillTx/>
              <a:latin typeface="Times New Roman"/>
            </a:endParaRPr>
          </a:p>
        </p:txBody>
      </p:sp>
      <p:sp>
        <p:nvSpPr>
          <p:cNvPr id="78" name=""/>
          <p:cNvSpPr/>
          <p:nvPr/>
        </p:nvSpPr>
        <p:spPr>
          <a:xfrm>
            <a:off x="2271600" y="5181480"/>
            <a:ext cx="4114800" cy="0"/>
          </a:xfrm>
          <a:prstGeom prst="line">
            <a:avLst/>
          </a:prstGeom>
          <a:ln w="19080">
            <a:solidFill>
              <a:srgbClr val="ccffcc"/>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79" name=""/>
          <p:cNvSpPr/>
          <p:nvPr/>
        </p:nvSpPr>
        <p:spPr>
          <a:xfrm flipH="1" flipV="1">
            <a:off x="2865600" y="1563120"/>
            <a:ext cx="3459960" cy="2664720"/>
          </a:xfrm>
          <a:prstGeom prst="line">
            <a:avLst/>
          </a:prstGeom>
          <a:ln w="22320">
            <a:solidFill>
              <a:srgbClr val="00ff99"/>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80" name=""/>
          <p:cNvSpPr/>
          <p:nvPr/>
        </p:nvSpPr>
        <p:spPr>
          <a:xfrm>
            <a:off x="1198800" y="5486400"/>
            <a:ext cx="580068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9900"/>
                </a:solidFill>
                <a:effectLst/>
                <a:uFillTx/>
                <a:latin typeface="Arial"/>
              </a:rPr>
              <a:t>(COD put) = (European Put) - (cash or nothing)</a:t>
            </a:r>
            <a:endParaRPr b="0" lang="en-US" sz="2000" strike="noStrike" u="none">
              <a:solidFill>
                <a:srgbClr val="ffffff"/>
              </a:solidFill>
              <a:effectLst/>
              <a:uFillTx/>
              <a:latin typeface="Times New Roman"/>
            </a:endParaRPr>
          </a:p>
        </p:txBody>
      </p:sp>
      <p:sp>
        <p:nvSpPr>
          <p:cNvPr id="81" name=""/>
          <p:cNvSpPr/>
          <p:nvPr/>
        </p:nvSpPr>
        <p:spPr>
          <a:xfrm flipH="1" flipV="1" rot="5400000">
            <a:off x="601920" y="2139840"/>
            <a:ext cx="9907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66ff33"/>
                </a:solidFill>
                <a:effectLst/>
                <a:uFillTx/>
                <a:latin typeface="Arial"/>
              </a:rPr>
              <a:t>Payoff</a:t>
            </a:r>
            <a:endParaRPr b="0" lang="en-US" sz="1800" strike="noStrike" u="none">
              <a:solidFill>
                <a:srgbClr val="ffffff"/>
              </a:solidFill>
              <a:effectLst/>
              <a:uFillTx/>
              <a:latin typeface="Times New Roman"/>
            </a:endParaRPr>
          </a:p>
        </p:txBody>
      </p:sp>
      <p:sp>
        <p:nvSpPr>
          <p:cNvPr id="3" name="PlaceHolder 2"/>
          <p:cNvSpPr>
            <a:spLocks noGrp="1"/>
          </p:cNvSpPr>
          <p:nvPr>
            <p:ph type="ftr" idx="1"/>
          </p:nvPr>
        </p:nvSpPr>
        <p:spPr/>
        <p:txBody>
          <a:bodyPr/>
          <a:p>
            <a:r>
              <a:t>Binary (Digital) Options</a:t>
            </a:r>
          </a:p>
        </p:txBody>
      </p:sp>
      <p:sp>
        <p:nvSpPr>
          <p:cNvPr id="4" name="PlaceHolder 3"/>
          <p:cNvSpPr>
            <a:spLocks noGrp="1"/>
          </p:cNvSpPr>
          <p:nvPr>
            <p:ph type="sldNum" idx="2"/>
          </p:nvPr>
        </p:nvSpPr>
        <p:spPr/>
        <p:txBody>
          <a:bodyPr/>
          <a:p>
            <a:fld id="{1F3B6E86-43A9-4995-9298-D50FA9FD61DA}" type="slidenum">
              <a:t>12</a:t>
            </a:fld>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82" name="PlaceHolder 1"/>
          <p:cNvSpPr>
            <a:spLocks noGrp="1"/>
          </p:cNvSpPr>
          <p:nvPr>
            <p:ph/>
          </p:nvPr>
        </p:nvSpPr>
        <p:spPr>
          <a:xfrm>
            <a:off x="1066680" y="1447560"/>
            <a:ext cx="7010640" cy="4724280"/>
          </a:xfrm>
          <a:prstGeom prst="rect">
            <a:avLst/>
          </a:prstGeom>
          <a:noFill/>
          <a:ln w="0">
            <a:noFill/>
          </a:ln>
        </p:spPr>
        <p:txBody>
          <a:bodyPr lIns="90360" rIns="90360" tIns="44280" bIns="44280" anchor="t">
            <a:normAutofit/>
          </a:bodyPr>
          <a:p>
            <a:pPr marL="457200" indent="-457200">
              <a:lnSpc>
                <a:spcPct val="100000"/>
              </a:lnSpc>
              <a:spcBef>
                <a:spcPts val="601"/>
              </a:spcBef>
              <a:buNone/>
              <a:tabLst>
                <a:tab algn="l" pos="0"/>
                <a:tab algn="l" pos="795240"/>
                <a:tab algn="l" pos="1030320"/>
                <a:tab algn="l" pos="2060640"/>
                <a:tab algn="l" pos="3090960"/>
                <a:tab algn="l" pos="4121280"/>
                <a:tab algn="l" pos="5151600"/>
                <a:tab algn="l" pos="6181560"/>
                <a:tab algn="l" pos="7211880"/>
                <a:tab algn="l" pos="8242200"/>
                <a:tab algn="l" pos="9272520"/>
                <a:tab algn="l" pos="1030284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400" strike="noStrike" u="none">
                <a:solidFill>
                  <a:srgbClr val="ffffff"/>
                </a:solidFill>
                <a:effectLst/>
                <a:uFillTx/>
                <a:latin typeface="Arial"/>
              </a:rPr>
              <a:t>In general, very difficult to hedge</a:t>
            </a:r>
            <a:endParaRPr b="1" lang="en-US" sz="2400" strike="noStrike" u="none">
              <a:solidFill>
                <a:srgbClr val="0000ff"/>
              </a:solidFill>
              <a:effectLst/>
              <a:uFillTx/>
              <a:latin typeface="Arial"/>
            </a:endParaRPr>
          </a:p>
          <a:p>
            <a:pPr marL="457200" indent="-457200">
              <a:spcBef>
                <a:spcPts val="601"/>
              </a:spcBef>
              <a:buNone/>
              <a:tabLst>
                <a:tab algn="l" pos="0"/>
                <a:tab algn="l" pos="795240"/>
                <a:tab algn="l" pos="1030320"/>
                <a:tab algn="l" pos="2060640"/>
                <a:tab algn="l" pos="3090960"/>
                <a:tab algn="l" pos="4121280"/>
                <a:tab algn="l" pos="5151600"/>
                <a:tab algn="l" pos="6181560"/>
                <a:tab algn="l" pos="7211880"/>
                <a:tab algn="l" pos="8242200"/>
                <a:tab algn="l" pos="9272520"/>
                <a:tab algn="l" pos="10302840"/>
              </a:tabLst>
            </a:pPr>
            <a:endParaRPr b="1" lang="en-US" sz="2400" strike="noStrike" u="none">
              <a:solidFill>
                <a:srgbClr val="0000ff"/>
              </a:solidFill>
              <a:effectLst/>
              <a:uFillTx/>
              <a:latin typeface="Arial"/>
            </a:endParaRPr>
          </a:p>
          <a:p>
            <a:pPr marL="457200" indent="-457200">
              <a:lnSpc>
                <a:spcPct val="100000"/>
              </a:lnSpc>
              <a:buNone/>
              <a:tabLst>
                <a:tab algn="l" pos="0"/>
                <a:tab algn="l" pos="795240"/>
                <a:tab algn="l" pos="1030320"/>
                <a:tab algn="l" pos="2060640"/>
                <a:tab algn="l" pos="3090960"/>
                <a:tab algn="l" pos="4121280"/>
                <a:tab algn="l" pos="5151600"/>
                <a:tab algn="l" pos="6181560"/>
                <a:tab algn="l" pos="7211880"/>
                <a:tab algn="l" pos="8242200"/>
                <a:tab algn="l" pos="9272520"/>
                <a:tab algn="l" pos="1030284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400" strike="noStrike" u="none">
                <a:solidFill>
                  <a:srgbClr val="ffffff"/>
                </a:solidFill>
                <a:effectLst/>
                <a:uFillTx/>
                <a:latin typeface="Arial"/>
              </a:rPr>
              <a:t>Option delta at expiry is very sensitive to price when the price is close to the strike, i.e., gamma is large</a:t>
            </a:r>
            <a:endParaRPr b="1" lang="en-US" sz="2400" strike="noStrike" u="none">
              <a:solidFill>
                <a:srgbClr val="0000ff"/>
              </a:solidFill>
              <a:effectLst/>
              <a:uFillTx/>
              <a:latin typeface="Arial"/>
            </a:endParaRPr>
          </a:p>
          <a:p>
            <a:pPr marL="457200" indent="-457200">
              <a:buNone/>
              <a:tabLst>
                <a:tab algn="l" pos="0"/>
                <a:tab algn="l" pos="795240"/>
                <a:tab algn="l" pos="1030320"/>
                <a:tab algn="l" pos="2060640"/>
                <a:tab algn="l" pos="3090960"/>
                <a:tab algn="l" pos="4121280"/>
                <a:tab algn="l" pos="5151600"/>
                <a:tab algn="l" pos="6181560"/>
                <a:tab algn="l" pos="7211880"/>
                <a:tab algn="l" pos="8242200"/>
                <a:tab algn="l" pos="9272520"/>
                <a:tab algn="l" pos="10302840"/>
              </a:tabLst>
            </a:pPr>
            <a:endParaRPr b="1" lang="en-US" sz="2400" strike="noStrike" u="none">
              <a:solidFill>
                <a:srgbClr val="0000ff"/>
              </a:solidFill>
              <a:effectLst/>
              <a:uFillTx/>
              <a:latin typeface="Arial"/>
            </a:endParaRPr>
          </a:p>
          <a:p>
            <a:pPr marL="457200" indent="-457200">
              <a:lnSpc>
                <a:spcPct val="100000"/>
              </a:lnSpc>
              <a:buNone/>
              <a:tabLst>
                <a:tab algn="l" pos="0"/>
                <a:tab algn="l" pos="795240"/>
                <a:tab algn="l" pos="1030320"/>
                <a:tab algn="l" pos="2060640"/>
                <a:tab algn="l" pos="3090960"/>
                <a:tab algn="l" pos="4121280"/>
                <a:tab algn="l" pos="5151600"/>
                <a:tab algn="l" pos="6181560"/>
                <a:tab algn="l" pos="7211880"/>
                <a:tab algn="l" pos="8242200"/>
                <a:tab algn="l" pos="9272520"/>
                <a:tab algn="l" pos="1030284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400" strike="noStrike" u="none">
                <a:solidFill>
                  <a:srgbClr val="ffffff"/>
                </a:solidFill>
                <a:effectLst/>
                <a:uFillTx/>
                <a:latin typeface="Arial"/>
              </a:rPr>
              <a:t>Can hedge CODs using three different European options</a:t>
            </a:r>
            <a:endParaRPr b="1" lang="en-US" sz="2400" strike="noStrike" u="none">
              <a:solidFill>
                <a:srgbClr val="0000ff"/>
              </a:solidFill>
              <a:effectLst/>
              <a:uFillTx/>
              <a:latin typeface="Arial"/>
            </a:endParaRPr>
          </a:p>
          <a:p>
            <a:pPr marL="457200" indent="-457200">
              <a:buNone/>
              <a:tabLst>
                <a:tab algn="l" pos="0"/>
                <a:tab algn="l" pos="795240"/>
                <a:tab algn="l" pos="1030320"/>
                <a:tab algn="l" pos="2060640"/>
                <a:tab algn="l" pos="3090960"/>
                <a:tab algn="l" pos="4121280"/>
                <a:tab algn="l" pos="5151600"/>
                <a:tab algn="l" pos="6181560"/>
                <a:tab algn="l" pos="7211880"/>
                <a:tab algn="l" pos="8242200"/>
                <a:tab algn="l" pos="9272520"/>
                <a:tab algn="l" pos="10302840"/>
              </a:tabLst>
            </a:pPr>
            <a:r>
              <a:rPr b="1" lang="en-US" sz="2400" strike="noStrike" u="none">
                <a:solidFill>
                  <a:srgbClr val="ffffff"/>
                </a:solidFill>
                <a:effectLst/>
                <a:uFillTx/>
                <a:latin typeface="Arial"/>
              </a:rPr>
              <a:t>	</a:t>
            </a:r>
            <a:r>
              <a:rPr b="1" lang="en-US" sz="2400" strike="noStrike" u="none">
                <a:solidFill>
                  <a:srgbClr val="ffff00"/>
                </a:solidFill>
                <a:effectLst/>
                <a:uFillTx/>
                <a:latin typeface="Arial"/>
              </a:rPr>
              <a:t>•</a:t>
            </a:r>
            <a:r>
              <a:rPr b="1" lang="en-US" sz="2400" strike="noStrike" u="none">
                <a:solidFill>
                  <a:srgbClr val="ffff00"/>
                </a:solidFill>
                <a:effectLst/>
                <a:uFillTx/>
                <a:latin typeface="Arial"/>
              </a:rPr>
              <a:t>	</a:t>
            </a:r>
            <a:r>
              <a:rPr b="1" lang="en-US" sz="2400" strike="noStrike" u="none">
                <a:solidFill>
                  <a:srgbClr val="ffffff"/>
                </a:solidFill>
                <a:effectLst/>
                <a:uFillTx/>
                <a:latin typeface="Arial"/>
              </a:rPr>
              <a:t>Turnbull (1992)</a:t>
            </a:r>
            <a:endParaRPr b="1" lang="en-US" sz="2400" strike="noStrike" u="none">
              <a:solidFill>
                <a:srgbClr val="0000ff"/>
              </a:solidFill>
              <a:effectLst/>
              <a:uFillTx/>
              <a:latin typeface="Arial"/>
            </a:endParaRPr>
          </a:p>
          <a:p>
            <a:pPr marL="457200" indent="-457200">
              <a:buNone/>
              <a:tabLst>
                <a:tab algn="l" pos="0"/>
                <a:tab algn="l" pos="795240"/>
                <a:tab algn="l" pos="1030320"/>
                <a:tab algn="l" pos="2060640"/>
                <a:tab algn="l" pos="3090960"/>
                <a:tab algn="l" pos="4121280"/>
                <a:tab algn="l" pos="5151600"/>
                <a:tab algn="l" pos="6181560"/>
                <a:tab algn="l" pos="7211880"/>
                <a:tab algn="l" pos="8242200"/>
                <a:tab algn="l" pos="9272520"/>
                <a:tab algn="l" pos="10302840"/>
              </a:tabLst>
            </a:pPr>
            <a:r>
              <a:rPr b="1" lang="en-US" sz="2400" strike="noStrike" u="none">
                <a:solidFill>
                  <a:srgbClr val="ffffff"/>
                </a:solidFill>
                <a:effectLst/>
                <a:uFillTx/>
                <a:latin typeface="Arial"/>
              </a:rPr>
              <a:t>	</a:t>
            </a:r>
            <a:r>
              <a:rPr b="1" lang="en-US" sz="2400" strike="noStrike" u="none">
                <a:solidFill>
                  <a:srgbClr val="ffff00"/>
                </a:solidFill>
                <a:effectLst/>
                <a:uFillTx/>
                <a:latin typeface="Arial"/>
              </a:rPr>
              <a:t>•</a:t>
            </a:r>
            <a:r>
              <a:rPr b="1" lang="en-US" sz="2400" strike="noStrike" u="none">
                <a:solidFill>
                  <a:srgbClr val="ffff00"/>
                </a:solidFill>
                <a:effectLst/>
                <a:uFillTx/>
                <a:latin typeface="Arial"/>
              </a:rPr>
              <a:t>	</a:t>
            </a:r>
            <a:r>
              <a:rPr b="1" lang="en-US" sz="2400" strike="noStrike" u="none">
                <a:solidFill>
                  <a:srgbClr val="ffffff"/>
                </a:solidFill>
                <a:effectLst/>
                <a:uFillTx/>
                <a:latin typeface="Arial"/>
              </a:rPr>
              <a:t>Portfolio neutral w.r.t. Delta, Gamma and </a:t>
            </a:r>
            <a:r>
              <a:rPr b="1" lang="en-US" sz="2400" strike="noStrike" u="none">
                <a:solidFill>
                  <a:srgbClr val="ffffff"/>
                </a:solidFill>
                <a:effectLst/>
                <a:uFillTx/>
                <a:latin typeface="Arial"/>
              </a:rPr>
              <a:t>	</a:t>
            </a:r>
            <a:r>
              <a:rPr b="1" lang="en-US" sz="2400" strike="noStrike" u="none">
                <a:solidFill>
                  <a:srgbClr val="ffffff"/>
                </a:solidFill>
                <a:effectLst/>
                <a:uFillTx/>
                <a:latin typeface="Arial"/>
              </a:rPr>
              <a:t>Delta of Gamma (Omega)</a:t>
            </a:r>
            <a:endParaRPr b="1" lang="en-US" sz="2400" strike="noStrike" u="none">
              <a:solidFill>
                <a:srgbClr val="0000ff"/>
              </a:solidFill>
              <a:effectLst/>
              <a:uFillTx/>
              <a:latin typeface="Arial"/>
            </a:endParaRPr>
          </a:p>
          <a:p>
            <a:pPr marL="457200" indent="-457200">
              <a:lnSpc>
                <a:spcPct val="100000"/>
              </a:lnSpc>
              <a:buNone/>
              <a:tabLst>
                <a:tab algn="l" pos="0"/>
                <a:tab algn="l" pos="795240"/>
                <a:tab algn="l" pos="1030320"/>
                <a:tab algn="l" pos="2060640"/>
                <a:tab algn="l" pos="3090960"/>
                <a:tab algn="l" pos="4121280"/>
                <a:tab algn="l" pos="5151600"/>
                <a:tab algn="l" pos="6181560"/>
                <a:tab algn="l" pos="7211880"/>
                <a:tab algn="l" pos="8242200"/>
                <a:tab algn="l" pos="9272520"/>
                <a:tab algn="l" pos="1030284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400" strike="noStrike" u="none">
                <a:solidFill>
                  <a:srgbClr val="ffffff"/>
                </a:solidFill>
                <a:effectLst/>
                <a:uFillTx/>
                <a:latin typeface="Arial"/>
              </a:rPr>
              <a:t>Very expensive strategy</a:t>
            </a:r>
            <a:endParaRPr b="1" lang="en-US" sz="2400" strike="noStrike" u="none">
              <a:solidFill>
                <a:srgbClr val="0000ff"/>
              </a:solidFill>
              <a:effectLst/>
              <a:uFillTx/>
              <a:latin typeface="Arial"/>
            </a:endParaRPr>
          </a:p>
        </p:txBody>
      </p:sp>
      <p:sp>
        <p:nvSpPr>
          <p:cNvPr id="83" name=""/>
          <p:cNvSpPr/>
          <p:nvPr/>
        </p:nvSpPr>
        <p:spPr>
          <a:xfrm>
            <a:off x="1523880" y="304920"/>
            <a:ext cx="6096240" cy="703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Hedging Binary Options</a:t>
            </a:r>
            <a:endParaRPr b="0" lang="en-US" sz="4000" strike="noStrike" u="none">
              <a:solidFill>
                <a:srgbClr val="ffffff"/>
              </a:solidFill>
              <a:effectLst/>
              <a:uFillTx/>
              <a:latin typeface="Times New Roman"/>
            </a:endParaRPr>
          </a:p>
        </p:txBody>
      </p:sp>
      <p:sp>
        <p:nvSpPr>
          <p:cNvPr id="84" name=""/>
          <p:cNvSpPr/>
          <p:nvPr/>
        </p:nvSpPr>
        <p:spPr>
          <a:xfrm flipH="1">
            <a:off x="457200" y="1143000"/>
            <a:ext cx="822960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 name="PlaceHolder 2"/>
          <p:cNvSpPr>
            <a:spLocks noGrp="1"/>
          </p:cNvSpPr>
          <p:nvPr>
            <p:ph type="ftr" idx="1"/>
          </p:nvPr>
        </p:nvSpPr>
        <p:spPr/>
        <p:txBody>
          <a:bodyPr/>
          <a:p>
            <a:r>
              <a:t>Binary (Digital) Options</a:t>
            </a:r>
          </a:p>
        </p:txBody>
      </p:sp>
      <p:sp>
        <p:nvSpPr>
          <p:cNvPr id="4" name="PlaceHolder 3"/>
          <p:cNvSpPr>
            <a:spLocks noGrp="1"/>
          </p:cNvSpPr>
          <p:nvPr>
            <p:ph type="sldNum" idx="2"/>
          </p:nvPr>
        </p:nvSpPr>
        <p:spPr/>
        <p:txBody>
          <a:bodyPr/>
          <a:p>
            <a:fld id="{BA73784A-FF35-4843-9CF5-59D115BA2C13}"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graphicFrame>
        <p:nvGraphicFramePr>
          <p:cNvPr id="85" name=""/>
          <p:cNvGraphicFramePr/>
          <p:nvPr/>
        </p:nvGraphicFramePr>
        <p:xfrm>
          <a:off x="1285920" y="1820880"/>
          <a:ext cx="6573960" cy="4402080"/>
        </p:xfrm>
        <a:graphic>
          <a:graphicData uri="http://schemas.openxmlformats.org/presentationml/2006/ole">
            <p:oleObj progId="Excel.Sheet.12" r:id="rId1" spid="">
              <p:embed/>
              <p:pic>
                <p:nvPicPr>
                  <p:cNvPr id="86" name="" descr=""/>
                  <p:cNvPicPr/>
                  <p:nvPr/>
                </p:nvPicPr>
                <p:blipFill>
                  <a:blip r:embed="rId2"/>
                  <a:stretch/>
                </p:blipFill>
                <p:spPr>
                  <a:xfrm>
                    <a:off x="1285920" y="1820880"/>
                    <a:ext cx="6573960" cy="4402080"/>
                  </a:xfrm>
                  <a:prstGeom prst="rect">
                    <a:avLst/>
                  </a:prstGeom>
                  <a:noFill/>
                  <a:ln w="0">
                    <a:noFill/>
                  </a:ln>
                </p:spPr>
              </p:pic>
            </p:oleObj>
          </a:graphicData>
        </a:graphic>
      </p:graphicFrame>
      <p:sp>
        <p:nvSpPr>
          <p:cNvPr id="87" name=""/>
          <p:cNvSpPr/>
          <p:nvPr/>
        </p:nvSpPr>
        <p:spPr>
          <a:xfrm>
            <a:off x="762120" y="365040"/>
            <a:ext cx="7619760" cy="703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Rounded MT Bold"/>
              </a:rPr>
              <a:t>Premium of a COD Put</a:t>
            </a:r>
            <a:endParaRPr b="0" lang="en-US" sz="4000" strike="noStrike" u="none">
              <a:solidFill>
                <a:srgbClr val="ffffff"/>
              </a:solidFill>
              <a:effectLst/>
              <a:uFillTx/>
              <a:latin typeface="Times New Roman"/>
            </a:endParaRPr>
          </a:p>
        </p:txBody>
      </p:sp>
      <p:sp>
        <p:nvSpPr>
          <p:cNvPr id="88" name=""/>
          <p:cNvSpPr/>
          <p:nvPr/>
        </p:nvSpPr>
        <p:spPr>
          <a:xfrm flipV="1">
            <a:off x="609480" y="1193400"/>
            <a:ext cx="7937640" cy="1800"/>
          </a:xfrm>
          <a:prstGeom prst="line">
            <a:avLst/>
          </a:prstGeom>
          <a:ln w="25560">
            <a:solidFill>
              <a:srgbClr val="00ff00"/>
            </a:solidFill>
            <a:miter/>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Times New Roman"/>
            </a:endParaRPr>
          </a:p>
        </p:txBody>
      </p:sp>
      <p:sp>
        <p:nvSpPr>
          <p:cNvPr id="89" name=""/>
          <p:cNvSpPr/>
          <p:nvPr/>
        </p:nvSpPr>
        <p:spPr>
          <a:xfrm>
            <a:off x="343080" y="1295280"/>
            <a:ext cx="8458200" cy="4291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Rounded MT Bold"/>
              </a:rPr>
              <a:t>Strike = $2, Contingent Premium = $0.10, Volatility = 20%</a:t>
            </a:r>
            <a:endParaRPr b="0" lang="en-US" sz="2200" strike="noStrike" u="none">
              <a:solidFill>
                <a:srgbClr val="ffffff"/>
              </a:solidFill>
              <a:effectLst/>
              <a:uFillTx/>
              <a:latin typeface="Times New Roman"/>
            </a:endParaRPr>
          </a:p>
        </p:txBody>
      </p:sp>
      <p:sp>
        <p:nvSpPr>
          <p:cNvPr id="90" name=""/>
          <p:cNvSpPr/>
          <p:nvPr/>
        </p:nvSpPr>
        <p:spPr>
          <a:xfrm rot="1533000">
            <a:off x="2913120" y="5500080"/>
            <a:ext cx="1577880" cy="3682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Tenor (Days)</a:t>
            </a:r>
            <a:endParaRPr b="0" lang="en-US" sz="1800" strike="noStrike" u="none">
              <a:solidFill>
                <a:srgbClr val="ffffff"/>
              </a:solidFill>
              <a:effectLst/>
              <a:uFillTx/>
              <a:latin typeface="Times New Roman"/>
            </a:endParaRPr>
          </a:p>
        </p:txBody>
      </p:sp>
      <p:sp>
        <p:nvSpPr>
          <p:cNvPr id="91" name=""/>
          <p:cNvSpPr/>
          <p:nvPr/>
        </p:nvSpPr>
        <p:spPr>
          <a:xfrm rot="16200000">
            <a:off x="1047240" y="3547440"/>
            <a:ext cx="1958760" cy="3682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Option Premium</a:t>
            </a:r>
            <a:endParaRPr b="0" lang="en-US" sz="1800" strike="noStrike" u="none">
              <a:solidFill>
                <a:srgbClr val="ffffff"/>
              </a:solidFill>
              <a:effectLst/>
              <a:uFillTx/>
              <a:latin typeface="Times New Roman"/>
            </a:endParaRPr>
          </a:p>
        </p:txBody>
      </p:sp>
      <p:sp>
        <p:nvSpPr>
          <p:cNvPr id="92" name=""/>
          <p:cNvSpPr/>
          <p:nvPr/>
        </p:nvSpPr>
        <p:spPr>
          <a:xfrm rot="19210200">
            <a:off x="5792040" y="5368680"/>
            <a:ext cx="1082520" cy="7855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Forward</a:t>
            </a:r>
            <a:endParaRPr b="0" lang="en-US" sz="1800" strike="noStrike" u="none">
              <a:solidFill>
                <a:srgbClr val="ffffff"/>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Price</a:t>
            </a:r>
            <a:endParaRPr b="0" lang="en-US" sz="1800" strike="noStrike" u="none">
              <a:solidFill>
                <a:srgbClr val="ffffff"/>
              </a:solidFill>
              <a:effectLst/>
              <a:uFillTx/>
              <a:latin typeface="Times New Roman"/>
            </a:endParaRPr>
          </a:p>
        </p:txBody>
      </p:sp>
      <p:sp>
        <p:nvSpPr>
          <p:cNvPr id="2" name="PlaceHolder 1"/>
          <p:cNvSpPr>
            <a:spLocks noGrp="1"/>
          </p:cNvSpPr>
          <p:nvPr>
            <p:ph type="ftr" idx="1"/>
          </p:nvPr>
        </p:nvSpPr>
        <p:spPr/>
        <p:txBody>
          <a:bodyPr/>
          <a:p>
            <a:r>
              <a:t>Binary (Digital) Options</a:t>
            </a:r>
          </a:p>
        </p:txBody>
      </p:sp>
      <p:sp>
        <p:nvSpPr>
          <p:cNvPr id="3" name="PlaceHolder 2"/>
          <p:cNvSpPr>
            <a:spLocks noGrp="1"/>
          </p:cNvSpPr>
          <p:nvPr>
            <p:ph type="sldNum" idx="2"/>
          </p:nvPr>
        </p:nvSpPr>
        <p:spPr/>
        <p:txBody>
          <a:bodyPr/>
          <a:p>
            <a:fld id="{A02D6507-CF39-44A9-9F62-50FFB4E4BD94}"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graphicFrame>
        <p:nvGraphicFramePr>
          <p:cNvPr id="93" name=""/>
          <p:cNvGraphicFramePr/>
          <p:nvPr/>
        </p:nvGraphicFramePr>
        <p:xfrm>
          <a:off x="1285920" y="1820880"/>
          <a:ext cx="6573960" cy="4402080"/>
        </p:xfrm>
        <a:graphic>
          <a:graphicData uri="http://schemas.openxmlformats.org/presentationml/2006/ole">
            <p:oleObj progId="Excel.Sheet.12" r:id="rId1" spid="">
              <p:embed/>
              <p:pic>
                <p:nvPicPr>
                  <p:cNvPr id="94" name="" descr=""/>
                  <p:cNvPicPr/>
                  <p:nvPr/>
                </p:nvPicPr>
                <p:blipFill>
                  <a:blip r:embed="rId2"/>
                  <a:stretch/>
                </p:blipFill>
                <p:spPr>
                  <a:xfrm>
                    <a:off x="1285920" y="1820880"/>
                    <a:ext cx="6573960" cy="4402080"/>
                  </a:xfrm>
                  <a:prstGeom prst="rect">
                    <a:avLst/>
                  </a:prstGeom>
                  <a:noFill/>
                  <a:ln w="0">
                    <a:noFill/>
                  </a:ln>
                </p:spPr>
              </p:pic>
            </p:oleObj>
          </a:graphicData>
        </a:graphic>
      </p:graphicFrame>
      <p:sp>
        <p:nvSpPr>
          <p:cNvPr id="95" name=""/>
          <p:cNvSpPr/>
          <p:nvPr/>
        </p:nvSpPr>
        <p:spPr>
          <a:xfrm>
            <a:off x="762120" y="365040"/>
            <a:ext cx="7619760" cy="703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Rounded MT Bold"/>
              </a:rPr>
              <a:t>Delta of a COD Put</a:t>
            </a:r>
            <a:endParaRPr b="0" lang="en-US" sz="4000" strike="noStrike" u="none">
              <a:solidFill>
                <a:srgbClr val="ffffff"/>
              </a:solidFill>
              <a:effectLst/>
              <a:uFillTx/>
              <a:latin typeface="Times New Roman"/>
            </a:endParaRPr>
          </a:p>
        </p:txBody>
      </p:sp>
      <p:sp>
        <p:nvSpPr>
          <p:cNvPr id="96" name=""/>
          <p:cNvSpPr/>
          <p:nvPr/>
        </p:nvSpPr>
        <p:spPr>
          <a:xfrm flipV="1">
            <a:off x="609480" y="1193400"/>
            <a:ext cx="7937640" cy="1800"/>
          </a:xfrm>
          <a:prstGeom prst="line">
            <a:avLst/>
          </a:prstGeom>
          <a:ln w="25560">
            <a:solidFill>
              <a:srgbClr val="00ff00"/>
            </a:solidFill>
            <a:miter/>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Times New Roman"/>
            </a:endParaRPr>
          </a:p>
        </p:txBody>
      </p:sp>
      <p:sp>
        <p:nvSpPr>
          <p:cNvPr id="97" name=""/>
          <p:cNvSpPr/>
          <p:nvPr/>
        </p:nvSpPr>
        <p:spPr>
          <a:xfrm>
            <a:off x="343080" y="1295280"/>
            <a:ext cx="8458200" cy="4291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Rounded MT Bold"/>
              </a:rPr>
              <a:t>Strike = $2, Contingent Premium = $0.10, Volatility = 20%</a:t>
            </a:r>
            <a:endParaRPr b="0" lang="en-US" sz="2200" strike="noStrike" u="none">
              <a:solidFill>
                <a:srgbClr val="ffffff"/>
              </a:solidFill>
              <a:effectLst/>
              <a:uFillTx/>
              <a:latin typeface="Times New Roman"/>
            </a:endParaRPr>
          </a:p>
        </p:txBody>
      </p:sp>
      <p:sp>
        <p:nvSpPr>
          <p:cNvPr id="98" name=""/>
          <p:cNvSpPr/>
          <p:nvPr/>
        </p:nvSpPr>
        <p:spPr>
          <a:xfrm rot="1533000">
            <a:off x="2913120" y="5500080"/>
            <a:ext cx="1577880" cy="3682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Tenor (Days)</a:t>
            </a:r>
            <a:endParaRPr b="0" lang="en-US" sz="1800" strike="noStrike" u="none">
              <a:solidFill>
                <a:srgbClr val="ffffff"/>
              </a:solidFill>
              <a:effectLst/>
              <a:uFillTx/>
              <a:latin typeface="Times New Roman"/>
            </a:endParaRPr>
          </a:p>
        </p:txBody>
      </p:sp>
      <p:sp>
        <p:nvSpPr>
          <p:cNvPr id="99" name=""/>
          <p:cNvSpPr/>
          <p:nvPr/>
        </p:nvSpPr>
        <p:spPr>
          <a:xfrm rot="16200000">
            <a:off x="1047240" y="3547440"/>
            <a:ext cx="1958760" cy="3682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Option Premium</a:t>
            </a:r>
            <a:endParaRPr b="0" lang="en-US" sz="1800" strike="noStrike" u="none">
              <a:solidFill>
                <a:srgbClr val="ffffff"/>
              </a:solidFill>
              <a:effectLst/>
              <a:uFillTx/>
              <a:latin typeface="Times New Roman"/>
            </a:endParaRPr>
          </a:p>
        </p:txBody>
      </p:sp>
      <p:sp>
        <p:nvSpPr>
          <p:cNvPr id="100" name=""/>
          <p:cNvSpPr/>
          <p:nvPr/>
        </p:nvSpPr>
        <p:spPr>
          <a:xfrm rot="19210200">
            <a:off x="5792040" y="5368680"/>
            <a:ext cx="1082520" cy="7855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Forward</a:t>
            </a:r>
            <a:endParaRPr b="0" lang="en-US" sz="1800" strike="noStrike" u="none">
              <a:solidFill>
                <a:srgbClr val="ffffff"/>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Price</a:t>
            </a:r>
            <a:endParaRPr b="0" lang="en-US" sz="1800" strike="noStrike" u="none">
              <a:solidFill>
                <a:srgbClr val="ffffff"/>
              </a:solidFill>
              <a:effectLst/>
              <a:uFillTx/>
              <a:latin typeface="Times New Roman"/>
            </a:endParaRPr>
          </a:p>
        </p:txBody>
      </p:sp>
      <p:sp>
        <p:nvSpPr>
          <p:cNvPr id="2" name="PlaceHolder 1"/>
          <p:cNvSpPr>
            <a:spLocks noGrp="1"/>
          </p:cNvSpPr>
          <p:nvPr>
            <p:ph type="ftr" idx="1"/>
          </p:nvPr>
        </p:nvSpPr>
        <p:spPr/>
        <p:txBody>
          <a:bodyPr/>
          <a:p>
            <a:r>
              <a:t>Binary (Digital) Options</a:t>
            </a:r>
          </a:p>
        </p:txBody>
      </p:sp>
      <p:sp>
        <p:nvSpPr>
          <p:cNvPr id="3" name="PlaceHolder 2"/>
          <p:cNvSpPr>
            <a:spLocks noGrp="1"/>
          </p:cNvSpPr>
          <p:nvPr>
            <p:ph type="sldNum" idx="2"/>
          </p:nvPr>
        </p:nvSpPr>
        <p:spPr/>
        <p:txBody>
          <a:bodyPr/>
          <a:p>
            <a:fld id="{90ACE3B7-B896-4523-BDE0-D9779FD4E604}"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graphicFrame>
        <p:nvGraphicFramePr>
          <p:cNvPr id="101" name=""/>
          <p:cNvGraphicFramePr/>
          <p:nvPr/>
        </p:nvGraphicFramePr>
        <p:xfrm>
          <a:off x="1285920" y="1820880"/>
          <a:ext cx="6573960" cy="4402080"/>
        </p:xfrm>
        <a:graphic>
          <a:graphicData uri="http://schemas.openxmlformats.org/presentationml/2006/ole">
            <p:oleObj progId="Excel.Sheet.12" r:id="rId1" spid="">
              <p:embed/>
              <p:pic>
                <p:nvPicPr>
                  <p:cNvPr id="102" name="" descr=""/>
                  <p:cNvPicPr/>
                  <p:nvPr/>
                </p:nvPicPr>
                <p:blipFill>
                  <a:blip r:embed="rId2"/>
                  <a:stretch/>
                </p:blipFill>
                <p:spPr>
                  <a:xfrm>
                    <a:off x="1285920" y="1820880"/>
                    <a:ext cx="6573960" cy="4402080"/>
                  </a:xfrm>
                  <a:prstGeom prst="rect">
                    <a:avLst/>
                  </a:prstGeom>
                  <a:noFill/>
                  <a:ln w="0">
                    <a:noFill/>
                  </a:ln>
                </p:spPr>
              </p:pic>
            </p:oleObj>
          </a:graphicData>
        </a:graphic>
      </p:graphicFrame>
      <p:sp>
        <p:nvSpPr>
          <p:cNvPr id="103" name=""/>
          <p:cNvSpPr/>
          <p:nvPr/>
        </p:nvSpPr>
        <p:spPr>
          <a:xfrm>
            <a:off x="762120" y="365040"/>
            <a:ext cx="7619760" cy="703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Rounded MT Bold"/>
              </a:rPr>
              <a:t>Gamma of a COD Put</a:t>
            </a:r>
            <a:endParaRPr b="0" lang="en-US" sz="4000" strike="noStrike" u="none">
              <a:solidFill>
                <a:srgbClr val="ffffff"/>
              </a:solidFill>
              <a:effectLst/>
              <a:uFillTx/>
              <a:latin typeface="Times New Roman"/>
            </a:endParaRPr>
          </a:p>
        </p:txBody>
      </p:sp>
      <p:sp>
        <p:nvSpPr>
          <p:cNvPr id="104" name=""/>
          <p:cNvSpPr/>
          <p:nvPr/>
        </p:nvSpPr>
        <p:spPr>
          <a:xfrm flipV="1">
            <a:off x="609480" y="1193400"/>
            <a:ext cx="7937640" cy="1800"/>
          </a:xfrm>
          <a:prstGeom prst="line">
            <a:avLst/>
          </a:prstGeom>
          <a:ln w="25560">
            <a:solidFill>
              <a:srgbClr val="00ff00"/>
            </a:solidFill>
            <a:miter/>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Times New Roman"/>
            </a:endParaRPr>
          </a:p>
        </p:txBody>
      </p:sp>
      <p:sp>
        <p:nvSpPr>
          <p:cNvPr id="105" name=""/>
          <p:cNvSpPr/>
          <p:nvPr/>
        </p:nvSpPr>
        <p:spPr>
          <a:xfrm>
            <a:off x="343080" y="1295280"/>
            <a:ext cx="8458200" cy="4291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Rounded MT Bold"/>
              </a:rPr>
              <a:t>Strike = $2, Contingent Premium = $0.10, Volatility = 20%</a:t>
            </a:r>
            <a:endParaRPr b="0" lang="en-US" sz="2200" strike="noStrike" u="none">
              <a:solidFill>
                <a:srgbClr val="ffffff"/>
              </a:solidFill>
              <a:effectLst/>
              <a:uFillTx/>
              <a:latin typeface="Times New Roman"/>
            </a:endParaRPr>
          </a:p>
        </p:txBody>
      </p:sp>
      <p:sp>
        <p:nvSpPr>
          <p:cNvPr id="106" name=""/>
          <p:cNvSpPr/>
          <p:nvPr/>
        </p:nvSpPr>
        <p:spPr>
          <a:xfrm rot="1533000">
            <a:off x="2913120" y="5500080"/>
            <a:ext cx="1577880" cy="3682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Tenor (Days)</a:t>
            </a:r>
            <a:endParaRPr b="0" lang="en-US" sz="1800" strike="noStrike" u="none">
              <a:solidFill>
                <a:srgbClr val="ffffff"/>
              </a:solidFill>
              <a:effectLst/>
              <a:uFillTx/>
              <a:latin typeface="Times New Roman"/>
            </a:endParaRPr>
          </a:p>
        </p:txBody>
      </p:sp>
      <p:sp>
        <p:nvSpPr>
          <p:cNvPr id="107" name=""/>
          <p:cNvSpPr/>
          <p:nvPr/>
        </p:nvSpPr>
        <p:spPr>
          <a:xfrm rot="16200000">
            <a:off x="1047240" y="3547440"/>
            <a:ext cx="1958760" cy="3682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Option Premium</a:t>
            </a:r>
            <a:endParaRPr b="0" lang="en-US" sz="1800" strike="noStrike" u="none">
              <a:solidFill>
                <a:srgbClr val="ffffff"/>
              </a:solidFill>
              <a:effectLst/>
              <a:uFillTx/>
              <a:latin typeface="Times New Roman"/>
            </a:endParaRPr>
          </a:p>
        </p:txBody>
      </p:sp>
      <p:sp>
        <p:nvSpPr>
          <p:cNvPr id="108" name=""/>
          <p:cNvSpPr/>
          <p:nvPr/>
        </p:nvSpPr>
        <p:spPr>
          <a:xfrm rot="19210200">
            <a:off x="5830200" y="5368680"/>
            <a:ext cx="1082520" cy="7855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Forward</a:t>
            </a:r>
            <a:endParaRPr b="0" lang="en-US" sz="1800" strike="noStrike" u="none">
              <a:solidFill>
                <a:srgbClr val="ffffff"/>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Price</a:t>
            </a:r>
            <a:endParaRPr b="0" lang="en-US" sz="1800" strike="noStrike" u="none">
              <a:solidFill>
                <a:srgbClr val="ffffff"/>
              </a:solidFill>
              <a:effectLst/>
              <a:uFillTx/>
              <a:latin typeface="Times New Roman"/>
            </a:endParaRPr>
          </a:p>
        </p:txBody>
      </p:sp>
      <p:sp>
        <p:nvSpPr>
          <p:cNvPr id="2" name="PlaceHolder 1"/>
          <p:cNvSpPr>
            <a:spLocks noGrp="1"/>
          </p:cNvSpPr>
          <p:nvPr>
            <p:ph type="ftr" idx="1"/>
          </p:nvPr>
        </p:nvSpPr>
        <p:spPr/>
        <p:txBody>
          <a:bodyPr/>
          <a:p>
            <a:r>
              <a:t>Binary (Digital) Options</a:t>
            </a:r>
          </a:p>
        </p:txBody>
      </p:sp>
      <p:sp>
        <p:nvSpPr>
          <p:cNvPr id="3" name="PlaceHolder 2"/>
          <p:cNvSpPr>
            <a:spLocks noGrp="1"/>
          </p:cNvSpPr>
          <p:nvPr>
            <p:ph type="sldNum" idx="2"/>
          </p:nvPr>
        </p:nvSpPr>
        <p:spPr/>
        <p:txBody>
          <a:bodyPr/>
          <a:p>
            <a:fld id="{AFDA45B3-AF18-4B7F-B0A6-1EE6F2C8A920}"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109" name=""/>
          <p:cNvSpPr/>
          <p:nvPr/>
        </p:nvSpPr>
        <p:spPr>
          <a:xfrm>
            <a:off x="838080" y="304920"/>
            <a:ext cx="7477200" cy="703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Homework on Binary Options </a:t>
            </a:r>
            <a:endParaRPr b="0" lang="en-US" sz="4000" strike="noStrike" u="none">
              <a:solidFill>
                <a:srgbClr val="ffffff"/>
              </a:solidFill>
              <a:effectLst/>
              <a:uFillTx/>
              <a:latin typeface="Times New Roman"/>
            </a:endParaRPr>
          </a:p>
        </p:txBody>
      </p:sp>
      <p:sp>
        <p:nvSpPr>
          <p:cNvPr id="110" name=""/>
          <p:cNvSpPr/>
          <p:nvPr/>
        </p:nvSpPr>
        <p:spPr>
          <a:xfrm>
            <a:off x="1143000" y="1828800"/>
            <a:ext cx="6858000" cy="33858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Calculate the price of an asset-or-nothing</a:t>
            </a:r>
            <a:endParaRPr b="0" lang="en-US" sz="2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option on January ‘01 Natural Gas contract</a:t>
            </a:r>
            <a:endParaRPr b="0" lang="en-US" sz="2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(of NYMEX) currently trading at $5.50/MMBtu.</a:t>
            </a:r>
            <a:endParaRPr b="0" lang="en-US" sz="2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The option has a strike price of $5.00/MMBtu, expires in one year, and is written on 100 contracts (Note:  each NYMEX Natural Gas contract has a volume of 10,000 MMBtu).</a:t>
            </a:r>
            <a:endParaRPr b="0" lang="en-US" sz="2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Assume a constant volatility of 50% for the </a:t>
            </a:r>
            <a:endParaRPr b="0" lang="en-US" sz="2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contract and a risk-free rate of 7% per annum.</a:t>
            </a:r>
            <a:endParaRPr b="0" lang="en-US" sz="2400" strike="noStrike" u="none">
              <a:solidFill>
                <a:srgbClr val="ffffff"/>
              </a:solidFill>
              <a:effectLst/>
              <a:uFillTx/>
              <a:latin typeface="Times New Roman"/>
            </a:endParaRPr>
          </a:p>
        </p:txBody>
      </p:sp>
      <p:sp>
        <p:nvSpPr>
          <p:cNvPr id="111" name=""/>
          <p:cNvSpPr/>
          <p:nvPr/>
        </p:nvSpPr>
        <p:spPr>
          <a:xfrm flipH="1">
            <a:off x="476280" y="1219320"/>
            <a:ext cx="822960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 name="PlaceHolder 1"/>
          <p:cNvSpPr>
            <a:spLocks noGrp="1"/>
          </p:cNvSpPr>
          <p:nvPr>
            <p:ph type="ftr" idx="1"/>
          </p:nvPr>
        </p:nvSpPr>
        <p:spPr/>
        <p:txBody>
          <a:bodyPr/>
          <a:p>
            <a:r>
              <a:t>Binary (Digital) Options</a:t>
            </a:r>
          </a:p>
        </p:txBody>
      </p:sp>
      <p:sp>
        <p:nvSpPr>
          <p:cNvPr id="3" name="PlaceHolder 2"/>
          <p:cNvSpPr>
            <a:spLocks noGrp="1"/>
          </p:cNvSpPr>
          <p:nvPr>
            <p:ph type="sldNum" idx="2"/>
          </p:nvPr>
        </p:nvSpPr>
        <p:spPr/>
        <p:txBody>
          <a:bodyPr/>
          <a:p>
            <a:fld id="{072BB04E-98C0-4FF2-8A6D-05E25BB4FE58}" type="slidenum">
              <a:t>17</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228240"/>
            <a:ext cx="7772400" cy="106668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Binary Options</a:t>
            </a:r>
            <a:br>
              <a:rPr sz="4000"/>
            </a:br>
            <a:endParaRPr b="1" lang="en-US" sz="4000" strike="noStrike" u="none">
              <a:solidFill>
                <a:srgbClr val="ffff00"/>
              </a:solidFill>
              <a:effectLst/>
              <a:uFillTx/>
              <a:latin typeface="Arial"/>
            </a:endParaRPr>
          </a:p>
        </p:txBody>
      </p:sp>
      <p:sp>
        <p:nvSpPr>
          <p:cNvPr id="12" name=""/>
          <p:cNvSpPr/>
          <p:nvPr/>
        </p:nvSpPr>
        <p:spPr>
          <a:xfrm>
            <a:off x="1143000" y="1295280"/>
            <a:ext cx="6858000" cy="499392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100" strike="noStrike" u="none">
                <a:solidFill>
                  <a:srgbClr val="ffffff"/>
                </a:solidFill>
                <a:effectLst/>
                <a:uFillTx/>
                <a:latin typeface="Arial"/>
              </a:rPr>
              <a:t>Binary options have discontinuous payoffs; they are either on or off. Also known as digital options. Two basic types:</a:t>
            </a:r>
            <a:endParaRPr b="0" lang="en-US" sz="2100" strike="noStrike" u="none">
              <a:solidFill>
                <a:srgbClr val="ffffff"/>
              </a:solidFill>
              <a:effectLst/>
              <a:uFillTx/>
              <a:latin typeface="Times New Roman"/>
            </a:endParaRPr>
          </a:p>
          <a:p>
            <a:pPr lvl="1" marL="571680">
              <a:lnSpc>
                <a:spcPct val="100000"/>
              </a:lnSpc>
              <a:spcBef>
                <a:spcPts val="17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ffff00"/>
                </a:solidFill>
                <a:effectLst/>
                <a:uFillTx/>
                <a:latin typeface="Arial"/>
              </a:rPr>
              <a:t> •</a:t>
            </a:r>
            <a:r>
              <a:rPr b="1" lang="en-US" sz="2100" strike="noStrike" u="none">
                <a:solidFill>
                  <a:srgbClr val="ffff00"/>
                </a:solidFill>
                <a:effectLst/>
                <a:uFillTx/>
                <a:latin typeface="Arial"/>
              </a:rPr>
              <a:t>	</a:t>
            </a:r>
            <a:r>
              <a:rPr b="1" lang="en-US" sz="2100" strike="noStrike" u="none">
                <a:solidFill>
                  <a:srgbClr val="ffffff"/>
                </a:solidFill>
                <a:effectLst/>
                <a:uFillTx/>
                <a:latin typeface="Arial"/>
              </a:rPr>
              <a:t>cash or nothing</a:t>
            </a:r>
            <a:endParaRPr b="0" lang="en-US" sz="2100" strike="noStrike" u="none">
              <a:solidFill>
                <a:srgbClr val="ffffff"/>
              </a:solidFill>
              <a:effectLst/>
              <a:uFillTx/>
              <a:latin typeface="Times New Roman"/>
            </a:endParaRPr>
          </a:p>
          <a:p>
            <a:pPr lvl="1" marL="571680">
              <a:lnSpc>
                <a:spcPct val="100000"/>
              </a:lnSpc>
              <a:spcBef>
                <a:spcPts val="17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ffff00"/>
                </a:solidFill>
                <a:effectLst/>
                <a:uFillTx/>
                <a:latin typeface="Arial"/>
              </a:rPr>
              <a:t> •</a:t>
            </a:r>
            <a:r>
              <a:rPr b="1" lang="en-US" sz="2100" strike="noStrike" u="none">
                <a:solidFill>
                  <a:srgbClr val="ffff00"/>
                </a:solidFill>
                <a:effectLst/>
                <a:uFillTx/>
                <a:latin typeface="Arial"/>
              </a:rPr>
              <a:t>	</a:t>
            </a:r>
            <a:r>
              <a:rPr b="1" lang="en-US" sz="2100" strike="noStrike" u="none">
                <a:solidFill>
                  <a:srgbClr val="ffffff"/>
                </a:solidFill>
                <a:effectLst/>
                <a:uFillTx/>
                <a:latin typeface="Arial"/>
              </a:rPr>
              <a:t>asset or nothing</a:t>
            </a:r>
            <a:endParaRPr b="0" lang="en-US" sz="2100" strike="noStrike" u="none">
              <a:solidFill>
                <a:srgbClr val="ffffff"/>
              </a:solidFill>
              <a:effectLst/>
              <a:uFillTx/>
              <a:latin typeface="Times New Roman"/>
            </a:endParaRPr>
          </a:p>
          <a:p>
            <a:pPr marL="457200" indent="-457200">
              <a:lnSpc>
                <a:spcPct val="100000"/>
              </a:lnSpc>
              <a:spcBef>
                <a:spcPts val="17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100" strike="noStrike" u="none">
                <a:solidFill>
                  <a:srgbClr val="ffffff"/>
                </a:solidFill>
                <a:effectLst/>
                <a:uFillTx/>
                <a:latin typeface="Arial"/>
              </a:rPr>
              <a:t>One-Touch binary option. An option pays out a set amount if the underlying asset price hits a specified level at any time during the option’s life.</a:t>
            </a:r>
            <a:endParaRPr b="0" lang="en-US" sz="2100" strike="noStrike" u="none">
              <a:solidFill>
                <a:srgbClr val="ffffff"/>
              </a:solidFill>
              <a:effectLst/>
              <a:uFillTx/>
              <a:latin typeface="Times New Roman"/>
            </a:endParaRPr>
          </a:p>
          <a:p>
            <a:pPr marL="457200" indent="-457200">
              <a:lnSpc>
                <a:spcPct val="100000"/>
              </a:lnSpc>
              <a:spcBef>
                <a:spcPts val="18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100" strike="noStrike" u="none">
                <a:solidFill>
                  <a:srgbClr val="ffffff"/>
                </a:solidFill>
                <a:effectLst/>
                <a:uFillTx/>
                <a:latin typeface="Arial"/>
              </a:rPr>
              <a:t>All-or-Nothing option. An option pays out a set amount if the underlying asset is above or below a specified level at the  option’s maturity date.</a:t>
            </a:r>
            <a:r>
              <a:rPr b="1" lang="en-US" sz="2400" strike="noStrike" u="none">
                <a:solidFill>
                  <a:srgbClr val="ffffff"/>
                </a:solidFill>
                <a:effectLst/>
                <a:uFillTx/>
                <a:latin typeface="Arial"/>
              </a:rPr>
              <a:t> </a:t>
            </a:r>
            <a:endParaRPr b="0" lang="en-US" sz="2400" strike="noStrike" u="none">
              <a:solidFill>
                <a:srgbClr val="ffffff"/>
              </a:solidFill>
              <a:effectLst/>
              <a:uFillTx/>
              <a:latin typeface="Times New Roman"/>
            </a:endParaRPr>
          </a:p>
        </p:txBody>
      </p:sp>
      <p:sp>
        <p:nvSpPr>
          <p:cNvPr id="13" name=""/>
          <p:cNvSpPr/>
          <p:nvPr/>
        </p:nvSpPr>
        <p:spPr>
          <a:xfrm flipH="1">
            <a:off x="457200" y="1066680"/>
            <a:ext cx="822960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 name="PlaceHolder 2"/>
          <p:cNvSpPr>
            <a:spLocks noGrp="1"/>
          </p:cNvSpPr>
          <p:nvPr>
            <p:ph type="ftr" idx="1"/>
          </p:nvPr>
        </p:nvSpPr>
        <p:spPr/>
        <p:txBody>
          <a:bodyPr/>
          <a:p>
            <a:r>
              <a:t>Binary (Digital) Options</a:t>
            </a:r>
          </a:p>
        </p:txBody>
      </p:sp>
      <p:sp>
        <p:nvSpPr>
          <p:cNvPr id="4" name="PlaceHolder 3"/>
          <p:cNvSpPr>
            <a:spLocks noGrp="1"/>
          </p:cNvSpPr>
          <p:nvPr>
            <p:ph type="sldNum" idx="2"/>
          </p:nvPr>
        </p:nvSpPr>
        <p:spPr/>
        <p:txBody>
          <a:bodyPr/>
          <a:p>
            <a:fld id="{2132C838-B35F-4C45-AFCA-1C1E03DF6A2A}" type="slidenum">
              <a:t>2</a:t>
            </a:fld>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228240"/>
            <a:ext cx="7772400" cy="106668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Binary Options</a:t>
            </a:r>
            <a:br>
              <a:rPr sz="4000"/>
            </a:br>
            <a:endParaRPr b="1" lang="en-US" sz="4000" strike="noStrike" u="none">
              <a:solidFill>
                <a:srgbClr val="ffff00"/>
              </a:solidFill>
              <a:effectLst/>
              <a:uFillTx/>
              <a:latin typeface="Arial"/>
            </a:endParaRPr>
          </a:p>
        </p:txBody>
      </p:sp>
      <p:sp>
        <p:nvSpPr>
          <p:cNvPr id="15" name=""/>
          <p:cNvSpPr/>
          <p:nvPr/>
        </p:nvSpPr>
        <p:spPr>
          <a:xfrm>
            <a:off x="1066680" y="1676520"/>
            <a:ext cx="6858000" cy="375156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400" strike="noStrike" u="none">
                <a:solidFill>
                  <a:srgbClr val="ffffff"/>
                </a:solidFill>
                <a:effectLst/>
                <a:uFillTx/>
                <a:latin typeface="Arial"/>
              </a:rPr>
              <a:t>Binary options are known as bet options</a:t>
            </a:r>
            <a:endParaRPr b="0" lang="en-US" sz="2400" strike="noStrike" u="none">
              <a:solidFill>
                <a:srgbClr val="ffffff"/>
              </a:solidFill>
              <a:effectLst/>
              <a:uFillTx/>
              <a:latin typeface="Times New Roman"/>
            </a:endParaRPr>
          </a:p>
          <a:p>
            <a:pPr marL="457200" indent="-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400" strike="noStrike" u="none">
                <a:solidFill>
                  <a:srgbClr val="ffffff"/>
                </a:solidFill>
                <a:effectLst/>
                <a:uFillTx/>
                <a:latin typeface="Arial"/>
              </a:rPr>
              <a:t>One can distinguish between binary calls and puts depending on the payoff definition</a:t>
            </a:r>
            <a:endParaRPr b="0" lang="en-US" sz="2400" strike="noStrike" u="none">
              <a:solidFill>
                <a:srgbClr val="ffffff"/>
              </a:solidFill>
              <a:effectLst/>
              <a:uFillTx/>
              <a:latin typeface="Times New Roman"/>
            </a:endParaRPr>
          </a:p>
          <a:p>
            <a:pPr lvl="1" marL="5716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 </a:t>
            </a:r>
            <a:r>
              <a:rPr b="1" lang="en-US" sz="2400" strike="noStrike" u="none">
                <a:solidFill>
                  <a:srgbClr val="ffff00"/>
                </a:solidFill>
                <a:effectLst/>
                <a:uFillTx/>
                <a:latin typeface="Arial"/>
              </a:rPr>
              <a:t>•</a:t>
            </a:r>
            <a:r>
              <a:rPr b="1" lang="en-US" sz="2400" strike="noStrike" u="none">
                <a:solidFill>
                  <a:srgbClr val="ffff00"/>
                </a:solidFill>
                <a:effectLst/>
                <a:uFillTx/>
                <a:latin typeface="Arial"/>
              </a:rPr>
              <a:t>	</a:t>
            </a:r>
            <a:r>
              <a:rPr b="1" lang="en-US" sz="2400" strike="noStrike" u="none">
                <a:solidFill>
                  <a:srgbClr val="ffffff"/>
                </a:solidFill>
                <a:effectLst/>
                <a:uFillTx/>
                <a:latin typeface="Arial"/>
              </a:rPr>
              <a:t>Call - underlying asset price has to </a:t>
            </a:r>
            <a:r>
              <a:rPr b="1" lang="en-US" sz="2400" strike="noStrike" u="none">
                <a:solidFill>
                  <a:srgbClr val="ffffff"/>
                </a:solidFill>
                <a:effectLst/>
                <a:uFillTx/>
                <a:latin typeface="Arial"/>
              </a:rPr>
              <a:t>	</a:t>
            </a:r>
            <a:r>
              <a:rPr b="1" lang="en-US" sz="2400" strike="noStrike" u="none">
                <a:solidFill>
                  <a:srgbClr val="ffffff"/>
                </a:solidFill>
                <a:effectLst/>
                <a:uFillTx/>
                <a:latin typeface="Arial"/>
              </a:rPr>
              <a:t>	</a:t>
            </a:r>
            <a:r>
              <a:rPr b="1" lang="en-US" sz="2400" strike="noStrike" u="none">
                <a:solidFill>
                  <a:srgbClr val="ffffff"/>
                </a:solidFill>
                <a:effectLst/>
                <a:uFillTx/>
                <a:latin typeface="Arial"/>
              </a:rPr>
              <a:t>exceed  the strike price</a:t>
            </a:r>
            <a:endParaRPr b="0" lang="en-US" sz="2400" strike="noStrike" u="none">
              <a:solidFill>
                <a:srgbClr val="ffffff"/>
              </a:solidFill>
              <a:effectLst/>
              <a:uFillTx/>
              <a:latin typeface="Times New Roman"/>
            </a:endParaRPr>
          </a:p>
          <a:p>
            <a:pPr lvl="1" marL="5716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00"/>
                </a:solidFill>
                <a:effectLst/>
                <a:uFillTx/>
                <a:latin typeface="Arial"/>
              </a:rPr>
              <a:t> •</a:t>
            </a:r>
            <a:r>
              <a:rPr b="1" lang="en-US" sz="2400" strike="noStrike" u="none">
                <a:solidFill>
                  <a:srgbClr val="ffff00"/>
                </a:solidFill>
                <a:effectLst/>
                <a:uFillTx/>
                <a:latin typeface="Arial"/>
              </a:rPr>
              <a:t>	</a:t>
            </a:r>
            <a:r>
              <a:rPr b="1" lang="en-US" sz="2400" strike="noStrike" u="none">
                <a:solidFill>
                  <a:srgbClr val="ffffff"/>
                </a:solidFill>
                <a:effectLst/>
                <a:uFillTx/>
                <a:latin typeface="Arial"/>
              </a:rPr>
              <a:t>Put - underlying asset  price  has to fall </a:t>
            </a:r>
            <a:r>
              <a:rPr b="1" lang="en-US" sz="2400" strike="noStrike" u="none">
                <a:solidFill>
                  <a:srgbClr val="ffffff"/>
                </a:solidFill>
                <a:effectLst/>
                <a:uFillTx/>
                <a:latin typeface="Arial"/>
              </a:rPr>
              <a:t>	</a:t>
            </a:r>
            <a:r>
              <a:rPr b="1" lang="en-US" sz="2400" strike="noStrike" u="none">
                <a:solidFill>
                  <a:srgbClr val="ffffff"/>
                </a:solidFill>
                <a:effectLst/>
                <a:uFillTx/>
                <a:latin typeface="Arial"/>
              </a:rPr>
              <a:t>below the strike price</a:t>
            </a:r>
            <a:endParaRPr b="0" lang="en-US" sz="2400" strike="noStrike" u="none">
              <a:solidFill>
                <a:srgbClr val="ffffff"/>
              </a:solidFill>
              <a:effectLst/>
              <a:uFillTx/>
              <a:latin typeface="Times New Roman"/>
            </a:endParaRPr>
          </a:p>
          <a:p>
            <a:pPr marL="457200" indent="-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400" strike="noStrike" u="none">
                <a:solidFill>
                  <a:srgbClr val="ffffff"/>
                </a:solidFill>
                <a:effectLst/>
                <a:uFillTx/>
                <a:latin typeface="Arial"/>
              </a:rPr>
              <a:t>Binary options are often combined with other options</a:t>
            </a:r>
            <a:endParaRPr b="0" lang="en-US" sz="2400" strike="noStrike" u="none">
              <a:solidFill>
                <a:srgbClr val="ffffff"/>
              </a:solidFill>
              <a:effectLst/>
              <a:uFillTx/>
              <a:latin typeface="Times New Roman"/>
            </a:endParaRPr>
          </a:p>
        </p:txBody>
      </p:sp>
      <p:sp>
        <p:nvSpPr>
          <p:cNvPr id="16" name=""/>
          <p:cNvSpPr/>
          <p:nvPr/>
        </p:nvSpPr>
        <p:spPr>
          <a:xfrm flipH="1">
            <a:off x="457200" y="1066680"/>
            <a:ext cx="822960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 name="PlaceHolder 2"/>
          <p:cNvSpPr>
            <a:spLocks noGrp="1"/>
          </p:cNvSpPr>
          <p:nvPr>
            <p:ph type="ftr" idx="1"/>
          </p:nvPr>
        </p:nvSpPr>
        <p:spPr/>
        <p:txBody>
          <a:bodyPr/>
          <a:p>
            <a:r>
              <a:t>Binary (Digital) Options</a:t>
            </a:r>
          </a:p>
        </p:txBody>
      </p:sp>
      <p:sp>
        <p:nvSpPr>
          <p:cNvPr id="4" name="PlaceHolder 3"/>
          <p:cNvSpPr>
            <a:spLocks noGrp="1"/>
          </p:cNvSpPr>
          <p:nvPr>
            <p:ph type="sldNum" idx="2"/>
          </p:nvPr>
        </p:nvSpPr>
        <p:spPr/>
        <p:txBody>
          <a:bodyPr/>
          <a:p>
            <a:fld id="{02A70DC5-8CDB-4199-996C-ADCE758C07E9}" type="slidenum">
              <a:t>3</a:t>
            </a:fld>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85800" y="38052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Cash or Nothing Option</a:t>
            </a:r>
            <a:endParaRPr b="1" lang="en-US" sz="4000" strike="noStrike" u="none">
              <a:solidFill>
                <a:srgbClr val="ffff00"/>
              </a:solidFill>
              <a:effectLst/>
              <a:uFillTx/>
              <a:latin typeface="Arial"/>
            </a:endParaRPr>
          </a:p>
        </p:txBody>
      </p:sp>
      <p:sp>
        <p:nvSpPr>
          <p:cNvPr id="18" name=""/>
          <p:cNvSpPr/>
          <p:nvPr/>
        </p:nvSpPr>
        <p:spPr>
          <a:xfrm flipV="1">
            <a:off x="1905120" y="2454120"/>
            <a:ext cx="0" cy="2819520"/>
          </a:xfrm>
          <a:prstGeom prst="line">
            <a:avLst/>
          </a:prstGeom>
          <a:ln w="255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9" name=""/>
          <p:cNvSpPr/>
          <p:nvPr/>
        </p:nvSpPr>
        <p:spPr>
          <a:xfrm>
            <a:off x="1905120" y="5273640"/>
            <a:ext cx="6203880" cy="0"/>
          </a:xfrm>
          <a:prstGeom prst="line">
            <a:avLst/>
          </a:prstGeom>
          <a:ln w="255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0" name=""/>
          <p:cNvSpPr/>
          <p:nvPr/>
        </p:nvSpPr>
        <p:spPr>
          <a:xfrm flipV="1">
            <a:off x="4800600" y="3673080"/>
            <a:ext cx="0" cy="1600200"/>
          </a:xfrm>
          <a:prstGeom prst="line">
            <a:avLst/>
          </a:prstGeom>
          <a:ln w="28440">
            <a:solidFill>
              <a:srgbClr val="00ff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1" name=""/>
          <p:cNvSpPr/>
          <p:nvPr/>
        </p:nvSpPr>
        <p:spPr>
          <a:xfrm>
            <a:off x="4800600" y="3673440"/>
            <a:ext cx="2819520" cy="0"/>
          </a:xfrm>
          <a:prstGeom prst="line">
            <a:avLst/>
          </a:prstGeom>
          <a:ln w="28440">
            <a:solidFill>
              <a:srgbClr val="00ff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2" name=""/>
          <p:cNvSpPr/>
          <p:nvPr/>
        </p:nvSpPr>
        <p:spPr>
          <a:xfrm>
            <a:off x="2252880" y="2362320"/>
            <a:ext cx="2334960" cy="703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9900"/>
                </a:solidFill>
                <a:effectLst/>
                <a:uFillTx/>
                <a:latin typeface="Arial"/>
              </a:rPr>
              <a:t>Pay A if Price </a:t>
            </a:r>
            <a:r>
              <a:rPr b="1" lang="en-US" sz="2000" strike="noStrike" u="none">
                <a:solidFill>
                  <a:srgbClr val="ff9900"/>
                </a:solidFill>
                <a:effectLst/>
                <a:uFillTx/>
                <a:latin typeface="Symbol"/>
                <a:ea typeface="Symbol"/>
              </a:rPr>
              <a:t></a:t>
            </a:r>
            <a:r>
              <a:rPr b="1" lang="en-US" sz="2000" strike="noStrike" u="none">
                <a:solidFill>
                  <a:srgbClr val="ff9900"/>
                </a:solidFill>
                <a:effectLst/>
                <a:uFillTx/>
                <a:latin typeface="Arial"/>
              </a:rPr>
              <a:t> K</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9900"/>
                </a:solidFill>
                <a:effectLst/>
                <a:uFillTx/>
                <a:latin typeface="Arial"/>
              </a:rPr>
              <a:t>Pay 0 if Price &lt; K</a:t>
            </a:r>
            <a:endParaRPr b="0" lang="en-US" sz="2000" strike="noStrike" u="none">
              <a:solidFill>
                <a:srgbClr val="ffffff"/>
              </a:solidFill>
              <a:effectLst/>
              <a:uFillTx/>
              <a:latin typeface="Times New Roman"/>
            </a:endParaRPr>
          </a:p>
        </p:txBody>
      </p:sp>
      <p:sp>
        <p:nvSpPr>
          <p:cNvPr id="23" name=""/>
          <p:cNvSpPr/>
          <p:nvPr/>
        </p:nvSpPr>
        <p:spPr>
          <a:xfrm>
            <a:off x="1320840" y="3444840"/>
            <a:ext cx="9144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ff99"/>
                </a:solidFill>
                <a:effectLst/>
                <a:uFillTx/>
                <a:latin typeface="Arial"/>
              </a:rPr>
              <a:t>A</a:t>
            </a:r>
            <a:r>
              <a:rPr b="0" lang="en-US" sz="2400" strike="noStrike" u="none">
                <a:solidFill>
                  <a:srgbClr val="00ff99"/>
                </a:solidFill>
                <a:effectLst/>
                <a:uFillTx/>
                <a:latin typeface="Times New Roman"/>
              </a:rPr>
              <a:t> </a:t>
            </a:r>
            <a:r>
              <a:rPr b="1" lang="en-US" sz="2400" strike="noStrike" u="none">
                <a:solidFill>
                  <a:srgbClr val="00ff99"/>
                </a:solidFill>
                <a:effectLst/>
                <a:uFillTx/>
                <a:latin typeface="Times New Roman"/>
              </a:rPr>
              <a:t> </a:t>
            </a:r>
            <a:r>
              <a:rPr b="1" lang="en-US" sz="2400" strike="noStrike" u="none">
                <a:solidFill>
                  <a:srgbClr val="ffffff"/>
                </a:solidFill>
                <a:effectLst/>
                <a:uFillTx/>
                <a:latin typeface="Times New Roman"/>
              </a:rPr>
              <a:t>—</a:t>
            </a:r>
            <a:r>
              <a:rPr b="0" lang="en-US" sz="2400" strike="noStrike" u="none">
                <a:solidFill>
                  <a:srgbClr val="00ff99"/>
                </a:solidFill>
                <a:effectLst/>
                <a:uFillTx/>
                <a:latin typeface="Times New Roman"/>
              </a:rPr>
              <a:t> </a:t>
            </a:r>
            <a:endParaRPr b="0" lang="en-US" sz="2400" strike="noStrike" u="none">
              <a:solidFill>
                <a:srgbClr val="ffffff"/>
              </a:solidFill>
              <a:effectLst/>
              <a:uFillTx/>
              <a:latin typeface="Times New Roman"/>
            </a:endParaRPr>
          </a:p>
        </p:txBody>
      </p:sp>
      <p:sp>
        <p:nvSpPr>
          <p:cNvPr id="24" name=""/>
          <p:cNvSpPr/>
          <p:nvPr/>
        </p:nvSpPr>
        <p:spPr>
          <a:xfrm>
            <a:off x="4572000" y="5425920"/>
            <a:ext cx="533520" cy="398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ff99"/>
                </a:solidFill>
                <a:effectLst/>
                <a:uFillTx/>
                <a:latin typeface="Arial"/>
              </a:rPr>
              <a:t>K</a:t>
            </a:r>
            <a:endParaRPr b="0" lang="en-US" sz="2000" strike="noStrike" u="none">
              <a:solidFill>
                <a:srgbClr val="ffffff"/>
              </a:solidFill>
              <a:effectLst/>
              <a:uFillTx/>
              <a:latin typeface="Times New Roman"/>
            </a:endParaRPr>
          </a:p>
        </p:txBody>
      </p:sp>
      <p:sp>
        <p:nvSpPr>
          <p:cNvPr id="25" name=""/>
          <p:cNvSpPr/>
          <p:nvPr/>
        </p:nvSpPr>
        <p:spPr>
          <a:xfrm flipH="1" rot="10800000">
            <a:off x="677520" y="3056040"/>
            <a:ext cx="485280" cy="914400"/>
          </a:xfrm>
          <a:prstGeom prst="rect">
            <a:avLst/>
          </a:prstGeom>
          <a:noFill/>
          <a:ln w="0">
            <a:noFill/>
          </a:ln>
        </p:spPr>
        <p:style>
          <a:lnRef idx="0"/>
          <a:fillRef idx="0"/>
          <a:effectRef idx="0"/>
          <a:fontRef idx="minor"/>
        </p:style>
        <p:txBody>
          <a:bodyPr lIns="46800" rIns="46800" tIns="90000" bIns="90000" anchor="t" anchorCtr="1" vert="eaVe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7c80"/>
                </a:solidFill>
                <a:effectLst/>
                <a:uFillTx/>
                <a:latin typeface="Arial"/>
              </a:rPr>
              <a:t>Payoff</a:t>
            </a:r>
            <a:endParaRPr b="0" lang="en-US" sz="2000" strike="noStrike" u="none">
              <a:solidFill>
                <a:srgbClr val="ffffff"/>
              </a:solidFill>
              <a:effectLst/>
              <a:uFillTx/>
              <a:latin typeface="Times New Roman"/>
            </a:endParaRPr>
          </a:p>
        </p:txBody>
      </p:sp>
      <p:sp>
        <p:nvSpPr>
          <p:cNvPr id="26" name=""/>
          <p:cNvSpPr/>
          <p:nvPr/>
        </p:nvSpPr>
        <p:spPr>
          <a:xfrm rot="16200000">
            <a:off x="7720200" y="5249160"/>
            <a:ext cx="485280" cy="838080"/>
          </a:xfrm>
          <a:prstGeom prst="rect">
            <a:avLst/>
          </a:prstGeom>
          <a:noFill/>
          <a:ln w="0">
            <a:noFill/>
          </a:ln>
        </p:spPr>
        <p:style>
          <a:lnRef idx="0"/>
          <a:fillRef idx="0"/>
          <a:effectRef idx="0"/>
          <a:fontRef idx="minor"/>
        </p:style>
        <p:txBody>
          <a:bodyPr lIns="46800" rIns="46800" tIns="90000" bIns="90000" anchor="t" anchorCtr="1" vert="eaVe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7c80"/>
                </a:solidFill>
                <a:effectLst/>
                <a:uFillTx/>
                <a:latin typeface="Arial"/>
              </a:rPr>
              <a:t>Price</a:t>
            </a:r>
            <a:endParaRPr b="0" lang="en-US" sz="2000" strike="noStrike" u="none">
              <a:solidFill>
                <a:srgbClr val="ffffff"/>
              </a:solidFill>
              <a:effectLst/>
              <a:uFillTx/>
              <a:latin typeface="Times New Roman"/>
            </a:endParaRPr>
          </a:p>
        </p:txBody>
      </p:sp>
      <p:sp>
        <p:nvSpPr>
          <p:cNvPr id="27" name=""/>
          <p:cNvSpPr/>
          <p:nvPr/>
        </p:nvSpPr>
        <p:spPr>
          <a:xfrm flipH="1">
            <a:off x="625320" y="1447920"/>
            <a:ext cx="822960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 name="PlaceHolder 2"/>
          <p:cNvSpPr>
            <a:spLocks noGrp="1"/>
          </p:cNvSpPr>
          <p:nvPr>
            <p:ph type="ftr" idx="1"/>
          </p:nvPr>
        </p:nvSpPr>
        <p:spPr/>
        <p:txBody>
          <a:bodyPr/>
          <a:p>
            <a:r>
              <a:t>Binary (Digital) Options</a:t>
            </a:r>
          </a:p>
        </p:txBody>
      </p:sp>
      <p:sp>
        <p:nvSpPr>
          <p:cNvPr id="4" name="PlaceHolder 3"/>
          <p:cNvSpPr>
            <a:spLocks noGrp="1"/>
          </p:cNvSpPr>
          <p:nvPr>
            <p:ph type="sldNum" idx="2"/>
          </p:nvPr>
        </p:nvSpPr>
        <p:spPr/>
        <p:txBody>
          <a:bodyPr/>
          <a:p>
            <a:fld id="{DC600D47-7DED-463E-9CB0-A3685FD4C995}" type="slidenum">
              <a:t>4</a:t>
            </a:fld>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762120" y="2282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Asset or Nothing Option</a:t>
            </a:r>
            <a:endParaRPr b="1" lang="en-US" sz="4000" strike="noStrike" u="none">
              <a:solidFill>
                <a:srgbClr val="ffff00"/>
              </a:solidFill>
              <a:effectLst/>
              <a:uFillTx/>
              <a:latin typeface="Arial"/>
            </a:endParaRPr>
          </a:p>
        </p:txBody>
      </p:sp>
      <p:sp>
        <p:nvSpPr>
          <p:cNvPr id="29" name=""/>
          <p:cNvSpPr/>
          <p:nvPr/>
        </p:nvSpPr>
        <p:spPr>
          <a:xfrm flipV="1">
            <a:off x="1387440" y="2285640"/>
            <a:ext cx="0" cy="3048120"/>
          </a:xfrm>
          <a:prstGeom prst="line">
            <a:avLst/>
          </a:prstGeom>
          <a:ln w="255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0" name=""/>
          <p:cNvSpPr/>
          <p:nvPr/>
        </p:nvSpPr>
        <p:spPr>
          <a:xfrm>
            <a:off x="1387440" y="5334120"/>
            <a:ext cx="6546960" cy="0"/>
          </a:xfrm>
          <a:prstGeom prst="line">
            <a:avLst/>
          </a:prstGeom>
          <a:ln w="255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1" name=""/>
          <p:cNvSpPr/>
          <p:nvPr/>
        </p:nvSpPr>
        <p:spPr>
          <a:xfrm>
            <a:off x="2301120" y="2209680"/>
            <a:ext cx="1839600" cy="703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9900"/>
                </a:solidFill>
                <a:effectLst/>
                <a:uFillTx/>
                <a:latin typeface="Arial"/>
              </a:rPr>
              <a:t>Pay F if F </a:t>
            </a:r>
            <a:r>
              <a:rPr b="1" lang="en-US" sz="2000" strike="noStrike" u="none">
                <a:solidFill>
                  <a:srgbClr val="ff9900"/>
                </a:solidFill>
                <a:effectLst/>
                <a:uFillTx/>
                <a:latin typeface="Symbol"/>
                <a:ea typeface="Symbol"/>
              </a:rPr>
              <a:t></a:t>
            </a:r>
            <a:r>
              <a:rPr b="1" lang="en-US" sz="2000" strike="noStrike" u="none">
                <a:solidFill>
                  <a:srgbClr val="ff9900"/>
                </a:solidFill>
                <a:effectLst/>
                <a:uFillTx/>
                <a:latin typeface="Arial"/>
              </a:rPr>
              <a:t> K</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9900"/>
                </a:solidFill>
                <a:effectLst/>
                <a:uFillTx/>
                <a:latin typeface="Arial"/>
              </a:rPr>
              <a:t>Pay 0 if F &lt; K</a:t>
            </a:r>
            <a:endParaRPr b="0" lang="en-US" sz="2000" strike="noStrike" u="none">
              <a:solidFill>
                <a:srgbClr val="ffffff"/>
              </a:solidFill>
              <a:effectLst/>
              <a:uFillTx/>
              <a:latin typeface="Times New Roman"/>
            </a:endParaRPr>
          </a:p>
        </p:txBody>
      </p:sp>
      <p:sp>
        <p:nvSpPr>
          <p:cNvPr id="32" name=""/>
          <p:cNvSpPr/>
          <p:nvPr/>
        </p:nvSpPr>
        <p:spPr>
          <a:xfrm flipH="1" flipV="1" rot="5400000">
            <a:off x="466200" y="3420000"/>
            <a:ext cx="9907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7c80"/>
                </a:solidFill>
                <a:effectLst/>
                <a:uFillTx/>
                <a:latin typeface="Arial"/>
              </a:rPr>
              <a:t>Payoff</a:t>
            </a:r>
            <a:endParaRPr b="0" lang="en-US" sz="2000" strike="noStrike" u="none">
              <a:solidFill>
                <a:srgbClr val="ffffff"/>
              </a:solidFill>
              <a:effectLst/>
              <a:uFillTx/>
              <a:latin typeface="Times New Roman"/>
            </a:endParaRPr>
          </a:p>
        </p:txBody>
      </p:sp>
      <p:sp>
        <p:nvSpPr>
          <p:cNvPr id="33" name=""/>
          <p:cNvSpPr/>
          <p:nvPr/>
        </p:nvSpPr>
        <p:spPr>
          <a:xfrm>
            <a:off x="4437360" y="5486400"/>
            <a:ext cx="36468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ff99"/>
                </a:solidFill>
                <a:effectLst/>
                <a:uFillTx/>
                <a:latin typeface="Arial"/>
              </a:rPr>
              <a:t>K</a:t>
            </a:r>
            <a:endParaRPr b="0" lang="en-US" sz="2000" strike="noStrike" u="none">
              <a:solidFill>
                <a:srgbClr val="ffffff"/>
              </a:solidFill>
              <a:effectLst/>
              <a:uFillTx/>
              <a:latin typeface="Times New Roman"/>
            </a:endParaRPr>
          </a:p>
        </p:txBody>
      </p:sp>
      <p:sp>
        <p:nvSpPr>
          <p:cNvPr id="34" name=""/>
          <p:cNvSpPr/>
          <p:nvPr/>
        </p:nvSpPr>
        <p:spPr>
          <a:xfrm flipV="1">
            <a:off x="4587840" y="4038120"/>
            <a:ext cx="0" cy="1295640"/>
          </a:xfrm>
          <a:prstGeom prst="line">
            <a:avLst/>
          </a:prstGeom>
          <a:ln w="28440">
            <a:solidFill>
              <a:srgbClr val="00ff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 name=""/>
          <p:cNvSpPr/>
          <p:nvPr/>
        </p:nvSpPr>
        <p:spPr>
          <a:xfrm>
            <a:off x="1387440" y="5334120"/>
            <a:ext cx="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6" name=""/>
          <p:cNvSpPr/>
          <p:nvPr/>
        </p:nvSpPr>
        <p:spPr>
          <a:xfrm flipV="1">
            <a:off x="4587840" y="3124080"/>
            <a:ext cx="1981080" cy="914400"/>
          </a:xfrm>
          <a:prstGeom prst="line">
            <a:avLst/>
          </a:prstGeom>
          <a:ln w="28440">
            <a:solidFill>
              <a:srgbClr val="00ff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7" name=""/>
          <p:cNvSpPr/>
          <p:nvPr/>
        </p:nvSpPr>
        <p:spPr>
          <a:xfrm>
            <a:off x="6873480" y="5486400"/>
            <a:ext cx="119916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7c80"/>
                </a:solidFill>
                <a:effectLst/>
                <a:uFillTx/>
                <a:latin typeface="Arial"/>
              </a:rPr>
              <a:t>Price (F)</a:t>
            </a:r>
            <a:endParaRPr b="0" lang="en-US" sz="2000" strike="noStrike" u="none">
              <a:solidFill>
                <a:srgbClr val="ffffff"/>
              </a:solidFill>
              <a:effectLst/>
              <a:uFillTx/>
              <a:latin typeface="Times New Roman"/>
            </a:endParaRPr>
          </a:p>
        </p:txBody>
      </p:sp>
      <p:sp>
        <p:nvSpPr>
          <p:cNvPr id="38" name=""/>
          <p:cNvSpPr/>
          <p:nvPr/>
        </p:nvSpPr>
        <p:spPr>
          <a:xfrm flipH="1">
            <a:off x="579600" y="1295280"/>
            <a:ext cx="811656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 name="PlaceHolder 2"/>
          <p:cNvSpPr>
            <a:spLocks noGrp="1"/>
          </p:cNvSpPr>
          <p:nvPr>
            <p:ph type="ftr" idx="1"/>
          </p:nvPr>
        </p:nvSpPr>
        <p:spPr/>
        <p:txBody>
          <a:bodyPr/>
          <a:p>
            <a:r>
              <a:t>Binary (Digital) Options</a:t>
            </a:r>
          </a:p>
        </p:txBody>
      </p:sp>
      <p:sp>
        <p:nvSpPr>
          <p:cNvPr id="4" name="PlaceHolder 3"/>
          <p:cNvSpPr>
            <a:spLocks noGrp="1"/>
          </p:cNvSpPr>
          <p:nvPr>
            <p:ph type="sldNum" idx="2"/>
          </p:nvPr>
        </p:nvSpPr>
        <p:spPr/>
        <p:txBody>
          <a:bodyPr/>
          <a:p>
            <a:fld id="{B52BE453-E46C-466E-8888-BCB2F5846016}" type="slidenum">
              <a:t>5</a:t>
            </a:fld>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85800" y="228600"/>
            <a:ext cx="7772400" cy="9144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Valuation of Binary Options</a:t>
            </a:r>
            <a:endParaRPr b="1" lang="en-US" sz="4000" strike="noStrike" u="none">
              <a:solidFill>
                <a:srgbClr val="ffff00"/>
              </a:solidFill>
              <a:effectLst/>
              <a:uFillTx/>
              <a:latin typeface="Arial"/>
            </a:endParaRPr>
          </a:p>
        </p:txBody>
      </p:sp>
      <p:sp>
        <p:nvSpPr>
          <p:cNvPr id="40" name="PlaceHolder 2"/>
          <p:cNvSpPr>
            <a:spLocks noGrp="1"/>
          </p:cNvSpPr>
          <p:nvPr>
            <p:ph/>
          </p:nvPr>
        </p:nvSpPr>
        <p:spPr>
          <a:xfrm>
            <a:off x="533520" y="1218960"/>
            <a:ext cx="8153280" cy="5105160"/>
          </a:xfrm>
          <a:prstGeom prst="rect">
            <a:avLst/>
          </a:prstGeom>
          <a:noFill/>
          <a:ln w="0">
            <a:noFill/>
          </a:ln>
        </p:spPr>
        <p:txBody>
          <a:bodyPr lIns="90360" rIns="90360" tIns="44280" bIns="44280" anchor="t">
            <a:normAutofit/>
          </a:bodyPr>
          <a:p>
            <a:pPr marL="457200" indent="-457200">
              <a:lnSpc>
                <a:spcPct val="100000"/>
              </a:lnSpc>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Cash-or-nothing call:</a:t>
            </a:r>
            <a:endParaRPr b="1" lang="en-US" sz="2000" strike="noStrike" u="none">
              <a:solidFill>
                <a:srgbClr val="0000ff"/>
              </a:solidFill>
              <a:effectLst/>
              <a:uFillTx/>
              <a:latin typeface="Arial"/>
            </a:endParaRPr>
          </a:p>
          <a:p>
            <a:pPr marL="457200" indent="-457200">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ff"/>
                </a:solidFill>
                <a:effectLst/>
                <a:uFillTx/>
                <a:latin typeface="Arial"/>
              </a:rPr>
              <a:t>	</a:t>
            </a:r>
            <a:r>
              <a:rPr b="1" lang="en-US" sz="2000" strike="noStrike" u="none">
                <a:solidFill>
                  <a:srgbClr val="ffff00"/>
                </a:solidFill>
                <a:effectLst/>
                <a:uFillTx/>
                <a:latin typeface="Arial"/>
              </a:rPr>
              <a:t>•</a:t>
            </a: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Option Payoff</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 if final price F &gt; strike price K</a:t>
            </a:r>
            <a:endParaRPr b="1" lang="en-US" sz="2000" strike="noStrike" u="none">
              <a:solidFill>
                <a:srgbClr val="0000ff"/>
              </a:solidFill>
              <a:effectLst/>
              <a:uFillTx/>
              <a:latin typeface="Arial"/>
            </a:endParaRPr>
          </a:p>
          <a:p>
            <a:pPr marL="457200" indent="-457200">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0 otherwise</a:t>
            </a:r>
            <a:endParaRPr b="1" lang="en-US" sz="2000" strike="noStrike" u="none">
              <a:solidFill>
                <a:srgbClr val="0000ff"/>
              </a:solidFill>
              <a:effectLst/>
              <a:uFillTx/>
              <a:latin typeface="Arial"/>
            </a:endParaRPr>
          </a:p>
          <a:p>
            <a:pPr marL="457200" indent="-457200">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ff"/>
                </a:solidFill>
                <a:effectLst/>
                <a:uFillTx/>
                <a:latin typeface="Arial"/>
              </a:rPr>
              <a:t>	</a:t>
            </a:r>
            <a:r>
              <a:rPr b="1" lang="en-US" sz="2000" strike="noStrike" u="none">
                <a:solidFill>
                  <a:srgbClr val="ffff00"/>
                </a:solidFill>
                <a:effectLst/>
                <a:uFillTx/>
                <a:latin typeface="Arial"/>
              </a:rPr>
              <a:t>•</a:t>
            </a: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Option Value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e</a:t>
            </a:r>
            <a:r>
              <a:rPr b="1" lang="en-US" sz="2000" strike="noStrike" u="none" baseline="30000">
                <a:solidFill>
                  <a:srgbClr val="ffffff"/>
                </a:solidFill>
                <a:effectLst/>
                <a:uFillTx/>
                <a:latin typeface="Arial"/>
              </a:rPr>
              <a:t>-r(T-t)</a:t>
            </a:r>
            <a:r>
              <a:rPr b="1" lang="en-US" sz="2000" strike="noStrike" u="none">
                <a:solidFill>
                  <a:srgbClr val="ffffff"/>
                </a:solidFill>
                <a:effectLst/>
                <a:uFillTx/>
                <a:latin typeface="Arial"/>
              </a:rPr>
              <a:t> [A Prob{F &gt; K} + 0 Prob {F &lt; K}]</a:t>
            </a:r>
            <a:endParaRPr b="1" lang="en-US" sz="2000" strike="noStrike" u="none">
              <a:solidFill>
                <a:srgbClr val="0000ff"/>
              </a:solidFill>
              <a:effectLst/>
              <a:uFillTx/>
              <a:latin typeface="Arial"/>
            </a:endParaRPr>
          </a:p>
          <a:p>
            <a:pPr marL="457200" indent="-457200">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e</a:t>
            </a:r>
            <a:r>
              <a:rPr b="1" lang="en-US" sz="2000" strike="noStrike" u="none" baseline="30000">
                <a:solidFill>
                  <a:srgbClr val="ffffff"/>
                </a:solidFill>
                <a:effectLst/>
                <a:uFillTx/>
                <a:latin typeface="Arial"/>
              </a:rPr>
              <a:t>-r(T-t)</a:t>
            </a:r>
            <a:r>
              <a:rPr b="1" lang="en-US" sz="2000" strike="noStrike" u="none">
                <a:solidFill>
                  <a:srgbClr val="ffffff"/>
                </a:solidFill>
                <a:effectLst/>
                <a:uFillTx/>
                <a:latin typeface="Arial"/>
              </a:rPr>
              <a:t> A N(d</a:t>
            </a:r>
            <a:r>
              <a:rPr b="1" lang="en-US" sz="1600" strike="noStrike" u="none" baseline="-25000">
                <a:solidFill>
                  <a:srgbClr val="ffffff"/>
                </a:solidFill>
                <a:effectLst/>
                <a:uFillTx/>
                <a:latin typeface="Arial"/>
              </a:rPr>
              <a:t>2</a:t>
            </a:r>
            <a:r>
              <a:rPr b="1" lang="en-US" sz="2000" strike="noStrike" u="none">
                <a:solidFill>
                  <a:srgbClr val="ffffff"/>
                </a:solidFill>
                <a:effectLst/>
                <a:uFillTx/>
                <a:latin typeface="Arial"/>
              </a:rPr>
              <a:t>)</a:t>
            </a:r>
            <a:endParaRPr b="1" lang="en-US" sz="2000" strike="noStrike" u="none">
              <a:solidFill>
                <a:srgbClr val="0000ff"/>
              </a:solidFill>
              <a:effectLst/>
              <a:uFillTx/>
              <a:latin typeface="Arial"/>
            </a:endParaRPr>
          </a:p>
          <a:p>
            <a:pPr marL="457200" indent="-457200">
              <a:lnSpc>
                <a:spcPct val="100000"/>
              </a:lnSpc>
              <a:spcBef>
                <a:spcPts val="1250"/>
              </a:spcBef>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Cash-or-nothing put: </a:t>
            </a:r>
            <a:endParaRPr b="1" lang="en-US" sz="2000" strike="noStrike" u="none">
              <a:solidFill>
                <a:srgbClr val="0000ff"/>
              </a:solidFill>
              <a:effectLst/>
              <a:uFillTx/>
              <a:latin typeface="Arial"/>
            </a:endParaRPr>
          </a:p>
          <a:p>
            <a:pPr marL="457200" indent="-457200">
              <a:spcBef>
                <a:spcPts val="499"/>
              </a:spcBef>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ff"/>
                </a:solidFill>
                <a:effectLst/>
                <a:uFillTx/>
                <a:latin typeface="Arial"/>
              </a:rPr>
              <a:t>	</a:t>
            </a:r>
            <a:r>
              <a:rPr b="1" lang="en-US" sz="2000" strike="noStrike" u="none">
                <a:solidFill>
                  <a:srgbClr val="ffff00"/>
                </a:solidFill>
                <a:effectLst/>
                <a:uFillTx/>
                <a:latin typeface="Arial"/>
              </a:rPr>
              <a:t>•</a:t>
            </a: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Option Payoff</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 if final price F &lt; strike price K</a:t>
            </a:r>
            <a:endParaRPr b="1" lang="en-US" sz="2000" strike="noStrike" u="none">
              <a:solidFill>
                <a:srgbClr val="0000ff"/>
              </a:solidFill>
              <a:effectLst/>
              <a:uFillTx/>
              <a:latin typeface="Arial"/>
            </a:endParaRPr>
          </a:p>
          <a:p>
            <a:pPr marL="457200" indent="-457200">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0 otherwise</a:t>
            </a:r>
            <a:endParaRPr b="1" lang="en-US" sz="2000" strike="noStrike" u="none">
              <a:solidFill>
                <a:srgbClr val="0000ff"/>
              </a:solidFill>
              <a:effectLst/>
              <a:uFillTx/>
              <a:latin typeface="Arial"/>
            </a:endParaRPr>
          </a:p>
          <a:p>
            <a:pPr marL="457200" indent="-457200">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ff"/>
                </a:solidFill>
                <a:effectLst/>
                <a:uFillTx/>
                <a:latin typeface="Arial"/>
              </a:rPr>
              <a:t>	</a:t>
            </a:r>
            <a:r>
              <a:rPr b="1" lang="en-US" sz="2000" strike="noStrike" u="none">
                <a:solidFill>
                  <a:srgbClr val="ffff00"/>
                </a:solidFill>
                <a:effectLst/>
                <a:uFillTx/>
                <a:latin typeface="Arial"/>
              </a:rPr>
              <a:t>•</a:t>
            </a: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Option Value</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e</a:t>
            </a:r>
            <a:r>
              <a:rPr b="1" lang="en-US" sz="2000" strike="noStrike" u="none" baseline="30000">
                <a:solidFill>
                  <a:srgbClr val="ffffff"/>
                </a:solidFill>
                <a:effectLst/>
                <a:uFillTx/>
                <a:latin typeface="Arial"/>
              </a:rPr>
              <a:t>-r(T-t)</a:t>
            </a:r>
            <a:r>
              <a:rPr b="1" lang="en-US" sz="2000" strike="noStrike" u="none">
                <a:solidFill>
                  <a:srgbClr val="ffffff"/>
                </a:solidFill>
                <a:effectLst/>
                <a:uFillTx/>
                <a:latin typeface="Arial"/>
              </a:rPr>
              <a:t> A N(-d</a:t>
            </a:r>
            <a:r>
              <a:rPr b="1" lang="en-US" sz="1600" strike="noStrike" u="none" baseline="-25000">
                <a:solidFill>
                  <a:srgbClr val="ffffff"/>
                </a:solidFill>
                <a:effectLst/>
                <a:uFillTx/>
                <a:latin typeface="Arial"/>
              </a:rPr>
              <a:t>2</a:t>
            </a:r>
            <a:r>
              <a:rPr b="1" lang="en-US" sz="1600" strike="noStrike" u="none">
                <a:solidFill>
                  <a:srgbClr val="ffffff"/>
                </a:solidFill>
                <a:effectLst/>
                <a:uFillTx/>
                <a:latin typeface="Arial"/>
              </a:rPr>
              <a:t>)</a:t>
            </a:r>
            <a:endParaRPr b="1" lang="en-US" sz="1600" strike="noStrike" u="none">
              <a:solidFill>
                <a:srgbClr val="0000ff"/>
              </a:solidFill>
              <a:effectLst/>
              <a:uFillTx/>
              <a:latin typeface="Arial"/>
            </a:endParaRPr>
          </a:p>
          <a:p>
            <a:pPr marL="457200" indent="-457200">
              <a:spcBef>
                <a:spcPts val="1250"/>
              </a:spcBef>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Where T-t = Time to option expiry, </a:t>
            </a:r>
            <a:r>
              <a:rPr b="1" lang="en-US" sz="2000" strike="noStrike" u="none">
                <a:solidFill>
                  <a:srgbClr val="ffffff"/>
                </a:solidFill>
                <a:effectLst/>
                <a:uFillTx/>
                <a:latin typeface="Symbol"/>
                <a:ea typeface="Symbol"/>
              </a:rPr>
              <a:t></a:t>
            </a:r>
            <a:r>
              <a:rPr b="1" lang="en-US" sz="2000" strike="noStrike" u="none">
                <a:solidFill>
                  <a:srgbClr val="ffffff"/>
                </a:solidFill>
                <a:effectLst/>
                <a:uFillTx/>
                <a:latin typeface="Arial"/>
              </a:rPr>
              <a:t> = Volatility</a:t>
            </a:r>
            <a:endParaRPr b="1" lang="en-US" sz="2000" strike="noStrike" u="none">
              <a:solidFill>
                <a:srgbClr val="0000ff"/>
              </a:solidFill>
              <a:effectLst/>
              <a:uFillTx/>
              <a:latin typeface="Arial"/>
            </a:endParaRPr>
          </a:p>
          <a:p>
            <a:pPr marL="457200" indent="-457200">
              <a:spcBef>
                <a:spcPts val="1749"/>
              </a:spcBef>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	</a:t>
            </a:r>
            <a:endParaRPr b="1" lang="en-US" sz="2000" strike="noStrike" u="none">
              <a:solidFill>
                <a:srgbClr val="0000ff"/>
              </a:solidFill>
              <a:effectLst/>
              <a:uFillTx/>
              <a:latin typeface="Arial"/>
            </a:endParaRPr>
          </a:p>
        </p:txBody>
      </p:sp>
      <p:sp>
        <p:nvSpPr>
          <p:cNvPr id="41" name=""/>
          <p:cNvSpPr/>
          <p:nvPr/>
        </p:nvSpPr>
        <p:spPr>
          <a:xfrm flipH="1">
            <a:off x="488520" y="1143000"/>
            <a:ext cx="823428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mc:AlternateContent>
        <mc:Choice xmlns:a14="http://schemas.microsoft.com/office/drawing/2010/main" Requires="a14">
          <p:sp>
            <p:nvSpPr>
              <p:cNvPr id="42" name=""/>
              <p:cNvSpPr txBox="1"/>
              <p:nvPr/>
            </p:nvSpPr>
            <p:spPr>
              <a:xfrm>
                <a:off x="1905120" y="4991040"/>
                <a:ext cx="5324400" cy="1128600"/>
              </a:xfrm>
              <a:prstGeom prst="rect">
                <a:avLst/>
              </a:prstGeom>
            </p:spPr>
            <p:txBody>
              <a:bodyPr/>
              <a:p>
                <a14:m>
                  <m:oMath xmlns:m="http://schemas.openxmlformats.org/officeDocument/2006/math">
                    <m:sSub>
                      <m:e>
                        <m:r>
                          <m:t xml:space="preserve">d</m:t>
                        </m:r>
                      </m:e>
                      <m:sub>
                        <m:r>
                          <m:t xml:space="preserve">1</m:t>
                        </m:r>
                      </m:sub>
                    </m:sSub>
                    <m:r>
                      <m:t xml:space="preserve">=</m:t>
                    </m:r>
                    <m:f>
                      <m:num>
                        <m:r>
                          <m:rPr>
                            <m:lit/>
                            <m:nor/>
                          </m:rPr>
                          <m:t xml:space="preserve">ln</m:t>
                        </m:r>
                        <m:d>
                          <m:dPr>
                            <m:begChr m:val="("/>
                            <m:endChr m:val=")"/>
                          </m:dPr>
                          <m:e>
                            <m:f>
                              <m:num>
                                <m:r>
                                  <m:t xml:space="preserve">F</m:t>
                                </m:r>
                              </m:num>
                              <m:den>
                                <m:r>
                                  <m:t xml:space="preserve">K</m:t>
                                </m:r>
                              </m:den>
                            </m:f>
                          </m:e>
                        </m:d>
                        <m:r>
                          <m:t xml:space="preserve">+</m:t>
                        </m:r>
                        <m:f>
                          <m:num>
                            <m:sSup>
                              <m:e>
                                <m:r>
                                  <m:t xml:space="preserve">σ</m:t>
                                </m:r>
                              </m:e>
                              <m:sup>
                                <m:r>
                                  <m:t xml:space="preserve">2</m:t>
                                </m:r>
                              </m:sup>
                            </m:sSup>
                          </m:num>
                          <m:den>
                            <m:r>
                              <m:t xml:space="preserve">2</m:t>
                            </m:r>
                          </m:den>
                        </m:f>
                        <m:r>
                          <m:t xml:space="preserve">(</m:t>
                        </m:r>
                        <m:r>
                          <m:t xml:space="preserve">T</m:t>
                        </m:r>
                        <m:r>
                          <m:t xml:space="preserve">−</m:t>
                        </m:r>
                        <m:r>
                          <m:t xml:space="preserve">t</m:t>
                        </m:r>
                        <m:r>
                          <m:t xml:space="preserve">)</m:t>
                        </m:r>
                      </m:num>
                      <m:den>
                        <m:r>
                          <m:t xml:space="preserve">σ</m:t>
                        </m:r>
                        <m:rad>
                          <m:radPr>
                            <m:degHide m:val="1"/>
                          </m:radPr>
                          <m:deg/>
                          <m:e>
                            <m:r>
                              <m:t xml:space="preserve">T</m:t>
                            </m:r>
                            <m:r>
                              <m:t xml:space="preserve">−</m:t>
                            </m:r>
                            <m:r>
                              <m:t xml:space="preserve">t</m:t>
                            </m:r>
                          </m:e>
                        </m:rad>
                      </m:den>
                    </m:f>
                    <m:r>
                      <m:t xml:space="preserve">,</m:t>
                    </m:r>
                    <m:sSub>
                      <m:e>
                        <m:r>
                          <m:t xml:space="preserve">d</m:t>
                        </m:r>
                      </m:e>
                      <m:sub>
                        <m:r>
                          <m:t xml:space="preserve">2</m:t>
                        </m:r>
                      </m:sub>
                    </m:sSub>
                    <m:r>
                      <m:t xml:space="preserve">=</m:t>
                    </m:r>
                    <m:sSub>
                      <m:e>
                        <m:r>
                          <m:t xml:space="preserve">d</m:t>
                        </m:r>
                      </m:e>
                      <m:sub>
                        <m:r>
                          <m:t xml:space="preserve">1</m:t>
                        </m:r>
                      </m:sub>
                    </m:sSub>
                    <m:r>
                      <m:t xml:space="preserve">−</m:t>
                    </m:r>
                    <m:r>
                      <m:t xml:space="preserve">σ</m:t>
                    </m:r>
                    <m:rad>
                      <m:radPr>
                        <m:degHide m:val="1"/>
                      </m:radPr>
                      <m:deg/>
                      <m:e>
                        <m:r>
                          <m:t xml:space="preserve">T</m:t>
                        </m:r>
                        <m:r>
                          <m:t xml:space="preserve">−</m:t>
                        </m:r>
                        <m:r>
                          <m:t xml:space="preserve">t</m:t>
                        </m:r>
                      </m:e>
                    </m:rad>
                  </m:oMath>
                </a14:m>
              </a:p>
            </p:txBody>
          </p:sp>
        </mc:Choice>
        <mc:Fallback>
          <p:sp>
            <p:nvSpPr>
              <p:cNvPr id="42" name=""/>
              <p:cNvSpPr txBox="1"/>
              <p:nvPr/>
            </p:nvSpPr>
            <p:spPr>
              <a:xfrm>
                <a:off x="1905120" y="4991040"/>
                <a:ext cx="5324400" cy="1128600"/>
              </a:xfrm>
              <a:prstGeom prst="rect">
                <a:avLst/>
              </a:prstGeom>
              <a:blipFill>
                <a:blip r:embed="rId1"/>
                <a:stretch>
                  <a:fillRect/>
                </a:stretch>
              </a:blipFill>
            </p:spPr>
          </p:sp>
        </mc:Fallback>
      </mc:AlternateContent>
      <p:sp>
        <p:nvSpPr>
          <p:cNvPr id="4" name="PlaceHolder 3"/>
          <p:cNvSpPr>
            <a:spLocks noGrp="1"/>
          </p:cNvSpPr>
          <p:nvPr>
            <p:ph type="ftr" idx="1"/>
          </p:nvPr>
        </p:nvSpPr>
        <p:spPr/>
        <p:txBody>
          <a:bodyPr/>
          <a:p>
            <a:r>
              <a:t>Binary (Digital) Options</a:t>
            </a:r>
          </a:p>
        </p:txBody>
      </p:sp>
      <p:sp>
        <p:nvSpPr>
          <p:cNvPr id="5" name="PlaceHolder 4"/>
          <p:cNvSpPr>
            <a:spLocks noGrp="1"/>
          </p:cNvSpPr>
          <p:nvPr>
            <p:ph type="sldNum" idx="2"/>
          </p:nvPr>
        </p:nvSpPr>
        <p:spPr/>
        <p:txBody>
          <a:bodyPr/>
          <a:p>
            <a:fld id="{70FDEE23-5A6A-482C-9341-8F1A89DD32D7}" type="slidenum">
              <a:t>6</a:t>
            </a:fld>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685800" y="228240"/>
            <a:ext cx="7772400" cy="76212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Valuation of Binary Options</a:t>
            </a:r>
            <a:endParaRPr b="1" lang="en-US" sz="4000" strike="noStrike" u="none">
              <a:solidFill>
                <a:srgbClr val="ffff00"/>
              </a:solidFill>
              <a:effectLst/>
              <a:uFillTx/>
              <a:latin typeface="Arial"/>
            </a:endParaRPr>
          </a:p>
        </p:txBody>
      </p:sp>
      <p:sp>
        <p:nvSpPr>
          <p:cNvPr id="44" name="PlaceHolder 2"/>
          <p:cNvSpPr>
            <a:spLocks noGrp="1"/>
          </p:cNvSpPr>
          <p:nvPr>
            <p:ph/>
          </p:nvPr>
        </p:nvSpPr>
        <p:spPr>
          <a:xfrm>
            <a:off x="762120" y="1294920"/>
            <a:ext cx="7696080" cy="3581640"/>
          </a:xfrm>
          <a:prstGeom prst="rect">
            <a:avLst/>
          </a:prstGeom>
          <a:noFill/>
          <a:ln w="0">
            <a:noFill/>
          </a:ln>
        </p:spPr>
        <p:txBody>
          <a:bodyPr lIns="90360" rIns="90360" tIns="44280" bIns="44280" anchor="t">
            <a:normAutofit fontScale="92500" lnSpcReduction="9999"/>
          </a:bodyPr>
          <a:p>
            <a:pPr marL="457200" indent="-457200">
              <a:lnSpc>
                <a:spcPct val="100000"/>
              </a:lnSpc>
              <a:spcBef>
                <a:spcPts val="499"/>
              </a:spcBef>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Asset-or-nothing call:</a:t>
            </a:r>
            <a:endParaRPr b="1" lang="en-US" sz="2000" strike="noStrike" u="none">
              <a:solidFill>
                <a:srgbClr val="0000ff"/>
              </a:solidFill>
              <a:effectLst/>
              <a:uFillTx/>
              <a:latin typeface="Arial"/>
            </a:endParaRPr>
          </a:p>
          <a:p>
            <a:pPr marL="457200" indent="-457200">
              <a:spcBef>
                <a:spcPts val="499"/>
              </a:spcBef>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ff"/>
                </a:solidFill>
                <a:effectLst/>
                <a:uFillTx/>
                <a:latin typeface="Arial"/>
              </a:rPr>
              <a:t>	</a:t>
            </a:r>
            <a:r>
              <a:rPr b="1" lang="en-US" sz="2000" strike="noStrike" u="none">
                <a:solidFill>
                  <a:srgbClr val="ffff00"/>
                </a:solidFill>
                <a:effectLst/>
                <a:uFillTx/>
                <a:latin typeface="Arial"/>
              </a:rPr>
              <a:t>•</a:t>
            </a: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Option Payoff</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F if final price F &gt; strike price K</a:t>
            </a:r>
            <a:endParaRPr b="1" lang="en-US" sz="2000" strike="noStrike" u="none">
              <a:solidFill>
                <a:srgbClr val="0000ff"/>
              </a:solidFill>
              <a:effectLst/>
              <a:uFillTx/>
              <a:latin typeface="Arial"/>
            </a:endParaRPr>
          </a:p>
          <a:p>
            <a:pPr marL="457200" indent="-457200">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0 otherwise</a:t>
            </a:r>
            <a:endParaRPr b="1" lang="en-US" sz="2000" strike="noStrike" u="none">
              <a:solidFill>
                <a:srgbClr val="0000ff"/>
              </a:solidFill>
              <a:effectLst/>
              <a:uFillTx/>
              <a:latin typeface="Arial"/>
            </a:endParaRPr>
          </a:p>
          <a:p>
            <a:pPr marL="457200" indent="-457200">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ff"/>
                </a:solidFill>
                <a:effectLst/>
                <a:uFillTx/>
                <a:latin typeface="Arial"/>
              </a:rPr>
              <a:t>	</a:t>
            </a:r>
            <a:r>
              <a:rPr b="1" lang="en-US" sz="2000" strike="noStrike" u="none">
                <a:solidFill>
                  <a:srgbClr val="ffff00"/>
                </a:solidFill>
                <a:effectLst/>
                <a:uFillTx/>
                <a:latin typeface="Arial"/>
              </a:rPr>
              <a:t>•</a:t>
            </a: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Option Value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 e</a:t>
            </a:r>
            <a:r>
              <a:rPr b="1" lang="en-US" sz="2000" strike="noStrike" u="none" baseline="30000">
                <a:solidFill>
                  <a:srgbClr val="ffffff"/>
                </a:solidFill>
                <a:effectLst/>
                <a:uFillTx/>
                <a:latin typeface="Arial"/>
              </a:rPr>
              <a:t>-r(T-t)</a:t>
            </a:r>
            <a:r>
              <a:rPr b="1" lang="en-US" sz="2000" strike="noStrike" u="none">
                <a:solidFill>
                  <a:srgbClr val="ffffff"/>
                </a:solidFill>
                <a:effectLst/>
                <a:uFillTx/>
                <a:latin typeface="Arial"/>
              </a:rPr>
              <a:t> F N(d</a:t>
            </a:r>
            <a:r>
              <a:rPr b="1" lang="en-US" sz="1600" strike="noStrike" u="none" baseline="-25000">
                <a:solidFill>
                  <a:srgbClr val="ffffff"/>
                </a:solidFill>
                <a:effectLst/>
                <a:uFillTx/>
                <a:latin typeface="Arial"/>
              </a:rPr>
              <a:t>1</a:t>
            </a:r>
            <a:r>
              <a:rPr b="1" lang="en-US" sz="2000" strike="noStrike" u="none">
                <a:solidFill>
                  <a:srgbClr val="ffffff"/>
                </a:solidFill>
                <a:effectLst/>
                <a:uFillTx/>
                <a:latin typeface="Arial"/>
              </a:rPr>
              <a:t>)</a:t>
            </a:r>
            <a:endParaRPr b="1" lang="en-US" sz="2000" strike="noStrike" u="none">
              <a:solidFill>
                <a:srgbClr val="0000ff"/>
              </a:solidFill>
              <a:effectLst/>
              <a:uFillTx/>
              <a:latin typeface="Arial"/>
            </a:endParaRPr>
          </a:p>
          <a:p>
            <a:pPr marL="457200" indent="-457200">
              <a:lnSpc>
                <a:spcPct val="100000"/>
              </a:lnSpc>
              <a:spcBef>
                <a:spcPts val="1250"/>
              </a:spcBef>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Asset-or-nothing put: </a:t>
            </a:r>
            <a:endParaRPr b="1" lang="en-US" sz="2000" strike="noStrike" u="none">
              <a:solidFill>
                <a:srgbClr val="0000ff"/>
              </a:solidFill>
              <a:effectLst/>
              <a:uFillTx/>
              <a:latin typeface="Arial"/>
            </a:endParaRPr>
          </a:p>
          <a:p>
            <a:pPr marL="457200" indent="-457200">
              <a:spcBef>
                <a:spcPts val="499"/>
              </a:spcBef>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ff"/>
                </a:solidFill>
                <a:effectLst/>
                <a:uFillTx/>
                <a:latin typeface="Arial"/>
              </a:rPr>
              <a:t>	</a:t>
            </a:r>
            <a:r>
              <a:rPr b="1" lang="en-US" sz="2000" strike="noStrike" u="none">
                <a:solidFill>
                  <a:srgbClr val="ffff00"/>
                </a:solidFill>
                <a:effectLst/>
                <a:uFillTx/>
                <a:latin typeface="Arial"/>
              </a:rPr>
              <a:t>•</a:t>
            </a: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Option Payoff</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F if final price F &lt; strike price K</a:t>
            </a:r>
            <a:endParaRPr b="1" lang="en-US" sz="2000" strike="noStrike" u="none">
              <a:solidFill>
                <a:srgbClr val="0000ff"/>
              </a:solidFill>
              <a:effectLst/>
              <a:uFillTx/>
              <a:latin typeface="Arial"/>
            </a:endParaRPr>
          </a:p>
          <a:p>
            <a:pPr marL="457200" indent="-457200">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0 otherwise</a:t>
            </a:r>
            <a:endParaRPr b="1" lang="en-US" sz="2000" strike="noStrike" u="none">
              <a:solidFill>
                <a:srgbClr val="0000ff"/>
              </a:solidFill>
              <a:effectLst/>
              <a:uFillTx/>
              <a:latin typeface="Arial"/>
            </a:endParaRPr>
          </a:p>
          <a:p>
            <a:pPr marL="457200" indent="-457200">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ff"/>
                </a:solidFill>
                <a:effectLst/>
                <a:uFillTx/>
                <a:latin typeface="Arial"/>
              </a:rPr>
              <a:t>	</a:t>
            </a:r>
            <a:r>
              <a:rPr b="1" lang="en-US" sz="2000" strike="noStrike" u="none">
                <a:solidFill>
                  <a:srgbClr val="ffff00"/>
                </a:solidFill>
                <a:effectLst/>
                <a:uFillTx/>
                <a:latin typeface="Arial"/>
              </a:rPr>
              <a:t>•</a:t>
            </a: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Option Value</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e</a:t>
            </a:r>
            <a:r>
              <a:rPr b="1" lang="en-US" sz="2000" strike="noStrike" u="none" baseline="30000">
                <a:solidFill>
                  <a:srgbClr val="ffffff"/>
                </a:solidFill>
                <a:effectLst/>
                <a:uFillTx/>
                <a:latin typeface="Arial"/>
              </a:rPr>
              <a:t>-r(T-t)</a:t>
            </a:r>
            <a:r>
              <a:rPr b="1" lang="en-US" sz="2000" strike="noStrike" u="none">
                <a:solidFill>
                  <a:srgbClr val="ffffff"/>
                </a:solidFill>
                <a:effectLst/>
                <a:uFillTx/>
                <a:latin typeface="Arial"/>
              </a:rPr>
              <a:t> F N(-d</a:t>
            </a:r>
            <a:r>
              <a:rPr b="1" lang="en-US" sz="1600" strike="noStrike" u="none" baseline="-25000">
                <a:solidFill>
                  <a:srgbClr val="ffffff"/>
                </a:solidFill>
                <a:effectLst/>
                <a:uFillTx/>
                <a:latin typeface="Arial"/>
              </a:rPr>
              <a:t>1</a:t>
            </a:r>
            <a:r>
              <a:rPr b="1" lang="en-US" sz="1600" strike="noStrike" u="none">
                <a:solidFill>
                  <a:srgbClr val="ffffff"/>
                </a:solidFill>
                <a:effectLst/>
                <a:uFillTx/>
                <a:latin typeface="Arial"/>
              </a:rPr>
              <a:t>)</a:t>
            </a:r>
            <a:endParaRPr b="1" lang="en-US" sz="1600" strike="noStrike" u="none">
              <a:solidFill>
                <a:srgbClr val="0000ff"/>
              </a:solidFill>
              <a:effectLst/>
              <a:uFillTx/>
              <a:latin typeface="Arial"/>
            </a:endParaRPr>
          </a:p>
          <a:p>
            <a:pPr marL="457200" indent="-457200">
              <a:spcBef>
                <a:spcPts val="1749"/>
              </a:spcBef>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Where T-t = Time to option expiry, </a:t>
            </a:r>
            <a:r>
              <a:rPr b="1" lang="en-US" sz="2000" strike="noStrike" u="none">
                <a:solidFill>
                  <a:srgbClr val="ffffff"/>
                </a:solidFill>
                <a:effectLst/>
                <a:uFillTx/>
                <a:latin typeface="Symbol"/>
                <a:ea typeface="Symbol"/>
              </a:rPr>
              <a:t></a:t>
            </a:r>
            <a:r>
              <a:rPr b="1" lang="en-US" sz="2000" strike="noStrike" u="none">
                <a:solidFill>
                  <a:srgbClr val="ffffff"/>
                </a:solidFill>
                <a:effectLst/>
                <a:uFillTx/>
                <a:latin typeface="Arial"/>
              </a:rPr>
              <a:t> = Volatility</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endParaRPr b="1" lang="en-US" sz="2000" strike="noStrike" u="none">
              <a:solidFill>
                <a:srgbClr val="0000ff"/>
              </a:solidFill>
              <a:effectLst/>
              <a:uFillTx/>
              <a:latin typeface="Arial"/>
            </a:endParaRPr>
          </a:p>
        </p:txBody>
      </p:sp>
      <p:sp>
        <p:nvSpPr>
          <p:cNvPr id="45" name=""/>
          <p:cNvSpPr/>
          <p:nvPr/>
        </p:nvSpPr>
        <p:spPr>
          <a:xfrm flipH="1">
            <a:off x="456840" y="1066680"/>
            <a:ext cx="823428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mc:AlternateContent>
        <mc:Choice xmlns:a14="http://schemas.microsoft.com/office/drawing/2010/main" Requires="a14">
          <p:sp>
            <p:nvSpPr>
              <p:cNvPr id="46" name=""/>
              <p:cNvSpPr txBox="1"/>
              <p:nvPr/>
            </p:nvSpPr>
            <p:spPr>
              <a:xfrm>
                <a:off x="1905120" y="4991040"/>
                <a:ext cx="5324400" cy="1128600"/>
              </a:xfrm>
              <a:prstGeom prst="rect">
                <a:avLst/>
              </a:prstGeom>
            </p:spPr>
            <p:txBody>
              <a:bodyPr/>
              <a:p>
                <a14:m>
                  <m:oMath xmlns:m="http://schemas.openxmlformats.org/officeDocument/2006/math">
                    <m:sSub>
                      <m:e>
                        <m:r>
                          <m:t xml:space="preserve">d</m:t>
                        </m:r>
                      </m:e>
                      <m:sub>
                        <m:r>
                          <m:t xml:space="preserve">1</m:t>
                        </m:r>
                      </m:sub>
                    </m:sSub>
                    <m:r>
                      <m:t xml:space="preserve">=</m:t>
                    </m:r>
                    <m:f>
                      <m:num>
                        <m:r>
                          <m:rPr>
                            <m:lit/>
                            <m:nor/>
                          </m:rPr>
                          <m:t xml:space="preserve">ln</m:t>
                        </m:r>
                        <m:d>
                          <m:dPr>
                            <m:begChr m:val="("/>
                            <m:endChr m:val=")"/>
                          </m:dPr>
                          <m:e>
                            <m:f>
                              <m:num>
                                <m:r>
                                  <m:t xml:space="preserve">F</m:t>
                                </m:r>
                              </m:num>
                              <m:den>
                                <m:r>
                                  <m:t xml:space="preserve">K</m:t>
                                </m:r>
                              </m:den>
                            </m:f>
                          </m:e>
                        </m:d>
                        <m:r>
                          <m:t xml:space="preserve">+</m:t>
                        </m:r>
                        <m:f>
                          <m:num>
                            <m:sSup>
                              <m:e>
                                <m:r>
                                  <m:t xml:space="preserve">σ</m:t>
                                </m:r>
                              </m:e>
                              <m:sup>
                                <m:r>
                                  <m:t xml:space="preserve">2</m:t>
                                </m:r>
                              </m:sup>
                            </m:sSup>
                          </m:num>
                          <m:den>
                            <m:r>
                              <m:t xml:space="preserve">2</m:t>
                            </m:r>
                          </m:den>
                        </m:f>
                        <m:r>
                          <m:t xml:space="preserve">(</m:t>
                        </m:r>
                        <m:r>
                          <m:t xml:space="preserve">T</m:t>
                        </m:r>
                        <m:r>
                          <m:t xml:space="preserve">−</m:t>
                        </m:r>
                        <m:r>
                          <m:t xml:space="preserve">t</m:t>
                        </m:r>
                        <m:r>
                          <m:t xml:space="preserve">)</m:t>
                        </m:r>
                      </m:num>
                      <m:den>
                        <m:r>
                          <m:t xml:space="preserve">σ</m:t>
                        </m:r>
                        <m:rad>
                          <m:radPr>
                            <m:degHide m:val="1"/>
                          </m:radPr>
                          <m:deg/>
                          <m:e>
                            <m:r>
                              <m:t xml:space="preserve">T</m:t>
                            </m:r>
                            <m:r>
                              <m:t xml:space="preserve">−</m:t>
                            </m:r>
                            <m:r>
                              <m:t xml:space="preserve">t</m:t>
                            </m:r>
                          </m:e>
                        </m:rad>
                      </m:den>
                    </m:f>
                    <m:r>
                      <m:t xml:space="preserve">,</m:t>
                    </m:r>
                    <m:sSub>
                      <m:e>
                        <m:r>
                          <m:t xml:space="preserve">d</m:t>
                        </m:r>
                      </m:e>
                      <m:sub>
                        <m:r>
                          <m:t xml:space="preserve">2</m:t>
                        </m:r>
                      </m:sub>
                    </m:sSub>
                    <m:r>
                      <m:t xml:space="preserve">=</m:t>
                    </m:r>
                    <m:sSub>
                      <m:e>
                        <m:r>
                          <m:t xml:space="preserve">d</m:t>
                        </m:r>
                      </m:e>
                      <m:sub>
                        <m:r>
                          <m:t xml:space="preserve">1</m:t>
                        </m:r>
                      </m:sub>
                    </m:sSub>
                    <m:r>
                      <m:t xml:space="preserve">−</m:t>
                    </m:r>
                    <m:r>
                      <m:t xml:space="preserve">σ</m:t>
                    </m:r>
                    <m:rad>
                      <m:radPr>
                        <m:degHide m:val="1"/>
                      </m:radPr>
                      <m:deg/>
                      <m:e>
                        <m:r>
                          <m:t xml:space="preserve">T</m:t>
                        </m:r>
                        <m:r>
                          <m:t xml:space="preserve">−</m:t>
                        </m:r>
                        <m:r>
                          <m:t xml:space="preserve">t</m:t>
                        </m:r>
                      </m:e>
                    </m:rad>
                  </m:oMath>
                </a14:m>
              </a:p>
            </p:txBody>
          </p:sp>
        </mc:Choice>
        <mc:Fallback>
          <p:sp>
            <p:nvSpPr>
              <p:cNvPr id="46" name=""/>
              <p:cNvSpPr txBox="1"/>
              <p:nvPr/>
            </p:nvSpPr>
            <p:spPr>
              <a:xfrm>
                <a:off x="1905120" y="4991040"/>
                <a:ext cx="5324400" cy="1128600"/>
              </a:xfrm>
              <a:prstGeom prst="rect">
                <a:avLst/>
              </a:prstGeom>
              <a:blipFill>
                <a:blip r:embed="rId1"/>
                <a:stretch>
                  <a:fillRect/>
                </a:stretch>
              </a:blipFill>
            </p:spPr>
          </p:sp>
        </mc:Fallback>
      </mc:AlternateContent>
      <p:sp>
        <p:nvSpPr>
          <p:cNvPr id="4" name="PlaceHolder 3"/>
          <p:cNvSpPr>
            <a:spLocks noGrp="1"/>
          </p:cNvSpPr>
          <p:nvPr>
            <p:ph type="ftr" idx="1"/>
          </p:nvPr>
        </p:nvSpPr>
        <p:spPr/>
        <p:txBody>
          <a:bodyPr/>
          <a:p>
            <a:r>
              <a:t>Binary (Digital) Options</a:t>
            </a:r>
          </a:p>
        </p:txBody>
      </p:sp>
      <p:sp>
        <p:nvSpPr>
          <p:cNvPr id="5" name="PlaceHolder 4"/>
          <p:cNvSpPr>
            <a:spLocks noGrp="1"/>
          </p:cNvSpPr>
          <p:nvPr>
            <p:ph type="sldNum" idx="2"/>
          </p:nvPr>
        </p:nvSpPr>
        <p:spPr/>
        <p:txBody>
          <a:bodyPr/>
          <a:p>
            <a:fld id="{E24504F5-2744-4F60-99A1-42949F186A9D}" type="slidenum">
              <a:t>7</a:t>
            </a:fld>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1219320" y="304560"/>
            <a:ext cx="6858000" cy="53316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Other Binary Options</a:t>
            </a:r>
            <a:endParaRPr b="1" lang="en-US" sz="4000" strike="noStrike" u="none">
              <a:solidFill>
                <a:srgbClr val="ffff00"/>
              </a:solidFill>
              <a:effectLst/>
              <a:uFillTx/>
              <a:latin typeface="Arial"/>
            </a:endParaRPr>
          </a:p>
        </p:txBody>
      </p:sp>
      <p:sp>
        <p:nvSpPr>
          <p:cNvPr id="48" name="PlaceHolder 2"/>
          <p:cNvSpPr>
            <a:spLocks noGrp="1"/>
          </p:cNvSpPr>
          <p:nvPr>
            <p:ph/>
          </p:nvPr>
        </p:nvSpPr>
        <p:spPr>
          <a:xfrm>
            <a:off x="990720" y="1371600"/>
            <a:ext cx="7315200" cy="4648320"/>
          </a:xfrm>
          <a:prstGeom prst="rect">
            <a:avLst/>
          </a:prstGeom>
          <a:noFill/>
          <a:ln w="0">
            <a:noFill/>
          </a:ln>
        </p:spPr>
        <p:txBody>
          <a:bodyPr lIns="90360" rIns="90360" tIns="44280" bIns="44280" anchor="t">
            <a:normAutofit/>
          </a:bodyPr>
          <a:p>
            <a:pPr marL="343080" indent="-343080">
              <a:lnSpc>
                <a:spcPct val="100000"/>
              </a:lnSpc>
              <a:spcBef>
                <a:spcPts val="49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00ff99"/>
                </a:solidFill>
                <a:effectLst/>
                <a:uFillTx/>
                <a:latin typeface="Arial"/>
              </a:rPr>
              <a:t>A Range Binary:</a:t>
            </a:r>
            <a:r>
              <a:rPr b="1" lang="en-US" sz="2000" strike="noStrike" u="none">
                <a:solidFill>
                  <a:srgbClr val="ffffff"/>
                </a:solidFill>
                <a:effectLst/>
                <a:uFillTx/>
                <a:latin typeface="Arial"/>
              </a:rPr>
              <a:t> The contract specifies a price range  for a predetermined time interval. The bet is on price remaining within the range during the specified time.</a:t>
            </a:r>
            <a:endParaRPr b="1" lang="en-US" sz="2000" strike="noStrike" u="none">
              <a:solidFill>
                <a:srgbClr val="0000ff"/>
              </a:solidFill>
              <a:effectLst/>
              <a:uFillTx/>
              <a:latin typeface="Arial"/>
            </a:endParaRPr>
          </a:p>
          <a:p>
            <a:pPr marL="343080" indent="-343080">
              <a:lnSpc>
                <a:spcPct val="100000"/>
              </a:lnSpc>
              <a:spcBef>
                <a:spcPts val="49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00ff99"/>
                </a:solidFill>
                <a:effectLst/>
                <a:uFillTx/>
                <a:latin typeface="Arial"/>
              </a:rPr>
              <a:t>A Wall Option:</a:t>
            </a:r>
            <a:r>
              <a:rPr b="1" lang="en-US" sz="2000" strike="noStrike" u="none">
                <a:solidFill>
                  <a:srgbClr val="ffffff"/>
                </a:solidFill>
                <a:effectLst/>
                <a:uFillTx/>
                <a:latin typeface="Arial"/>
              </a:rPr>
              <a:t> An option that pays off a fixed amount each day  the underlying asset price sets above (below) a certain predetermined price. A strip of binary options.</a:t>
            </a:r>
            <a:endParaRPr b="1" lang="en-US" sz="2000" strike="noStrike" u="none">
              <a:solidFill>
                <a:srgbClr val="0000ff"/>
              </a:solidFill>
              <a:effectLst/>
              <a:uFillTx/>
              <a:latin typeface="Arial"/>
            </a:endParaRPr>
          </a:p>
          <a:p>
            <a:pPr marL="343080" indent="-343080">
              <a:lnSpc>
                <a:spcPct val="100000"/>
              </a:lnSpc>
              <a:spcBef>
                <a:spcPts val="49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400" strike="noStrike" u="none">
                <a:solidFill>
                  <a:srgbClr val="ffff00"/>
                </a:solidFill>
                <a:effectLst/>
                <a:uFillTx/>
                <a:latin typeface="Arial"/>
              </a:rPr>
              <a:t> </a:t>
            </a:r>
            <a:r>
              <a:rPr b="1" lang="en-US" sz="2000" strike="noStrike" u="none">
                <a:solidFill>
                  <a:srgbClr val="00ff99"/>
                </a:solidFill>
                <a:effectLst/>
                <a:uFillTx/>
                <a:latin typeface="Arial"/>
              </a:rPr>
              <a:t>Boolean digitals:</a:t>
            </a:r>
            <a:r>
              <a:rPr b="1" lang="en-US" sz="2000" strike="noStrike" u="none">
                <a:solidFill>
                  <a:srgbClr val="ffffff"/>
                </a:solidFill>
                <a:effectLst/>
                <a:uFillTx/>
                <a:latin typeface="Arial"/>
              </a:rPr>
              <a:t> “and” / “or” formulation</a:t>
            </a:r>
            <a:endParaRPr b="1" lang="en-US" sz="2000" strike="noStrike" u="none">
              <a:solidFill>
                <a:srgbClr val="0000ff"/>
              </a:solidFill>
              <a:effectLst/>
              <a:uFillTx/>
              <a:latin typeface="Arial"/>
            </a:endParaRPr>
          </a:p>
          <a:p>
            <a:pPr marL="343080" indent="-343080">
              <a:lnSpc>
                <a:spcPct val="100000"/>
              </a:lnSpc>
              <a:spcBef>
                <a:spcPts val="49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00ff99"/>
                </a:solidFill>
                <a:effectLst/>
                <a:uFillTx/>
                <a:latin typeface="Arial"/>
              </a:rPr>
              <a:t>Corridor:</a:t>
            </a:r>
            <a:r>
              <a:rPr b="1" lang="en-US" sz="2000" strike="noStrike" u="none">
                <a:solidFill>
                  <a:srgbClr val="ffffff"/>
                </a:solidFill>
                <a:effectLst/>
                <a:uFillTx/>
                <a:latin typeface="Arial"/>
              </a:rPr>
              <a:t> A buyer accrues a fixed amount every day whenever the price fixes within the specified range.</a:t>
            </a:r>
            <a:endParaRPr b="1" lang="en-US" sz="2000" strike="noStrike" u="none">
              <a:solidFill>
                <a:srgbClr val="0000ff"/>
              </a:solidFill>
              <a:effectLst/>
              <a:uFillTx/>
              <a:latin typeface="Arial"/>
            </a:endParaRPr>
          </a:p>
          <a:p>
            <a:pPr marL="343080" indent="-343080">
              <a:lnSpc>
                <a:spcPct val="100000"/>
              </a:lnSpc>
              <a:spcBef>
                <a:spcPts val="49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00ff99"/>
                </a:solidFill>
                <a:effectLst/>
                <a:uFillTx/>
                <a:latin typeface="Arial"/>
              </a:rPr>
              <a:t>A Hokey-Cokey option:</a:t>
            </a:r>
            <a:r>
              <a:rPr b="1" lang="en-US" sz="2000" strike="noStrike" u="none">
                <a:solidFill>
                  <a:srgbClr val="ffffff"/>
                </a:solidFill>
                <a:effectLst/>
                <a:uFillTx/>
                <a:latin typeface="Arial"/>
              </a:rPr>
              <a:t> The option knocks in on one side of the range, knocks out on the other side of the range. The bet is that one side of the range will be touched and the other will not.</a:t>
            </a:r>
            <a:endParaRPr b="1" lang="en-US" sz="2000" strike="noStrike" u="none">
              <a:solidFill>
                <a:srgbClr val="0000ff"/>
              </a:solidFill>
              <a:effectLst/>
              <a:uFillTx/>
              <a:latin typeface="Arial"/>
            </a:endParaRPr>
          </a:p>
        </p:txBody>
      </p:sp>
      <p:sp>
        <p:nvSpPr>
          <p:cNvPr id="49" name=""/>
          <p:cNvSpPr/>
          <p:nvPr/>
        </p:nvSpPr>
        <p:spPr>
          <a:xfrm flipH="1">
            <a:off x="380880" y="1066680"/>
            <a:ext cx="822960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 name="PlaceHolder 3"/>
          <p:cNvSpPr>
            <a:spLocks noGrp="1"/>
          </p:cNvSpPr>
          <p:nvPr>
            <p:ph type="ftr" idx="1"/>
          </p:nvPr>
        </p:nvSpPr>
        <p:spPr/>
        <p:txBody>
          <a:bodyPr/>
          <a:p>
            <a:r>
              <a:t>Binary (Digital) Options</a:t>
            </a:r>
          </a:p>
        </p:txBody>
      </p:sp>
      <p:sp>
        <p:nvSpPr>
          <p:cNvPr id="5" name="PlaceHolder 4"/>
          <p:cNvSpPr>
            <a:spLocks noGrp="1"/>
          </p:cNvSpPr>
          <p:nvPr>
            <p:ph type="sldNum" idx="2"/>
          </p:nvPr>
        </p:nvSpPr>
        <p:spPr/>
        <p:txBody>
          <a:bodyPr/>
          <a:p>
            <a:fld id="{0DA60E44-E5F2-46D2-A5B9-4E727C7427EB}" type="slidenum">
              <a:t>8</a:t>
            </a:fld>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1143000" y="304920"/>
            <a:ext cx="6858000" cy="9144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Gap Option</a:t>
            </a:r>
            <a:endParaRPr b="1" lang="en-US" sz="4000" strike="noStrike" u="none">
              <a:solidFill>
                <a:srgbClr val="ffff00"/>
              </a:solidFill>
              <a:effectLst/>
              <a:uFillTx/>
              <a:latin typeface="Arial"/>
            </a:endParaRPr>
          </a:p>
        </p:txBody>
      </p:sp>
      <p:sp>
        <p:nvSpPr>
          <p:cNvPr id="51" name="PlaceHolder 2"/>
          <p:cNvSpPr>
            <a:spLocks noGrp="1"/>
          </p:cNvSpPr>
          <p:nvPr>
            <p:ph/>
          </p:nvPr>
        </p:nvSpPr>
        <p:spPr>
          <a:xfrm>
            <a:off x="990720" y="1752480"/>
            <a:ext cx="7238880" cy="3276720"/>
          </a:xfrm>
          <a:prstGeom prst="rect">
            <a:avLst/>
          </a:prstGeom>
          <a:noFill/>
          <a:ln w="0">
            <a:noFill/>
          </a:ln>
        </p:spPr>
        <p:txBody>
          <a:bodyPr lIns="90360" rIns="90360" tIns="44280" bIns="44280" anchor="t">
            <a:normAutofit/>
          </a:bodyPr>
          <a:p>
            <a:pPr marL="457200" indent="-457200">
              <a:lnSpc>
                <a:spcPct val="100000"/>
              </a:lnSpc>
              <a:spcBef>
                <a:spcPts val="49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Gap options have the following pay-off definitions:</a:t>
            </a:r>
            <a:endParaRPr b="1" lang="en-US" sz="2000" strike="noStrike" u="none">
              <a:solidFill>
                <a:srgbClr val="0000ff"/>
              </a:solidFill>
              <a:effectLst/>
              <a:uFillTx/>
              <a:latin typeface="Arial"/>
            </a:endParaRPr>
          </a:p>
          <a:p>
            <a:pPr marL="457200" indent="-457200">
              <a:spcBef>
                <a:spcPts val="49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Call pays 0 if F &lt; K, and F  -  A otherwise. The gap corresponds to the difference between A and K.</a:t>
            </a:r>
            <a:endParaRPr b="1" lang="en-US" sz="2000" strike="noStrike" u="none">
              <a:solidFill>
                <a:srgbClr val="0000ff"/>
              </a:solidFill>
              <a:effectLst/>
              <a:uFillTx/>
              <a:latin typeface="Arial"/>
            </a:endParaRPr>
          </a:p>
          <a:p>
            <a:pPr lvl="1" marL="857160" indent="-285480">
              <a:spcBef>
                <a:spcPts val="499"/>
              </a:spcBef>
              <a:buNone/>
              <a:tabLst>
                <a:tab algn="l" pos="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000" strike="noStrike" u="none">
                <a:solidFill>
                  <a:srgbClr val="ffffff"/>
                </a:solidFill>
                <a:effectLst/>
                <a:uFillTx/>
                <a:latin typeface="Arial"/>
              </a:rPr>
              <a:t>Put pays 0 if F &gt; K,  and F - A otherwise.</a:t>
            </a:r>
            <a:endParaRPr b="1" lang="en-US" sz="2000" strike="noStrike" u="none">
              <a:solidFill>
                <a:srgbClr val="0000ff"/>
              </a:solidFill>
              <a:effectLst/>
              <a:uFillTx/>
              <a:latin typeface="Arial"/>
            </a:endParaRPr>
          </a:p>
          <a:p>
            <a:pPr marL="457200" indent="-457200">
              <a:spcBef>
                <a:spcPts val="601"/>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endParaRPr b="1" lang="en-US" sz="2400" strike="noStrike" u="none">
              <a:solidFill>
                <a:srgbClr val="0000ff"/>
              </a:solidFill>
              <a:effectLst/>
              <a:uFillTx/>
              <a:latin typeface="Arial"/>
            </a:endParaRPr>
          </a:p>
          <a:p>
            <a:pPr marL="457200" indent="-457200">
              <a:lnSpc>
                <a:spcPct val="100000"/>
              </a:lnSpc>
              <a:spcBef>
                <a:spcPts val="49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Valuation. Please, note that the pay off  of a gap option represents a difference between the pay-offs of an asset-or-nothing and a cash-or-nothing options.</a:t>
            </a:r>
            <a:endParaRPr b="1" lang="en-US" sz="2000" strike="noStrike" u="none">
              <a:solidFill>
                <a:srgbClr val="0000ff"/>
              </a:solidFill>
              <a:effectLst/>
              <a:uFillTx/>
              <a:latin typeface="Arial"/>
            </a:endParaRPr>
          </a:p>
        </p:txBody>
      </p:sp>
      <p:sp>
        <p:nvSpPr>
          <p:cNvPr id="52" name=""/>
          <p:cNvSpPr/>
          <p:nvPr/>
        </p:nvSpPr>
        <p:spPr>
          <a:xfrm flipH="1">
            <a:off x="384120" y="1219320"/>
            <a:ext cx="822960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 name="PlaceHolder 3"/>
          <p:cNvSpPr>
            <a:spLocks noGrp="1"/>
          </p:cNvSpPr>
          <p:nvPr>
            <p:ph type="ftr" idx="1"/>
          </p:nvPr>
        </p:nvSpPr>
        <p:spPr/>
        <p:txBody>
          <a:bodyPr/>
          <a:p>
            <a:r>
              <a:t>Binary (Digital) Options</a:t>
            </a:r>
          </a:p>
        </p:txBody>
      </p:sp>
      <p:sp>
        <p:nvSpPr>
          <p:cNvPr id="5" name="PlaceHolder 4"/>
          <p:cNvSpPr>
            <a:spLocks noGrp="1"/>
          </p:cNvSpPr>
          <p:nvPr>
            <p:ph type="sldNum" idx="2"/>
          </p:nvPr>
        </p:nvSpPr>
        <p:spPr/>
        <p:txBody>
          <a:bodyPr/>
          <a:p>
            <a:fld id="{B27755AB-D88D-40C9-ACE1-68DF09C5F910}" type="slidenum">
              <a:t>9</a:t>
            </a:fld>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4735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1995-10-27T15:29:38Z</dcterms:created>
  <dc:creator>EGS LAN MGR</dc:creator>
  <dc:description/>
  <dc:language>en-US</dc:language>
  <cp:lastModifiedBy>adupont</cp:lastModifiedBy>
  <cp:lastPrinted>1995-11-02T11:55:12Z</cp:lastPrinted>
  <dcterms:modified xsi:type="dcterms:W3CDTF">2000-10-23T14:33:28Z</dcterms:modified>
  <cp:revision>60</cp:revision>
  <dc:subject/>
  <dc:title>Other Exotic Options</dc:title>
</cp:coreProperties>
</file>