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docx" ContentType="application/vnd.openxmlformats-officedocument.wordprocessingml.document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3.xml.rels" ContentType="application/vnd.openxmlformats-package.relationships+xml"/>
  <Override PartName="/ppt/notesSlides/notesSlide1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hdr"/>
          </p:nvPr>
        </p:nvSpPr>
        <p:spPr>
          <a:xfrm>
            <a:off x="0" y="-360"/>
            <a:ext cx="3005280" cy="460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dt" idx="4"/>
          </p:nvPr>
        </p:nvSpPr>
        <p:spPr>
          <a:xfrm>
            <a:off x="4005000" y="-360"/>
            <a:ext cx="3004920" cy="460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sldImg"/>
          </p:nvPr>
        </p:nvSpPr>
        <p:spPr>
          <a:xfrm>
            <a:off x="1152000" y="690120"/>
            <a:ext cx="4705560" cy="3529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29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923400" y="4449600"/>
            <a:ext cx="5162760" cy="4143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ftr" idx="5"/>
          </p:nvPr>
        </p:nvSpPr>
        <p:spPr>
          <a:xfrm>
            <a:off x="0" y="8822880"/>
            <a:ext cx="3005280" cy="460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6"/>
          <p:cNvSpPr>
            <a:spLocks noGrp="1"/>
          </p:cNvSpPr>
          <p:nvPr>
            <p:ph type="sldNum" idx="6"/>
          </p:nvPr>
        </p:nvSpPr>
        <p:spPr>
          <a:xfrm>
            <a:off x="4005000" y="8822880"/>
            <a:ext cx="3004920" cy="460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38D5ED6D-26AA-4DBD-A8E4-570B05AF778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"/>
          <p:cNvSpPr txBox="1"/>
          <p:nvPr/>
        </p:nvSpPr>
        <p:spPr>
          <a:xfrm>
            <a:off x="4005000" y="8822880"/>
            <a:ext cx="3004920" cy="460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8D45E98F-785D-4818-B60A-6D73DC4D89C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 txBox="1"/>
          <p:nvPr/>
        </p:nvSpPr>
        <p:spPr>
          <a:xfrm>
            <a:off x="0" y="8822880"/>
            <a:ext cx="3005280" cy="460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 txBox="1"/>
          <p:nvPr/>
        </p:nvSpPr>
        <p:spPr>
          <a:xfrm>
            <a:off x="0" y="-360"/>
            <a:ext cx="3005280" cy="460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 txBox="1"/>
          <p:nvPr/>
        </p:nvSpPr>
        <p:spPr>
          <a:xfrm>
            <a:off x="4005000" y="-360"/>
            <a:ext cx="3004920" cy="460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PlaceHolder 1"/>
          <p:cNvSpPr>
            <a:spLocks noGrp="1"/>
          </p:cNvSpPr>
          <p:nvPr>
            <p:ph type="sldImg"/>
          </p:nvPr>
        </p:nvSpPr>
        <p:spPr>
          <a:xfrm>
            <a:off x="1181160" y="722160"/>
            <a:ext cx="4649760" cy="3488040"/>
          </a:xfrm>
          <a:prstGeom prst="rect">
            <a:avLst/>
          </a:prstGeom>
          <a:ln w="0">
            <a:noFill/>
          </a:ln>
        </p:spPr>
      </p:sp>
      <p:sp>
        <p:nvSpPr>
          <p:cNvPr id="825" name="PlaceHolder 2"/>
          <p:cNvSpPr>
            <a:spLocks noGrp="1"/>
          </p:cNvSpPr>
          <p:nvPr>
            <p:ph type="body"/>
          </p:nvPr>
        </p:nvSpPr>
        <p:spPr>
          <a:xfrm>
            <a:off x="931680" y="4439880"/>
            <a:ext cx="5144760" cy="41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12880" y="297000"/>
            <a:ext cx="7696080" cy="44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3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29800" y="1279080"/>
            <a:ext cx="7667640" cy="463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7240" indent="-28548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6360" indent="-29052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42840" y="6669000"/>
            <a:ext cx="7840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Filename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8710560" y="6617880"/>
            <a:ext cx="426960" cy="2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73B43BD-C5F0-430F-8128-A7604FA1B955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Risk%20logo" descr=""/>
          <p:cNvPicPr/>
          <p:nvPr/>
        </p:nvPicPr>
        <p:blipFill>
          <a:blip r:embed="rId2"/>
          <a:stretch/>
        </p:blipFill>
        <p:spPr>
          <a:xfrm>
            <a:off x="177840" y="6551640"/>
            <a:ext cx="512640" cy="2048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12880" y="297000"/>
            <a:ext cx="7696080" cy="44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3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29800" y="1279080"/>
            <a:ext cx="7667640" cy="463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7240" indent="-28548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6360" indent="-29052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42840" y="6669000"/>
            <a:ext cx="7840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Filename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2"/>
          </p:nvPr>
        </p:nvSpPr>
        <p:spPr>
          <a:xfrm>
            <a:off x="8710560" y="6617880"/>
            <a:ext cx="426960" cy="2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550B0AD-0C57-45A2-9299-D30B679E7475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Risk%20logo" descr=""/>
          <p:cNvPicPr/>
          <p:nvPr/>
        </p:nvPicPr>
        <p:blipFill>
          <a:blip r:embed="rId2"/>
          <a:stretch/>
        </p:blipFill>
        <p:spPr>
          <a:xfrm>
            <a:off x="177840" y="6551640"/>
            <a:ext cx="512640" cy="2048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12880" y="297000"/>
            <a:ext cx="7696080" cy="44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3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29800" y="1279080"/>
            <a:ext cx="7667640" cy="463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7240" indent="-28548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6360" indent="-29052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42840" y="6669000"/>
            <a:ext cx="7840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Filename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3"/>
          </p:nvPr>
        </p:nvSpPr>
        <p:spPr>
          <a:xfrm>
            <a:off x="8710560" y="6617880"/>
            <a:ext cx="426960" cy="2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0257FF-E4C4-4737-AEBB-E05881F3EB48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ERisk%20logo" descr=""/>
          <p:cNvPicPr/>
          <p:nvPr/>
        </p:nvPicPr>
        <p:blipFill>
          <a:blip r:embed="rId2"/>
          <a:stretch/>
        </p:blipFill>
        <p:spPr>
          <a:xfrm>
            <a:off x="177840" y="6551640"/>
            <a:ext cx="512640" cy="2048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ERisk%20logo" descr=""/>
          <p:cNvPicPr/>
          <p:nvPr/>
        </p:nvPicPr>
        <p:blipFill>
          <a:blip r:embed="rId2"/>
          <a:stretch/>
        </p:blipFill>
        <p:spPr>
          <a:xfrm>
            <a:off x="814320" y="1135080"/>
            <a:ext cx="1374840" cy="54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08200" y="2557440"/>
            <a:ext cx="7772400" cy="53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9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-42840" y="6670800"/>
            <a:ext cx="7840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Filename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0"/>
            <a:ext cx="368280" cy="685800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9010800" y="0"/>
            <a:ext cx="133200" cy="6858000"/>
          </a:xfrm>
          <a:prstGeom prst="rect">
            <a:avLst/>
          </a:prstGeom>
          <a:solidFill>
            <a:srgbClr val="79a4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808080"/>
              </a:solidFill>
              <a:effectLst/>
              <a:uFillTx/>
              <a:latin typeface="Arial"/>
            </a:endParaRPr>
          </a:p>
          <a:p>
            <a:pPr lvl="1" marL="457200" indent="58680"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1440" algn="ctr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lnSpc>
                <a:spcPct val="95000"/>
              </a:lnSpc>
              <a:buClr>
                <a:srgbClr val="000000"/>
              </a:buClr>
              <a:buFont typeface="Arial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24040" y="2269800"/>
            <a:ext cx="7772400" cy="97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Proposed Approach To An Energy Industry Risk Management Benchmarking Study </a:t>
            </a:r>
            <a:endParaRPr b="1" lang="en-US" sz="29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838080" y="4052880"/>
            <a:ext cx="5670720" cy="103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Draft For Discussion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June 25,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D5EB6E2-46CC-4E6C-9074-926F2777E09B}" type="slidenum">
              <a:t>1</a:t>
            </a:fld>
          </a:p>
        </p:txBody>
      </p:sp>
    </p:spTree>
  </p:cSld>
  <p:transition>
    <p:wipe dir="d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>
            <a:off x="698400" y="1452600"/>
            <a:ext cx="7459920" cy="43466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895320" y="160200"/>
            <a:ext cx="760104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To make the results most meaningful, we are targeting major U.S. based energy firms.  We will look to the initial survey sponsors to identify additional firms of interest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99920" y="1497960"/>
            <a:ext cx="3559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Summary of Target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968400" y="2073240"/>
            <a:ext cx="3222720" cy="36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Andarko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Aquilla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572000" y="2073240"/>
            <a:ext cx="4572000" cy="36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NiSource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 Canadian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Pinnacle West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7DD7772-C33E-4BB3-A864-613A2BB31E8E}" type="slidenum">
              <a:t>10</a:t>
            </a:fld>
          </a:p>
        </p:txBody>
      </p:sp>
    </p:spTree>
  </p:cSld>
  <p:transition>
    <p:wipe dir="d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/>
          </p:nvPr>
        </p:nvSpPr>
        <p:spPr>
          <a:xfrm>
            <a:off x="617400" y="1279080"/>
            <a:ext cx="8159760" cy="463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 between risk management objectives/strategy and 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risk against “normal” or expected market events, and stress situations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573120" y="0"/>
            <a:ext cx="7601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Our survey will address issues that have been identified as of particular interest by survey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C58BA68-1816-468B-A30B-2982AD2A69F9}" type="slidenum">
              <a:t>11</a:t>
            </a:fld>
          </a:p>
        </p:txBody>
      </p:sp>
    </p:spTree>
  </p:cSld>
  <p:transition>
    <p:wipe dir="d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66280" y="245880"/>
            <a:ext cx="8107560" cy="100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We will identify various risk management strategies being pursued, and infrastructure adaptations to achieve these objectives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grpSp>
        <p:nvGrpSpPr>
          <p:cNvPr id="101" name=""/>
          <p:cNvGrpSpPr/>
          <p:nvPr/>
        </p:nvGrpSpPr>
        <p:grpSpPr>
          <a:xfrm>
            <a:off x="744480" y="1208520"/>
            <a:ext cx="7566120" cy="5052240"/>
            <a:chOff x="744480" y="1208520"/>
            <a:chExt cx="7566120" cy="5052240"/>
          </a:xfrm>
        </p:grpSpPr>
        <p:grpSp>
          <p:nvGrpSpPr>
            <p:cNvPr id="102" name=""/>
            <p:cNvGrpSpPr/>
            <p:nvPr/>
          </p:nvGrpSpPr>
          <p:grpSpPr>
            <a:xfrm>
              <a:off x="1341360" y="1796760"/>
              <a:ext cx="6969240" cy="4464000"/>
              <a:chOff x="1341360" y="1796760"/>
              <a:chExt cx="6969240" cy="4464000"/>
            </a:xfrm>
          </p:grpSpPr>
          <p:sp>
            <p:nvSpPr>
              <p:cNvPr id="103" name=""/>
              <p:cNvSpPr/>
              <p:nvPr/>
            </p:nvSpPr>
            <p:spPr>
              <a:xfrm>
                <a:off x="1341360" y="1796760"/>
                <a:ext cx="6951960" cy="446400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4788000" y="1800000"/>
                <a:ext cx="0" cy="4460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1359000" y="4051080"/>
                <a:ext cx="695160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6" name=""/>
            <p:cNvSpPr/>
            <p:nvPr/>
          </p:nvSpPr>
          <p:spPr>
            <a:xfrm rot="16200000">
              <a:off x="591120" y="2742480"/>
              <a:ext cx="1047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Centralized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 rot="16228200">
              <a:off x="542160" y="5067360"/>
              <a:ext cx="11718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Decentralized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2425680" y="1533960"/>
              <a:ext cx="13496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Loss Avoidance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5544000" y="1546560"/>
              <a:ext cx="20606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Risk/Reward Optimization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417680" y="1917720"/>
              <a:ext cx="3370320" cy="2066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171360" indent="-171360">
                <a:lnSpc>
                  <a:spcPct val="100000"/>
                </a:lnSpc>
                <a:buClr>
                  <a:srgbClr val="000000"/>
                </a:buClr>
                <a:buFont typeface="Arial"/>
                <a:buAutoNum type="alphaUcParenR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Central Risk Control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Corporate focus on controlling organizational risk taking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Central definition of policies/procedures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Little or no delegation of responsibilities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Deep drill-down capabilities for monitoring and limit setting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Granular and frequent risk reporting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Typically IT intensive - data warehouses </a:t>
              </a:r>
              <a:br>
                <a:rPr sz="1200"/>
              </a:b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and central risk engines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417680" y="4203720"/>
              <a:ext cx="3370320" cy="1828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173160" indent="-17316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B) Delegated Risk Control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Corporate focus on controlling risk taking at a high level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Central steering of policies and processes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Significant delegation of responsibilities </a:t>
              </a:r>
              <a:br>
                <a:rPr sz="1200"/>
              </a:b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(e.g., limits, methodology, calculations)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Light drill-down capabilities that focus on aggregate limit setting and monitoring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Regular risk reporting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Decentralized IT and data management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863960" y="4203720"/>
              <a:ext cx="3370320" cy="1828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173160" indent="-17316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D) Portfolio Manager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Corporate focus on business unit risk/reward optimization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Delegation to business unit managers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Light drill-down capabilities that focus on risk adjusted performance measurement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Management of portfolio risk profile at an aggregate level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4863960" y="1917720"/>
              <a:ext cx="3370320" cy="1828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173160" indent="-17316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C) Performance Manager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Corporate focus on granular (i.e., trade) level risk/reward optimization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Little or no delegation of responsibilities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Deep drill-down capabilities that focus on risk-adjusted performance measurement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Continuous monitoring and management of portfolio risk profile at a granular level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Reliance on central data warehouses and risk engines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 rot="16200000">
              <a:off x="-6480" y="3931560"/>
              <a:ext cx="16858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Management Approach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3685320" y="1208520"/>
              <a:ext cx="22050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 Management Objective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1221C10-5E7B-4B31-A1C7-D49B2FA4D6D4}" type="slidenum">
              <a:t>12</a:t>
            </a:fld>
          </a:p>
        </p:txBody>
      </p:sp>
    </p:spTree>
  </p:cSld>
  <p:transition>
    <p:wipe dir="d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"/>
          <p:cNvSpPr/>
          <p:nvPr/>
        </p:nvSpPr>
        <p:spPr>
          <a:xfrm>
            <a:off x="914400" y="1574640"/>
            <a:ext cx="7112160" cy="4386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35040" y="309240"/>
            <a:ext cx="7996320" cy="70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Similarly, our approach will evaluate how participants quantify the differences between normal and stress conditions, and the strategies used to control losses in each situation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3606840" y="4651200"/>
            <a:ext cx="3219480" cy="905040"/>
          </a:xfrm>
          <a:custGeom>
            <a:avLst/>
            <a:gdLst/>
            <a:ahLst/>
            <a:rect l="l" t="t" r="r" b="b"/>
            <a:pathLst>
              <a:path w="2228" h="645">
                <a:moveTo>
                  <a:pt x="2227" y="644"/>
                </a:moveTo>
                <a:lnTo>
                  <a:pt x="2215" y="644"/>
                </a:lnTo>
                <a:lnTo>
                  <a:pt x="2194" y="644"/>
                </a:lnTo>
                <a:lnTo>
                  <a:pt x="2182" y="644"/>
                </a:lnTo>
                <a:lnTo>
                  <a:pt x="2162" y="644"/>
                </a:lnTo>
                <a:lnTo>
                  <a:pt x="2149" y="644"/>
                </a:lnTo>
                <a:lnTo>
                  <a:pt x="2129" y="644"/>
                </a:lnTo>
                <a:lnTo>
                  <a:pt x="2117" y="644"/>
                </a:lnTo>
                <a:lnTo>
                  <a:pt x="2103" y="644"/>
                </a:lnTo>
                <a:lnTo>
                  <a:pt x="2084" y="644"/>
                </a:lnTo>
                <a:lnTo>
                  <a:pt x="2070" y="644"/>
                </a:lnTo>
                <a:lnTo>
                  <a:pt x="2051" y="644"/>
                </a:lnTo>
                <a:lnTo>
                  <a:pt x="2037" y="644"/>
                </a:lnTo>
                <a:lnTo>
                  <a:pt x="2018" y="644"/>
                </a:lnTo>
                <a:lnTo>
                  <a:pt x="2004" y="644"/>
                </a:lnTo>
                <a:lnTo>
                  <a:pt x="1992" y="644"/>
                </a:lnTo>
                <a:lnTo>
                  <a:pt x="1972" y="644"/>
                </a:lnTo>
                <a:lnTo>
                  <a:pt x="1959" y="644"/>
                </a:lnTo>
                <a:lnTo>
                  <a:pt x="1939" y="644"/>
                </a:lnTo>
                <a:lnTo>
                  <a:pt x="1927" y="644"/>
                </a:lnTo>
                <a:lnTo>
                  <a:pt x="1913" y="644"/>
                </a:lnTo>
                <a:lnTo>
                  <a:pt x="1894" y="644"/>
                </a:lnTo>
                <a:lnTo>
                  <a:pt x="1880" y="644"/>
                </a:lnTo>
                <a:lnTo>
                  <a:pt x="1861" y="644"/>
                </a:lnTo>
                <a:lnTo>
                  <a:pt x="1847" y="644"/>
                </a:lnTo>
                <a:lnTo>
                  <a:pt x="1828" y="644"/>
                </a:lnTo>
                <a:lnTo>
                  <a:pt x="1814" y="644"/>
                </a:lnTo>
                <a:lnTo>
                  <a:pt x="1802" y="644"/>
                </a:lnTo>
                <a:lnTo>
                  <a:pt x="1782" y="644"/>
                </a:lnTo>
                <a:lnTo>
                  <a:pt x="1769" y="644"/>
                </a:lnTo>
                <a:lnTo>
                  <a:pt x="1749" y="644"/>
                </a:lnTo>
                <a:lnTo>
                  <a:pt x="1737" y="644"/>
                </a:lnTo>
                <a:lnTo>
                  <a:pt x="1716" y="644"/>
                </a:lnTo>
                <a:lnTo>
                  <a:pt x="1704" y="644"/>
                </a:lnTo>
                <a:lnTo>
                  <a:pt x="1690" y="644"/>
                </a:lnTo>
                <a:lnTo>
                  <a:pt x="1671" y="644"/>
                </a:lnTo>
                <a:lnTo>
                  <a:pt x="1657" y="644"/>
                </a:lnTo>
                <a:lnTo>
                  <a:pt x="1638" y="478"/>
                </a:lnTo>
                <a:lnTo>
                  <a:pt x="1624" y="465"/>
                </a:lnTo>
                <a:lnTo>
                  <a:pt x="1606" y="449"/>
                </a:lnTo>
                <a:lnTo>
                  <a:pt x="1592" y="435"/>
                </a:lnTo>
                <a:lnTo>
                  <a:pt x="1579" y="420"/>
                </a:lnTo>
                <a:lnTo>
                  <a:pt x="1559" y="401"/>
                </a:lnTo>
                <a:lnTo>
                  <a:pt x="1545" y="386"/>
                </a:lnTo>
                <a:lnTo>
                  <a:pt x="1526" y="368"/>
                </a:lnTo>
                <a:lnTo>
                  <a:pt x="1512" y="350"/>
                </a:lnTo>
                <a:lnTo>
                  <a:pt x="1494" y="332"/>
                </a:lnTo>
                <a:lnTo>
                  <a:pt x="1479" y="311"/>
                </a:lnTo>
                <a:lnTo>
                  <a:pt x="1469" y="292"/>
                </a:lnTo>
                <a:lnTo>
                  <a:pt x="1447" y="273"/>
                </a:lnTo>
                <a:lnTo>
                  <a:pt x="1434" y="255"/>
                </a:lnTo>
                <a:lnTo>
                  <a:pt x="1414" y="233"/>
                </a:lnTo>
                <a:lnTo>
                  <a:pt x="1402" y="215"/>
                </a:lnTo>
                <a:lnTo>
                  <a:pt x="1382" y="196"/>
                </a:lnTo>
                <a:lnTo>
                  <a:pt x="1369" y="177"/>
                </a:lnTo>
                <a:lnTo>
                  <a:pt x="1357" y="159"/>
                </a:lnTo>
                <a:lnTo>
                  <a:pt x="1336" y="141"/>
                </a:lnTo>
                <a:lnTo>
                  <a:pt x="1324" y="123"/>
                </a:lnTo>
                <a:lnTo>
                  <a:pt x="1304" y="107"/>
                </a:lnTo>
                <a:lnTo>
                  <a:pt x="1291" y="91"/>
                </a:lnTo>
                <a:lnTo>
                  <a:pt x="1271" y="75"/>
                </a:lnTo>
                <a:lnTo>
                  <a:pt x="1257" y="61"/>
                </a:lnTo>
                <a:lnTo>
                  <a:pt x="1246" y="50"/>
                </a:lnTo>
                <a:lnTo>
                  <a:pt x="1224" y="39"/>
                </a:lnTo>
                <a:lnTo>
                  <a:pt x="1213" y="29"/>
                </a:lnTo>
                <a:lnTo>
                  <a:pt x="1192" y="20"/>
                </a:lnTo>
                <a:lnTo>
                  <a:pt x="1180" y="14"/>
                </a:lnTo>
                <a:lnTo>
                  <a:pt x="1159" y="7"/>
                </a:lnTo>
                <a:lnTo>
                  <a:pt x="1146" y="5"/>
                </a:lnTo>
                <a:lnTo>
                  <a:pt x="1134" y="2"/>
                </a:lnTo>
                <a:lnTo>
                  <a:pt x="1114" y="0"/>
                </a:lnTo>
                <a:lnTo>
                  <a:pt x="1101" y="2"/>
                </a:lnTo>
                <a:lnTo>
                  <a:pt x="1081" y="5"/>
                </a:lnTo>
                <a:lnTo>
                  <a:pt x="1068" y="7"/>
                </a:lnTo>
                <a:lnTo>
                  <a:pt x="1048" y="14"/>
                </a:lnTo>
                <a:lnTo>
                  <a:pt x="1035" y="20"/>
                </a:lnTo>
                <a:lnTo>
                  <a:pt x="1022" y="29"/>
                </a:lnTo>
                <a:lnTo>
                  <a:pt x="1003" y="39"/>
                </a:lnTo>
                <a:lnTo>
                  <a:pt x="989" y="50"/>
                </a:lnTo>
                <a:lnTo>
                  <a:pt x="971" y="61"/>
                </a:lnTo>
                <a:lnTo>
                  <a:pt x="956" y="75"/>
                </a:lnTo>
                <a:lnTo>
                  <a:pt x="944" y="91"/>
                </a:lnTo>
                <a:lnTo>
                  <a:pt x="923" y="107"/>
                </a:lnTo>
                <a:lnTo>
                  <a:pt x="911" y="123"/>
                </a:lnTo>
                <a:lnTo>
                  <a:pt x="891" y="141"/>
                </a:lnTo>
                <a:lnTo>
                  <a:pt x="878" y="159"/>
                </a:lnTo>
                <a:lnTo>
                  <a:pt x="858" y="177"/>
                </a:lnTo>
                <a:lnTo>
                  <a:pt x="845" y="196"/>
                </a:lnTo>
                <a:lnTo>
                  <a:pt x="832" y="215"/>
                </a:lnTo>
                <a:lnTo>
                  <a:pt x="813" y="233"/>
                </a:lnTo>
                <a:lnTo>
                  <a:pt x="799" y="255"/>
                </a:lnTo>
                <a:lnTo>
                  <a:pt x="781" y="273"/>
                </a:lnTo>
                <a:lnTo>
                  <a:pt x="766" y="292"/>
                </a:lnTo>
                <a:lnTo>
                  <a:pt x="748" y="311"/>
                </a:lnTo>
                <a:lnTo>
                  <a:pt x="733" y="332"/>
                </a:lnTo>
                <a:lnTo>
                  <a:pt x="721" y="350"/>
                </a:lnTo>
                <a:lnTo>
                  <a:pt x="701" y="368"/>
                </a:lnTo>
                <a:lnTo>
                  <a:pt x="688" y="386"/>
                </a:lnTo>
                <a:lnTo>
                  <a:pt x="668" y="401"/>
                </a:lnTo>
                <a:lnTo>
                  <a:pt x="655" y="420"/>
                </a:lnTo>
                <a:lnTo>
                  <a:pt x="636" y="435"/>
                </a:lnTo>
                <a:lnTo>
                  <a:pt x="623" y="449"/>
                </a:lnTo>
                <a:lnTo>
                  <a:pt x="609" y="465"/>
                </a:lnTo>
                <a:lnTo>
                  <a:pt x="591" y="478"/>
                </a:lnTo>
                <a:lnTo>
                  <a:pt x="576" y="493"/>
                </a:lnTo>
                <a:lnTo>
                  <a:pt x="558" y="504"/>
                </a:lnTo>
                <a:lnTo>
                  <a:pt x="543" y="517"/>
                </a:lnTo>
                <a:lnTo>
                  <a:pt x="525" y="529"/>
                </a:lnTo>
                <a:lnTo>
                  <a:pt x="511" y="537"/>
                </a:lnTo>
                <a:lnTo>
                  <a:pt x="497" y="547"/>
                </a:lnTo>
                <a:lnTo>
                  <a:pt x="478" y="556"/>
                </a:lnTo>
                <a:lnTo>
                  <a:pt x="464" y="566"/>
                </a:lnTo>
                <a:lnTo>
                  <a:pt x="446" y="574"/>
                </a:lnTo>
                <a:lnTo>
                  <a:pt x="431" y="581"/>
                </a:lnTo>
                <a:lnTo>
                  <a:pt x="413" y="588"/>
                </a:lnTo>
                <a:lnTo>
                  <a:pt x="399" y="592"/>
                </a:lnTo>
                <a:lnTo>
                  <a:pt x="386" y="599"/>
                </a:lnTo>
                <a:lnTo>
                  <a:pt x="366" y="603"/>
                </a:lnTo>
                <a:lnTo>
                  <a:pt x="353" y="608"/>
                </a:lnTo>
                <a:lnTo>
                  <a:pt x="335" y="613"/>
                </a:lnTo>
                <a:lnTo>
                  <a:pt x="321" y="615"/>
                </a:lnTo>
                <a:lnTo>
                  <a:pt x="302" y="620"/>
                </a:lnTo>
                <a:lnTo>
                  <a:pt x="288" y="622"/>
                </a:lnTo>
                <a:lnTo>
                  <a:pt x="274" y="625"/>
                </a:lnTo>
                <a:lnTo>
                  <a:pt x="256" y="627"/>
                </a:lnTo>
                <a:lnTo>
                  <a:pt x="241" y="629"/>
                </a:lnTo>
                <a:lnTo>
                  <a:pt x="223" y="631"/>
                </a:lnTo>
                <a:lnTo>
                  <a:pt x="209" y="633"/>
                </a:lnTo>
                <a:lnTo>
                  <a:pt x="190" y="636"/>
                </a:lnTo>
                <a:lnTo>
                  <a:pt x="176" y="636"/>
                </a:lnTo>
                <a:lnTo>
                  <a:pt x="163" y="638"/>
                </a:lnTo>
                <a:lnTo>
                  <a:pt x="143" y="638"/>
                </a:lnTo>
                <a:lnTo>
                  <a:pt x="131" y="638"/>
                </a:lnTo>
                <a:lnTo>
                  <a:pt x="111" y="640"/>
                </a:lnTo>
                <a:lnTo>
                  <a:pt x="98" y="640"/>
                </a:lnTo>
                <a:lnTo>
                  <a:pt x="78" y="640"/>
                </a:lnTo>
                <a:lnTo>
                  <a:pt x="66" y="642"/>
                </a:lnTo>
                <a:lnTo>
                  <a:pt x="51" y="642"/>
                </a:lnTo>
                <a:lnTo>
                  <a:pt x="33" y="642"/>
                </a:lnTo>
                <a:lnTo>
                  <a:pt x="19" y="642"/>
                </a:lnTo>
                <a:lnTo>
                  <a:pt x="0" y="642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606840" y="4651200"/>
            <a:ext cx="3219480" cy="900360"/>
          </a:xfrm>
          <a:custGeom>
            <a:avLst/>
            <a:gdLst/>
            <a:ahLst/>
            <a:rect l="l" t="t" r="r" b="b"/>
            <a:pathLst>
              <a:path w="2228" h="642">
                <a:moveTo>
                  <a:pt x="2227" y="641"/>
                </a:moveTo>
                <a:lnTo>
                  <a:pt x="2215" y="641"/>
                </a:lnTo>
                <a:lnTo>
                  <a:pt x="2194" y="641"/>
                </a:lnTo>
                <a:lnTo>
                  <a:pt x="2182" y="641"/>
                </a:lnTo>
                <a:lnTo>
                  <a:pt x="2162" y="641"/>
                </a:lnTo>
                <a:lnTo>
                  <a:pt x="2149" y="639"/>
                </a:lnTo>
                <a:lnTo>
                  <a:pt x="2129" y="639"/>
                </a:lnTo>
                <a:lnTo>
                  <a:pt x="2117" y="639"/>
                </a:lnTo>
                <a:lnTo>
                  <a:pt x="2103" y="637"/>
                </a:lnTo>
                <a:lnTo>
                  <a:pt x="2084" y="637"/>
                </a:lnTo>
                <a:lnTo>
                  <a:pt x="2070" y="637"/>
                </a:lnTo>
                <a:lnTo>
                  <a:pt x="2051" y="635"/>
                </a:lnTo>
                <a:lnTo>
                  <a:pt x="2037" y="635"/>
                </a:lnTo>
                <a:lnTo>
                  <a:pt x="2018" y="633"/>
                </a:lnTo>
                <a:lnTo>
                  <a:pt x="2004" y="630"/>
                </a:lnTo>
                <a:lnTo>
                  <a:pt x="1992" y="628"/>
                </a:lnTo>
                <a:lnTo>
                  <a:pt x="1972" y="626"/>
                </a:lnTo>
                <a:lnTo>
                  <a:pt x="1959" y="624"/>
                </a:lnTo>
                <a:lnTo>
                  <a:pt x="1939" y="622"/>
                </a:lnTo>
                <a:lnTo>
                  <a:pt x="1927" y="619"/>
                </a:lnTo>
                <a:lnTo>
                  <a:pt x="1913" y="614"/>
                </a:lnTo>
                <a:lnTo>
                  <a:pt x="1894" y="612"/>
                </a:lnTo>
                <a:lnTo>
                  <a:pt x="1880" y="607"/>
                </a:lnTo>
                <a:lnTo>
                  <a:pt x="1861" y="603"/>
                </a:lnTo>
                <a:lnTo>
                  <a:pt x="1847" y="599"/>
                </a:lnTo>
                <a:lnTo>
                  <a:pt x="1828" y="592"/>
                </a:lnTo>
                <a:lnTo>
                  <a:pt x="1814" y="587"/>
                </a:lnTo>
                <a:lnTo>
                  <a:pt x="1802" y="581"/>
                </a:lnTo>
                <a:lnTo>
                  <a:pt x="1782" y="574"/>
                </a:lnTo>
                <a:lnTo>
                  <a:pt x="1769" y="565"/>
                </a:lnTo>
                <a:lnTo>
                  <a:pt x="1749" y="556"/>
                </a:lnTo>
                <a:lnTo>
                  <a:pt x="1737" y="546"/>
                </a:lnTo>
                <a:lnTo>
                  <a:pt x="1716" y="537"/>
                </a:lnTo>
                <a:lnTo>
                  <a:pt x="1704" y="528"/>
                </a:lnTo>
                <a:lnTo>
                  <a:pt x="1690" y="516"/>
                </a:lnTo>
                <a:lnTo>
                  <a:pt x="1671" y="503"/>
                </a:lnTo>
                <a:lnTo>
                  <a:pt x="1657" y="492"/>
                </a:lnTo>
                <a:lnTo>
                  <a:pt x="1638" y="479"/>
                </a:lnTo>
                <a:lnTo>
                  <a:pt x="1624" y="464"/>
                </a:lnTo>
                <a:lnTo>
                  <a:pt x="1606" y="449"/>
                </a:lnTo>
                <a:lnTo>
                  <a:pt x="1592" y="435"/>
                </a:lnTo>
                <a:lnTo>
                  <a:pt x="1579" y="420"/>
                </a:lnTo>
                <a:lnTo>
                  <a:pt x="1559" y="402"/>
                </a:lnTo>
                <a:lnTo>
                  <a:pt x="1545" y="385"/>
                </a:lnTo>
                <a:lnTo>
                  <a:pt x="1526" y="367"/>
                </a:lnTo>
                <a:lnTo>
                  <a:pt x="1512" y="349"/>
                </a:lnTo>
                <a:lnTo>
                  <a:pt x="1494" y="331"/>
                </a:lnTo>
                <a:lnTo>
                  <a:pt x="1479" y="311"/>
                </a:lnTo>
                <a:lnTo>
                  <a:pt x="1469" y="292"/>
                </a:lnTo>
                <a:lnTo>
                  <a:pt x="1447" y="272"/>
                </a:lnTo>
                <a:lnTo>
                  <a:pt x="1434" y="254"/>
                </a:lnTo>
                <a:lnTo>
                  <a:pt x="1414" y="233"/>
                </a:lnTo>
                <a:lnTo>
                  <a:pt x="1402" y="215"/>
                </a:lnTo>
                <a:lnTo>
                  <a:pt x="1382" y="195"/>
                </a:lnTo>
                <a:lnTo>
                  <a:pt x="1369" y="177"/>
                </a:lnTo>
                <a:lnTo>
                  <a:pt x="1357" y="159"/>
                </a:lnTo>
                <a:lnTo>
                  <a:pt x="1336" y="141"/>
                </a:lnTo>
                <a:lnTo>
                  <a:pt x="1324" y="123"/>
                </a:lnTo>
                <a:lnTo>
                  <a:pt x="1304" y="107"/>
                </a:lnTo>
                <a:lnTo>
                  <a:pt x="1291" y="91"/>
                </a:lnTo>
                <a:lnTo>
                  <a:pt x="1271" y="75"/>
                </a:lnTo>
                <a:lnTo>
                  <a:pt x="1257" y="61"/>
                </a:lnTo>
                <a:lnTo>
                  <a:pt x="1246" y="50"/>
                </a:lnTo>
                <a:lnTo>
                  <a:pt x="1224" y="39"/>
                </a:lnTo>
                <a:lnTo>
                  <a:pt x="1213" y="29"/>
                </a:lnTo>
                <a:lnTo>
                  <a:pt x="1192" y="20"/>
                </a:lnTo>
                <a:lnTo>
                  <a:pt x="1180" y="14"/>
                </a:lnTo>
                <a:lnTo>
                  <a:pt x="1159" y="7"/>
                </a:lnTo>
                <a:lnTo>
                  <a:pt x="1146" y="5"/>
                </a:lnTo>
                <a:lnTo>
                  <a:pt x="1134" y="2"/>
                </a:lnTo>
                <a:lnTo>
                  <a:pt x="1114" y="0"/>
                </a:lnTo>
                <a:lnTo>
                  <a:pt x="1101" y="2"/>
                </a:lnTo>
                <a:lnTo>
                  <a:pt x="1081" y="5"/>
                </a:lnTo>
                <a:lnTo>
                  <a:pt x="1068" y="7"/>
                </a:lnTo>
                <a:lnTo>
                  <a:pt x="1048" y="14"/>
                </a:lnTo>
                <a:lnTo>
                  <a:pt x="1035" y="20"/>
                </a:lnTo>
                <a:lnTo>
                  <a:pt x="1022" y="29"/>
                </a:lnTo>
                <a:lnTo>
                  <a:pt x="1003" y="39"/>
                </a:lnTo>
                <a:lnTo>
                  <a:pt x="989" y="50"/>
                </a:lnTo>
                <a:lnTo>
                  <a:pt x="971" y="61"/>
                </a:lnTo>
                <a:lnTo>
                  <a:pt x="956" y="75"/>
                </a:lnTo>
                <a:lnTo>
                  <a:pt x="944" y="91"/>
                </a:lnTo>
                <a:lnTo>
                  <a:pt x="923" y="107"/>
                </a:lnTo>
                <a:lnTo>
                  <a:pt x="911" y="123"/>
                </a:lnTo>
                <a:lnTo>
                  <a:pt x="891" y="141"/>
                </a:lnTo>
                <a:lnTo>
                  <a:pt x="878" y="159"/>
                </a:lnTo>
                <a:lnTo>
                  <a:pt x="858" y="177"/>
                </a:lnTo>
                <a:lnTo>
                  <a:pt x="845" y="195"/>
                </a:lnTo>
                <a:lnTo>
                  <a:pt x="832" y="215"/>
                </a:lnTo>
                <a:lnTo>
                  <a:pt x="813" y="233"/>
                </a:lnTo>
                <a:lnTo>
                  <a:pt x="799" y="254"/>
                </a:lnTo>
                <a:lnTo>
                  <a:pt x="781" y="272"/>
                </a:lnTo>
                <a:lnTo>
                  <a:pt x="766" y="292"/>
                </a:lnTo>
                <a:lnTo>
                  <a:pt x="748" y="311"/>
                </a:lnTo>
                <a:lnTo>
                  <a:pt x="733" y="331"/>
                </a:lnTo>
                <a:lnTo>
                  <a:pt x="721" y="349"/>
                </a:lnTo>
                <a:lnTo>
                  <a:pt x="701" y="367"/>
                </a:lnTo>
                <a:lnTo>
                  <a:pt x="688" y="385"/>
                </a:lnTo>
                <a:lnTo>
                  <a:pt x="668" y="402"/>
                </a:lnTo>
                <a:lnTo>
                  <a:pt x="655" y="420"/>
                </a:lnTo>
                <a:lnTo>
                  <a:pt x="636" y="435"/>
                </a:lnTo>
                <a:lnTo>
                  <a:pt x="623" y="449"/>
                </a:lnTo>
                <a:lnTo>
                  <a:pt x="609" y="464"/>
                </a:lnTo>
                <a:lnTo>
                  <a:pt x="591" y="479"/>
                </a:lnTo>
                <a:lnTo>
                  <a:pt x="576" y="492"/>
                </a:lnTo>
                <a:lnTo>
                  <a:pt x="558" y="503"/>
                </a:lnTo>
                <a:lnTo>
                  <a:pt x="543" y="516"/>
                </a:lnTo>
                <a:lnTo>
                  <a:pt x="525" y="528"/>
                </a:lnTo>
                <a:lnTo>
                  <a:pt x="511" y="537"/>
                </a:lnTo>
                <a:lnTo>
                  <a:pt x="497" y="546"/>
                </a:lnTo>
                <a:lnTo>
                  <a:pt x="478" y="556"/>
                </a:lnTo>
                <a:lnTo>
                  <a:pt x="464" y="565"/>
                </a:lnTo>
                <a:lnTo>
                  <a:pt x="446" y="574"/>
                </a:lnTo>
                <a:lnTo>
                  <a:pt x="431" y="581"/>
                </a:lnTo>
                <a:lnTo>
                  <a:pt x="413" y="587"/>
                </a:lnTo>
                <a:lnTo>
                  <a:pt x="399" y="592"/>
                </a:lnTo>
                <a:lnTo>
                  <a:pt x="386" y="599"/>
                </a:lnTo>
                <a:lnTo>
                  <a:pt x="366" y="603"/>
                </a:lnTo>
                <a:lnTo>
                  <a:pt x="353" y="607"/>
                </a:lnTo>
                <a:lnTo>
                  <a:pt x="335" y="612"/>
                </a:lnTo>
                <a:lnTo>
                  <a:pt x="321" y="614"/>
                </a:lnTo>
                <a:lnTo>
                  <a:pt x="302" y="619"/>
                </a:lnTo>
                <a:lnTo>
                  <a:pt x="288" y="622"/>
                </a:lnTo>
                <a:lnTo>
                  <a:pt x="274" y="624"/>
                </a:lnTo>
                <a:lnTo>
                  <a:pt x="256" y="626"/>
                </a:lnTo>
                <a:lnTo>
                  <a:pt x="241" y="628"/>
                </a:lnTo>
                <a:lnTo>
                  <a:pt x="223" y="630"/>
                </a:lnTo>
                <a:lnTo>
                  <a:pt x="209" y="633"/>
                </a:lnTo>
                <a:lnTo>
                  <a:pt x="190" y="635"/>
                </a:lnTo>
                <a:lnTo>
                  <a:pt x="176" y="635"/>
                </a:lnTo>
                <a:lnTo>
                  <a:pt x="163" y="637"/>
                </a:lnTo>
                <a:lnTo>
                  <a:pt x="143" y="637"/>
                </a:lnTo>
                <a:lnTo>
                  <a:pt x="131" y="637"/>
                </a:lnTo>
                <a:lnTo>
                  <a:pt x="111" y="639"/>
                </a:lnTo>
                <a:lnTo>
                  <a:pt x="98" y="639"/>
                </a:lnTo>
                <a:lnTo>
                  <a:pt x="78" y="639"/>
                </a:lnTo>
                <a:lnTo>
                  <a:pt x="66" y="641"/>
                </a:lnTo>
                <a:lnTo>
                  <a:pt x="51" y="641"/>
                </a:lnTo>
                <a:lnTo>
                  <a:pt x="33" y="641"/>
                </a:lnTo>
                <a:lnTo>
                  <a:pt x="19" y="641"/>
                </a:lnTo>
                <a:lnTo>
                  <a:pt x="0" y="64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H="1">
            <a:off x="3574800" y="5557680"/>
            <a:ext cx="3616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H="1">
            <a:off x="4757760" y="5134320"/>
            <a:ext cx="993600" cy="270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3960" rIns="93960" anchor="ctr" anchorCtr="1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95% area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H="1">
            <a:off x="3186000" y="5062680"/>
            <a:ext cx="666720" cy="22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3960" rIns="9396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Tail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575160" y="5278320"/>
            <a:ext cx="617400" cy="2174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278240" y="4506840"/>
            <a:ext cx="0" cy="103356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731960" y="2305080"/>
            <a:ext cx="5424480" cy="2216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520" rIns="92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487040" y="1995480"/>
            <a:ext cx="1685520" cy="29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520" rIns="92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Normal conditions: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758600" y="1989000"/>
            <a:ext cx="1621440" cy="29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520" rIns="92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Stress conditions: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8" name=""/>
          <p:cNvGrpSpPr/>
          <p:nvPr/>
        </p:nvGrpSpPr>
        <p:grpSpPr>
          <a:xfrm>
            <a:off x="4573080" y="2421000"/>
            <a:ext cx="2306880" cy="2004840"/>
            <a:chOff x="4573080" y="2421000"/>
            <a:chExt cx="2306880" cy="2004840"/>
          </a:xfrm>
        </p:grpSpPr>
        <p:sp>
          <p:nvSpPr>
            <p:cNvPr id="129" name=""/>
            <p:cNvSpPr/>
            <p:nvPr/>
          </p:nvSpPr>
          <p:spPr>
            <a:xfrm>
              <a:off x="4597200" y="2421000"/>
              <a:ext cx="1922400" cy="24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520" rIns="9252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Primary Objective: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786200" y="2681280"/>
              <a:ext cx="1887480" cy="397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520" rIns="9252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 earnings/risk to target levels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4573080" y="3105360"/>
              <a:ext cx="1163160" cy="24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520" rIns="9252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Frequency: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High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743360" y="3299040"/>
              <a:ext cx="2136600" cy="54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520" rIns="9252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Reflects normal markets of product demand, market supply, operations and competition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641120" y="4181400"/>
              <a:ext cx="937800" cy="24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520" rIns="9252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Impact: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Low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4" name=""/>
          <p:cNvSpPr/>
          <p:nvPr/>
        </p:nvSpPr>
        <p:spPr>
          <a:xfrm flipH="1">
            <a:off x="4280040" y="2297160"/>
            <a:ext cx="1440" cy="2403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830240" y="2379600"/>
            <a:ext cx="19227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520" rIns="92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Objective: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933560" y="2681280"/>
            <a:ext cx="188748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520" rIns="92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 against catastrophic loss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875600" y="3147840"/>
            <a:ext cx="11350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520" rIns="92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Frequency: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046240" y="3341520"/>
            <a:ext cx="2136960" cy="85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520" rIns="92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Reflects infrequent occurrences which have a dramatic effect of product supply, commodity prices, or ability to produce and deliver product or service to consumers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944360" y="4224240"/>
            <a:ext cx="9309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520" rIns="92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Impact: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75FDD0E-9161-4046-96A5-EEB87996B7A4}" type="slidenum">
              <a:t>13</a:t>
            </a:fld>
          </a:p>
        </p:txBody>
      </p:sp>
    </p:spTree>
  </p:cSld>
  <p:transition>
    <p:wipe dir="d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"/>
          <p:cNvSpPr/>
          <p:nvPr/>
        </p:nvSpPr>
        <p:spPr>
          <a:xfrm>
            <a:off x="512640" y="2995560"/>
            <a:ext cx="8229600" cy="398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812880" y="297000"/>
            <a:ext cx="7696080" cy="44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Contents</a:t>
            </a:r>
            <a:endParaRPr b="1" lang="en-US" sz="23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617400" y="1279080"/>
            <a:ext cx="8159760" cy="463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 and Benefits to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Output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and Expected Resource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5065A43-E604-4468-BB60-B90BF54BB55F}" type="slidenum">
              <a:t>14</a:t>
            </a:fld>
          </a:p>
        </p:txBody>
      </p:sp>
    </p:spTree>
  </p:cSld>
  <p:transition>
    <p:wipe dir="d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812880" y="296640"/>
            <a:ext cx="7696080" cy="11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80"/>
                </a:solidFill>
                <a:effectLst/>
                <a:uFillTx/>
                <a:latin typeface="Arial"/>
                <a:ea typeface="Times New Roman"/>
              </a:rPr>
              <a:t>The output will be summarized based on the performance and infrastructure components of the survey</a:t>
            </a:r>
            <a:endParaRPr b="1" lang="en-US" sz="23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842760" y="1915920"/>
            <a:ext cx="7667640" cy="192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Performance Assessment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Infrastructure Evaluation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5D1333C-DA6B-4659-B85B-CC5AD7E3A2A9}" type="slidenum">
              <a:t>15</a:t>
            </a:fld>
          </a:p>
        </p:txBody>
      </p:sp>
    </p:spTree>
  </p:cSld>
  <p:transition>
    <p:wipe dir="d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>
            <a:off x="1455840" y="1058760"/>
            <a:ext cx="3611520" cy="207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998640" y="1319040"/>
            <a:ext cx="3611520" cy="207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41440" y="1579680"/>
            <a:ext cx="3611520" cy="20779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614600" y="2236680"/>
            <a:ext cx="201600" cy="79560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112840" y="2417760"/>
            <a:ext cx="192240" cy="61452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600280" y="2568600"/>
            <a:ext cx="201600" cy="46368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098880" y="2990880"/>
            <a:ext cx="191880" cy="4140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586320" y="3032280"/>
            <a:ext cx="203040" cy="24120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471680" y="2208240"/>
            <a:ext cx="1440" cy="11145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471680" y="3032280"/>
            <a:ext cx="24699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V="1">
            <a:off x="1471680" y="3032280"/>
            <a:ext cx="1440" cy="331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825840" y="1673280"/>
            <a:ext cx="1239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126800" y="3130560"/>
            <a:ext cx="267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230120" y="2967120"/>
            <a:ext cx="1659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163160" y="2541600"/>
            <a:ext cx="229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099800" y="2144880"/>
            <a:ext cx="293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531440" y="3286080"/>
            <a:ext cx="356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90th 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020680" y="3286080"/>
            <a:ext cx="356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75th 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512800" y="3286080"/>
            <a:ext cx="375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017520" y="3286080"/>
            <a:ext cx="356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25th 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504960" y="3286080"/>
            <a:ext cx="356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10th 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37560" y="2009880"/>
            <a:ext cx="464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RAROC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312640" y="3435480"/>
            <a:ext cx="710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23800" y="4267080"/>
            <a:ext cx="2576520" cy="17622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228680" y="4910040"/>
            <a:ext cx="149400" cy="58896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595520" y="5092560"/>
            <a:ext cx="150840" cy="40644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955880" y="5172120"/>
            <a:ext cx="149040" cy="32688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670120" y="5464080"/>
            <a:ext cx="141480" cy="3492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301840" y="5289480"/>
            <a:ext cx="146160" cy="20484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125360" y="4800600"/>
            <a:ext cx="0" cy="942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125360" y="5499000"/>
            <a:ext cx="1819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flipV="1">
            <a:off x="1125360" y="5498640"/>
            <a:ext cx="0" cy="27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70680" y="4344840"/>
            <a:ext cx="2887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848880" y="5583240"/>
            <a:ext cx="239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931680" y="5443560"/>
            <a:ext cx="148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879480" y="5083200"/>
            <a:ext cx="205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826920" y="474660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140120" y="571500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90th 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501920" y="571500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75th 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862640" y="5715000"/>
            <a:ext cx="335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232000" y="571500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25th 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594160" y="571500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10th 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63120" y="4568760"/>
            <a:ext cx="419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RAROC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1684080" y="5854680"/>
            <a:ext cx="641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328920" y="4276800"/>
            <a:ext cx="2662200" cy="17622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119480" y="5157720"/>
            <a:ext cx="149400" cy="35100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486320" y="5235480"/>
            <a:ext cx="169920" cy="27324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846680" y="5324400"/>
            <a:ext cx="149040" cy="18432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560920" y="5502240"/>
            <a:ext cx="168480" cy="21600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192640" y="5508720"/>
            <a:ext cx="155520" cy="13788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016520" y="4809960"/>
            <a:ext cx="0" cy="9432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016520" y="5508720"/>
            <a:ext cx="18190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V="1">
            <a:off x="4016520" y="5508360"/>
            <a:ext cx="0" cy="27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477960" y="4354560"/>
            <a:ext cx="457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739680" y="5592600"/>
            <a:ext cx="239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822480" y="5452920"/>
            <a:ext cx="148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771000" y="5092560"/>
            <a:ext cx="205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718080" y="475632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030920" y="572436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90th 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392720" y="572436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75th 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754520" y="5724360"/>
            <a:ext cx="335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5124600" y="572436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25th 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484960" y="572436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10th 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497040" y="4578480"/>
            <a:ext cx="419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RAROC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574880" y="5864400"/>
            <a:ext cx="641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262560" y="4267080"/>
            <a:ext cx="2662200" cy="17622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053120" y="4710240"/>
            <a:ext cx="149400" cy="78876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419960" y="5016600"/>
            <a:ext cx="169920" cy="48240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780320" y="5191200"/>
            <a:ext cx="158760" cy="30780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8494560" y="5492880"/>
            <a:ext cx="168480" cy="21564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8126280" y="5499000"/>
            <a:ext cx="155880" cy="7164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6950160" y="4800600"/>
            <a:ext cx="0" cy="942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6950160" y="5499000"/>
            <a:ext cx="18190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flipV="1">
            <a:off x="6950160" y="5498640"/>
            <a:ext cx="0" cy="27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637320" y="434484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6673320" y="5583240"/>
            <a:ext cx="239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6756120" y="5443560"/>
            <a:ext cx="148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704640" y="5083200"/>
            <a:ext cx="205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651720" y="474660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964560" y="571500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90th 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326360" y="571500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75th 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688160" y="5715000"/>
            <a:ext cx="335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8058240" y="571500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25th 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8418600" y="571500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10th 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430680" y="4559400"/>
            <a:ext cx="419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RAROC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508880" y="5854680"/>
            <a:ext cx="641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413040" y="4336920"/>
            <a:ext cx="441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1714680" y="3666960"/>
            <a:ext cx="0" cy="600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619360" y="3657600"/>
            <a:ext cx="1866960" cy="628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3886200" y="3666960"/>
            <a:ext cx="3724200" cy="6098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673200" y="0"/>
            <a:ext cx="7696080" cy="100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  <a:ea typeface="Times New Roman"/>
              </a:rPr>
              <a:t>One key insight gained from the performance assessment will be the relative performances achieved between competing uses of capital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1554120" y="1339920"/>
            <a:ext cx="3672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E&amp;P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667880" y="1082520"/>
            <a:ext cx="11599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316480" y="1895400"/>
            <a:ext cx="3826080" cy="146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11240" indent="-1112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survey will identify distributions of performance across lines of business, and within specific markets, when appropriate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1240" indent="-1112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1240" indent="-1112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ensure anonymity, only distributions will be available to survey participants, although each company will be informed as to their relative position in each of the distributions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356920" y="1812960"/>
            <a:ext cx="1640880" cy="43164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A’s Raroc: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H="1">
            <a:off x="2230200" y="2133720"/>
            <a:ext cx="222120" cy="277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7296120" y="1008000"/>
            <a:ext cx="1270080" cy="346320"/>
          </a:xfrm>
          <a:prstGeom prst="roundRect">
            <a:avLst>
              <a:gd name="adj" fmla="val 20394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Illustrative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F2E581C-3B50-4DB2-8288-5295D6A33AEE}" type="slidenum">
              <a:t>16</a:t>
            </a:fld>
          </a:p>
        </p:txBody>
      </p:sp>
    </p:spTree>
  </p:cSld>
  <p:transition>
    <p:wipe dir="d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"/>
          <p:cNvSpPr/>
          <p:nvPr/>
        </p:nvSpPr>
        <p:spPr>
          <a:xfrm>
            <a:off x="7299720" y="3152880"/>
            <a:ext cx="8121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10%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369200" y="3913200"/>
            <a:ext cx="11048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Bottom 10%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H="1" flipV="1">
            <a:off x="6579720" y="3894120"/>
            <a:ext cx="747720" cy="1382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7437240" y="3594240"/>
            <a:ext cx="665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 flipH="1" flipV="1">
            <a:off x="6579720" y="3700080"/>
            <a:ext cx="817560" cy="12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673200" y="-360"/>
            <a:ext cx="7696080" cy="7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  <a:ea typeface="Times New Roman"/>
              </a:rPr>
              <a:t>Another objective will be to see how performance varies over time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 flipH="1">
            <a:off x="1725480" y="1976400"/>
            <a:ext cx="12960" cy="2800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V="1">
            <a:off x="1724040" y="4202280"/>
            <a:ext cx="4892760" cy="1440"/>
          </a:xfrm>
          <a:prstGeom prst="line">
            <a:avLst/>
          </a:prstGeom>
          <a:ln w="0">
            <a:solidFill>
              <a:srgbClr val="000000"/>
            </a:solidFill>
            <a:prstDash val="dash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832040" y="2957400"/>
            <a:ext cx="193680" cy="180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2025720" y="2957400"/>
            <a:ext cx="214200" cy="98928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2239920" y="3946680"/>
            <a:ext cx="193680" cy="75060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flipV="1">
            <a:off x="2433600" y="3450960"/>
            <a:ext cx="214200" cy="124596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V="1">
            <a:off x="2647800" y="2634840"/>
            <a:ext cx="193680" cy="81612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841480" y="2635200"/>
            <a:ext cx="214560" cy="103176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056040" y="3666960"/>
            <a:ext cx="214200" cy="51444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flipV="1">
            <a:off x="3270240" y="3193560"/>
            <a:ext cx="193680" cy="98748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flipV="1">
            <a:off x="3463920" y="2571840"/>
            <a:ext cx="214200" cy="62208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3678120" y="2571840"/>
            <a:ext cx="193680" cy="137484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flipV="1">
            <a:off x="3871800" y="3753000"/>
            <a:ext cx="216000" cy="19368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087800" y="3753000"/>
            <a:ext cx="192240" cy="14904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280040" y="3902040"/>
            <a:ext cx="215640" cy="30168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495680" y="4203720"/>
            <a:ext cx="192240" cy="23652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 flipV="1">
            <a:off x="4687920" y="4203360"/>
            <a:ext cx="216000" cy="23652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flipV="1">
            <a:off x="4903920" y="3946680"/>
            <a:ext cx="191880" cy="25704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V="1">
            <a:off x="5095800" y="2957400"/>
            <a:ext cx="216000" cy="98928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5311800" y="2957400"/>
            <a:ext cx="214200" cy="23652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526000" y="3193920"/>
            <a:ext cx="193680" cy="75276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flipV="1">
            <a:off x="5719680" y="3580920"/>
            <a:ext cx="214560" cy="36540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V="1">
            <a:off x="5934240" y="3322800"/>
            <a:ext cx="193680" cy="25848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127920" y="3322800"/>
            <a:ext cx="214200" cy="12852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 flipV="1">
            <a:off x="6342120" y="3193560"/>
            <a:ext cx="193680" cy="257400"/>
          </a:xfrm>
          <a:prstGeom prst="line">
            <a:avLst/>
          </a:prstGeom>
          <a:ln w="2232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 flipV="1">
            <a:off x="1832040" y="3193920"/>
            <a:ext cx="193680" cy="8568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025720" y="3193920"/>
            <a:ext cx="214200" cy="43020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2239920" y="3624120"/>
            <a:ext cx="193680" cy="32256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flipV="1">
            <a:off x="2433600" y="3086280"/>
            <a:ext cx="214200" cy="86040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flipV="1">
            <a:off x="2647800" y="2957400"/>
            <a:ext cx="193680" cy="12888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2841480" y="2957400"/>
            <a:ext cx="214560" cy="45108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3056040" y="3408480"/>
            <a:ext cx="214200" cy="103176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 flipV="1">
            <a:off x="3270240" y="3710160"/>
            <a:ext cx="193680" cy="73008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 flipV="1">
            <a:off x="3463920" y="3623760"/>
            <a:ext cx="214200" cy="8604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240" bIns="39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3678120" y="3580920"/>
            <a:ext cx="193680" cy="4284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3871800" y="3581280"/>
            <a:ext cx="216000" cy="19224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4087800" y="3773520"/>
            <a:ext cx="192240" cy="30168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flipV="1">
            <a:off x="4280040" y="3967200"/>
            <a:ext cx="215640" cy="10800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V="1">
            <a:off x="4495680" y="3816000"/>
            <a:ext cx="192240" cy="15084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V="1">
            <a:off x="4687920" y="3730680"/>
            <a:ext cx="216000" cy="8568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4903920" y="3472920"/>
            <a:ext cx="191880" cy="25740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 flipV="1">
            <a:off x="5095800" y="2635200"/>
            <a:ext cx="216000" cy="83808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311800" y="2635200"/>
            <a:ext cx="214200" cy="81612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526000" y="3451320"/>
            <a:ext cx="193680" cy="109512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flipV="1">
            <a:off x="5719680" y="3946680"/>
            <a:ext cx="214560" cy="59976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flipV="1">
            <a:off x="5934240" y="3559320"/>
            <a:ext cx="193680" cy="38736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127920" y="3559320"/>
            <a:ext cx="214200" cy="6480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6342120" y="3624120"/>
            <a:ext cx="193680" cy="8604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240" bIns="39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1832040" y="3086280"/>
            <a:ext cx="193680" cy="2196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025720" y="3108240"/>
            <a:ext cx="214200" cy="23652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239920" y="3344760"/>
            <a:ext cx="193680" cy="53676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 flipV="1">
            <a:off x="2433600" y="2743200"/>
            <a:ext cx="214200" cy="113832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flipV="1">
            <a:off x="2647800" y="2700000"/>
            <a:ext cx="193680" cy="4284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841480" y="2700360"/>
            <a:ext cx="214560" cy="29988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056040" y="3000240"/>
            <a:ext cx="214200" cy="135432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 flipV="1">
            <a:off x="3270240" y="3602160"/>
            <a:ext cx="193680" cy="75240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V="1">
            <a:off x="3463920" y="3516480"/>
            <a:ext cx="214200" cy="8568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 flipV="1">
            <a:off x="3678120" y="3450960"/>
            <a:ext cx="193680" cy="6516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871800" y="3451320"/>
            <a:ext cx="216000" cy="12996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4087800" y="3581280"/>
            <a:ext cx="192240" cy="45108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 flipV="1">
            <a:off x="4280040" y="3902040"/>
            <a:ext cx="215640" cy="13032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 flipV="1">
            <a:off x="4495680" y="3559320"/>
            <a:ext cx="192240" cy="34272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4687920" y="3559320"/>
            <a:ext cx="216000" cy="8568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 flipV="1">
            <a:off x="4903920" y="3430440"/>
            <a:ext cx="191880" cy="21456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 flipV="1">
            <a:off x="5095800" y="2313000"/>
            <a:ext cx="216000" cy="111744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311800" y="2313000"/>
            <a:ext cx="214200" cy="79524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5526000" y="3108240"/>
            <a:ext cx="193680" cy="130968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 flipV="1">
            <a:off x="5719680" y="3881520"/>
            <a:ext cx="214560" cy="53640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 flipV="1">
            <a:off x="5934240" y="3365280"/>
            <a:ext cx="193680" cy="51588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 flipV="1">
            <a:off x="6127920" y="3259080"/>
            <a:ext cx="214200" cy="10656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6342120" y="3259080"/>
            <a:ext cx="193680" cy="322200"/>
          </a:xfrm>
          <a:prstGeom prst="line">
            <a:avLst/>
          </a:prstGeom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 flipV="1">
            <a:off x="1832040" y="3301560"/>
            <a:ext cx="193680" cy="14940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025720" y="3301920"/>
            <a:ext cx="214200" cy="60012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2239920" y="3902040"/>
            <a:ext cx="193680" cy="10800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 flipV="1">
            <a:off x="2433600" y="3408120"/>
            <a:ext cx="214200" cy="60156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 flipV="1">
            <a:off x="2647800" y="3193920"/>
            <a:ext cx="193680" cy="21456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2841480" y="3193920"/>
            <a:ext cx="214560" cy="60192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3056040" y="3795840"/>
            <a:ext cx="214200" cy="73008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 flipV="1">
            <a:off x="3270240" y="3795840"/>
            <a:ext cx="193680" cy="73008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 flipV="1">
            <a:off x="3463920" y="3730320"/>
            <a:ext cx="214200" cy="6516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flipV="1">
            <a:off x="3678120" y="3687480"/>
            <a:ext cx="193680" cy="4284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871800" y="3687840"/>
            <a:ext cx="216000" cy="27936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4087800" y="3967200"/>
            <a:ext cx="192240" cy="15084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flipV="1">
            <a:off x="4280040" y="4052520"/>
            <a:ext cx="215640" cy="6516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495680" y="4052880"/>
            <a:ext cx="192240" cy="4284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 flipV="1">
            <a:off x="4687920" y="3795480"/>
            <a:ext cx="216000" cy="29988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 flipV="1">
            <a:off x="4903920" y="3516480"/>
            <a:ext cx="191880" cy="27936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 flipV="1">
            <a:off x="5095800" y="2936880"/>
            <a:ext cx="216000" cy="57960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5311800" y="2936880"/>
            <a:ext cx="214200" cy="85896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5526000" y="3795840"/>
            <a:ext cx="193680" cy="87948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 flipV="1">
            <a:off x="5719680" y="4032360"/>
            <a:ext cx="214560" cy="64296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 flipV="1">
            <a:off x="5934240" y="3730680"/>
            <a:ext cx="193680" cy="30168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6127920" y="3730680"/>
            <a:ext cx="214200" cy="25884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 flipV="1">
            <a:off x="6342120" y="3816000"/>
            <a:ext cx="193680" cy="173160"/>
          </a:xfrm>
          <a:prstGeom prst="line">
            <a:avLst/>
          </a:prstGeom>
          <a:ln w="2232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1064160" y="4525920"/>
            <a:ext cx="356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1247040" y="4032360"/>
            <a:ext cx="221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1130760" y="3538440"/>
            <a:ext cx="305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1130760" y="3022560"/>
            <a:ext cx="305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1130760" y="2529000"/>
            <a:ext cx="305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1130760" y="2035080"/>
            <a:ext cx="305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 flipV="1">
            <a:off x="1738440" y="4773240"/>
            <a:ext cx="4919400" cy="12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 flipH="1">
            <a:off x="6567120" y="3397320"/>
            <a:ext cx="677880" cy="137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437600" y="2568600"/>
            <a:ext cx="10598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 flipH="1">
            <a:off x="6538680" y="2687760"/>
            <a:ext cx="858600" cy="5000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1759320" y="4894200"/>
            <a:ext cx="4336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1995            1996           1997          1998           1999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682200" y="1739880"/>
            <a:ext cx="743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RAROC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758880" y="1198440"/>
            <a:ext cx="7191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Risk Performance of Market Making Activity vs. Time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7210440" y="1636560"/>
            <a:ext cx="1270080" cy="346320"/>
          </a:xfrm>
          <a:prstGeom prst="roundRect">
            <a:avLst>
              <a:gd name="adj" fmla="val 20394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Illustrative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8C981E0-0149-4EC4-A0A6-7D8B67B34E50}" type="slidenum">
              <a:t>17</a:t>
            </a:fld>
          </a:p>
        </p:txBody>
      </p:sp>
    </p:spTree>
  </p:cSld>
  <p:transition>
    <p:wipe dir="d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"/>
          <p:cNvSpPr/>
          <p:nvPr/>
        </p:nvSpPr>
        <p:spPr>
          <a:xfrm flipH="1">
            <a:off x="1269720" y="1812960"/>
            <a:ext cx="11160" cy="3594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1268280" y="5407200"/>
            <a:ext cx="55720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 flipV="1">
            <a:off x="1401840" y="3659040"/>
            <a:ext cx="245880" cy="51120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1647720" y="3659040"/>
            <a:ext cx="247680" cy="72576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895400" y="4384800"/>
            <a:ext cx="263520" cy="51120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 flipV="1">
            <a:off x="2158920" y="4484160"/>
            <a:ext cx="247680" cy="41148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 flipV="1">
            <a:off x="2406600" y="3973320"/>
            <a:ext cx="263520" cy="51084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670120" y="3973680"/>
            <a:ext cx="247680" cy="29664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 flipV="1">
            <a:off x="2917800" y="3659040"/>
            <a:ext cx="247680" cy="61128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3165480" y="3659040"/>
            <a:ext cx="263520" cy="41292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 flipV="1">
            <a:off x="3429000" y="2736360"/>
            <a:ext cx="247680" cy="133524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 flipV="1">
            <a:off x="3676680" y="2636640"/>
            <a:ext cx="245880" cy="9972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922560" y="2637000"/>
            <a:ext cx="265320" cy="92376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 flipV="1">
            <a:off x="4187880" y="2323800"/>
            <a:ext cx="245880" cy="123660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4433760" y="2324160"/>
            <a:ext cx="247680" cy="41256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681440" y="2736720"/>
            <a:ext cx="263520" cy="41112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 flipV="1">
            <a:off x="4944960" y="2422080"/>
            <a:ext cx="247680" cy="72540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192640" y="2422440"/>
            <a:ext cx="263520" cy="196236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 flipV="1">
            <a:off x="5456160" y="2736720"/>
            <a:ext cx="247680" cy="164808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 flipV="1">
            <a:off x="5703840" y="2324160"/>
            <a:ext cx="247680" cy="41256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5951520" y="2324160"/>
            <a:ext cx="263520" cy="113832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 flipV="1">
            <a:off x="6215040" y="2835360"/>
            <a:ext cx="247680" cy="62712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6462720" y="2835360"/>
            <a:ext cx="245880" cy="115920"/>
          </a:xfrm>
          <a:prstGeom prst="line">
            <a:avLst/>
          </a:prstGeom>
          <a:ln w="158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1401840" y="3759120"/>
            <a:ext cx="2458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1647720" y="3759120"/>
            <a:ext cx="2476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1895400" y="3759120"/>
            <a:ext cx="26352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2158920" y="3759120"/>
            <a:ext cx="2476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406600" y="3759120"/>
            <a:ext cx="26352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2670120" y="3759120"/>
            <a:ext cx="2476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2917800" y="3759120"/>
            <a:ext cx="2476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3165480" y="3759120"/>
            <a:ext cx="26352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3429000" y="3759120"/>
            <a:ext cx="2476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3676680" y="3759120"/>
            <a:ext cx="2458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3922560" y="3759120"/>
            <a:ext cx="26532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4187880" y="3759120"/>
            <a:ext cx="2458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433760" y="3759120"/>
            <a:ext cx="2476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4681440" y="3759120"/>
            <a:ext cx="26352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4944960" y="3759120"/>
            <a:ext cx="2476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192640" y="3759120"/>
            <a:ext cx="26352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456160" y="3759120"/>
            <a:ext cx="2476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5703840" y="3759120"/>
            <a:ext cx="2476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5951520" y="3759120"/>
            <a:ext cx="26352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215040" y="3759120"/>
            <a:ext cx="2476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6462720" y="3759120"/>
            <a:ext cx="245880" cy="1800"/>
          </a:xfrm>
          <a:prstGeom prst="line">
            <a:avLst/>
          </a:prstGeom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884880" y="5275440"/>
            <a:ext cx="221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884880" y="4764240"/>
            <a:ext cx="221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784800" y="4253040"/>
            <a:ext cx="305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784800" y="3741840"/>
            <a:ext cx="305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784800" y="3214800"/>
            <a:ext cx="305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784800" y="2703600"/>
            <a:ext cx="305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784800" y="2192400"/>
            <a:ext cx="305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784800" y="1681200"/>
            <a:ext cx="305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851520" y="1816200"/>
            <a:ext cx="0" cy="3593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 flipH="1">
            <a:off x="7066440" y="526248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 flipH="1">
            <a:off x="7066440" y="486720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H="1">
            <a:off x="7066440" y="447192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 flipH="1">
            <a:off x="7066440" y="405936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 flipH="1">
            <a:off x="7066440" y="366408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 flipH="1">
            <a:off x="7066440" y="326700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 flipH="1">
            <a:off x="7066440" y="287172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 flipH="1">
            <a:off x="7066440" y="246060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H="1">
            <a:off x="7066440" y="206388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 flipH="1">
            <a:off x="7066440" y="166860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7530840" y="1650960"/>
            <a:ext cx="6357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$/mmbtu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1382760" y="4203720"/>
            <a:ext cx="247680" cy="24768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1630440" y="4451400"/>
            <a:ext cx="263520" cy="16488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 flipV="1">
            <a:off x="1893960" y="4451400"/>
            <a:ext cx="247680" cy="16488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2141640" y="4451400"/>
            <a:ext cx="247680" cy="9828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 flipV="1">
            <a:off x="2389320" y="4533840"/>
            <a:ext cx="263520" cy="1584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 flipV="1">
            <a:off x="2652840" y="4352400"/>
            <a:ext cx="247680" cy="18108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 flipV="1">
            <a:off x="2900520" y="4335480"/>
            <a:ext cx="263520" cy="1728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3164040" y="4335480"/>
            <a:ext cx="247320" cy="19836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 flipV="1">
            <a:off x="3411360" y="4516560"/>
            <a:ext cx="247680" cy="1728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3659040" y="4516560"/>
            <a:ext cx="263520" cy="11592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3922560" y="4632480"/>
            <a:ext cx="247680" cy="3312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 flipV="1">
            <a:off x="4170240" y="4615920"/>
            <a:ext cx="263520" cy="4932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 flipV="1">
            <a:off x="4433760" y="4451400"/>
            <a:ext cx="247680" cy="16488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 flipV="1">
            <a:off x="4681440" y="4319640"/>
            <a:ext cx="246240" cy="13176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4927680" y="4319640"/>
            <a:ext cx="264960" cy="13176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 flipV="1">
            <a:off x="5192640" y="4252680"/>
            <a:ext cx="246240" cy="19836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 flipV="1">
            <a:off x="5438880" y="3726000"/>
            <a:ext cx="264960" cy="52704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 flipV="1">
            <a:off x="5703840" y="3494160"/>
            <a:ext cx="246240" cy="23184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 flipV="1">
            <a:off x="5950080" y="2357280"/>
            <a:ext cx="247680" cy="113688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6197760" y="2357280"/>
            <a:ext cx="263520" cy="100512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6461280" y="3362400"/>
            <a:ext cx="247320" cy="528480"/>
          </a:xfrm>
          <a:prstGeom prst="line">
            <a:avLst/>
          </a:prstGeom>
          <a:ln w="15840">
            <a:solidFill>
              <a:srgbClr val="00008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4444200" y="2081160"/>
            <a:ext cx="5511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RAROC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2" name=""/>
          <p:cNvGrpSpPr/>
          <p:nvPr/>
        </p:nvGrpSpPr>
        <p:grpSpPr>
          <a:xfrm>
            <a:off x="1801800" y="5749920"/>
            <a:ext cx="2728800" cy="857160"/>
            <a:chOff x="1801800" y="5749920"/>
            <a:chExt cx="2728800" cy="857160"/>
          </a:xfrm>
        </p:grpSpPr>
        <p:sp>
          <p:nvSpPr>
            <p:cNvPr id="443" name=""/>
            <p:cNvSpPr/>
            <p:nvPr/>
          </p:nvSpPr>
          <p:spPr>
            <a:xfrm>
              <a:off x="1801800" y="5749920"/>
              <a:ext cx="2728800" cy="8571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  <a:effectLst>
              <a:outerShdw dist="71785" dir="2700000" blurRad="0" rotWithShape="0">
                <a:srgbClr val="c0c0c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2080800" y="5902200"/>
              <a:ext cx="928800" cy="616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Henry Hub Price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RAROC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Hurdle Rate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3173040" y="5984640"/>
              <a:ext cx="1066680" cy="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3146040" y="6427440"/>
              <a:ext cx="1066680" cy="0"/>
            </a:xfrm>
            <a:prstGeom prst="line">
              <a:avLst/>
            </a:prstGeom>
            <a:ln w="1260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3187440" y="6192720"/>
              <a:ext cx="106632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8" name=""/>
          <p:cNvSpPr/>
          <p:nvPr/>
        </p:nvSpPr>
        <p:spPr>
          <a:xfrm>
            <a:off x="1346760" y="5504040"/>
            <a:ext cx="51832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1997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1998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1999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2000            2001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PlaceHolder 1"/>
          <p:cNvSpPr>
            <a:spLocks noGrp="1"/>
          </p:cNvSpPr>
          <p:nvPr>
            <p:ph type="title"/>
          </p:nvPr>
        </p:nvSpPr>
        <p:spPr>
          <a:xfrm>
            <a:off x="673200" y="0"/>
            <a:ext cx="7696080" cy="100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  <a:ea typeface="Times New Roman"/>
              </a:rPr>
              <a:t>Business line performance and its ability to create value can be determined. Additionally, comparisons with relevant market factors can be assessed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450" name=""/>
          <p:cNvSpPr/>
          <p:nvPr/>
        </p:nvSpPr>
        <p:spPr>
          <a:xfrm>
            <a:off x="1028880" y="1031760"/>
            <a:ext cx="5137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Business Performance vs. Market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806ECF1-B097-46F6-A1CA-F4F4F0EA4A89}" type="slidenum">
              <a:t>18</a:t>
            </a:fld>
          </a:p>
        </p:txBody>
      </p:sp>
    </p:spTree>
  </p:cSld>
  <p:transition>
    <p:wipe dir="d"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PlaceHolder 1"/>
          <p:cNvSpPr>
            <a:spLocks noGrp="1"/>
          </p:cNvSpPr>
          <p:nvPr>
            <p:ph type="title"/>
          </p:nvPr>
        </p:nvSpPr>
        <p:spPr>
          <a:xfrm>
            <a:off x="812880" y="296640"/>
            <a:ext cx="7696080" cy="11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80"/>
                </a:solidFill>
                <a:effectLst/>
                <a:uFillTx/>
                <a:latin typeface="Arial"/>
                <a:ea typeface="Times New Roman"/>
              </a:rPr>
              <a:t>The output will be summarized based on the performance and infrastructure components of the survey</a:t>
            </a:r>
            <a:endParaRPr b="1" lang="en-US" sz="23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452" name="PlaceHolder 2"/>
          <p:cNvSpPr>
            <a:spLocks noGrp="1"/>
          </p:cNvSpPr>
          <p:nvPr>
            <p:ph/>
          </p:nvPr>
        </p:nvSpPr>
        <p:spPr>
          <a:xfrm>
            <a:off x="842760" y="1915920"/>
            <a:ext cx="7667640" cy="192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Performance Assessment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Infrastructure Evaluation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D133264-7A2E-4021-AB08-F0A1428D73E5}" type="slidenum">
              <a:t>19</a:t>
            </a:fld>
          </a:p>
        </p:txBody>
      </p:sp>
    </p:spTree>
  </p:cSld>
  <p:transition>
    <p:wipe dir="d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12880" y="297000"/>
            <a:ext cx="7696080" cy="44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80"/>
                </a:solidFill>
                <a:effectLst/>
                <a:uFillTx/>
                <a:latin typeface="Arial"/>
                <a:ea typeface="Times New Roman"/>
              </a:rPr>
              <a:t>Introduction</a:t>
            </a:r>
            <a:endParaRPr b="1" lang="en-US" sz="23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770040" y="828720"/>
            <a:ext cx="7602480" cy="488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65240" indent="-1652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Based on recent conversations with senior risk management executives of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several major energy firms, we identified a high level of interest to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understand risk management best  practices within the industry.  These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professionals indicated that a benchmarking survey would be an effective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way to gain such insight, and participants in such a survey could yield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significant benefits: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95000"/>
              </a:lnSpc>
              <a:spcAft>
                <a:spcPts val="901"/>
              </a:spcAft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Create a confidential comparison of their practices against a cross section of their peers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85000"/>
              </a:lnSpc>
              <a:spcAft>
                <a:spcPts val="901"/>
              </a:spcAft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Increase the awareness of industry-wide risk management best practices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85000"/>
              </a:lnSpc>
              <a:spcAft>
                <a:spcPts val="901"/>
              </a:spcAft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Create transparency among industry players that should reduce systemic risk (e.g., pricing for credit risk)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85000"/>
              </a:lnSpc>
              <a:spcAft>
                <a:spcPts val="901"/>
              </a:spcAft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greater awareness of expected levels of risk adjusted performance for energy trading and asset based businesses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85000"/>
              </a:lnSpc>
              <a:spcAft>
                <a:spcPts val="700"/>
              </a:spcAft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prepared this document to outline our approach for conducting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such a benchmarking survey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AB37287-8E3B-4952-A785-71DF12BBA0B7}" type="slidenum">
              <a:t>2</a:t>
            </a:fld>
          </a:p>
        </p:txBody>
      </p:sp>
    </p:spTree>
  </p:cSld>
  <p:transition>
    <p:wipe dir="d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"/>
          <p:cNvSpPr/>
          <p:nvPr/>
        </p:nvSpPr>
        <p:spPr>
          <a:xfrm>
            <a:off x="222120" y="1133640"/>
            <a:ext cx="914400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262080" tIns="0" bIns="0" anchor="t">
            <a:noAutofit/>
          </a:bodyPr>
          <a:p>
            <a:pPr marL="1440">
              <a:lnSpc>
                <a:spcPct val="100000"/>
              </a:lnSpc>
              <a:tabLst>
                <a:tab algn="l" pos="0"/>
                <a:tab algn="l" pos="873000"/>
                <a:tab algn="l" pos="1746360"/>
                <a:tab algn="l" pos="2619360"/>
                <a:tab algn="l" pos="3492360"/>
                <a:tab algn="l" pos="4365720"/>
                <a:tab algn="l" pos="5238720"/>
                <a:tab algn="l" pos="6111720"/>
                <a:tab algn="l" pos="6985080"/>
                <a:tab algn="l" pos="7858080"/>
                <a:tab algn="l" pos="8731080"/>
                <a:tab algn="l" pos="9604440"/>
                <a:tab algn="l" pos="1047744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Organization, Roles and Responsibilities. . 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PlaceHolder 1"/>
          <p:cNvSpPr>
            <a:spLocks noGrp="1"/>
          </p:cNvSpPr>
          <p:nvPr>
            <p:ph type="title"/>
          </p:nvPr>
        </p:nvSpPr>
        <p:spPr>
          <a:xfrm>
            <a:off x="298440" y="174240"/>
            <a:ext cx="8251920" cy="734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We will identify various risk management organizational approaches firms within the survey have taken</a:t>
            </a:r>
            <a:endParaRPr b="1" lang="en-US" sz="21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455" name=""/>
          <p:cNvSpPr/>
          <p:nvPr/>
        </p:nvSpPr>
        <p:spPr>
          <a:xfrm>
            <a:off x="1879200" y="2060640"/>
            <a:ext cx="725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Companies: 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214280" y="3367080"/>
            <a:ext cx="1138320" cy="345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217520" y="3371760"/>
            <a:ext cx="1139760" cy="34632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222200" y="3375000"/>
            <a:ext cx="1140120" cy="345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1225440" y="3379680"/>
            <a:ext cx="1139760" cy="34632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1214280" y="2819520"/>
            <a:ext cx="1138320" cy="345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1217520" y="2824200"/>
            <a:ext cx="1139760" cy="345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1222200" y="2827440"/>
            <a:ext cx="1140120" cy="345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1225440" y="2832120"/>
            <a:ext cx="1139760" cy="345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465280" y="3367080"/>
            <a:ext cx="1139760" cy="345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470320" y="3371760"/>
            <a:ext cx="1139760" cy="34632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2475000" y="3375000"/>
            <a:ext cx="1138320" cy="345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2478240" y="3379680"/>
            <a:ext cx="1139760" cy="34632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2465280" y="2819520"/>
            <a:ext cx="1139760" cy="345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2470320" y="2824200"/>
            <a:ext cx="1139760" cy="345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2475000" y="2827440"/>
            <a:ext cx="1138320" cy="345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2478240" y="2832120"/>
            <a:ext cx="1139760" cy="345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866960" y="2424240"/>
            <a:ext cx="1138320" cy="209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2414520" y="2614680"/>
            <a:ext cx="1800" cy="10800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1778040" y="2722680"/>
            <a:ext cx="1440" cy="9180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3030480" y="2722680"/>
            <a:ext cx="1800" cy="9180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778040" y="2722680"/>
            <a:ext cx="63648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2414520" y="2722680"/>
            <a:ext cx="61596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1778040" y="3162240"/>
            <a:ext cx="1440" cy="20016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1209600" y="3362400"/>
            <a:ext cx="1139760" cy="347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1528560" y="3475080"/>
            <a:ext cx="515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1209600" y="3362400"/>
            <a:ext cx="1139760" cy="347760"/>
          </a:xfrm>
          <a:prstGeom prst="rect">
            <a:avLst/>
          </a:prstGeom>
          <a:noFill/>
          <a:ln w="792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1209600" y="2814480"/>
            <a:ext cx="1139760" cy="347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1636200" y="2851200"/>
            <a:ext cx="286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CRO/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1342800" y="2987640"/>
            <a:ext cx="889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Committee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1209600" y="2814480"/>
            <a:ext cx="1139760" cy="347760"/>
          </a:xfrm>
          <a:prstGeom prst="rect">
            <a:avLst/>
          </a:prstGeom>
          <a:noFill/>
          <a:ln w="792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3030480" y="3162240"/>
            <a:ext cx="1800" cy="20016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2462040" y="3362400"/>
            <a:ext cx="1140120" cy="347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2461680" y="3398760"/>
            <a:ext cx="1131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Corporate Market RM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2462040" y="3362400"/>
            <a:ext cx="1140120" cy="347760"/>
          </a:xfrm>
          <a:prstGeom prst="rect">
            <a:avLst/>
          </a:prstGeom>
          <a:noFill/>
          <a:ln w="792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2462040" y="2814480"/>
            <a:ext cx="1140120" cy="347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2650680" y="2851200"/>
            <a:ext cx="769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Head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2462040" y="2814480"/>
            <a:ext cx="1140120" cy="347760"/>
          </a:xfrm>
          <a:prstGeom prst="rect">
            <a:avLst/>
          </a:prstGeom>
          <a:noFill/>
          <a:ln w="792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1846440" y="2405160"/>
            <a:ext cx="1139760" cy="209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2292120" y="2440080"/>
            <a:ext cx="248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1846440" y="2405160"/>
            <a:ext cx="1139760" cy="209520"/>
          </a:xfrm>
          <a:prstGeom prst="rect">
            <a:avLst/>
          </a:prstGeom>
          <a:noFill/>
          <a:ln w="792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685800" y="1431720"/>
            <a:ext cx="373392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73160" indent="-1731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RISK MANAGEMENT SPLIT BETWEEN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RISK MANAGEMENT AND BUSINESS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5437800" y="1431720"/>
            <a:ext cx="30474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73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RISK MANAGEMENT INDEPENDENT OF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73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8" name=""/>
          <p:cNvGrpSpPr/>
          <p:nvPr/>
        </p:nvGrpSpPr>
        <p:grpSpPr>
          <a:xfrm>
            <a:off x="2817720" y="4681440"/>
            <a:ext cx="3359160" cy="1590480"/>
            <a:chOff x="2817720" y="4681440"/>
            <a:chExt cx="3359160" cy="1590480"/>
          </a:xfrm>
        </p:grpSpPr>
        <p:sp>
          <p:nvSpPr>
            <p:cNvPr id="499" name=""/>
            <p:cNvSpPr/>
            <p:nvPr/>
          </p:nvSpPr>
          <p:spPr>
            <a:xfrm>
              <a:off x="4291920" y="4681440"/>
              <a:ext cx="1010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Companies: B, C, H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2820960" y="6040440"/>
              <a:ext cx="1036800" cy="2188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2825640" y="6045120"/>
              <a:ext cx="1035000" cy="2188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2830680" y="6048360"/>
              <a:ext cx="1035000" cy="2206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2833560" y="6053040"/>
              <a:ext cx="1036800" cy="2188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3975120" y="6040440"/>
              <a:ext cx="1035000" cy="2188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3979800" y="6045120"/>
              <a:ext cx="1035000" cy="2188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3984480" y="6048360"/>
              <a:ext cx="1035360" cy="2206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3987720" y="6053040"/>
              <a:ext cx="1035000" cy="2188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3408480" y="5467320"/>
              <a:ext cx="1036440" cy="36180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3413160" y="5470200"/>
              <a:ext cx="1035000" cy="36360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3417840" y="5475240"/>
              <a:ext cx="1035000" cy="36360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3421080" y="5479920"/>
              <a:ext cx="1036800" cy="36180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5129280" y="6040440"/>
              <a:ext cx="1035000" cy="2188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5133960" y="6045120"/>
              <a:ext cx="1035000" cy="2188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5137200" y="6048360"/>
              <a:ext cx="1036440" cy="2206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5141880" y="6053040"/>
              <a:ext cx="1035000" cy="2188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5129280" y="5467320"/>
              <a:ext cx="1035000" cy="36180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5133960" y="5470200"/>
              <a:ext cx="1035000" cy="36360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5137200" y="5475240"/>
              <a:ext cx="1036440" cy="36360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5141880" y="5479920"/>
              <a:ext cx="1035000" cy="36180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3984480" y="5035320"/>
              <a:ext cx="1035360" cy="2206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3987720" y="5040000"/>
              <a:ext cx="1035000" cy="21924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3992400" y="5045040"/>
              <a:ext cx="1035360" cy="2188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3995640" y="5047920"/>
              <a:ext cx="1036800" cy="2206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4495680" y="5251320"/>
              <a:ext cx="1800" cy="11412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3921120" y="5365440"/>
              <a:ext cx="1440" cy="968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5640480" y="5365440"/>
              <a:ext cx="1440" cy="968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3921120" y="5365440"/>
              <a:ext cx="57456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4495680" y="5365440"/>
              <a:ext cx="114480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3921120" y="5825880"/>
              <a:ext cx="1440" cy="11268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3332160" y="5938560"/>
              <a:ext cx="1440" cy="968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4486320" y="5938560"/>
              <a:ext cx="1440" cy="968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3332160" y="5938560"/>
              <a:ext cx="58896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3921120" y="5938560"/>
              <a:ext cx="56520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2817720" y="6035400"/>
              <a:ext cx="1035000" cy="2206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3049200" y="6075360"/>
              <a:ext cx="559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Market RM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2817720" y="6035400"/>
              <a:ext cx="1035000" cy="220680"/>
            </a:xfrm>
            <a:prstGeom prst="rect">
              <a:avLst/>
            </a:prstGeom>
            <a:noFill/>
            <a:ln w="7920">
              <a:solidFill>
                <a:srgbClr val="3333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3971880" y="6035400"/>
              <a:ext cx="1035000" cy="2206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4223880" y="6075360"/>
              <a:ext cx="5151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Credit RM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3971880" y="6035400"/>
              <a:ext cx="1035000" cy="220680"/>
            </a:xfrm>
            <a:prstGeom prst="rect">
              <a:avLst/>
            </a:prstGeom>
            <a:noFill/>
            <a:ln w="7920">
              <a:solidFill>
                <a:srgbClr val="3333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3405240" y="5462280"/>
              <a:ext cx="1035000" cy="3636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3771720" y="5500440"/>
              <a:ext cx="286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CRO/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3463560" y="5643360"/>
              <a:ext cx="889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Policy Committee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3405240" y="5462280"/>
              <a:ext cx="1035000" cy="363600"/>
            </a:xfrm>
            <a:prstGeom prst="rect">
              <a:avLst/>
            </a:prstGeom>
            <a:noFill/>
            <a:ln w="7920">
              <a:solidFill>
                <a:srgbClr val="3333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5640480" y="5825880"/>
              <a:ext cx="1440" cy="20952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5124600" y="6035400"/>
              <a:ext cx="1036440" cy="2206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5162040" y="6075360"/>
              <a:ext cx="934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Dealing Room RM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5124600" y="6035400"/>
              <a:ext cx="1036440" cy="220680"/>
            </a:xfrm>
            <a:prstGeom prst="rect">
              <a:avLst/>
            </a:prstGeom>
            <a:noFill/>
            <a:ln w="7920">
              <a:solidFill>
                <a:srgbClr val="3333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5124600" y="5462280"/>
              <a:ext cx="1036440" cy="3636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5243040" y="5500440"/>
              <a:ext cx="769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Business Head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5124600" y="5462280"/>
              <a:ext cx="1036440" cy="363600"/>
            </a:xfrm>
            <a:prstGeom prst="rect">
              <a:avLst/>
            </a:prstGeom>
            <a:noFill/>
            <a:ln w="7920">
              <a:solidFill>
                <a:srgbClr val="3333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3979800" y="5032080"/>
              <a:ext cx="1035000" cy="2192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4368600" y="5070240"/>
              <a:ext cx="248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CEO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3979800" y="5032080"/>
              <a:ext cx="1035000" cy="219240"/>
            </a:xfrm>
            <a:prstGeom prst="rect">
              <a:avLst/>
            </a:prstGeom>
            <a:noFill/>
            <a:ln w="7920">
              <a:solidFill>
                <a:srgbClr val="3333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4" name=""/>
          <p:cNvSpPr/>
          <p:nvPr/>
        </p:nvSpPr>
        <p:spPr>
          <a:xfrm>
            <a:off x="2462040" y="4219200"/>
            <a:ext cx="41727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marL="173160" indent="-1731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INDEPENDENT CORPORATE RISK MANAGEMENT,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DEPENDENT DEALING ROOM RISK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6562440" y="1986120"/>
            <a:ext cx="1144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Companies: A, E, F, 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5432400" y="3290760"/>
            <a:ext cx="1146240" cy="34920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5435640" y="3295800"/>
            <a:ext cx="1147680" cy="34920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5440320" y="3300480"/>
            <a:ext cx="1147680" cy="3477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5443560" y="3303720"/>
            <a:ext cx="1147680" cy="34920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6692760" y="3290760"/>
            <a:ext cx="1148040" cy="34920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6697800" y="3295800"/>
            <a:ext cx="1145880" cy="34920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6700680" y="3300480"/>
            <a:ext cx="1148040" cy="3477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6705720" y="3303720"/>
            <a:ext cx="1145880" cy="34920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6072120" y="2739960"/>
            <a:ext cx="1147680" cy="34920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6076800" y="2744640"/>
            <a:ext cx="1146240" cy="3477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6080040" y="2747880"/>
            <a:ext cx="1147680" cy="34920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6084720" y="2752560"/>
            <a:ext cx="1148040" cy="3477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7332840" y="2739960"/>
            <a:ext cx="1147680" cy="34920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7337520" y="2744640"/>
            <a:ext cx="1147680" cy="3477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7342200" y="2747880"/>
            <a:ext cx="1146240" cy="34920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7345440" y="2752560"/>
            <a:ext cx="1147680" cy="3477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6392880" y="2325600"/>
            <a:ext cx="1147680" cy="21132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6397560" y="2330280"/>
            <a:ext cx="1146240" cy="21132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6400800" y="2333520"/>
            <a:ext cx="1147680" cy="21132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6405480" y="2338560"/>
            <a:ext cx="1146240" cy="21096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6961320" y="2533680"/>
            <a:ext cx="1440" cy="109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6640560" y="3084480"/>
            <a:ext cx="1440" cy="109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5427720" y="3287880"/>
            <a:ext cx="1147680" cy="349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5427720" y="3287880"/>
            <a:ext cx="1147680" cy="349200"/>
          </a:xfrm>
          <a:prstGeom prst="rect">
            <a:avLst/>
          </a:prstGeom>
          <a:noFill/>
          <a:ln w="792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6688080" y="3287880"/>
            <a:ext cx="1147680" cy="349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5776560" y="3387600"/>
            <a:ext cx="515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6688080" y="3287880"/>
            <a:ext cx="1147680" cy="349200"/>
          </a:xfrm>
          <a:prstGeom prst="rect">
            <a:avLst/>
          </a:prstGeom>
          <a:noFill/>
          <a:ln w="792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6068880" y="2735280"/>
            <a:ext cx="1146240" cy="349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6497280" y="2773440"/>
            <a:ext cx="286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CRO/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6202080" y="2911320"/>
            <a:ext cx="889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Committee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6068880" y="2735280"/>
            <a:ext cx="1146240" cy="349200"/>
          </a:xfrm>
          <a:prstGeom prst="rect">
            <a:avLst/>
          </a:prstGeom>
          <a:noFill/>
          <a:ln w="792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7329600" y="2735280"/>
            <a:ext cx="1147680" cy="349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7519320" y="2773440"/>
            <a:ext cx="769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Head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7329600" y="2735280"/>
            <a:ext cx="1147680" cy="349200"/>
          </a:xfrm>
          <a:prstGeom prst="rect">
            <a:avLst/>
          </a:prstGeom>
          <a:noFill/>
          <a:ln w="792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6388200" y="2322360"/>
            <a:ext cx="1147680" cy="211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6838560" y="2359080"/>
            <a:ext cx="248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6388200" y="2322360"/>
            <a:ext cx="1147680" cy="211320"/>
          </a:xfrm>
          <a:prstGeom prst="rect">
            <a:avLst/>
          </a:prstGeom>
          <a:noFill/>
          <a:ln w="792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5958000" y="3195720"/>
            <a:ext cx="1261800" cy="93600"/>
          </a:xfrm>
          <a:custGeom>
            <a:avLst/>
            <a:gdLst/>
            <a:ahLst/>
            <a:rect l="l" t="t" r="r" b="b"/>
            <a:pathLst>
              <a:path w="795" h="59">
                <a:moveTo>
                  <a:pt x="0" y="59"/>
                </a:moveTo>
                <a:lnTo>
                  <a:pt x="0" y="0"/>
                </a:lnTo>
                <a:lnTo>
                  <a:pt x="795" y="2"/>
                </a:lnTo>
                <a:lnTo>
                  <a:pt x="795" y="59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6642000" y="2643120"/>
            <a:ext cx="1258920" cy="90720"/>
          </a:xfrm>
          <a:custGeom>
            <a:avLst/>
            <a:gdLst/>
            <a:ahLst/>
            <a:rect l="l" t="t" r="r" b="b"/>
            <a:pathLst>
              <a:path w="793" h="57">
                <a:moveTo>
                  <a:pt x="0" y="57"/>
                </a:moveTo>
                <a:lnTo>
                  <a:pt x="0" y="0"/>
                </a:lnTo>
                <a:lnTo>
                  <a:pt x="793" y="0"/>
                </a:lnTo>
                <a:lnTo>
                  <a:pt x="793" y="55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2558520" y="3541680"/>
            <a:ext cx="934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Dealing Room RM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6721200" y="3336840"/>
            <a:ext cx="10994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Market RM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6798960" y="3475080"/>
            <a:ext cx="934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Dealing Room RM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98B259E-F890-41E4-95C9-E098053133BE}" type="slidenum">
              <a:t>20</a:t>
            </a:fld>
          </a:p>
        </p:txBody>
      </p:sp>
    </p:spTree>
  </p:cSld>
  <p:transition>
    <p:wipe dir="d"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"/>
          <p:cNvSpPr/>
          <p:nvPr/>
        </p:nvSpPr>
        <p:spPr>
          <a:xfrm>
            <a:off x="1787760" y="2126160"/>
            <a:ext cx="2241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RISK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1999440" y="4221720"/>
            <a:ext cx="2142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PlaceHolder 1"/>
          <p:cNvSpPr>
            <a:spLocks noGrp="1"/>
          </p:cNvSpPr>
          <p:nvPr>
            <p:ph type="title"/>
          </p:nvPr>
        </p:nvSpPr>
        <p:spPr>
          <a:xfrm>
            <a:off x="158400" y="153720"/>
            <a:ext cx="8451720" cy="7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We will identify various approaches used to quantify risk, and indicate where various survey participants are positioned 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601" name=""/>
          <p:cNvSpPr/>
          <p:nvPr/>
        </p:nvSpPr>
        <p:spPr>
          <a:xfrm>
            <a:off x="5638680" y="3975120"/>
            <a:ext cx="2651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5092560" y="2908440"/>
            <a:ext cx="546120" cy="10666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 flipV="1">
            <a:off x="5092560" y="3974760"/>
            <a:ext cx="546120" cy="11206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5953320" y="3138840"/>
            <a:ext cx="2161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7083360" y="397512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 flipV="1">
            <a:off x="941400" y="5089680"/>
            <a:ext cx="4162320" cy="2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1792440" y="5041800"/>
            <a:ext cx="50760" cy="11124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4173480" y="5041800"/>
            <a:ext cx="50760" cy="11124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3916080" y="4639320"/>
            <a:ext cx="646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A, E, 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6708600" y="3634200"/>
            <a:ext cx="768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A, 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 flipV="1">
            <a:off x="930240" y="2912760"/>
            <a:ext cx="41623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1322280" y="2865600"/>
            <a:ext cx="50760" cy="11088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2432160" y="2865600"/>
            <a:ext cx="50760" cy="11088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3540240" y="2865600"/>
            <a:ext cx="50760" cy="11088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4649760" y="2865600"/>
            <a:ext cx="50760" cy="11088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3160800" y="2518200"/>
            <a:ext cx="768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E, G, 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2071800" y="2518200"/>
            <a:ext cx="768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 flipV="1">
            <a:off x="941400" y="2912760"/>
            <a:ext cx="4162320" cy="3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1322280" y="2865600"/>
            <a:ext cx="50760" cy="11088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2432160" y="2865600"/>
            <a:ext cx="50760" cy="11088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3540240" y="2865600"/>
            <a:ext cx="50760" cy="11088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4649760" y="2865600"/>
            <a:ext cx="50760" cy="11088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822240" y="2518200"/>
            <a:ext cx="1059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B, C, D, 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1276200" y="4637520"/>
            <a:ext cx="108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B, D, G, 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5576760" y="3467520"/>
            <a:ext cx="126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B, C, D,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F,  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1180440" y="3076560"/>
            <a:ext cx="303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2122560" y="3090960"/>
            <a:ext cx="67932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Analogs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3254400" y="3084480"/>
            <a:ext cx="6793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4336920" y="3084480"/>
            <a:ext cx="67968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Dynamic</a:t>
            </a:r>
            <a:br>
              <a:rPr sz="1000"/>
            </a:b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1650240" y="5299200"/>
            <a:ext cx="303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3619440" y="5299200"/>
            <a:ext cx="1160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portfolio model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6044400" y="4118040"/>
            <a:ext cx="303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6742080" y="4118040"/>
            <a:ext cx="68292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Simple</a:t>
            </a:r>
            <a:br>
              <a:rPr sz="1000"/>
            </a:b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7683480" y="4118040"/>
            <a:ext cx="68292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Correlated</a:t>
            </a:r>
            <a:br>
              <a:rPr sz="1000"/>
            </a:b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6173640" y="3919680"/>
            <a:ext cx="51120" cy="11088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7067520" y="3919680"/>
            <a:ext cx="50760" cy="11088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7961400" y="3919680"/>
            <a:ext cx="50760" cy="11088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2948040" y="5041800"/>
            <a:ext cx="50760" cy="111240"/>
          </a:xfrm>
          <a:custGeom>
            <a:avLst/>
            <a:gdLst/>
            <a:ahLst/>
            <a:rect l="l" t="t" r="r" b="b"/>
            <a:pathLst>
              <a:path w="32" h="70">
                <a:moveTo>
                  <a:pt x="16" y="70"/>
                </a:moveTo>
                <a:lnTo>
                  <a:pt x="32" y="0"/>
                </a:lnTo>
                <a:lnTo>
                  <a:pt x="0" y="0"/>
                </a:lnTo>
                <a:lnTo>
                  <a:pt x="16" y="7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2432160" y="4637520"/>
            <a:ext cx="108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2527200" y="5299200"/>
            <a:ext cx="914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Based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7229520" y="1331640"/>
            <a:ext cx="1270080" cy="346320"/>
          </a:xfrm>
          <a:prstGeom prst="roundRect">
            <a:avLst>
              <a:gd name="adj" fmla="val 20394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Illustrative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2" name=""/>
          <p:cNvGrpSpPr/>
          <p:nvPr/>
        </p:nvGrpSpPr>
        <p:grpSpPr>
          <a:xfrm>
            <a:off x="1563840" y="5554440"/>
            <a:ext cx="3022560" cy="520920"/>
            <a:chOff x="1563840" y="5554440"/>
            <a:chExt cx="3022560" cy="520920"/>
          </a:xfrm>
        </p:grpSpPr>
        <p:sp>
          <p:nvSpPr>
            <p:cNvPr id="643" name=""/>
            <p:cNvSpPr/>
            <p:nvPr/>
          </p:nvSpPr>
          <p:spPr>
            <a:xfrm flipV="1">
              <a:off x="1563840" y="5672160"/>
              <a:ext cx="3022560" cy="93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1960560" y="5554440"/>
              <a:ext cx="23176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GB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Increasing sophistication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5" name=""/>
          <p:cNvGrpSpPr/>
          <p:nvPr/>
        </p:nvGrpSpPr>
        <p:grpSpPr>
          <a:xfrm>
            <a:off x="5500800" y="4437000"/>
            <a:ext cx="3022560" cy="520920"/>
            <a:chOff x="5500800" y="4437000"/>
            <a:chExt cx="3022560" cy="520920"/>
          </a:xfrm>
        </p:grpSpPr>
        <p:sp>
          <p:nvSpPr>
            <p:cNvPr id="646" name=""/>
            <p:cNvSpPr/>
            <p:nvPr/>
          </p:nvSpPr>
          <p:spPr>
            <a:xfrm flipV="1">
              <a:off x="5500800" y="4554720"/>
              <a:ext cx="3022560" cy="93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5897520" y="4437000"/>
              <a:ext cx="23176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GB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Increasing sophistication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8" name=""/>
          <p:cNvSpPr/>
          <p:nvPr/>
        </p:nvSpPr>
        <p:spPr>
          <a:xfrm>
            <a:off x="162000" y="1146240"/>
            <a:ext cx="9144000" cy="30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262080" tIns="0" bIns="0" anchor="t">
            <a:noAutofit/>
          </a:bodyPr>
          <a:p>
            <a:pPr marL="1440">
              <a:lnSpc>
                <a:spcPct val="100000"/>
              </a:lnSpc>
              <a:tabLst>
                <a:tab algn="l" pos="0"/>
                <a:tab algn="l" pos="873000"/>
                <a:tab algn="l" pos="1746360"/>
                <a:tab algn="l" pos="2619360"/>
                <a:tab algn="l" pos="3492360"/>
                <a:tab algn="l" pos="4365720"/>
                <a:tab algn="l" pos="5238720"/>
                <a:tab algn="l" pos="6111720"/>
                <a:tab algn="l" pos="6985080"/>
                <a:tab algn="l" pos="7858080"/>
                <a:tab algn="l" pos="8731080"/>
                <a:tab algn="l" pos="9604440"/>
                <a:tab algn="l" pos="1047744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Measurement Methodologies. . 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1DE8D0-9CA9-477B-9B5B-6BFED9006BC4}" type="slidenum">
              <a:t>21</a:t>
            </a:fld>
          </a:p>
        </p:txBody>
      </p:sp>
    </p:spTree>
  </p:cSld>
  <p:transition>
    <p:wipe dir="d"/>
  </p:transition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PlaceHolder 1"/>
          <p:cNvSpPr>
            <a:spLocks noGrp="1"/>
          </p:cNvSpPr>
          <p:nvPr>
            <p:ph type="title"/>
          </p:nvPr>
        </p:nvSpPr>
        <p:spPr>
          <a:xfrm>
            <a:off x="350640" y="123840"/>
            <a:ext cx="79880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Both limit types and their utilization will be analyzed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650" name=""/>
          <p:cNvSpPr/>
          <p:nvPr/>
        </p:nvSpPr>
        <p:spPr>
          <a:xfrm>
            <a:off x="1103400" y="2075040"/>
            <a:ext cx="7358040" cy="2655720"/>
          </a:xfrm>
          <a:custGeom>
            <a:avLst/>
            <a:gdLst/>
            <a:ahLst/>
            <a:rect l="l" t="t" r="r" b="b"/>
            <a:pathLst>
              <a:path w="4354" h="2155">
                <a:moveTo>
                  <a:pt x="0" y="0"/>
                </a:moveTo>
                <a:lnTo>
                  <a:pt x="0" y="2155"/>
                </a:lnTo>
                <a:lnTo>
                  <a:pt x="4354" y="2155"/>
                </a:lnTo>
              </a:path>
            </a:pathLst>
          </a:custGeom>
          <a:noFill/>
          <a:ln w="12600">
            <a:solidFill>
              <a:srgbClr val="000000"/>
            </a:solidFill>
            <a:round/>
            <a:headEnd len="lg" type="triangle" w="med"/>
            <a:tailEnd len="lg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1439280" y="4866120"/>
            <a:ext cx="68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Notional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2518920" y="4790160"/>
            <a:ext cx="813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Sensitivity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3494160" y="4875840"/>
            <a:ext cx="88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Loss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4749840" y="4875840"/>
            <a:ext cx="42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5648400" y="4875840"/>
            <a:ext cx="904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Stress Limit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6" name=""/>
          <p:cNvGrpSpPr/>
          <p:nvPr/>
        </p:nvGrpSpPr>
        <p:grpSpPr>
          <a:xfrm>
            <a:off x="6778800" y="1952640"/>
            <a:ext cx="1540800" cy="893880"/>
            <a:chOff x="6778800" y="1952640"/>
            <a:chExt cx="1540800" cy="893880"/>
          </a:xfrm>
        </p:grpSpPr>
        <p:sp>
          <p:nvSpPr>
            <p:cNvPr id="657" name=""/>
            <p:cNvSpPr/>
            <p:nvPr/>
          </p:nvSpPr>
          <p:spPr>
            <a:xfrm>
              <a:off x="6778800" y="1952640"/>
              <a:ext cx="1508040" cy="893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6900840" y="2060640"/>
              <a:ext cx="213840" cy="185760"/>
            </a:xfrm>
            <a:prstGeom prst="rect">
              <a:avLst/>
            </a:prstGeom>
            <a:solidFill>
              <a:srgbClr val="c0c0c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6900840" y="2303640"/>
              <a:ext cx="213840" cy="185760"/>
            </a:xfrm>
            <a:prstGeom prst="rect">
              <a:avLst/>
            </a:prstGeom>
            <a:solidFill>
              <a:srgbClr val="5f5f5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6900840" y="2575080"/>
              <a:ext cx="213840" cy="1843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7167600" y="2058120"/>
              <a:ext cx="9662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Transaction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7167600" y="2293200"/>
              <a:ext cx="11520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Business Unit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7167600" y="2540520"/>
              <a:ext cx="11250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Company-wide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4" name=""/>
          <p:cNvSpPr/>
          <p:nvPr/>
        </p:nvSpPr>
        <p:spPr>
          <a:xfrm>
            <a:off x="2475000" y="419904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2789280" y="4465800"/>
            <a:ext cx="266760" cy="26640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3106800" y="4465800"/>
            <a:ext cx="266760" cy="266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2475000" y="393552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2475000" y="366876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2789280" y="4202280"/>
            <a:ext cx="266760" cy="26640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2475000" y="340200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2475000" y="313524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2475000" y="287172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2789280" y="3935520"/>
            <a:ext cx="26676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2789280" y="3668760"/>
            <a:ext cx="26676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2789280" y="3405240"/>
            <a:ext cx="26676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3106800" y="4202280"/>
            <a:ext cx="266760" cy="266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3649680" y="447048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3954600" y="4470480"/>
            <a:ext cx="26640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3649680" y="420696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4510080" y="287172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4826160" y="3135240"/>
            <a:ext cx="26640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4826160" y="2871720"/>
            <a:ext cx="26640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4826160" y="2608200"/>
            <a:ext cx="26640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4510080" y="419904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4826160" y="4199040"/>
            <a:ext cx="26640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5138640" y="419904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4510080" y="393552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4510080" y="340524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4826160" y="3935520"/>
            <a:ext cx="26640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4510080" y="313848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4826160" y="3668760"/>
            <a:ext cx="26640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4826160" y="3402000"/>
            <a:ext cx="26640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5138640" y="393552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5138640" y="366876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5138640" y="340200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5138640" y="313524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5138640" y="287172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5651640" y="4470480"/>
            <a:ext cx="26640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5964120" y="4470480"/>
            <a:ext cx="26676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6281640" y="447048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5651640" y="3936960"/>
            <a:ext cx="26640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5964120" y="4206960"/>
            <a:ext cx="26676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>
            <a:off x="5964120" y="3940200"/>
            <a:ext cx="26676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6281640" y="420696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6281640" y="394020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 rot="16200000">
            <a:off x="-191880" y="3216240"/>
            <a:ext cx="216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Institutions That Use These Limit Types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>
            <a:off x="4008600" y="5161320"/>
            <a:ext cx="137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 Type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>
            <a:off x="4510080" y="3675240"/>
            <a:ext cx="266760" cy="26640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5651640" y="4205160"/>
            <a:ext cx="26640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1343160" y="4203720"/>
            <a:ext cx="26640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1646280" y="4465800"/>
            <a:ext cx="266760" cy="26640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1954080" y="4465800"/>
            <a:ext cx="266760" cy="266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1343160" y="3940200"/>
            <a:ext cx="26640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1343160" y="3673440"/>
            <a:ext cx="26640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1646280" y="4202280"/>
            <a:ext cx="266760" cy="26640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1343160" y="4465800"/>
            <a:ext cx="266400" cy="26640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2473200" y="446400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>
            <a:off x="4508640" y="4468680"/>
            <a:ext cx="26640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4826160" y="4468680"/>
            <a:ext cx="26640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5138640" y="446868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>
            <a:off x="7229520" y="1331640"/>
            <a:ext cx="1270080" cy="346320"/>
          </a:xfrm>
          <a:prstGeom prst="roundRect">
            <a:avLst>
              <a:gd name="adj" fmla="val 20394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Illustrative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>
            <a:off x="190440" y="1203480"/>
            <a:ext cx="914400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262080" tIns="0" bIns="0" anchor="t">
            <a:noAutofit/>
          </a:bodyPr>
          <a:p>
            <a:pPr marL="1440">
              <a:lnSpc>
                <a:spcPct val="100000"/>
              </a:lnSpc>
              <a:tabLst>
                <a:tab algn="l" pos="0"/>
                <a:tab algn="l" pos="873000"/>
                <a:tab algn="l" pos="1746360"/>
                <a:tab algn="l" pos="2619360"/>
                <a:tab algn="l" pos="3492360"/>
                <a:tab algn="l" pos="4365720"/>
                <a:tab algn="l" pos="5238720"/>
                <a:tab algn="l" pos="6111720"/>
                <a:tab algn="l" pos="6985080"/>
                <a:tab algn="l" pos="7858080"/>
                <a:tab algn="l" pos="8731080"/>
                <a:tab algn="l" pos="9604440"/>
                <a:tab algn="l" pos="1047744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Policies, Process and Controls: Limits Used. . 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>
            <a:off x="6761520" y="4723200"/>
            <a:ext cx="1242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 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Capital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>
            <a:off x="6927840" y="4470480"/>
            <a:ext cx="266760" cy="26676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>
            <a:off x="7230960" y="4213080"/>
            <a:ext cx="26676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>
            <a:off x="7558200" y="447048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7230960" y="3949560"/>
            <a:ext cx="26676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7230960" y="3683160"/>
            <a:ext cx="266760" cy="26640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>
            <a:off x="7558200" y="420696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>
            <a:off x="7558200" y="3940200"/>
            <a:ext cx="266760" cy="266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>
            <a:off x="7230960" y="4470480"/>
            <a:ext cx="266760" cy="266760"/>
          </a:xfrm>
          <a:prstGeom prst="rect">
            <a:avLst/>
          </a:prstGeom>
          <a:solidFill>
            <a:srgbClr val="5f5f5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040E1E2-931D-45A1-9888-0989DD37AEC9}" type="slidenum">
              <a:t>22</a:t>
            </a:fld>
          </a:p>
        </p:txBody>
      </p:sp>
    </p:spTree>
  </p:cSld>
  <p:transition>
    <p:wipe dir="d"/>
  </p:transition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PlaceHolder 1"/>
          <p:cNvSpPr>
            <a:spLocks noGrp="1"/>
          </p:cNvSpPr>
          <p:nvPr>
            <p:ph type="title"/>
          </p:nvPr>
        </p:nvSpPr>
        <p:spPr>
          <a:xfrm>
            <a:off x="202680" y="-360"/>
            <a:ext cx="8331480" cy="7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We will also compare limit allocation approaches across surveyed companies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733" name=""/>
          <p:cNvSpPr/>
          <p:nvPr/>
        </p:nvSpPr>
        <p:spPr>
          <a:xfrm>
            <a:off x="2650320" y="1141920"/>
            <a:ext cx="3875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 MODELS FOR LIMIT ALLOCATIONS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>
            <a:off x="1251000" y="597276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>
            <a:off x="3962520" y="597276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(E, F)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>
            <a:off x="6691320" y="597276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(A, B, C, G, 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37" name=""/>
          <p:cNvGrpSpPr/>
          <p:nvPr/>
        </p:nvGrpSpPr>
        <p:grpSpPr>
          <a:xfrm>
            <a:off x="436680" y="1523880"/>
            <a:ext cx="8173800" cy="4372200"/>
            <a:chOff x="436680" y="1523880"/>
            <a:chExt cx="8173800" cy="4372200"/>
          </a:xfrm>
        </p:grpSpPr>
        <p:sp>
          <p:nvSpPr>
            <p:cNvPr id="738" name=""/>
            <p:cNvSpPr/>
            <p:nvPr/>
          </p:nvSpPr>
          <p:spPr>
            <a:xfrm>
              <a:off x="436680" y="1523880"/>
              <a:ext cx="8173800" cy="73656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436680" y="2133720"/>
              <a:ext cx="8173800" cy="37623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4176000" y="1824120"/>
              <a:ext cx="6843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HYBRID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921240" y="1824120"/>
              <a:ext cx="16153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SENIOR CONTROL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6762240" y="1595520"/>
              <a:ext cx="12488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DISTRIBUTED </a:t>
              </a:r>
              <a:br>
                <a:rPr sz="1400"/>
              </a:b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AUTHORITY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3176640" y="1523880"/>
              <a:ext cx="0" cy="43722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5916600" y="1523880"/>
              <a:ext cx="0" cy="43722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5" name=""/>
          <p:cNvSpPr/>
          <p:nvPr/>
        </p:nvSpPr>
        <p:spPr>
          <a:xfrm>
            <a:off x="633240" y="2199240"/>
            <a:ext cx="841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>
            <a:off x="2153160" y="2199240"/>
            <a:ext cx="97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>
            <a:off x="436680" y="2610360"/>
            <a:ext cx="1233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>
            <a:off x="436680" y="3467520"/>
            <a:ext cx="1233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>
            <a:off x="438120" y="464076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>
            <a:off x="2046240" y="270864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Firmwide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>
            <a:off x="2046240" y="360252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2046240" y="464076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2048040" y="555048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1563840" y="2846520"/>
            <a:ext cx="709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1563840" y="2846520"/>
            <a:ext cx="690480" cy="8697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1563840" y="2846520"/>
            <a:ext cx="706320" cy="19177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1563840" y="2846520"/>
            <a:ext cx="706320" cy="28638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2482920" y="3046320"/>
            <a:ext cx="361800" cy="546120"/>
          </a:xfrm>
          <a:custGeom>
            <a:avLst/>
            <a:gdLst/>
            <a:ahLst/>
            <a:rect l="l" t="t" r="r" b="b"/>
            <a:pathLst>
              <a:path w="500" h="440">
                <a:moveTo>
                  <a:pt x="0" y="440"/>
                </a:moveTo>
                <a:lnTo>
                  <a:pt x="254" y="0"/>
                </a:lnTo>
                <a:lnTo>
                  <a:pt x="500" y="440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9" name=""/>
          <p:cNvGrpSpPr/>
          <p:nvPr/>
        </p:nvGrpSpPr>
        <p:grpSpPr>
          <a:xfrm>
            <a:off x="2482920" y="3973680"/>
            <a:ext cx="361800" cy="545760"/>
            <a:chOff x="2482920" y="3973680"/>
            <a:chExt cx="361800" cy="545760"/>
          </a:xfrm>
        </p:grpSpPr>
        <p:sp>
          <p:nvSpPr>
            <p:cNvPr id="760" name=""/>
            <p:cNvSpPr/>
            <p:nvPr/>
          </p:nvSpPr>
          <p:spPr>
            <a:xfrm>
              <a:off x="2482920" y="3973680"/>
              <a:ext cx="361800" cy="540720"/>
            </a:xfrm>
            <a:custGeom>
              <a:avLst/>
              <a:gdLst/>
              <a:ahLst/>
              <a:rect l="l" t="t" r="r" b="b"/>
              <a:pathLst>
                <a:path w="500" h="440">
                  <a:moveTo>
                    <a:pt x="0" y="440"/>
                  </a:moveTo>
                  <a:lnTo>
                    <a:pt x="254" y="0"/>
                  </a:lnTo>
                  <a:lnTo>
                    <a:pt x="500" y="440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2664000" y="3973680"/>
              <a:ext cx="0" cy="54576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62" name=""/>
          <p:cNvGrpSpPr/>
          <p:nvPr/>
        </p:nvGrpSpPr>
        <p:grpSpPr>
          <a:xfrm>
            <a:off x="2467080" y="4913280"/>
            <a:ext cx="393480" cy="545760"/>
            <a:chOff x="2467080" y="4913280"/>
            <a:chExt cx="393480" cy="545760"/>
          </a:xfrm>
        </p:grpSpPr>
        <p:sp>
          <p:nvSpPr>
            <p:cNvPr id="763" name=""/>
            <p:cNvSpPr/>
            <p:nvPr/>
          </p:nvSpPr>
          <p:spPr>
            <a:xfrm>
              <a:off x="2467080" y="4913280"/>
              <a:ext cx="393480" cy="545760"/>
            </a:xfrm>
            <a:custGeom>
              <a:avLst/>
              <a:gdLst/>
              <a:ahLst/>
              <a:rect l="l" t="t" r="r" b="b"/>
              <a:pathLst>
                <a:path w="500" h="440">
                  <a:moveTo>
                    <a:pt x="0" y="440"/>
                  </a:moveTo>
                  <a:lnTo>
                    <a:pt x="254" y="0"/>
                  </a:lnTo>
                  <a:lnTo>
                    <a:pt x="500" y="440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2577960" y="4913280"/>
              <a:ext cx="171000" cy="545760"/>
            </a:xfrm>
            <a:custGeom>
              <a:avLst/>
              <a:gdLst/>
              <a:ahLst/>
              <a:rect l="l" t="t" r="r" b="b"/>
              <a:pathLst>
                <a:path w="500" h="440">
                  <a:moveTo>
                    <a:pt x="0" y="440"/>
                  </a:moveTo>
                  <a:lnTo>
                    <a:pt x="254" y="0"/>
                  </a:lnTo>
                  <a:lnTo>
                    <a:pt x="500" y="440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5" name=""/>
          <p:cNvSpPr/>
          <p:nvPr/>
        </p:nvSpPr>
        <p:spPr>
          <a:xfrm>
            <a:off x="3174840" y="2610360"/>
            <a:ext cx="1233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>
            <a:off x="3174840" y="3467520"/>
            <a:ext cx="1233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>
            <a:off x="3176640" y="464076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>
            <a:off x="3371760" y="2199240"/>
            <a:ext cx="841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>
            <a:off x="4891680" y="2199240"/>
            <a:ext cx="97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4784760" y="270864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Firmwide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4784760" y="360252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4784760" y="464076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4786200" y="5550480"/>
            <a:ext cx="123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>
            <a:off x="4302000" y="2846520"/>
            <a:ext cx="709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>
            <a:off x="4286160" y="3757680"/>
            <a:ext cx="717480" cy="6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>
            <a:off x="4309920" y="3753000"/>
            <a:ext cx="682920" cy="1017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4286160" y="3747960"/>
            <a:ext cx="717480" cy="18986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5221440" y="3046320"/>
            <a:ext cx="361800" cy="546120"/>
          </a:xfrm>
          <a:custGeom>
            <a:avLst/>
            <a:gdLst/>
            <a:ahLst/>
            <a:rect l="l" t="t" r="r" b="b"/>
            <a:pathLst>
              <a:path w="500" h="440">
                <a:moveTo>
                  <a:pt x="0" y="440"/>
                </a:moveTo>
                <a:lnTo>
                  <a:pt x="254" y="0"/>
                </a:lnTo>
                <a:lnTo>
                  <a:pt x="500" y="440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79" name=""/>
          <p:cNvGrpSpPr/>
          <p:nvPr/>
        </p:nvGrpSpPr>
        <p:grpSpPr>
          <a:xfrm>
            <a:off x="5221440" y="3973680"/>
            <a:ext cx="361800" cy="545760"/>
            <a:chOff x="5221440" y="3973680"/>
            <a:chExt cx="361800" cy="545760"/>
          </a:xfrm>
        </p:grpSpPr>
        <p:sp>
          <p:nvSpPr>
            <p:cNvPr id="780" name=""/>
            <p:cNvSpPr/>
            <p:nvPr/>
          </p:nvSpPr>
          <p:spPr>
            <a:xfrm>
              <a:off x="5221440" y="3973680"/>
              <a:ext cx="361800" cy="540720"/>
            </a:xfrm>
            <a:custGeom>
              <a:avLst/>
              <a:gdLst/>
              <a:ahLst/>
              <a:rect l="l" t="t" r="r" b="b"/>
              <a:pathLst>
                <a:path w="500" h="440">
                  <a:moveTo>
                    <a:pt x="0" y="440"/>
                  </a:moveTo>
                  <a:lnTo>
                    <a:pt x="254" y="0"/>
                  </a:lnTo>
                  <a:lnTo>
                    <a:pt x="500" y="440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5402520" y="3973680"/>
              <a:ext cx="0" cy="54576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2" name=""/>
          <p:cNvGrpSpPr/>
          <p:nvPr/>
        </p:nvGrpSpPr>
        <p:grpSpPr>
          <a:xfrm>
            <a:off x="5205240" y="4913280"/>
            <a:ext cx="393840" cy="545760"/>
            <a:chOff x="5205240" y="4913280"/>
            <a:chExt cx="393840" cy="545760"/>
          </a:xfrm>
        </p:grpSpPr>
        <p:sp>
          <p:nvSpPr>
            <p:cNvPr id="783" name=""/>
            <p:cNvSpPr/>
            <p:nvPr/>
          </p:nvSpPr>
          <p:spPr>
            <a:xfrm>
              <a:off x="5205240" y="4913280"/>
              <a:ext cx="393840" cy="545760"/>
            </a:xfrm>
            <a:custGeom>
              <a:avLst/>
              <a:gdLst/>
              <a:ahLst/>
              <a:rect l="l" t="t" r="r" b="b"/>
              <a:pathLst>
                <a:path w="500" h="440">
                  <a:moveTo>
                    <a:pt x="0" y="440"/>
                  </a:moveTo>
                  <a:lnTo>
                    <a:pt x="254" y="0"/>
                  </a:lnTo>
                  <a:lnTo>
                    <a:pt x="500" y="440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5316480" y="4913280"/>
              <a:ext cx="171360" cy="545760"/>
            </a:xfrm>
            <a:custGeom>
              <a:avLst/>
              <a:gdLst/>
              <a:ahLst/>
              <a:rect l="l" t="t" r="r" b="b"/>
              <a:pathLst>
                <a:path w="500" h="440">
                  <a:moveTo>
                    <a:pt x="0" y="440"/>
                  </a:moveTo>
                  <a:lnTo>
                    <a:pt x="254" y="0"/>
                  </a:lnTo>
                  <a:lnTo>
                    <a:pt x="500" y="440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85" name=""/>
          <p:cNvSpPr/>
          <p:nvPr/>
        </p:nvSpPr>
        <p:spPr>
          <a:xfrm>
            <a:off x="3789360" y="3049560"/>
            <a:ext cx="0" cy="387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7477200" y="270864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Firmwide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>
            <a:off x="7477200" y="360252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7477200" y="464076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7478640" y="5550480"/>
            <a:ext cx="123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5867280" y="2610360"/>
            <a:ext cx="1233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>
            <a:off x="6064200" y="2199240"/>
            <a:ext cx="841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7584120" y="2199240"/>
            <a:ext cx="97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>
            <a:off x="5867280" y="3467520"/>
            <a:ext cx="1233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5869080" y="4640760"/>
            <a:ext cx="12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6994440" y="2846520"/>
            <a:ext cx="709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>
            <a:off x="6981840" y="3706920"/>
            <a:ext cx="7030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6691320" y="4764240"/>
            <a:ext cx="10098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6691320" y="4764240"/>
            <a:ext cx="1009800" cy="9460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7913520" y="3046320"/>
            <a:ext cx="362160" cy="546120"/>
          </a:xfrm>
          <a:custGeom>
            <a:avLst/>
            <a:gdLst/>
            <a:ahLst/>
            <a:rect l="l" t="t" r="r" b="b"/>
            <a:pathLst>
              <a:path w="500" h="440">
                <a:moveTo>
                  <a:pt x="0" y="440"/>
                </a:moveTo>
                <a:lnTo>
                  <a:pt x="254" y="0"/>
                </a:lnTo>
                <a:lnTo>
                  <a:pt x="500" y="440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0" name=""/>
          <p:cNvGrpSpPr/>
          <p:nvPr/>
        </p:nvGrpSpPr>
        <p:grpSpPr>
          <a:xfrm>
            <a:off x="7913520" y="3973680"/>
            <a:ext cx="361800" cy="545760"/>
            <a:chOff x="7913520" y="3973680"/>
            <a:chExt cx="361800" cy="545760"/>
          </a:xfrm>
        </p:grpSpPr>
        <p:sp>
          <p:nvSpPr>
            <p:cNvPr id="801" name=""/>
            <p:cNvSpPr/>
            <p:nvPr/>
          </p:nvSpPr>
          <p:spPr>
            <a:xfrm>
              <a:off x="7913520" y="3973680"/>
              <a:ext cx="361800" cy="540720"/>
            </a:xfrm>
            <a:custGeom>
              <a:avLst/>
              <a:gdLst/>
              <a:ahLst/>
              <a:rect l="l" t="t" r="r" b="b"/>
              <a:pathLst>
                <a:path w="500" h="440">
                  <a:moveTo>
                    <a:pt x="0" y="440"/>
                  </a:moveTo>
                  <a:lnTo>
                    <a:pt x="254" y="0"/>
                  </a:lnTo>
                  <a:lnTo>
                    <a:pt x="500" y="440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8094600" y="3973680"/>
              <a:ext cx="0" cy="54576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3" name=""/>
          <p:cNvGrpSpPr/>
          <p:nvPr/>
        </p:nvGrpSpPr>
        <p:grpSpPr>
          <a:xfrm>
            <a:off x="7897680" y="4913280"/>
            <a:ext cx="393840" cy="545760"/>
            <a:chOff x="7897680" y="4913280"/>
            <a:chExt cx="393840" cy="545760"/>
          </a:xfrm>
        </p:grpSpPr>
        <p:sp>
          <p:nvSpPr>
            <p:cNvPr id="804" name=""/>
            <p:cNvSpPr/>
            <p:nvPr/>
          </p:nvSpPr>
          <p:spPr>
            <a:xfrm>
              <a:off x="7897680" y="4913280"/>
              <a:ext cx="393840" cy="545760"/>
            </a:xfrm>
            <a:custGeom>
              <a:avLst/>
              <a:gdLst/>
              <a:ahLst/>
              <a:rect l="l" t="t" r="r" b="b"/>
              <a:pathLst>
                <a:path w="500" h="440">
                  <a:moveTo>
                    <a:pt x="0" y="440"/>
                  </a:moveTo>
                  <a:lnTo>
                    <a:pt x="254" y="0"/>
                  </a:lnTo>
                  <a:lnTo>
                    <a:pt x="500" y="440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8008920" y="4913280"/>
              <a:ext cx="171360" cy="545760"/>
            </a:xfrm>
            <a:custGeom>
              <a:avLst/>
              <a:gdLst/>
              <a:ahLst/>
              <a:rect l="l" t="t" r="r" b="b"/>
              <a:pathLst>
                <a:path w="500" h="440">
                  <a:moveTo>
                    <a:pt x="0" y="440"/>
                  </a:moveTo>
                  <a:lnTo>
                    <a:pt x="254" y="0"/>
                  </a:lnTo>
                  <a:lnTo>
                    <a:pt x="500" y="440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06" name=""/>
          <p:cNvSpPr/>
          <p:nvPr/>
        </p:nvSpPr>
        <p:spPr>
          <a:xfrm>
            <a:off x="6483240" y="3049560"/>
            <a:ext cx="12960" cy="387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6483240" y="3925800"/>
            <a:ext cx="12960" cy="7034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7318440" y="1052280"/>
            <a:ext cx="1270080" cy="346320"/>
          </a:xfrm>
          <a:prstGeom prst="roundRect">
            <a:avLst>
              <a:gd name="adj" fmla="val 20394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Illustrative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190440" y="812880"/>
            <a:ext cx="9144000" cy="30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262080" tIns="0" bIns="0" anchor="t">
            <a:noAutofit/>
          </a:bodyPr>
          <a:p>
            <a:pPr marL="1440">
              <a:lnSpc>
                <a:spcPct val="100000"/>
              </a:lnSpc>
              <a:tabLst>
                <a:tab algn="l" pos="0"/>
                <a:tab algn="l" pos="873000"/>
                <a:tab algn="l" pos="1746360"/>
                <a:tab algn="l" pos="2619360"/>
                <a:tab algn="l" pos="3492360"/>
                <a:tab algn="l" pos="4365720"/>
                <a:tab algn="l" pos="5238720"/>
                <a:tab algn="l" pos="6111720"/>
                <a:tab algn="l" pos="6985080"/>
                <a:tab algn="l" pos="7858080"/>
                <a:tab algn="l" pos="8731080"/>
                <a:tab algn="l" pos="9604440"/>
                <a:tab algn="l" pos="1047744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Policies, Process and Controls: Limit Allocation. . 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CA8D6C1-5B1E-4345-B49B-3BDF73EC2FDC}" type="slidenum">
              <a:t>23</a:t>
            </a:fld>
          </a:p>
        </p:txBody>
      </p:sp>
    </p:spTree>
  </p:cSld>
  <p:transition>
    <p:wipe dir="d"/>
  </p:transition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PlaceHolder 1"/>
          <p:cNvSpPr>
            <a:spLocks noGrp="1"/>
          </p:cNvSpPr>
          <p:nvPr>
            <p:ph type="title"/>
          </p:nvPr>
        </p:nvSpPr>
        <p:spPr>
          <a:xfrm>
            <a:off x="231480" y="198000"/>
            <a:ext cx="8466120" cy="7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We will evaluate various approaches used to gather and maintain risk related information and transactions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811" name=""/>
          <p:cNvSpPr/>
          <p:nvPr/>
        </p:nvSpPr>
        <p:spPr>
          <a:xfrm>
            <a:off x="364320" y="1285560"/>
            <a:ext cx="721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Reporting and Information: Information warehousing and aggregation ….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12" name=""/>
          <p:cNvGraphicFramePr/>
          <p:nvPr/>
        </p:nvGraphicFramePr>
        <p:xfrm>
          <a:off x="704880" y="2141640"/>
          <a:ext cx="7578720" cy="3884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4880" y="2141640"/>
                    <a:ext cx="7578720" cy="388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14" name=""/>
          <p:cNvSpPr/>
          <p:nvPr/>
        </p:nvSpPr>
        <p:spPr>
          <a:xfrm>
            <a:off x="7547040" y="1639800"/>
            <a:ext cx="1270080" cy="346320"/>
          </a:xfrm>
          <a:prstGeom prst="roundRect">
            <a:avLst>
              <a:gd name="adj" fmla="val 20394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Illustrative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577FB75-8BE7-48C8-8800-3A0E2CA6ED63}" type="slidenum">
              <a:t>24</a:t>
            </a:fld>
          </a:p>
        </p:txBody>
      </p:sp>
    </p:spTree>
  </p:cSld>
  <p:transition>
    <p:wipe dir="d"/>
  </p:transition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"/>
          <p:cNvSpPr/>
          <p:nvPr/>
        </p:nvSpPr>
        <p:spPr>
          <a:xfrm>
            <a:off x="469800" y="3887640"/>
            <a:ext cx="8229600" cy="398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PlaceHolder 1"/>
          <p:cNvSpPr>
            <a:spLocks noGrp="1"/>
          </p:cNvSpPr>
          <p:nvPr>
            <p:ph type="title"/>
          </p:nvPr>
        </p:nvSpPr>
        <p:spPr>
          <a:xfrm>
            <a:off x="812880" y="297000"/>
            <a:ext cx="7696080" cy="44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Contents</a:t>
            </a:r>
            <a:endParaRPr b="1" lang="en-US" sz="23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817" name="PlaceHolder 2"/>
          <p:cNvSpPr>
            <a:spLocks noGrp="1"/>
          </p:cNvSpPr>
          <p:nvPr>
            <p:ph/>
          </p:nvPr>
        </p:nvSpPr>
        <p:spPr>
          <a:xfrm>
            <a:off x="617400" y="1279080"/>
            <a:ext cx="8159760" cy="463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 and Benefits to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Output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and Expected Resource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FB567B3-6E0E-4E40-8127-74417F2EF715}" type="slidenum">
              <a:t>25</a:t>
            </a:fld>
          </a:p>
        </p:txBody>
      </p:sp>
    </p:spTree>
  </p:cSld>
  <p:transition>
    <p:wipe dir="d"/>
  </p:transition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PlaceHolder 1"/>
          <p:cNvSpPr>
            <a:spLocks noGrp="1"/>
          </p:cNvSpPr>
          <p:nvPr>
            <p:ph type="title"/>
          </p:nvPr>
        </p:nvSpPr>
        <p:spPr>
          <a:xfrm>
            <a:off x="461880" y="360000"/>
            <a:ext cx="8067600" cy="7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We have structured the survey to minimize the time commitment of the participants and priced it accordingly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819" name="PlaceHolder 2"/>
          <p:cNvSpPr>
            <a:spLocks noGrp="1"/>
          </p:cNvSpPr>
          <p:nvPr>
            <p:ph/>
          </p:nvPr>
        </p:nvSpPr>
        <p:spPr>
          <a:xfrm>
            <a:off x="804600" y="1469880"/>
            <a:ext cx="7667640" cy="417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8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Personnel requirement: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Our approach will focus on gathering results through a series of short (i.e., hour-long) interviews.  We will attempt to schedule these interviews to minimize the number of visits to the benchmark company.  The interviews will be conducted with persons responsible for: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7240" indent="-285480">
              <a:lnSpc>
                <a:spcPct val="8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risk management (e.g., CRO, CFO, Treasurer)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7240" indent="-285480">
              <a:lnSpc>
                <a:spcPct val="8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Risk, Market Risk and Operational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7240" indent="-28548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addition to the interviews, we will prepare a detailed request for information, which identifies specific financial and risk calculations required to complete the performance assessment part of the survey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8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for the study: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We proposed a tiered pricing structure to encourage early adoption: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7240" indent="-285480">
              <a:lnSpc>
                <a:spcPct val="8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Charter participant:  $75,000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7240" indent="-285480">
              <a:lnSpc>
                <a:spcPct val="8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round participant:  $100,000.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7240" indent="0">
              <a:lnSpc>
                <a:spcPct val="8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44093E6-7AE2-4C41-B851-40F2662B43FA}" type="slidenum">
              <a:t>26</a:t>
            </a:fld>
          </a:p>
        </p:txBody>
      </p:sp>
    </p:spTree>
  </p:cSld>
  <p:transition>
    <p:wipe dir="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552600" y="1273320"/>
            <a:ext cx="8229600" cy="39816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12880" y="297000"/>
            <a:ext cx="7696080" cy="44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Contents</a:t>
            </a:r>
            <a:endParaRPr b="1" lang="en-US" sz="23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17400" y="1279080"/>
            <a:ext cx="8159760" cy="463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 and Benefits to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Output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Targeted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Resource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467F4BB-1632-428D-9D09-171CF6E0D120}" type="slidenum">
              <a:t>3</a:t>
            </a:fld>
          </a:p>
        </p:txBody>
      </p:sp>
    </p:spTree>
  </p:cSld>
  <p:transition>
    <p:wipe dir="d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12880" y="297000"/>
            <a:ext cx="7696080" cy="44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The benchmarking survey has six principle objectives</a:t>
            </a:r>
            <a:endParaRPr b="1" lang="en-US" sz="23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829800" y="1406160"/>
            <a:ext cx="7667640" cy="478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participants with a fact base of industry-wide capabilities in risk measurement and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Create an understanding of the trade-offs, e.g., accuracy vs.timeliness, made by industry peers as they have developed their risk management systems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Develop a common understanding of platforms, methodologies, processes and support 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Determine levels of risk adjusted trading performance within the energy markets, and provide comparisons with financial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Identify industry-wide methodological and data aggregation 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a confidential basis of comparison for how each firm stacks up against its peers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8D89AE-BF76-44B5-AFD4-DBA6930AB5D9}" type="slidenum">
              <a:t>4</a:t>
            </a:fld>
          </a:p>
        </p:txBody>
      </p:sp>
    </p:spTree>
  </p:cSld>
  <p:transition>
    <p:wipe dir="d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538200" y="2133720"/>
            <a:ext cx="8229600" cy="398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12880" y="297000"/>
            <a:ext cx="7696080" cy="44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Contents</a:t>
            </a:r>
            <a:endParaRPr b="1" lang="en-US" sz="23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17400" y="1279080"/>
            <a:ext cx="8159760" cy="463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 and Benefits to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Output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0">
              <a:lnSpc>
                <a:spcPct val="9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buClr>
                <a:srgbClr val="000000"/>
              </a:buClr>
              <a:buSzPct val="105000"/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and Expected Resource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684DBB8-AC1B-4DEA-B360-322ED3C5971A}" type="slidenum">
              <a:t>5</a:t>
            </a:fld>
          </a:p>
        </p:txBody>
      </p:sp>
    </p:spTree>
  </p:cSld>
  <p:transition>
    <p:wipe dir="d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09680" y="296640"/>
            <a:ext cx="8291520" cy="7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The survey will address risk based performance and risk management infrastructure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5459400" y="2387520"/>
            <a:ext cx="2309760" cy="525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22400" rIns="122400" tIns="74160" bIns="74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Infrastructure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020600" y="2389320"/>
            <a:ext cx="2310120" cy="525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22400" rIns="122400" tIns="74160" bIns="74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030320" y="1644480"/>
            <a:ext cx="6737400" cy="381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22400" rIns="122400" tIns="74160" bIns="74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Risk Management Survey Framework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667560" y="2023920"/>
            <a:ext cx="0" cy="3589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163600" y="2033640"/>
            <a:ext cx="0" cy="358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394240" y="3083040"/>
            <a:ext cx="1920960" cy="8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Scope: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060560" y="3083040"/>
            <a:ext cx="2987640" cy="234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Scope: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Breakout by specific business line: E&amp;P, Generation, Transmission, Trading,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will focus on market making activities, not hedging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risk focus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Commodities: Gas, Power, Crude, NG Liquids, Petroleum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Other: Weather, Bandwidth, Hybrids (multiple risks)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DA13AD4-ABF8-40BD-89CE-9A80303EED8A}" type="slidenum">
              <a:t>6</a:t>
            </a:fld>
          </a:p>
        </p:txBody>
      </p:sp>
    </p:spTree>
  </p:cSld>
  <p:transition>
    <p:wipe dir="d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09680" y="296640"/>
            <a:ext cx="8291520" cy="7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The performance assessment will focus on risk capital usage and return for energy based market making activities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5043600" y="1959120"/>
            <a:ext cx="2490840" cy="525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22400" rIns="122400" tIns="74160" bIns="74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Infrastructure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04800" y="1960560"/>
            <a:ext cx="2490840" cy="525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22400" rIns="122400" tIns="74160" bIns="74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14520" y="1216080"/>
            <a:ext cx="6905520" cy="380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22400" rIns="122400" tIns="74160" bIns="74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Risk Management Survey Framework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319800" y="1595520"/>
            <a:ext cx="0" cy="358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762200" y="1590840"/>
            <a:ext cx="0" cy="358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22440" y="2700360"/>
            <a:ext cx="3805200" cy="14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150840" indent="-150840">
              <a:lnSpc>
                <a:spcPct val="108000"/>
              </a:lnSpc>
              <a:spcBef>
                <a:spcPts val="437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levels of capital are allocated to business activity, e.g., VaR, economic capital limits?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437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does business risk capital relate to overall corporate risk capital?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437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return relative to the risk capital allocated and utilized?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437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average, high and low risk based performance?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437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has risk performance historically trended?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BCA6AC5-063E-45EF-B32C-C9D5440595F4}" type="slidenum">
              <a:t>7</a:t>
            </a:fld>
          </a:p>
        </p:txBody>
      </p:sp>
    </p:spTree>
  </p:cSld>
  <p:transition>
    <p:wipe dir="d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09680" y="296640"/>
            <a:ext cx="8291520" cy="7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The infrastructure survey will assess the current state of risk management process, organization, methodology and reporting</a:t>
            </a:r>
            <a:endParaRPr b="1" lang="en-US" sz="2000" strike="noStrike" u="none">
              <a:solidFill>
                <a:srgbClr val="00008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7018200" y="3483000"/>
            <a:ext cx="1922760" cy="23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risk reports are produced?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formal risk discussions take place?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information is presented in the reports?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is risk information and transactions maintained?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technology supports the risk calculation process? Is it centralized?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data shortfalls exist?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is risk externally disclosed to shareholders, rating agencies, analysts?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869000" y="3483000"/>
            <a:ext cx="2017440" cy="14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risk measures are utilized, e.g., VaR, economic capital?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approaches are used, e.g., parametric, simulation, etc.?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is performance assessed?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risk measured for new projects?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risk based investment analysis consistent with methods for ongoing monitoring?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is stress testing conducted?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676600" y="3483000"/>
            <a:ext cx="2055600" cy="14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structure of the risk organization?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functions are business aligned?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does responsibility lie for key activities, e.g., set limit take positions, etc.?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is independence between risk takers and oversight ensured?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043600" y="1959120"/>
            <a:ext cx="1631880" cy="525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22400" rIns="122400" tIns="74160" bIns="74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Infrastructure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4800" y="1960560"/>
            <a:ext cx="1631880" cy="525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22400" rIns="122400" tIns="74160" bIns="74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Performance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58800" y="3505320"/>
            <a:ext cx="1960560" cy="14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management processes involve risk measurement input?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risk management objectives clearly defined?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limits are set?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are limits determined?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frequency of monitoring?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formal risk policies exist? What do they address?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50840" indent="-150840">
              <a:lnSpc>
                <a:spcPct val="108000"/>
              </a:lnSpc>
              <a:spcBef>
                <a:spcPts val="312"/>
              </a:spcBef>
              <a:buClr>
                <a:srgbClr val="000000"/>
              </a:buClr>
              <a:buSzPct val="115000"/>
              <a:buFont typeface="Wingdings" charset="2"/>
              <a:buChar char=""/>
              <a:tabLst>
                <a:tab algn="l" pos="647640"/>
                <a:tab algn="l" pos="1295280"/>
                <a:tab algn="l" pos="1943280"/>
                <a:tab algn="l" pos="2590920"/>
                <a:tab algn="l" pos="3238560"/>
                <a:tab algn="l" pos="3886200"/>
                <a:tab algn="l" pos="4533840"/>
                <a:tab algn="l" pos="5181480"/>
                <a:tab algn="l" pos="5829480"/>
                <a:tab algn="l" pos="6477120"/>
                <a:tab algn="l" pos="7124760"/>
                <a:tab algn="l" pos="7772400"/>
                <a:tab algn="l" pos="8420040"/>
                <a:tab algn="l" pos="9067680"/>
                <a:tab algn="l" pos="9715680"/>
                <a:tab algn="l" pos="103633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risk based compensation policies exist?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14520" y="1216080"/>
            <a:ext cx="6059160" cy="380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22400" rIns="122400" tIns="74160" bIns="74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Risk Management Survey Framework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862600" y="2492280"/>
            <a:ext cx="2014560" cy="412920"/>
          </a:xfrm>
          <a:custGeom>
            <a:avLst/>
            <a:gdLst/>
            <a:ahLst/>
            <a:rect l="l" t="t" r="r" b="b"/>
            <a:pathLst>
              <a:path w="1269" h="260">
                <a:moveTo>
                  <a:pt x="0" y="0"/>
                </a:moveTo>
                <a:lnTo>
                  <a:pt x="0" y="135"/>
                </a:lnTo>
                <a:lnTo>
                  <a:pt x="1267" y="135"/>
                </a:lnTo>
                <a:lnTo>
                  <a:pt x="1269" y="260"/>
                </a:lnTo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662040" y="2894040"/>
            <a:ext cx="8265600" cy="534960"/>
            <a:chOff x="662040" y="2894040"/>
            <a:chExt cx="8265600" cy="534960"/>
          </a:xfrm>
        </p:grpSpPr>
        <p:sp>
          <p:nvSpPr>
            <p:cNvPr id="63" name=""/>
            <p:cNvSpPr/>
            <p:nvPr/>
          </p:nvSpPr>
          <p:spPr>
            <a:xfrm>
              <a:off x="662040" y="2894040"/>
              <a:ext cx="1950840" cy="525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22400" rIns="122400" tIns="74160" bIns="7416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Process, Policies and Controls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976800" y="2894040"/>
              <a:ext cx="1950840" cy="525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22400" rIns="122400" tIns="74160" bIns="7416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Reporting and Information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720880" y="2901960"/>
              <a:ext cx="1953000" cy="5270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22400" rIns="122400" tIns="74160" bIns="7416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Organization, Roles, and Responsibilities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4887000" y="2901960"/>
              <a:ext cx="1950840" cy="5270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22400" rIns="122400" tIns="74160" bIns="7416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Methodologies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7" name=""/>
          <p:cNvSpPr/>
          <p:nvPr/>
        </p:nvSpPr>
        <p:spPr>
          <a:xfrm>
            <a:off x="1665360" y="2706840"/>
            <a:ext cx="4276800" cy="179280"/>
          </a:xfrm>
          <a:custGeom>
            <a:avLst/>
            <a:gdLst/>
            <a:ahLst/>
            <a:rect l="l" t="t" r="r" b="b"/>
            <a:pathLst>
              <a:path w="1389" h="113">
                <a:moveTo>
                  <a:pt x="1389" y="0"/>
                </a:moveTo>
                <a:lnTo>
                  <a:pt x="0" y="0"/>
                </a:lnTo>
                <a:lnTo>
                  <a:pt x="0" y="113"/>
                </a:lnTo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666960" y="2706840"/>
            <a:ext cx="0" cy="198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861160" y="2709720"/>
            <a:ext cx="0" cy="198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862600" y="1595520"/>
            <a:ext cx="0" cy="358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442880" y="1604880"/>
            <a:ext cx="0" cy="3589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DBB0CB3-BBAA-4DAF-BF47-603EF69EC069}" type="slidenum">
              <a:t>8</a:t>
            </a:fld>
          </a:p>
        </p:txBody>
      </p:sp>
    </p:spTree>
  </p:cSld>
  <p:transition>
    <p:wipe dir="d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895320" y="160200"/>
            <a:ext cx="760104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We envision the final results to be available in approximately 5 months, although preliminary findings will be available sooner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311840" y="1409040"/>
            <a:ext cx="5529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Overall Survey Approach and Estimated Timeline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879480" y="3046320"/>
            <a:ext cx="7543800" cy="692280"/>
            <a:chOff x="879480" y="3046320"/>
            <a:chExt cx="7543800" cy="692280"/>
          </a:xfrm>
        </p:grpSpPr>
        <p:sp>
          <p:nvSpPr>
            <p:cNvPr id="75" name=""/>
            <p:cNvSpPr/>
            <p:nvPr/>
          </p:nvSpPr>
          <p:spPr>
            <a:xfrm>
              <a:off x="879480" y="3046320"/>
              <a:ext cx="7543800" cy="671760"/>
            </a:xfrm>
            <a:custGeom>
              <a:avLst/>
              <a:gdLst/>
              <a:ahLst/>
              <a:rect l="l" t="t" r="r" b="b"/>
              <a:pathLst>
                <a:path w="4056" h="671">
                  <a:moveTo>
                    <a:pt x="0" y="0"/>
                  </a:moveTo>
                  <a:lnTo>
                    <a:pt x="3788" y="0"/>
                  </a:lnTo>
                  <a:lnTo>
                    <a:pt x="4056" y="331"/>
                  </a:lnTo>
                  <a:lnTo>
                    <a:pt x="3788" y="671"/>
                  </a:lnTo>
                  <a:lnTo>
                    <a:pt x="0" y="671"/>
                  </a:lnTo>
                  <a:lnTo>
                    <a:pt x="0" y="0"/>
                  </a:lnTo>
                </a:path>
              </a:pathLst>
            </a:custGeom>
            <a:solidFill>
              <a:srgbClr val="dddddd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2236680" y="3067200"/>
              <a:ext cx="426960" cy="671400"/>
            </a:xfrm>
            <a:custGeom>
              <a:avLst/>
              <a:gdLst/>
              <a:ahLst/>
              <a:rect l="l" t="t" r="r" b="b"/>
              <a:pathLst>
                <a:path w="260" h="671">
                  <a:moveTo>
                    <a:pt x="0" y="0"/>
                  </a:moveTo>
                  <a:lnTo>
                    <a:pt x="260" y="323"/>
                  </a:lnTo>
                  <a:lnTo>
                    <a:pt x="0" y="671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907920" y="3094200"/>
              <a:ext cx="1289160" cy="57132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45720" rIns="4572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Solicit survey participants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736720" y="3119400"/>
              <a:ext cx="1289160" cy="57168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45720" rIns="4572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Conduct fact gathering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4794120" y="3106800"/>
              <a:ext cx="1289160" cy="57132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45720" rIns="4572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Discuss preliminary findings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750000" y="3119400"/>
              <a:ext cx="1238400" cy="54612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45720" rIns="4572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Finalize survey results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6300720" y="3067200"/>
              <a:ext cx="426960" cy="671400"/>
            </a:xfrm>
            <a:custGeom>
              <a:avLst/>
              <a:gdLst/>
              <a:ahLst/>
              <a:rect l="l" t="t" r="r" b="b"/>
              <a:pathLst>
                <a:path w="260" h="671">
                  <a:moveTo>
                    <a:pt x="0" y="0"/>
                  </a:moveTo>
                  <a:lnTo>
                    <a:pt x="260" y="323"/>
                  </a:lnTo>
                  <a:lnTo>
                    <a:pt x="0" y="671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4205160" y="3067200"/>
              <a:ext cx="426960" cy="671400"/>
            </a:xfrm>
            <a:custGeom>
              <a:avLst/>
              <a:gdLst/>
              <a:ahLst/>
              <a:rect l="l" t="t" r="r" b="b"/>
              <a:pathLst>
                <a:path w="260" h="671">
                  <a:moveTo>
                    <a:pt x="0" y="0"/>
                  </a:moveTo>
                  <a:lnTo>
                    <a:pt x="260" y="323"/>
                  </a:lnTo>
                  <a:lnTo>
                    <a:pt x="0" y="671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>
            <a:off x="858960" y="3830760"/>
            <a:ext cx="1576440" cy="10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target participants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Solicit involvement in survey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Adapt survey questions to interest of foundation participants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435400" y="3830760"/>
            <a:ext cx="1979280" cy="23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required interviews at each participating 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 survey questions prior to interview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 interviews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Gather appropriate supporting documents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 follow-up to clarify answers, or other supporting materials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written summaries of company-specific findings and confirm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557600" y="3830760"/>
            <a:ext cx="1854360" cy="145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 preliminary summary report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 performance information with financial markets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preliminary report with participants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required revisions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678720" y="3830760"/>
            <a:ext cx="1460520" cy="84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 final report with key findings, conclusions and trends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 report to participants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161360" y="2687760"/>
            <a:ext cx="732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month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624760" y="2714760"/>
            <a:ext cx="11271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2 - 3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892040" y="2706840"/>
            <a:ext cx="732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month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707160" y="2716200"/>
            <a:ext cx="744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weeks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176720" y="2563920"/>
            <a:ext cx="0" cy="484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263760" y="1933560"/>
            <a:ext cx="1876680" cy="64764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Participants will see first results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within 3 to 4 months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CB9B58E-067F-49E1-80CC-69926A17D985}" type="slidenum">
              <a:t>9</a:t>
            </a:fld>
          </a:p>
        </p:txBody>
      </p:sp>
    </p:spTree>
  </p:cSld>
  <p:transition>
    <p:wipe dir="d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2001-05-10T16:54:50Z</dcterms:created>
  <dc:creator>Andrew Jan</dc:creator>
  <dc:description/>
  <dc:language>en-US</dc:language>
  <cp:lastModifiedBy>ERisk</cp:lastModifiedBy>
  <dcterms:modified xsi:type="dcterms:W3CDTF">2001-06-28T17:14:22Z</dcterms:modified>
  <cp:revision>90</cp:revision>
  <dc:subject/>
  <dc:title>Market Risk Management – Where to go from here?</dc:title>
</cp:coreProperties>
</file>