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7.wmf" ContentType="image/x-wmf"/>
  <Override PartName="/ppt/media/image8.wmf" ContentType="image/x-wmf"/>
  <Override PartName="/ppt/media/image9.wmf" ContentType="image/x-wmf"/>
  <Override PartName="/ppt/embeddings/oleObject1.pptx" ContentType="application/vnd.openxmlformats-officedocument.presentationml.presentation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934200" cy="92344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86D2E0-B786-4BB7-96E9-F98C3E5C08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33F2AD-BA61-4263-BD98-CD8217EAEB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15548F-8C8F-400D-9C6F-C3FBA927A1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61E07E-3847-4E39-9BBB-E778585434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38880" y="64008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fld id="{3208079B-66BD-4BDE-A01F-D602EE10FAD1}" type="slidenum"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NE_C_WHI" descr=""/>
          <p:cNvPicPr/>
          <p:nvPr/>
        </p:nvPicPr>
        <p:blipFill>
          <a:blip r:embed="rId1"/>
          <a:stretch/>
        </p:blipFill>
        <p:spPr>
          <a:xfrm>
            <a:off x="7467480" y="5410080"/>
            <a:ext cx="903240" cy="9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"/>
          <p:cNvSpPr/>
          <p:nvPr/>
        </p:nvSpPr>
        <p:spPr>
          <a:xfrm>
            <a:off x="533520" y="1752480"/>
            <a:ext cx="7924680" cy="22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Fundamental Supply Factors Driving Current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Market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Center for Public Utilities Conference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3028320" y="5334120"/>
            <a:ext cx="27403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 Belden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BC9E06-AF81-4D40-B114-3CDFBC830A45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6091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Results in Fewer Imports into California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304920" y="2133720"/>
            <a:ext cx="845820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average MW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DE1067-52CE-4748-9E74-00EABD231F5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1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Causes Increased Gas Generation in California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304920" y="2133720"/>
            <a:ext cx="845820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Scatter plot of June through February Year on Year hydro changes vs. Year on Year gas changes.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A1A862-E9A5-4DB7-A876-65E1DADF864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has Tremendous Impact on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Thermal Forced Outages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Gas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NOX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related Generation Limitations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046AE5-FBB3-40F3-BE95-0485D2BD77E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Limited Plants and Hydro Are Both Storable Commodities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Peaking Plants in Southern California are Limited to 800 Hours per Year.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 Hydro Can Store for More than a Year.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Utilities Can Store for One Week to Several Months.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B4597B-B528-4592-A0C8-ABCA90B43EE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120" y="533520"/>
            <a:ext cx="80010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Do You Price a Storable Commodity?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304920" y="2057400"/>
            <a:ext cx="8458200" cy="32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Current Offer = NPV (Highest Forward Price)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Brings Off-Peak and Peak Prices Together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Creates peak summertime prices throughout the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0AFDED-2BA1-43B9-BE01-0D1481161789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 Fundamentals Explain Current Prices.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Studies Have Not Addressed Impact of Hydro.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Studies Use Marginal Cost and Don’t Consider Storage Pricing.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Things Will Get Worse Before They Get Better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B7D633-5AD7-444B-B399-6E4B9330AA7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"/>
          <p:cNvGraphicFramePr/>
          <p:nvPr/>
        </p:nvGraphicFramePr>
        <p:xfrm>
          <a:off x="533520" y="0"/>
          <a:ext cx="8001000" cy="624852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0"/>
                    <a:ext cx="8001000" cy="624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3F6EAA-26C2-4AC8-8E43-BD65C6E9CBA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Missing Links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relationship between Northwest hydro output and the California crisis.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pricing of storable commodities.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D3267C-A602-4C02-BEA9-D25D7F0732D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45720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Proportion of 1999 WSCC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487692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Hydro’s Proportion of 1999 WSCC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" name=""/>
          <p:cNvGraphicFramePr/>
          <p:nvPr/>
        </p:nvGraphicFramePr>
        <p:xfrm>
          <a:off x="4419720" y="1752480"/>
          <a:ext cx="4724280" cy="4191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9720" y="1752480"/>
                    <a:ext cx="47242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" name=""/>
          <p:cNvSpPr/>
          <p:nvPr/>
        </p:nvSpPr>
        <p:spPr>
          <a:xfrm>
            <a:off x="4343400" y="213372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7924680" y="5029200"/>
            <a:ext cx="990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" name=""/>
          <p:cNvGraphicFramePr/>
          <p:nvPr/>
        </p:nvGraphicFramePr>
        <p:xfrm>
          <a:off x="0" y="1981080"/>
          <a:ext cx="4572000" cy="39132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81080"/>
                    <a:ext cx="4572000" cy="39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" name=""/>
          <p:cNvSpPr/>
          <p:nvPr/>
        </p:nvSpPr>
        <p:spPr>
          <a:xfrm>
            <a:off x="3352680" y="518148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0" y="198108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C00881-ABE5-4AEE-96DC-53D1AF66043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762120" y="2438280"/>
          <a:ext cx="7546680" cy="5108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2438280"/>
                    <a:ext cx="7546680" cy="510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609480" y="53352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Fooled by Unusually Strong Hydro in Recent Years?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-7-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/>
          </p:nvPr>
        </p:nvSpPr>
        <p:spPr>
          <a:xfrm>
            <a:off x="685800" y="1599840"/>
            <a:ext cx="77724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Runoff Percent of Normal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AC7E69-27E3-41A0-A2E6-5FB269A6CA3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952DF2-8295-49B2-8FE4-EFEC3442BE8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61C1F5-6C76-4548-915B-0EE2E600033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231840" y="461880"/>
          <a:ext cx="868032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1880"/>
                    <a:ext cx="868032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09DD85-BA8B-4214-9048-CFE3DD924F2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Current Issues Challenging the Utility Industry Conference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84BCF9-F32C-4236-BBF4-D06F6648ED7C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2000-04-05T19:23:14Z</dcterms:created>
  <dc:creator>ddavids3</dc:creator>
  <dc:description/>
  <dc:language>en-US</dc:language>
  <cp:lastModifiedBy>jdasovic</cp:lastModifiedBy>
  <cp:lastPrinted>2001-03-20T17:34:05Z</cp:lastPrinted>
  <dcterms:modified xsi:type="dcterms:W3CDTF">2001-03-21T23:05:04Z</dcterms:modified>
  <cp:revision>138</cp:revision>
  <dc:subject/>
  <dc:title>West Power Trading</dc:title>
</cp:coreProperties>
</file>