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14.wmf" ContentType="image/x-wmf"/>
  <Override PartName="/ppt/media/image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11.wmf" ContentType="image/x-wmf"/>
  <Override PartName="/ppt/media/image2.wmf" ContentType="image/x-wmf"/>
  <Override PartName="/ppt/media/image8.wmf" ContentType="image/x-wmf"/>
  <Override PartName="/ppt/media/image12.wmf" ContentType="image/x-wmf"/>
  <Override PartName="/ppt/media/image3.wmf" ContentType="image/x-wmf"/>
  <Override PartName="/ppt/media/image9.wmf" ContentType="image/x-wmf"/>
  <Override PartName="/ppt/media/image13.wmf" ContentType="image/x-wmf"/>
  <Override PartName="/ppt/media/image4.wmf" ContentType="image/x-wmf"/>
  <Override PartName="/ppt/embeddings/oleObject1.xlsx" ContentType="application/vnd.openxmlformats-officedocument.spreadsheetml.sheet"/>
  <Override PartName="/ppt/embeddings/oleObject1.docx" ContentType="application/vnd.openxmlformats-officedocument.wordprocessingml.document"/>
  <Override PartName="/ppt/embeddings/oleObject1.bin" ContentType="application/vnd.openxmlformats-officedocument.oleObjec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6858000"/>
  <p:notesSz cx="7019925" cy="92694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4D3522C-E752-4943-8A95-249A64B9193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45F81EE-3879-47A2-B4B1-DB9EB7286C3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F66622A-6C95-40F4-A4CF-AC3BA8D7286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3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4.wmf"/><Relationship Id="rId3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ENE_C_WHI" descr=""/>
          <p:cNvPicPr/>
          <p:nvPr/>
        </p:nvPicPr>
        <p:blipFill>
          <a:blip r:embed="rId1"/>
          <a:stretch/>
        </p:blipFill>
        <p:spPr>
          <a:xfrm>
            <a:off x="7467480" y="5410080"/>
            <a:ext cx="903240" cy="914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533520" y="1752480"/>
            <a:ext cx="7788240" cy="182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Oregon Public Utility Commission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August 14, 2000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3028320" y="5334120"/>
            <a:ext cx="274032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 Belden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North America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/>
          </p:nvPr>
        </p:nvSpPr>
        <p:spPr>
          <a:xfrm>
            <a:off x="609120" y="1218960"/>
            <a:ext cx="8001000" cy="4647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3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2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38" name=""/>
          <p:cNvGraphicFramePr/>
          <p:nvPr/>
        </p:nvGraphicFramePr>
        <p:xfrm>
          <a:off x="461880" y="1703520"/>
          <a:ext cx="7923240" cy="422748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3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61880" y="1703520"/>
                    <a:ext cx="7923240" cy="4227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0" name=""/>
          <p:cNvSpPr/>
          <p:nvPr/>
        </p:nvSpPr>
        <p:spPr>
          <a:xfrm>
            <a:off x="457200" y="5867280"/>
            <a:ext cx="8305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685800" y="228600"/>
            <a:ext cx="7772400" cy="83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WSCC Capacity Additions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8686800" y="659448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-10-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" name=""/>
          <p:cNvGraphicFramePr/>
          <p:nvPr/>
        </p:nvGraphicFramePr>
        <p:xfrm>
          <a:off x="304920" y="228600"/>
          <a:ext cx="8458200" cy="60148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228600"/>
                    <a:ext cx="8458200" cy="6014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5" name=""/>
          <p:cNvSpPr/>
          <p:nvPr/>
        </p:nvSpPr>
        <p:spPr>
          <a:xfrm>
            <a:off x="8686800" y="659448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-11-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85800" y="53352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</a:t>
            </a:r>
            <a:br>
              <a:rPr sz="3200"/>
            </a:b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Reliability Problems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>
            <a:off x="762120" y="1676520"/>
            <a:ext cx="8381880" cy="419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Stage 1 Emergency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Anticipation of Low Reserves.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Users Asked to Voluntarily Reduce Consumption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 Times From May 22 to August 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Stage 2 Emergency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Reserves Fall Below 5%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2700 MW of Interruptible Load Curtailed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 Times From May 22 to August 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Stage 3 Emergency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Reserves Fall Below 1.5%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Firm Load Cut - Rolling Blackouts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 Times From May 22 to August 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8686800" y="659772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-12-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09480" y="457200"/>
            <a:ext cx="777240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Fundamental Summary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>
            <a:off x="8686800" y="659772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-13-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1143000" y="1752480"/>
            <a:ext cx="73915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2100"/>
              </a:spcBef>
              <a:spcAft>
                <a:spcPts val="1749"/>
              </a:spcAft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Scarcity is Real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2100"/>
              </a:spcBef>
              <a:spcAft>
                <a:spcPts val="1749"/>
              </a:spcAft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Prices Driven  by Scarcity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2100"/>
              </a:spcBef>
              <a:spcAft>
                <a:spcPts val="1749"/>
              </a:spcAft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Resources Required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Peaker Plant Economics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>
            <a:off x="304920" y="1447920"/>
            <a:ext cx="8610480" cy="487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Technology: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 LM 6000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Fuel: 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Heat Rate: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10,000 Btu/Kwh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Capacity: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48 MW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 Structure: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60% Debt @ 9%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40% Equity @ 18%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 Year Amortization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Cost to Build: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$27 million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Annual Capital Recovery: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$3.7 million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Annual Fixed O&amp;M: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$1.5 million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Annual Total: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$5.2 million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8686800" y="659772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-14-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"/>
          <p:cNvGraphicFramePr/>
          <p:nvPr/>
        </p:nvGraphicFramePr>
        <p:xfrm>
          <a:off x="0" y="168120"/>
          <a:ext cx="8839080" cy="66898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168120"/>
                    <a:ext cx="8839080" cy="6689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7" name=""/>
          <p:cNvSpPr/>
          <p:nvPr/>
        </p:nvSpPr>
        <p:spPr>
          <a:xfrm>
            <a:off x="2133720" y="342900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1600200" y="3048120"/>
            <a:ext cx="17524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18% ROE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8686800" y="659448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-15-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0" name=""/>
          <p:cNvGraphicFramePr/>
          <p:nvPr/>
        </p:nvGraphicFramePr>
        <p:xfrm>
          <a:off x="152280" y="0"/>
          <a:ext cx="8744040" cy="65530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280" y="0"/>
                    <a:ext cx="8744040" cy="6553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2" name=""/>
          <p:cNvSpPr/>
          <p:nvPr/>
        </p:nvSpPr>
        <p:spPr>
          <a:xfrm>
            <a:off x="8686800" y="659448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-16-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Baseload Plant Economics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>
            <a:off x="533520" y="1447920"/>
            <a:ext cx="8610480" cy="487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Technology: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 Frame 7FA Combined Cycle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Fuel: 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Heat Rate: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7,100 Btu/Kwh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Capacity: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280 MW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 Structure: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50% Debt @ 9%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50% Equity @ 15%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 Year Amortization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Cost to Build: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$180 million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Annual Capital Recovery: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24 million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Annual Fixed O&amp;M: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   3 million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Annual Total: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$27 million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8686800" y="659772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-17-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6" name=""/>
          <p:cNvGraphicFramePr/>
          <p:nvPr/>
        </p:nvGraphicFramePr>
        <p:xfrm>
          <a:off x="0" y="-119160"/>
          <a:ext cx="8686800" cy="6604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-119160"/>
                    <a:ext cx="8686800" cy="6604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8" name=""/>
          <p:cNvSpPr/>
          <p:nvPr/>
        </p:nvSpPr>
        <p:spPr>
          <a:xfrm>
            <a:off x="1828800" y="2666880"/>
            <a:ext cx="11430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15% ROE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2286000" y="3048120"/>
            <a:ext cx="0" cy="7617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8686800" y="659448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-18-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" name=""/>
          <p:cNvGraphicFramePr/>
          <p:nvPr/>
        </p:nvGraphicFramePr>
        <p:xfrm>
          <a:off x="0" y="-41400"/>
          <a:ext cx="9144000" cy="6899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7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-41400"/>
                    <a:ext cx="9144000" cy="6899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3" name=""/>
          <p:cNvSpPr/>
          <p:nvPr/>
        </p:nvSpPr>
        <p:spPr>
          <a:xfrm>
            <a:off x="8686800" y="659448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-19-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440" y="457200"/>
            <a:ext cx="80010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Understanding Recent Power Prices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83808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2100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Fundamental Summary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2100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Generation Response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2100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Load Response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2100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Questions for the Future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"/>
          <p:cNvSpPr/>
          <p:nvPr/>
        </p:nvSpPr>
        <p:spPr>
          <a:xfrm>
            <a:off x="8686800" y="659772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-2-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609480" y="457200"/>
            <a:ext cx="777240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Load Responsiveness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"/>
          <p:cNvSpPr/>
          <p:nvPr/>
        </p:nvSpPr>
        <p:spPr>
          <a:xfrm>
            <a:off x="8686800" y="659772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-20-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457200" y="1599840"/>
            <a:ext cx="8305920" cy="426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spcBef>
                <a:spcPts val="2100"/>
              </a:spcBef>
              <a:spcAft>
                <a:spcPts val="1749"/>
              </a:spcAft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2700 MW of Load on Interruptible Tariff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2100"/>
              </a:spcBef>
              <a:spcAft>
                <a:spcPts val="1749"/>
              </a:spcAft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Load Management Programs Have Been Expensive and Small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500"/>
              </a:spcBef>
              <a:spcAft>
                <a:spcPts val="1250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 MW to 300 MW of Shared Savings with IOU’s When Prices Exceed $250/MWh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500"/>
              </a:spcBef>
              <a:spcAft>
                <a:spcPts val="1250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230 MW in CAISO Participating Load Agreement with Capacity Costs of $750/MWh and Energy Costs Up to $750/MWh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500"/>
              </a:spcBef>
              <a:spcAft>
                <a:spcPts val="1250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Seldom Used - Most Participants Already Under Interruptible Tariff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1500"/>
              </a:spcBef>
              <a:spcAft>
                <a:spcPts val="125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"/>
          <p:cNvSpPr/>
          <p:nvPr/>
        </p:nvSpPr>
        <p:spPr>
          <a:xfrm>
            <a:off x="228600" y="6477120"/>
            <a:ext cx="5867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</a:t>
            </a: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Estimates for QF contract prices based on Lawrence Berkeley Laboratory Report published in 1996.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8686800" y="659448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-21-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1371600" y="304920"/>
            <a:ext cx="693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762120" y="228600"/>
            <a:ext cx="75438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Path from Regulated to Market Based Wholesale Prices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1" name=""/>
          <p:cNvGraphicFramePr/>
          <p:nvPr/>
        </p:nvGraphicFramePr>
        <p:xfrm>
          <a:off x="228600" y="533520"/>
          <a:ext cx="867888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533520"/>
                    <a:ext cx="867888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609480" y="457200"/>
            <a:ext cx="777240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Where Do We Go From Here?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"/>
          <p:cNvSpPr/>
          <p:nvPr/>
        </p:nvSpPr>
        <p:spPr>
          <a:xfrm>
            <a:off x="8686800" y="659772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-22-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/>
          </p:nvPr>
        </p:nvSpPr>
        <p:spPr>
          <a:xfrm>
            <a:off x="457200" y="1599840"/>
            <a:ext cx="8305920" cy="426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343080" indent="-343080">
              <a:spcBef>
                <a:spcPts val="2100"/>
              </a:spcBef>
              <a:spcAft>
                <a:spcPts val="1749"/>
              </a:spcAft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Bust and Boom Cycle of Electricity Prices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2100"/>
              </a:spcBef>
              <a:spcAft>
                <a:spcPts val="1749"/>
              </a:spcAft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Merchant Generation Subject to Volatile Commodity Prices -- Caps Will Inhibit Investment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2100"/>
              </a:spcBef>
              <a:spcAft>
                <a:spcPts val="1749"/>
              </a:spcAft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 Ratebase New Resources With Guaranteed Capital Recovery -- Stranded Cost Problem!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2100"/>
              </a:spcBef>
              <a:spcAft>
                <a:spcPts val="1749"/>
              </a:spcAft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Will It Take to Get the Demand Side Involved in a Significant Way?  Technological Change and Price Signals!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2100"/>
              </a:spcBef>
              <a:spcAft>
                <a:spcPts val="1749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440" y="457200"/>
            <a:ext cx="80010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Fundamental Summary</a:t>
            </a:r>
            <a:br>
              <a:rPr sz="3200"/>
            </a:b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 Power Scarce?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83808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2100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Load Growth Fueled by Strong Economy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2100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Fooled by Excellent Hydro Years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2100"/>
              </a:spcBef>
              <a:buClr>
                <a:srgbClr val="000000"/>
              </a:buClr>
              <a:buSzPct val="7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Little New Generation in Recent Years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>
            <a:off x="8686800" y="659772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-3-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"/>
          <p:cNvGraphicFramePr/>
          <p:nvPr/>
        </p:nvGraphicFramePr>
        <p:xfrm>
          <a:off x="457200" y="457200"/>
          <a:ext cx="8001000" cy="6194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457200"/>
                    <a:ext cx="8001000" cy="6194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9" name=""/>
          <p:cNvSpPr/>
          <p:nvPr/>
        </p:nvSpPr>
        <p:spPr>
          <a:xfrm>
            <a:off x="8686800" y="659772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-4-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"/>
          <p:cNvGraphicFramePr/>
          <p:nvPr/>
        </p:nvGraphicFramePr>
        <p:xfrm>
          <a:off x="790560" y="461880"/>
          <a:ext cx="756432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90560" y="461880"/>
                    <a:ext cx="756432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2" name=""/>
          <p:cNvSpPr/>
          <p:nvPr/>
        </p:nvSpPr>
        <p:spPr>
          <a:xfrm>
            <a:off x="8686800" y="659772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-5-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" descr=""/>
          <p:cNvPicPr/>
          <p:nvPr/>
        </p:nvPicPr>
        <p:blipFill>
          <a:blip r:embed="rId1"/>
          <a:stretch/>
        </p:blipFill>
        <p:spPr>
          <a:xfrm>
            <a:off x="304920" y="380880"/>
            <a:ext cx="8458200" cy="6248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4" name=""/>
          <p:cNvSpPr/>
          <p:nvPr/>
        </p:nvSpPr>
        <p:spPr>
          <a:xfrm>
            <a:off x="8686800" y="659772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-6-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"/>
          <p:cNvGraphicFramePr/>
          <p:nvPr/>
        </p:nvGraphicFramePr>
        <p:xfrm>
          <a:off x="762120" y="2438280"/>
          <a:ext cx="7546680" cy="5108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2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2438280"/>
                    <a:ext cx="7546680" cy="5108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7" name=""/>
          <p:cNvSpPr/>
          <p:nvPr/>
        </p:nvSpPr>
        <p:spPr>
          <a:xfrm>
            <a:off x="457200" y="5867280"/>
            <a:ext cx="8305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09480" y="533520"/>
            <a:ext cx="7772400" cy="83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Have We Been Fooled by Unusually Strong Hydro in Recent Years?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8686800" y="659448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-7-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1"/>
          <p:cNvSpPr>
            <a:spLocks noGrp="1"/>
          </p:cNvSpPr>
          <p:nvPr>
            <p:ph/>
          </p:nvPr>
        </p:nvSpPr>
        <p:spPr>
          <a:xfrm>
            <a:off x="685800" y="1599840"/>
            <a:ext cx="7772400" cy="4876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5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 Runoff Percent of Normal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" name=""/>
          <p:cNvGraphicFramePr/>
          <p:nvPr/>
        </p:nvGraphicFramePr>
        <p:xfrm>
          <a:off x="231840" y="461880"/>
          <a:ext cx="868032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1840" y="461880"/>
                    <a:ext cx="868032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3" name=""/>
          <p:cNvSpPr/>
          <p:nvPr/>
        </p:nvSpPr>
        <p:spPr>
          <a:xfrm>
            <a:off x="8686800" y="659448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-8-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" name=""/>
          <p:cNvGraphicFramePr/>
          <p:nvPr/>
        </p:nvGraphicFramePr>
        <p:xfrm>
          <a:off x="1908000" y="0"/>
          <a:ext cx="5299200" cy="6858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08000" y="0"/>
                    <a:ext cx="52992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6" name=""/>
          <p:cNvSpPr/>
          <p:nvPr/>
        </p:nvSpPr>
        <p:spPr>
          <a:xfrm>
            <a:off x="8686800" y="6594480"/>
            <a:ext cx="457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-9-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5190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2000-04-05T19:23:14Z</dcterms:created>
  <dc:creator>ddavids3</dc:creator>
  <dc:description/>
  <dc:language>en-US</dc:language>
  <cp:lastModifiedBy>ddavids3</cp:lastModifiedBy>
  <cp:lastPrinted>2000-08-14T17:12:11Z</cp:lastPrinted>
  <dcterms:modified xsi:type="dcterms:W3CDTF">2000-08-14T18:01:47Z</dcterms:modified>
  <cp:revision>134</cp:revision>
  <dc:subject/>
  <dc:title>West Power Trading</dc:title>
</cp:coreProperties>
</file>