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1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media/image9.wmf" ContentType="image/x-wmf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27A32A-E5FB-4D93-8CEC-77AD7B2259E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265425-6276-4705-9EF3-F1467B11622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4EC2BC-B699-4AC9-92CB-7FE00B10BFA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NE_C_WHI" descr=""/>
          <p:cNvPicPr/>
          <p:nvPr/>
        </p:nvPicPr>
        <p:blipFill>
          <a:blip r:embed="rId1"/>
          <a:stretch/>
        </p:blipFill>
        <p:spPr>
          <a:xfrm>
            <a:off x="7467480" y="5410080"/>
            <a:ext cx="90324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533520" y="1752480"/>
            <a:ext cx="7788240" cy="182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Oregon Public Utility Commission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14,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028320" y="5334120"/>
            <a:ext cx="274032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 Belden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/>
          </p:nvPr>
        </p:nvSpPr>
        <p:spPr>
          <a:xfrm>
            <a:off x="609120" y="1218960"/>
            <a:ext cx="80010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3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2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461880" y="1703520"/>
          <a:ext cx="7923240" cy="42274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1880" y="1703520"/>
                    <a:ext cx="7923240" cy="422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" name=""/>
          <p:cNvSpPr/>
          <p:nvPr/>
        </p:nvSpPr>
        <p:spPr>
          <a:xfrm>
            <a:off x="457200" y="5867280"/>
            <a:ext cx="830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580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WSCC Capacity Additions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-10-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"/>
          <p:cNvGraphicFramePr/>
          <p:nvPr/>
        </p:nvGraphicFramePr>
        <p:xfrm>
          <a:off x="304920" y="228600"/>
          <a:ext cx="8458200" cy="6014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28600"/>
                    <a:ext cx="8458200" cy="6014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-11-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 Problems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762120" y="1676520"/>
            <a:ext cx="8381880" cy="419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1 Emergency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Anticipation of Low Reserves.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Users Asked to Voluntarily Reduce Consumption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Times From May 22 to August 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2 Emergency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Reserves Fall Below 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2700 MW of Interruptible Load Curtailed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 Times From May 22 to August 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3 Emergency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Reserves Fall Below 1.5%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Load Cut - Rolling Blackouts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 Times From May 22 to August 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-12-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Fundamental Summary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-13-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1143000" y="1752480"/>
            <a:ext cx="7391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Scarcity is Real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Prices Driven  by Scarcity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Resources Required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 Plant Economics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304920" y="1447920"/>
            <a:ext cx="861048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LM 6000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Fuel: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 Rate: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10,000 Btu/Kwh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 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Structure: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 Debt @ 9%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 Equity @ 18%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Year Amortization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Cost to Build: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$27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Capital Recovery: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$3.7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Fixed O&amp;M: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$1.5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Total: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$5.2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-14-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533520" y="685800"/>
          <a:ext cx="7924680" cy="5486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685800"/>
                    <a:ext cx="7924680" cy="54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" name=""/>
          <p:cNvGraphicFramePr/>
          <p:nvPr/>
        </p:nvGraphicFramePr>
        <p:xfrm>
          <a:off x="0" y="168120"/>
          <a:ext cx="8839080" cy="6689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68120"/>
                    <a:ext cx="8839080" cy="668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9" name=""/>
          <p:cNvSpPr/>
          <p:nvPr/>
        </p:nvSpPr>
        <p:spPr>
          <a:xfrm>
            <a:off x="2133720" y="342900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600200" y="3048120"/>
            <a:ext cx="1752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18% ROE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-15-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" name=""/>
          <p:cNvGraphicFramePr/>
          <p:nvPr/>
        </p:nvGraphicFramePr>
        <p:xfrm>
          <a:off x="152280" y="0"/>
          <a:ext cx="8744040" cy="6553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0"/>
                    <a:ext cx="8744040" cy="655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-16-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Baseload Plant Economics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533520" y="1447920"/>
            <a:ext cx="861048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Frame 7FA Combined Cycle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Fuel: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 Rate: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7,100 Btu/Kwh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280 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Structure: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Debt @ 9%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Equity @ 15%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Year Amortization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Cost to Build: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$180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Capital Recovery: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24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Fixed O&amp;M: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3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Total: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$27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-17-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"/>
          <p:cNvGraphicFramePr/>
          <p:nvPr/>
        </p:nvGraphicFramePr>
        <p:xfrm>
          <a:off x="0" y="-119160"/>
          <a:ext cx="8686800" cy="6604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119160"/>
                    <a:ext cx="8686800" cy="660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0" name=""/>
          <p:cNvSpPr/>
          <p:nvPr/>
        </p:nvSpPr>
        <p:spPr>
          <a:xfrm>
            <a:off x="1828800" y="2666880"/>
            <a:ext cx="1143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15% ROE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286000" y="30481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-18-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440" y="457200"/>
            <a:ext cx="8001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Understanding Recent Power Prices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1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Fundamental Summary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Response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Response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Questions for the Future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"/>
          <p:cNvGraphicFramePr/>
          <p:nvPr/>
        </p:nvGraphicFramePr>
        <p:xfrm>
          <a:off x="0" y="-41400"/>
          <a:ext cx="9144000" cy="6899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41400"/>
                    <a:ext cx="9144000" cy="6899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5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-19-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Responsiveness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-20-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1599840"/>
            <a:ext cx="83059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2700 MW of Load on Interruptible Tariff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Load Management Programs Have Been Expensive and Small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MW to 300 MW of Shared Savings with IOU’s When Prices Exceed $250/MWh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230 MW in CAISO Participating Load Agreement with Capacity Costs of $750/MWh and Energy Costs Up to $750/MWh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Seldom Used - Most Participants Already Under Interruptible Tariff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1500"/>
              </a:spcBef>
              <a:spcAft>
                <a:spcPts val="125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228600" y="6477120"/>
            <a:ext cx="5867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Estimates for QF contract prices based on Lawrence Berkeley Laboratory Report published in 1996.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-21-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371600" y="304920"/>
            <a:ext cx="693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62120" y="228600"/>
            <a:ext cx="7543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Path from Regulated to Market Based Wholesale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228600" y="53352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53352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Do We Go From Here?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-22-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457200" y="1599840"/>
            <a:ext cx="83059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Bust and Boom Cycle of Electricity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Generation Subject to Volatile Commodity Prices -- Caps Will Inhibit Investment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 Ratebase New Resources With Guaranteed Capital Recovery -- Stranded Cost Problem!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Will It Take to Get the Demand Side Involved in a Significant Way?  Technological Change and Price Signals!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100"/>
              </a:spcBef>
              <a:spcAft>
                <a:spcPts val="174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440" y="457200"/>
            <a:ext cx="8001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Fundamental Summary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Power Scarce?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1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Growth Fueled by Strong Economy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Fooled by Excellent Hydro Years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Little New Generation in Recent Years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-3-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"/>
          <p:cNvGraphicFramePr/>
          <p:nvPr/>
        </p:nvGraphicFramePr>
        <p:xfrm>
          <a:off x="457200" y="457200"/>
          <a:ext cx="8001000" cy="6194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457200"/>
                    <a:ext cx="8001000" cy="619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-4-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"/>
          <p:cNvGraphicFramePr/>
          <p:nvPr/>
        </p:nvGraphicFramePr>
        <p:xfrm>
          <a:off x="790560" y="461880"/>
          <a:ext cx="756432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0560" y="461880"/>
                    <a:ext cx="756432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-5-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304920" y="380880"/>
            <a:ext cx="8458200" cy="624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-6-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"/>
          <p:cNvGraphicFramePr/>
          <p:nvPr/>
        </p:nvGraphicFramePr>
        <p:xfrm>
          <a:off x="762120" y="2438280"/>
          <a:ext cx="7546680" cy="5108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2438280"/>
                    <a:ext cx="7546680" cy="5108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" name=""/>
          <p:cNvSpPr/>
          <p:nvPr/>
        </p:nvSpPr>
        <p:spPr>
          <a:xfrm>
            <a:off x="457200" y="5867280"/>
            <a:ext cx="830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09480" y="53352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We Been Fooled by Unusually Strong Hydro in Recent Years?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-7-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1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Runoff Percent of Normal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"/>
          <p:cNvGraphicFramePr/>
          <p:nvPr/>
        </p:nvGraphicFramePr>
        <p:xfrm>
          <a:off x="231840" y="461880"/>
          <a:ext cx="868032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1840" y="461880"/>
                    <a:ext cx="868032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-8-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"/>
          <p:cNvGraphicFramePr/>
          <p:nvPr/>
        </p:nvGraphicFramePr>
        <p:xfrm>
          <a:off x="1908000" y="0"/>
          <a:ext cx="5299200" cy="6858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8000" y="0"/>
                    <a:ext cx="52992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-9-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2000-04-05T19:23:14Z</dcterms:created>
  <dc:creator>ddavids3</dc:creator>
  <dc:description/>
  <dc:language>en-US</dc:language>
  <cp:lastModifiedBy>tbelden</cp:lastModifiedBy>
  <cp:lastPrinted>2000-08-14T17:12:11Z</cp:lastPrinted>
  <dcterms:modified xsi:type="dcterms:W3CDTF">2000-08-16T13:29:15Z</dcterms:modified>
  <cp:revision>135</cp:revision>
  <dc:subject/>
  <dc:title>West Power Trading</dc:title>
</cp:coreProperties>
</file>