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24.wmf" ContentType="image/x-wmf"/>
  <Override PartName="/ppt/media/image6.png" ContentType="image/png"/>
  <Override PartName="/ppt/media/image10.png" ContentType="image/png"/>
  <Override PartName="/ppt/media/image7.png" ContentType="image/png"/>
  <Override PartName="/ppt/media/image11.png" ContentType="image/png"/>
  <Override PartName="/ppt/media/image8.png" ContentType="image/png"/>
  <Override PartName="/ppt/media/image18.png" ContentType="image/png"/>
  <Override PartName="/ppt/media/image9.png" ContentType="image/png"/>
  <Override PartName="/ppt/media/image27.png" ContentType="image/png"/>
  <Override PartName="/ppt/media/image3.wmf" ContentType="image/x-wmf"/>
  <Override PartName="/ppt/media/image12.wmf" ContentType="image/x-wmf"/>
  <Override PartName="/ppt/media/image28.png" ContentType="image/png"/>
  <Override PartName="/ppt/media/image13.wmf" ContentType="image/x-wmf"/>
  <Override PartName="/ppt/media/image30.png" ContentType="image/png"/>
  <Override PartName="/ppt/media/image5.png" ContentType="image/png"/>
  <Override PartName="/ppt/media/image4.png" ContentType="image/png"/>
  <Override PartName="/ppt/media/image2.wmf" ContentType="image/x-wmf"/>
  <Override PartName="/ppt/media/image26.png" ContentType="image/png"/>
  <Override PartName="/ppt/media/image1.wmf" ContentType="image/x-wmf"/>
  <Override PartName="/ppt/media/image25.png" ContentType="image/png"/>
  <Override PartName="/ppt/media/image14.wmf" ContentType="image/x-wmf"/>
  <Override PartName="/ppt/media/image29.png" ContentType="image/png"/>
  <Override PartName="/ppt/media/image15.wmf" ContentType="image/x-wmf"/>
  <Override PartName="/ppt/media/image16.wmf" ContentType="image/x-wmf"/>
  <Override PartName="/ppt/media/image21.png" ContentType="image/png"/>
  <Override PartName="/ppt/media/image17.png" ContentType="image/png"/>
  <Override PartName="/ppt/media/image20.wmf" ContentType="image/x-wmf"/>
  <Override PartName="/ppt/media/image19.png" ContentType="image/png"/>
  <Override PartName="/ppt/media/image22.wmf" ContentType="image/x-wmf"/>
  <Override PartName="/ppt/media/image23.wmf" ContentType="image/x-wmf"/>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1.docx" ContentType="application/vnd.openxmlformats-officedocument.wordprocessingml.documen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53.xml.rels" ContentType="application/vnd.openxmlformats-package.relationships+xml"/>
  <Override PartName="/ppt/slides/_rels/slide52.xml.rels" ContentType="application/vnd.openxmlformats-package.relationships+xml"/>
  <Override PartName="/ppt/slides/_rels/slide51.xml.rels" ContentType="application/vnd.openxmlformats-package.relationships+xml"/>
  <Override PartName="/ppt/slides/_rels/slide13.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42.xml" ContentType="application/vnd.openxmlformats-officedocument.presentationml.slide+xml"/>
  <Override PartName="/ppt/slides/slide54.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9.xml" ContentType="application/vnd.openxmlformats-officedocument.presentationml.notesSlide+xml"/>
  <Override PartName="/ppt/notesSlides/notesSlide25.xml" ContentType="application/vnd.openxmlformats-officedocument.presentationml.notesSlide+xml"/>
  <Override PartName="/ppt/notesSlides/notesSlide8.xml" ContentType="application/vnd.openxmlformats-officedocument.presentationml.notesSlide+xml"/>
  <Override PartName="/ppt/notesSlides/notesSlide24.xml" ContentType="application/vnd.openxmlformats-officedocument.presentationml.notesSlide+xml"/>
  <Override PartName="/ppt/notesSlides/notesSlide7.xml" ContentType="application/vnd.openxmlformats-officedocument.presentationml.notesSlide+xml"/>
  <Override PartName="/ppt/notesSlides/notesSlide23.xml" ContentType="application/vnd.openxmlformats-officedocument.presentationml.notesSlide+xml"/>
  <Override PartName="/ppt/notesSlides/notesSlide6.xml" ContentType="application/vnd.openxmlformats-officedocument.presentationml.notesSlide+xml"/>
  <Override PartName="/ppt/notesSlides/notesSlide22.xml" ContentType="application/vnd.openxmlformats-officedocument.presentationml.notesSlide+xml"/>
  <Override PartName="/ppt/notesSlides/notesSlide5.xml" ContentType="application/vnd.openxmlformats-officedocument.presentationml.notesSlide+xml"/>
  <Override PartName="/ppt/notesSlides/notesSlide21.xml" ContentType="application/vnd.openxmlformats-officedocument.presentationml.notesSlide+xml"/>
  <Override PartName="/ppt/notesSlides/notesSlide4.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3.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30.xml" ContentType="application/vnd.openxmlformats-officedocument.presentationml.notesSlide+xml"/>
  <Override PartName="/ppt/notesSlides/notesSlide28.xml" ContentType="application/vnd.openxmlformats-officedocument.presentationml.notesSlide+xml"/>
  <Override PartName="/ppt/notesSlides/notesSlide2.xml" ContentType="application/vnd.openxmlformats-officedocument.presentationml.notesSlide+xml"/>
  <Override PartName="/ppt/notesSlides/notesSlide29.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39.xml" ContentType="application/vnd.openxmlformats-officedocument.presentationml.notesSlide+xml"/>
  <Override PartName="/ppt/notesSlides/notesSlide41.xml" ContentType="application/vnd.openxmlformats-officedocument.presentationml.notesSlide+xml"/>
  <Override PartName="/ppt/notesSlides/notesSlide50.xml" ContentType="application/vnd.openxmlformats-officedocument.presentationml.notesSlide+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Slides/notesSlide48.xml" ContentType="application/vnd.openxmlformats-officedocument.presentationml.notesSlide+xml"/>
  <Override PartName="/ppt/notesSlides/notesSlide51.xml" ContentType="application/vnd.openxmlformats-officedocument.presentationml.notesSlide+xml"/>
  <Override PartName="/ppt/notesSlides/notesSlide14.xml" ContentType="application/vnd.openxmlformats-officedocument.presentationml.notesSlide+xml"/>
  <Override PartName="/ppt/notesSlides/notesSlide40.xml" ContentType="application/vnd.openxmlformats-officedocument.presentationml.notesSlide+xml"/>
  <Override PartName="/ppt/notesSlides/notesSlide38.xml" ContentType="application/vnd.openxmlformats-officedocument.presentationml.notesSlide+xml"/>
  <Override PartName="/ppt/notesSlides/notesSlide52.xml" ContentType="application/vnd.openxmlformats-officedocument.presentationml.notesSlide+xml"/>
  <Override PartName="/ppt/notesSlides/_rels/notesSlide47.xml.rels" ContentType="application/vnd.openxmlformats-package.relationships+xml"/>
  <Override PartName="/ppt/notesSlides/_rels/notesSlide10.xml.rels" ContentType="application/vnd.openxmlformats-package.relationships+xml"/>
  <Override PartName="/ppt/notesSlides/_rels/notesSlide12.xml.rels" ContentType="application/vnd.openxmlformats-package.relationships+xml"/>
  <Override PartName="/ppt/notesSlides/_rels/notesSlide49.xml.rels" ContentType="application/vnd.openxmlformats-package.relationships+xml"/>
  <Override PartName="/ppt/notesSlides/_rels/notesSlide3.xml.rels" ContentType="application/vnd.openxmlformats-package.relationships+xml"/>
  <Override PartName="/ppt/notesSlides/_rels/notesSlide31.xml.rels" ContentType="application/vnd.openxmlformats-package.relationships+xml"/>
  <Override PartName="/ppt/notesSlides/_rels/notesSlide32.xml.rels" ContentType="application/vnd.openxmlformats-package.relationships+xml"/>
  <Override PartName="/ppt/notesSlides/_rels/notesSlide33.xml.rels" ContentType="application/vnd.openxmlformats-package.relationships+xml"/>
  <Override PartName="/ppt/notesSlides/_rels/notesSlide34.xml.rels" ContentType="application/vnd.openxmlformats-package.relationships+xml"/>
  <Override PartName="/ppt/notesSlides/_rels/notesSlide35.xml.rels" ContentType="application/vnd.openxmlformats-package.relationships+xml"/>
  <Override PartName="/ppt/notesSlides/_rels/notesSlide36.xml.rels" ContentType="application/vnd.openxmlformats-package.relationships+xml"/>
  <Override PartName="/ppt/notesSlides/_rels/notesSlide37.xml.rels" ContentType="application/vnd.openxmlformats-package.relationships+xml"/>
  <Override PartName="/ppt/notesSlides/_rels/notesSlide54.xml.rels" ContentType="application/vnd.openxmlformats-package.relationships+xml"/>
  <Override PartName="/ppt/notesSlides/_rels/notesSlide42.xml.rels" ContentType="application/vnd.openxmlformats-package.relationships+xml"/>
  <Override PartName="/ppt/notesSlides/_rels/notesSlide53.xml.rels" ContentType="application/vnd.openxmlformats-package.relationships+xml"/>
  <Override PartName="/ppt/notesSlides/_rels/notesSlide52.xml.rels" ContentType="application/vnd.openxmlformats-package.relationships+xml"/>
  <Override PartName="/ppt/notesSlides/_rels/notesSlide38.xml.rels" ContentType="application/vnd.openxmlformats-package.relationships+xml"/>
  <Override PartName="/ppt/notesSlides/_rels/notesSlide40.xml.rels" ContentType="application/vnd.openxmlformats-package.relationships+xml"/>
  <Override PartName="/ppt/notesSlides/_rels/notesSlide14.xml.rels" ContentType="application/vnd.openxmlformats-package.relationships+xml"/>
  <Override PartName="/ppt/notesSlides/_rels/notesSlide5.xml.rels" ContentType="application/vnd.openxmlformats-package.relationships+xml"/>
  <Override PartName="/ppt/notesSlides/_rels/notesSlide51.xml.rels" ContentType="application/vnd.openxmlformats-package.relationships+xml"/>
  <Override PartName="/ppt/notesSlides/_rels/notesSlide48.xml.rels" ContentType="application/vnd.openxmlformats-package.relationships+xml"/>
  <Override PartName="/ppt/notesSlides/_rels/notesSlide11.xml.rels" ContentType="application/vnd.openxmlformats-package.relationships+xml"/>
  <Override PartName="/ppt/notesSlides/_rels/notesSlide2.xml.rels" ContentType="application/vnd.openxmlformats-package.relationships+xml"/>
  <Override PartName="/ppt/notesSlides/_rels/notesSlide20.xml.rels" ContentType="application/vnd.openxmlformats-package.relationships+xml"/>
  <Override PartName="/ppt/notesSlides/_rels/notesSlide18.xml.rels" ContentType="application/vnd.openxmlformats-package.relationships+xml"/>
  <Override PartName="/ppt/notesSlides/_rels/notesSlide9.xml.rels" ContentType="application/vnd.openxmlformats-package.relationships+xml"/>
  <Override PartName="/ppt/notesSlides/_rels/notesSlide24.xml.rels" ContentType="application/vnd.openxmlformats-package.relationships+xml"/>
  <Override PartName="/ppt/notesSlides/_rels/notesSlide19.xml.rels" ContentType="application/vnd.openxmlformats-package.relationships+xml"/>
  <Override PartName="/ppt/notesSlides/_rels/notesSlide21.xml.rels" ContentType="application/vnd.openxmlformats-package.relationships+xml"/>
  <Override PartName="/ppt/notesSlides/_rels/notesSlide22.xml.rels" ContentType="application/vnd.openxmlformats-package.relationships+xml"/>
  <Override PartName="/ppt/notesSlides/_rels/notesSlide23.xml.rels" ContentType="application/vnd.openxmlformats-package.relationships+xml"/>
  <Override PartName="/ppt/notesSlides/_rels/notesSlide17.xml.rels" ContentType="application/vnd.openxmlformats-package.relationships+xml"/>
  <Override PartName="/ppt/notesSlides/_rels/notesSlide8.xml.rels" ContentType="application/vnd.openxmlformats-package.relationships+xml"/>
  <Override PartName="/ppt/notesSlides/_rels/notesSlide25.xml.rels" ContentType="application/vnd.openxmlformats-package.relationships+xml"/>
  <Override PartName="/ppt/notesSlides/_rels/notesSlide26.xml.rels" ContentType="application/vnd.openxmlformats-package.relationships+xml"/>
  <Override PartName="/ppt/notesSlides/_rels/notesSlide27.xml.rels" ContentType="application/vnd.openxmlformats-package.relationships+xml"/>
  <Override PartName="/ppt/notesSlides/_rels/notesSlide7.xml.rels" ContentType="application/vnd.openxmlformats-package.relationships+xml"/>
  <Override PartName="/ppt/notesSlides/_rels/notesSlide16.xml.rels" ContentType="application/vnd.openxmlformats-package.relationships+xml"/>
  <Override PartName="/ppt/notesSlides/_rels/notesSlide6.xml.rels" ContentType="application/vnd.openxmlformats-package.relationships+xml"/>
  <Override PartName="/ppt/notesSlides/_rels/notesSlide15.xml.rels" ContentType="application/vnd.openxmlformats-package.relationships+xml"/>
  <Override PartName="/ppt/notesSlides/_rels/notesSlide30.xml.rels" ContentType="application/vnd.openxmlformats-package.relationships+xml"/>
  <Override PartName="/ppt/notesSlides/_rels/notesSlide28.xml.rels" ContentType="application/vnd.openxmlformats-package.relationships+xml"/>
  <Override PartName="/ppt/notesSlides/_rels/notesSlide29.xml.rels" ContentType="application/vnd.openxmlformats-package.relationships+xml"/>
  <Override PartName="/ppt/notesSlides/_rels/notesSlide43.xml.rels" ContentType="application/vnd.openxmlformats-package.relationships+xml"/>
  <Override PartName="/ppt/notesSlides/_rels/notesSlide44.xml.rels" ContentType="application/vnd.openxmlformats-package.relationships+xml"/>
  <Override PartName="/ppt/notesSlides/_rels/notesSlide45.xml.rels" ContentType="application/vnd.openxmlformats-package.relationships+xml"/>
  <Override PartName="/ppt/notesSlides/_rels/notesSlide46.xml.rels" ContentType="application/vnd.openxmlformats-package.relationships+xml"/>
  <Override PartName="/ppt/notesSlides/_rels/notesSlide39.xml.rels" ContentType="application/vnd.openxmlformats-package.relationships+xml"/>
  <Override PartName="/ppt/notesSlides/_rels/notesSlide41.xml.rels" ContentType="application/vnd.openxmlformats-package.relationships+xml"/>
  <Override PartName="/ppt/notesSlides/_rels/notesSlide50.xml.rels" ContentType="application/vnd.openxmlformats-package.relationships+xml"/>
  <Override PartName="/ppt/notesSlides/_rels/notesSlide4.xml.rels" ContentType="application/vnd.openxmlformats-package.relationships+xml"/>
  <Override PartName="/ppt/notesSlides/_rels/notesSlide13.xml.rels" ContentType="application/vnd.openxmlformats-package.relationships+xml"/>
  <Override PartName="/ppt/notesSlides/notesSlide53.xml" ContentType="application/vnd.openxmlformats-officedocument.presentationml.notesSlide+xml"/>
  <Override PartName="/ppt/notesSlides/notesSlide42.xml" ContentType="application/vnd.openxmlformats-officedocument.presentationml.notesSlide+xml"/>
  <Override PartName="/ppt/notesSlides/notesSlide54.xml" ContentType="application/vnd.openxmlformats-officedocument.presentationml.notesSlide+xml"/>
  <Override PartName="/ppt/notesSlides/notesSlide37.xml" ContentType="application/vnd.openxmlformats-officedocument.presentationml.notesSlide+xml"/>
  <Override PartName="/ppt/notesSlides/notesSlide36.xml" ContentType="application/vnd.openxmlformats-officedocument.presentationml.notesSlide+xml"/>
  <Override PartName="/ppt/notesSlides/notesSlide35.xml" ContentType="application/vnd.openxmlformats-officedocument.presentationml.notesSlide+xml"/>
  <Override PartName="/ppt/notesSlides/notesSlide34.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31.xml" ContentType="application/vnd.openxmlformats-officedocument.presentationml.notesSlide+xml"/>
  <Override PartName="/ppt/notesSlides/notesSlide49.xml" ContentType="application/vnd.openxmlformats-officedocument.presentationml.notesSlide+xml"/>
  <Override PartName="/ppt/notesSlides/notesSlide12.xml" ContentType="application/vnd.openxmlformats-officedocument.presentationml.notesSlide+xml"/>
  <Override PartName="/ppt/notesSlides/notesSlide10.xml" ContentType="application/vnd.openxmlformats-officedocument.presentationml.notesSlide+xml"/>
  <Override PartName="/ppt/notesSlides/notesSlide4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Lst>
  <p:sldSz cx="8959850" cy="6721475"/>
  <p:notesSz cx="9144000" cy="6858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
          <p:cNvSpPr/>
          <p:nvPr/>
        </p:nvSpPr>
        <p:spPr>
          <a:xfrm>
            <a:off x="0" y="0"/>
            <a:ext cx="9144000" cy="6858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48" name="PlaceHolder 1"/>
          <p:cNvSpPr>
            <a:spLocks noGrp="1"/>
          </p:cNvSpPr>
          <p:nvPr>
            <p:ph type="sldImg"/>
          </p:nvPr>
        </p:nvSpPr>
        <p:spPr>
          <a:xfrm>
            <a:off x="1658880" y="1623960"/>
            <a:ext cx="6734160" cy="5051520"/>
          </a:xfrm>
          <a:prstGeom prst="rect">
            <a:avLst/>
          </a:prstGeom>
          <a:solidFill>
            <a:srgbClr val="ffffff"/>
          </a:solidFill>
          <a:ln w="0">
            <a:noFill/>
          </a:ln>
        </p:spPr>
        <p:txBody>
          <a:bodyPr lIns="90000" rIns="90000" tIns="46800" bIns="46800" anchor="ctr">
            <a:noAutofit/>
          </a:bodyPr>
          <a:p>
            <a:r>
              <a:rPr b="0" lang="en-US" sz="2400" strike="noStrike" u="none">
                <a:solidFill>
                  <a:srgbClr val="000000"/>
                </a:solidFill>
                <a:effectLst/>
                <a:uFillTx/>
                <a:latin typeface="Arial"/>
              </a:rPr>
              <a:t>Click to move the slide</a:t>
            </a:r>
            <a:endParaRPr b="0" lang="en-US" sz="2400" strike="noStrike" u="none">
              <a:solidFill>
                <a:srgbClr val="000000"/>
              </a:solidFill>
              <a:effectLst/>
              <a:uFillTx/>
              <a:latin typeface="Arial"/>
            </a:endParaRPr>
          </a:p>
        </p:txBody>
      </p:sp>
      <p:sp>
        <p:nvSpPr>
          <p:cNvPr id="49" name="PlaceHolder 2"/>
          <p:cNvSpPr>
            <a:spLocks noGrp="1"/>
          </p:cNvSpPr>
          <p:nvPr>
            <p:ph type="body"/>
          </p:nvPr>
        </p:nvSpPr>
        <p:spPr>
          <a:xfrm>
            <a:off x="1755720" y="456840"/>
            <a:ext cx="5486400" cy="1832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Click to edit the notes format</a:t>
            </a:r>
            <a:endParaRPr b="0" lang="en-US" sz="1200" strike="noStrike" u="none">
              <a:solidFill>
                <a:srgbClr val="000000"/>
              </a:solidFill>
              <a:effectLst/>
              <a:uFillTx/>
              <a:latin typeface="Palatino"/>
            </a:endParaRPr>
          </a:p>
        </p:txBody>
      </p:sp>
      <p:sp>
        <p:nvSpPr>
          <p:cNvPr id="50" name="PlaceHolder 3"/>
          <p:cNvSpPr>
            <a:spLocks noGrp="1"/>
          </p:cNvSpPr>
          <p:nvPr>
            <p:ph type="sldNum" idx="6"/>
          </p:nvPr>
        </p:nvSpPr>
        <p:spPr>
          <a:xfrm>
            <a:off x="7442280" y="6671160"/>
            <a:ext cx="1698480" cy="183240"/>
          </a:xfrm>
          <a:prstGeom prst="rect">
            <a:avLst/>
          </a:prstGeom>
          <a:noFill/>
          <a:ln w="0">
            <a:noFill/>
          </a:ln>
        </p:spPr>
        <p:txBody>
          <a:bodyPr lIns="0" rIns="0" tIns="0" bIns="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95F30FD-E02D-486B-AF7E-AA152950AA8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1" name="PlaceHolder 4"/>
          <p:cNvSpPr>
            <a:spLocks noGrp="1"/>
          </p:cNvSpPr>
          <p:nvPr>
            <p:ph type="ftr" idx="7"/>
          </p:nvPr>
        </p:nvSpPr>
        <p:spPr>
          <a:xfrm>
            <a:off x="5850000" y="139680"/>
            <a:ext cx="2836800" cy="122400"/>
          </a:xfrm>
          <a:prstGeom prst="rect">
            <a:avLst/>
          </a:prstGeom>
          <a:noFill/>
          <a:ln w="0">
            <a:noFill/>
          </a:ln>
        </p:spPr>
        <p:txBody>
          <a:bodyPr lIns="0" rIns="0" tIns="0" bIns="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txho/enx102/1217/00404mb.ppt</a:t>
            </a:r>
            <a:endParaRPr b="0" lang="en-US" sz="800" strike="noStrike" u="none">
              <a:solidFill>
                <a:srgbClr val="000000"/>
              </a:solidFill>
              <a:effectLst/>
              <a:uFillTx/>
              <a:latin typeface="Times New Roman"/>
            </a:endParaRPr>
          </a:p>
        </p:txBody>
      </p:sp>
      <p:sp>
        <p:nvSpPr>
          <p:cNvPr id="52"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1.xml.rels><?xml version="1.0" encoding="UTF-8"?>
<Relationships xmlns="http://schemas.openxmlformats.org/package/2006/relationships"><Relationship Id="rId1" Type="http://schemas.openxmlformats.org/officeDocument/2006/relationships/slide" Target="../slides/slide31.xml"/><Relationship Id="rId2" Type="http://schemas.openxmlformats.org/officeDocument/2006/relationships/notesMaster" Target="../notesMasters/notesMaster1.xml"/>
</Relationships>
</file>

<file path=ppt/notesSlides/_rels/notesSlide32.xml.rels><?xml version="1.0" encoding="UTF-8"?>
<Relationships xmlns="http://schemas.openxmlformats.org/package/2006/relationships"><Relationship Id="rId1" Type="http://schemas.openxmlformats.org/officeDocument/2006/relationships/slide" Target="../slides/slide32.xml"/><Relationship Id="rId2" Type="http://schemas.openxmlformats.org/officeDocument/2006/relationships/notesMaster" Target="../notesMasters/notesMaster1.xml"/>
</Relationships>
</file>

<file path=ppt/notesSlides/_rels/notesSlide33.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
</Relationships>
</file>

<file path=ppt/notesSlides/_rels/notesSlide34.xml.rels><?xml version="1.0" encoding="UTF-8"?>
<Relationships xmlns="http://schemas.openxmlformats.org/package/2006/relationships"><Relationship Id="rId1" Type="http://schemas.openxmlformats.org/officeDocument/2006/relationships/slide" Target="../slides/slide34.xml"/><Relationship Id="rId2" Type="http://schemas.openxmlformats.org/officeDocument/2006/relationships/notesMaster" Target="../notesMasters/notesMaster1.xml"/>
</Relationships>
</file>

<file path=ppt/notesSlides/_rels/notesSlide35.xml.rels><?xml version="1.0" encoding="UTF-8"?>
<Relationships xmlns="http://schemas.openxmlformats.org/package/2006/relationships"><Relationship Id="rId1" Type="http://schemas.openxmlformats.org/officeDocument/2006/relationships/slide" Target="../slides/slide35.xml"/><Relationship Id="rId2" Type="http://schemas.openxmlformats.org/officeDocument/2006/relationships/notesMaster" Target="../notesMasters/notesMaster1.xml"/>
</Relationships>
</file>

<file path=ppt/notesSlides/_rels/notesSlide36.xml.rels><?xml version="1.0" encoding="UTF-8"?>
<Relationships xmlns="http://schemas.openxmlformats.org/package/2006/relationships"><Relationship Id="rId1" Type="http://schemas.openxmlformats.org/officeDocument/2006/relationships/slide" Target="../slides/slide36.xml"/><Relationship Id="rId2" Type="http://schemas.openxmlformats.org/officeDocument/2006/relationships/notesMaster" Target="../notesMasters/notesMaster1.xml"/>
</Relationships>
</file>

<file path=ppt/notesSlides/_rels/notesSlide37.xml.rels><?xml version="1.0" encoding="UTF-8"?>
<Relationships xmlns="http://schemas.openxmlformats.org/package/2006/relationships"><Relationship Id="rId1" Type="http://schemas.openxmlformats.org/officeDocument/2006/relationships/slide" Target="../slides/slide37.xml"/><Relationship Id="rId2" Type="http://schemas.openxmlformats.org/officeDocument/2006/relationships/notesMaster" Target="../notesMasters/notesMaster1.xml"/>
</Relationships>
</file>

<file path=ppt/notesSlides/_rels/notesSlide38.xml.rels><?xml version="1.0" encoding="UTF-8"?>
<Relationships xmlns="http://schemas.openxmlformats.org/package/2006/relationships"><Relationship Id="rId1" Type="http://schemas.openxmlformats.org/officeDocument/2006/relationships/slide" Target="../slides/slide38.xml"/><Relationship Id="rId2" Type="http://schemas.openxmlformats.org/officeDocument/2006/relationships/notesMaster" Target="../notesMasters/notesMaster1.xml"/>
</Relationships>
</file>

<file path=ppt/notesSlides/_rels/notesSlide39.xml.rels><?xml version="1.0" encoding="UTF-8"?>
<Relationships xmlns="http://schemas.openxmlformats.org/package/2006/relationships"><Relationship Id="rId1" Type="http://schemas.openxmlformats.org/officeDocument/2006/relationships/slide" Target="../slides/slide39.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40.xml.rels><?xml version="1.0" encoding="UTF-8"?>
<Relationships xmlns="http://schemas.openxmlformats.org/package/2006/relationships"><Relationship Id="rId1" Type="http://schemas.openxmlformats.org/officeDocument/2006/relationships/slide" Target="../slides/slide40.xml"/><Relationship Id="rId2" Type="http://schemas.openxmlformats.org/officeDocument/2006/relationships/notesMaster" Target="../notesMasters/notesMaster1.xml"/>
</Relationships>
</file>

<file path=ppt/notesSlides/_rels/notesSlide41.xml.rels><?xml version="1.0" encoding="UTF-8"?>
<Relationships xmlns="http://schemas.openxmlformats.org/package/2006/relationships"><Relationship Id="rId1" Type="http://schemas.openxmlformats.org/officeDocument/2006/relationships/slide" Target="../slides/slide41.xml"/><Relationship Id="rId2" Type="http://schemas.openxmlformats.org/officeDocument/2006/relationships/notesMaster" Target="../notesMasters/notesMaster1.xml"/>
</Relationships>
</file>

<file path=ppt/notesSlides/_rels/notesSlide42.xml.rels><?xml version="1.0" encoding="UTF-8"?>
<Relationships xmlns="http://schemas.openxmlformats.org/package/2006/relationships"><Relationship Id="rId1" Type="http://schemas.openxmlformats.org/officeDocument/2006/relationships/slide" Target="../slides/slide42.xml"/><Relationship Id="rId2" Type="http://schemas.openxmlformats.org/officeDocument/2006/relationships/notesMaster" Target="../notesMasters/notesMaster1.xml"/>
</Relationships>
</file>

<file path=ppt/notesSlides/_rels/notesSlide43.xml.rels><?xml version="1.0" encoding="UTF-8"?>
<Relationships xmlns="http://schemas.openxmlformats.org/package/2006/relationships"><Relationship Id="rId1" Type="http://schemas.openxmlformats.org/officeDocument/2006/relationships/slide" Target="../slides/slide43.xml"/><Relationship Id="rId2" Type="http://schemas.openxmlformats.org/officeDocument/2006/relationships/notesMaster" Target="../notesMasters/notesMaster1.xml"/>
</Relationships>
</file>

<file path=ppt/notesSlides/_rels/notesSlide44.xml.rels><?xml version="1.0" encoding="UTF-8"?>
<Relationships xmlns="http://schemas.openxmlformats.org/package/2006/relationships"><Relationship Id="rId1" Type="http://schemas.openxmlformats.org/officeDocument/2006/relationships/slide" Target="../slides/slide44.xml"/><Relationship Id="rId2" Type="http://schemas.openxmlformats.org/officeDocument/2006/relationships/notesMaster" Target="../notesMasters/notesMaster1.xml"/>
</Relationships>
</file>

<file path=ppt/notesSlides/_rels/notesSlide45.xml.rels><?xml version="1.0" encoding="UTF-8"?>
<Relationships xmlns="http://schemas.openxmlformats.org/package/2006/relationships"><Relationship Id="rId1" Type="http://schemas.openxmlformats.org/officeDocument/2006/relationships/slide" Target="../slides/slide45.xml"/><Relationship Id="rId2" Type="http://schemas.openxmlformats.org/officeDocument/2006/relationships/notesMaster" Target="../notesMasters/notesMaster1.xml"/>
</Relationships>
</file>

<file path=ppt/notesSlides/_rels/notesSlide46.xml.rels><?xml version="1.0" encoding="UTF-8"?>
<Relationships xmlns="http://schemas.openxmlformats.org/package/2006/relationships"><Relationship Id="rId1" Type="http://schemas.openxmlformats.org/officeDocument/2006/relationships/slide" Target="../slides/slide46.xml"/><Relationship Id="rId2" Type="http://schemas.openxmlformats.org/officeDocument/2006/relationships/notesMaster" Target="../notesMasters/notesMaster1.xml"/>
</Relationships>
</file>

<file path=ppt/notesSlides/_rels/notesSlide47.xml.rels><?xml version="1.0" encoding="UTF-8"?>
<Relationships xmlns="http://schemas.openxmlformats.org/package/2006/relationships"><Relationship Id="rId1" Type="http://schemas.openxmlformats.org/officeDocument/2006/relationships/slide" Target="../slides/slide47.xml"/><Relationship Id="rId2" Type="http://schemas.openxmlformats.org/officeDocument/2006/relationships/notesMaster" Target="../notesMasters/notesMaster1.xml"/>
</Relationships>
</file>

<file path=ppt/notesSlides/_rels/notesSlide48.xml.rels><?xml version="1.0" encoding="UTF-8"?>
<Relationships xmlns="http://schemas.openxmlformats.org/package/2006/relationships"><Relationship Id="rId1" Type="http://schemas.openxmlformats.org/officeDocument/2006/relationships/slide" Target="../slides/slide48.xml"/><Relationship Id="rId2" Type="http://schemas.openxmlformats.org/officeDocument/2006/relationships/notesMaster" Target="../notesMasters/notesMaster1.xml"/>
</Relationships>
</file>

<file path=ppt/notesSlides/_rels/notesSlide49.xml.rels><?xml version="1.0" encoding="UTF-8"?>
<Relationships xmlns="http://schemas.openxmlformats.org/package/2006/relationships"><Relationship Id="rId1" Type="http://schemas.openxmlformats.org/officeDocument/2006/relationships/slide" Target="../slides/slide49.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50.xml.rels><?xml version="1.0" encoding="UTF-8"?>
<Relationships xmlns="http://schemas.openxmlformats.org/package/2006/relationships"><Relationship Id="rId1" Type="http://schemas.openxmlformats.org/officeDocument/2006/relationships/slide" Target="../slides/slide50.xml"/><Relationship Id="rId2" Type="http://schemas.openxmlformats.org/officeDocument/2006/relationships/notesMaster" Target="../notesMasters/notesMaster1.xml"/>
</Relationships>
</file>

<file path=ppt/notesSlides/_rels/notesSlide51.xml.rels><?xml version="1.0" encoding="UTF-8"?>
<Relationships xmlns="http://schemas.openxmlformats.org/package/2006/relationships"><Relationship Id="rId1" Type="http://schemas.openxmlformats.org/officeDocument/2006/relationships/slide" Target="../slides/slide51.xml"/><Relationship Id="rId2" Type="http://schemas.openxmlformats.org/officeDocument/2006/relationships/notesMaster" Target="../notesMasters/notesMaster1.xml"/>
</Relationships>
</file>

<file path=ppt/notesSlides/_rels/notesSlide52.xml.rels><?xml version="1.0" encoding="UTF-8"?>
<Relationships xmlns="http://schemas.openxmlformats.org/package/2006/relationships"><Relationship Id="rId1" Type="http://schemas.openxmlformats.org/officeDocument/2006/relationships/slide" Target="../slides/slide52.xml"/><Relationship Id="rId2" Type="http://schemas.openxmlformats.org/officeDocument/2006/relationships/notesMaster" Target="../notesMasters/notesMaster1.xml"/>
</Relationships>
</file>

<file path=ppt/notesSlides/_rels/notesSlide53.xml.rels><?xml version="1.0" encoding="UTF-8"?>
<Relationships xmlns="http://schemas.openxmlformats.org/package/2006/relationships"><Relationship Id="rId1" Type="http://schemas.openxmlformats.org/officeDocument/2006/relationships/slide" Target="../slides/slide53.xml"/><Relationship Id="rId2" Type="http://schemas.openxmlformats.org/officeDocument/2006/relationships/notesMaster" Target="../notesMasters/notesMaster1.xml"/>
</Relationships>
</file>

<file path=ppt/notesSlides/_rels/notesSlide54.xml.rels><?xml version="1.0" encoding="UTF-8"?>
<Relationships xmlns="http://schemas.openxmlformats.org/package/2006/relationships"><Relationship Id="rId1" Type="http://schemas.openxmlformats.org/officeDocument/2006/relationships/slide" Target="../slides/slide54.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2" name="PlaceHolder 1"/>
          <p:cNvSpPr>
            <a:spLocks noGrp="1"/>
          </p:cNvSpPr>
          <p:nvPr>
            <p:ph type="sldImg"/>
          </p:nvPr>
        </p:nvSpPr>
        <p:spPr>
          <a:xfrm>
            <a:off x="1658880" y="1623960"/>
            <a:ext cx="6734160" cy="5051520"/>
          </a:xfrm>
          <a:prstGeom prst="rect">
            <a:avLst/>
          </a:prstGeom>
          <a:ln w="0">
            <a:noFill/>
          </a:ln>
        </p:spPr>
      </p:sp>
      <p:sp>
        <p:nvSpPr>
          <p:cNvPr id="1473"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74"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5" name="PlaceHolder 1"/>
          <p:cNvSpPr>
            <a:spLocks noGrp="1"/>
          </p:cNvSpPr>
          <p:nvPr>
            <p:ph type="sldImg"/>
          </p:nvPr>
        </p:nvSpPr>
        <p:spPr>
          <a:xfrm>
            <a:off x="1658880" y="1623960"/>
            <a:ext cx="6734160" cy="5051520"/>
          </a:xfrm>
          <a:prstGeom prst="rect">
            <a:avLst/>
          </a:prstGeom>
          <a:ln w="0">
            <a:noFill/>
          </a:ln>
        </p:spPr>
      </p:sp>
      <p:sp>
        <p:nvSpPr>
          <p:cNvPr id="1476"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77"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8" name="PlaceHolder 1"/>
          <p:cNvSpPr>
            <a:spLocks noGrp="1"/>
          </p:cNvSpPr>
          <p:nvPr>
            <p:ph type="sldImg"/>
          </p:nvPr>
        </p:nvSpPr>
        <p:spPr>
          <a:xfrm>
            <a:off x="1658880" y="1623960"/>
            <a:ext cx="6734160" cy="5051520"/>
          </a:xfrm>
          <a:prstGeom prst="rect">
            <a:avLst/>
          </a:prstGeom>
          <a:ln w="0">
            <a:noFill/>
          </a:ln>
        </p:spPr>
      </p:sp>
      <p:sp>
        <p:nvSpPr>
          <p:cNvPr id="1479"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80"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1" name="PlaceHolder 1"/>
          <p:cNvSpPr>
            <a:spLocks noGrp="1"/>
          </p:cNvSpPr>
          <p:nvPr>
            <p:ph type="sldImg"/>
          </p:nvPr>
        </p:nvSpPr>
        <p:spPr>
          <a:xfrm>
            <a:off x="1658880" y="1623960"/>
            <a:ext cx="6734160" cy="5051520"/>
          </a:xfrm>
          <a:prstGeom prst="rect">
            <a:avLst/>
          </a:prstGeom>
          <a:ln w="0">
            <a:noFill/>
          </a:ln>
        </p:spPr>
      </p:sp>
      <p:sp>
        <p:nvSpPr>
          <p:cNvPr id="1482"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83"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4" name="PlaceHolder 1"/>
          <p:cNvSpPr>
            <a:spLocks noGrp="1"/>
          </p:cNvSpPr>
          <p:nvPr>
            <p:ph type="sldImg"/>
          </p:nvPr>
        </p:nvSpPr>
        <p:spPr>
          <a:xfrm>
            <a:off x="1658880" y="1623960"/>
            <a:ext cx="6734160" cy="5051520"/>
          </a:xfrm>
          <a:prstGeom prst="rect">
            <a:avLst/>
          </a:prstGeom>
          <a:ln w="0">
            <a:noFill/>
          </a:ln>
        </p:spPr>
      </p:sp>
      <p:sp>
        <p:nvSpPr>
          <p:cNvPr id="1485"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86"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7" name="PlaceHolder 1"/>
          <p:cNvSpPr>
            <a:spLocks noGrp="1"/>
          </p:cNvSpPr>
          <p:nvPr>
            <p:ph type="sldImg"/>
          </p:nvPr>
        </p:nvSpPr>
        <p:spPr>
          <a:xfrm>
            <a:off x="1658880" y="1623960"/>
            <a:ext cx="6734160" cy="5051520"/>
          </a:xfrm>
          <a:prstGeom prst="rect">
            <a:avLst/>
          </a:prstGeom>
          <a:ln w="0">
            <a:noFill/>
          </a:ln>
        </p:spPr>
      </p:sp>
      <p:sp>
        <p:nvSpPr>
          <p:cNvPr id="1488"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89"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0" name="PlaceHolder 1"/>
          <p:cNvSpPr>
            <a:spLocks noGrp="1"/>
          </p:cNvSpPr>
          <p:nvPr>
            <p:ph type="sldImg"/>
          </p:nvPr>
        </p:nvSpPr>
        <p:spPr>
          <a:xfrm>
            <a:off x="1658880" y="1623960"/>
            <a:ext cx="6734160" cy="5051520"/>
          </a:xfrm>
          <a:prstGeom prst="rect">
            <a:avLst/>
          </a:prstGeom>
          <a:ln w="0">
            <a:noFill/>
          </a:ln>
        </p:spPr>
      </p:sp>
      <p:sp>
        <p:nvSpPr>
          <p:cNvPr id="1491"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92"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3" name="PlaceHolder 1"/>
          <p:cNvSpPr>
            <a:spLocks noGrp="1"/>
          </p:cNvSpPr>
          <p:nvPr>
            <p:ph type="sldImg"/>
          </p:nvPr>
        </p:nvSpPr>
        <p:spPr>
          <a:xfrm>
            <a:off x="1658880" y="1623960"/>
            <a:ext cx="6734160" cy="5051520"/>
          </a:xfrm>
          <a:prstGeom prst="rect">
            <a:avLst/>
          </a:prstGeom>
          <a:ln w="0">
            <a:noFill/>
          </a:ln>
        </p:spPr>
      </p:sp>
      <p:sp>
        <p:nvSpPr>
          <p:cNvPr id="1494"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95"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sldImg"/>
          </p:nvPr>
        </p:nvSpPr>
        <p:spPr>
          <a:xfrm>
            <a:off x="1658880" y="1623960"/>
            <a:ext cx="6734160" cy="5051520"/>
          </a:xfrm>
          <a:prstGeom prst="rect">
            <a:avLst/>
          </a:prstGeom>
          <a:ln w="0">
            <a:noFill/>
          </a:ln>
        </p:spPr>
      </p:sp>
      <p:sp>
        <p:nvSpPr>
          <p:cNvPr id="1497"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98"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9" name="PlaceHolder 1"/>
          <p:cNvSpPr>
            <a:spLocks noGrp="1"/>
          </p:cNvSpPr>
          <p:nvPr>
            <p:ph type="sldImg"/>
          </p:nvPr>
        </p:nvSpPr>
        <p:spPr>
          <a:xfrm>
            <a:off x="1658880" y="1623960"/>
            <a:ext cx="6734160" cy="5051520"/>
          </a:xfrm>
          <a:prstGeom prst="rect">
            <a:avLst/>
          </a:prstGeom>
          <a:ln w="0">
            <a:noFill/>
          </a:ln>
        </p:spPr>
      </p:sp>
      <p:sp>
        <p:nvSpPr>
          <p:cNvPr id="1500"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01"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8" name="PlaceHolder 1"/>
          <p:cNvSpPr>
            <a:spLocks noGrp="1"/>
          </p:cNvSpPr>
          <p:nvPr>
            <p:ph type="sldImg"/>
          </p:nvPr>
        </p:nvSpPr>
        <p:spPr>
          <a:xfrm>
            <a:off x="1658880" y="1623960"/>
            <a:ext cx="6734160" cy="5051520"/>
          </a:xfrm>
          <a:prstGeom prst="rect">
            <a:avLst/>
          </a:prstGeom>
          <a:ln w="0">
            <a:noFill/>
          </a:ln>
        </p:spPr>
      </p:sp>
      <p:sp>
        <p:nvSpPr>
          <p:cNvPr id="1449"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50"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sldImg"/>
          </p:nvPr>
        </p:nvSpPr>
        <p:spPr>
          <a:xfrm>
            <a:off x="1658880" y="1623960"/>
            <a:ext cx="6734160" cy="5051520"/>
          </a:xfrm>
          <a:prstGeom prst="rect">
            <a:avLst/>
          </a:prstGeom>
          <a:ln w="0">
            <a:noFill/>
          </a:ln>
        </p:spPr>
      </p:sp>
      <p:sp>
        <p:nvSpPr>
          <p:cNvPr id="1503"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04"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5" name="PlaceHolder 1"/>
          <p:cNvSpPr>
            <a:spLocks noGrp="1"/>
          </p:cNvSpPr>
          <p:nvPr>
            <p:ph type="sldImg"/>
          </p:nvPr>
        </p:nvSpPr>
        <p:spPr>
          <a:xfrm>
            <a:off x="1658880" y="1623960"/>
            <a:ext cx="6734160" cy="5051520"/>
          </a:xfrm>
          <a:prstGeom prst="rect">
            <a:avLst/>
          </a:prstGeom>
          <a:ln w="0">
            <a:noFill/>
          </a:ln>
        </p:spPr>
      </p:sp>
      <p:sp>
        <p:nvSpPr>
          <p:cNvPr id="1506"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07"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8" name="PlaceHolder 1"/>
          <p:cNvSpPr>
            <a:spLocks noGrp="1"/>
          </p:cNvSpPr>
          <p:nvPr>
            <p:ph type="sldImg"/>
          </p:nvPr>
        </p:nvSpPr>
        <p:spPr>
          <a:xfrm>
            <a:off x="1658880" y="1623960"/>
            <a:ext cx="6734160" cy="5051520"/>
          </a:xfrm>
          <a:prstGeom prst="rect">
            <a:avLst/>
          </a:prstGeom>
          <a:ln w="0">
            <a:noFill/>
          </a:ln>
        </p:spPr>
      </p:sp>
      <p:sp>
        <p:nvSpPr>
          <p:cNvPr id="1509"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10"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1" name="PlaceHolder 1"/>
          <p:cNvSpPr>
            <a:spLocks noGrp="1"/>
          </p:cNvSpPr>
          <p:nvPr>
            <p:ph type="sldImg"/>
          </p:nvPr>
        </p:nvSpPr>
        <p:spPr>
          <a:xfrm>
            <a:off x="1658880" y="1623960"/>
            <a:ext cx="6734160" cy="5051520"/>
          </a:xfrm>
          <a:prstGeom prst="rect">
            <a:avLst/>
          </a:prstGeom>
          <a:ln w="0">
            <a:noFill/>
          </a:ln>
        </p:spPr>
      </p:sp>
      <p:sp>
        <p:nvSpPr>
          <p:cNvPr id="1512"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13"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4" name="PlaceHolder 1"/>
          <p:cNvSpPr>
            <a:spLocks noGrp="1"/>
          </p:cNvSpPr>
          <p:nvPr>
            <p:ph type="sldImg"/>
          </p:nvPr>
        </p:nvSpPr>
        <p:spPr>
          <a:xfrm>
            <a:off x="1658880" y="1623960"/>
            <a:ext cx="6734160" cy="5051520"/>
          </a:xfrm>
          <a:prstGeom prst="rect">
            <a:avLst/>
          </a:prstGeom>
          <a:ln w="0">
            <a:noFill/>
          </a:ln>
        </p:spPr>
      </p:sp>
      <p:sp>
        <p:nvSpPr>
          <p:cNvPr id="1515"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16"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7" name="PlaceHolder 1"/>
          <p:cNvSpPr>
            <a:spLocks noGrp="1"/>
          </p:cNvSpPr>
          <p:nvPr>
            <p:ph type="sldImg"/>
          </p:nvPr>
        </p:nvSpPr>
        <p:spPr>
          <a:xfrm>
            <a:off x="1658880" y="1623960"/>
            <a:ext cx="6734160" cy="5051520"/>
          </a:xfrm>
          <a:prstGeom prst="rect">
            <a:avLst/>
          </a:prstGeom>
          <a:ln w="0">
            <a:noFill/>
          </a:ln>
        </p:spPr>
      </p:sp>
      <p:sp>
        <p:nvSpPr>
          <p:cNvPr id="1518"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19"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0" name="PlaceHolder 1"/>
          <p:cNvSpPr>
            <a:spLocks noGrp="1"/>
          </p:cNvSpPr>
          <p:nvPr>
            <p:ph type="sldImg"/>
          </p:nvPr>
        </p:nvSpPr>
        <p:spPr>
          <a:xfrm>
            <a:off x="1658880" y="1623960"/>
            <a:ext cx="6734160" cy="5051520"/>
          </a:xfrm>
          <a:prstGeom prst="rect">
            <a:avLst/>
          </a:prstGeom>
          <a:ln w="0">
            <a:noFill/>
          </a:ln>
        </p:spPr>
      </p:sp>
      <p:sp>
        <p:nvSpPr>
          <p:cNvPr id="1521"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22"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3" name="PlaceHolder 1"/>
          <p:cNvSpPr>
            <a:spLocks noGrp="1"/>
          </p:cNvSpPr>
          <p:nvPr>
            <p:ph type="sldImg"/>
          </p:nvPr>
        </p:nvSpPr>
        <p:spPr>
          <a:xfrm>
            <a:off x="1658880" y="1623960"/>
            <a:ext cx="6734160" cy="5051520"/>
          </a:xfrm>
          <a:prstGeom prst="rect">
            <a:avLst/>
          </a:prstGeom>
          <a:ln w="0">
            <a:noFill/>
          </a:ln>
        </p:spPr>
      </p:sp>
      <p:sp>
        <p:nvSpPr>
          <p:cNvPr id="1524"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25"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PlaceHolder 1"/>
          <p:cNvSpPr>
            <a:spLocks noGrp="1"/>
          </p:cNvSpPr>
          <p:nvPr>
            <p:ph type="sldImg"/>
          </p:nvPr>
        </p:nvSpPr>
        <p:spPr>
          <a:xfrm>
            <a:off x="1658880" y="1623960"/>
            <a:ext cx="6734160" cy="5051520"/>
          </a:xfrm>
          <a:prstGeom prst="rect">
            <a:avLst/>
          </a:prstGeom>
          <a:ln w="0">
            <a:noFill/>
          </a:ln>
        </p:spPr>
      </p:sp>
      <p:sp>
        <p:nvSpPr>
          <p:cNvPr id="1527"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28"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9" name="PlaceHolder 1"/>
          <p:cNvSpPr>
            <a:spLocks noGrp="1"/>
          </p:cNvSpPr>
          <p:nvPr>
            <p:ph type="sldImg"/>
          </p:nvPr>
        </p:nvSpPr>
        <p:spPr>
          <a:xfrm>
            <a:off x="1658880" y="1623960"/>
            <a:ext cx="6734160" cy="5051520"/>
          </a:xfrm>
          <a:prstGeom prst="rect">
            <a:avLst/>
          </a:prstGeom>
          <a:ln w="0">
            <a:noFill/>
          </a:ln>
        </p:spPr>
      </p:sp>
      <p:sp>
        <p:nvSpPr>
          <p:cNvPr id="1530"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31"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1" name="PlaceHolder 1"/>
          <p:cNvSpPr>
            <a:spLocks noGrp="1"/>
          </p:cNvSpPr>
          <p:nvPr>
            <p:ph type="sldImg"/>
          </p:nvPr>
        </p:nvSpPr>
        <p:spPr>
          <a:xfrm>
            <a:off x="1658880" y="1623960"/>
            <a:ext cx="6734160" cy="5051520"/>
          </a:xfrm>
          <a:prstGeom prst="rect">
            <a:avLst/>
          </a:prstGeom>
          <a:ln w="0">
            <a:noFill/>
          </a:ln>
        </p:spPr>
      </p:sp>
      <p:sp>
        <p:nvSpPr>
          <p:cNvPr id="1452"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53"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sldImg"/>
          </p:nvPr>
        </p:nvSpPr>
        <p:spPr>
          <a:xfrm>
            <a:off x="1658880" y="1623960"/>
            <a:ext cx="6734160" cy="5051520"/>
          </a:xfrm>
          <a:prstGeom prst="rect">
            <a:avLst/>
          </a:prstGeom>
          <a:ln w="0">
            <a:noFill/>
          </a:ln>
        </p:spPr>
      </p:sp>
      <p:sp>
        <p:nvSpPr>
          <p:cNvPr id="1533"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34"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sldImg"/>
          </p:nvPr>
        </p:nvSpPr>
        <p:spPr>
          <a:xfrm>
            <a:off x="1658880" y="1623960"/>
            <a:ext cx="6734160" cy="5051520"/>
          </a:xfrm>
          <a:prstGeom prst="rect">
            <a:avLst/>
          </a:prstGeom>
          <a:ln w="0">
            <a:noFill/>
          </a:ln>
        </p:spPr>
      </p:sp>
      <p:sp>
        <p:nvSpPr>
          <p:cNvPr id="1536"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37"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8" name="PlaceHolder 1"/>
          <p:cNvSpPr>
            <a:spLocks noGrp="1"/>
          </p:cNvSpPr>
          <p:nvPr>
            <p:ph type="sldImg"/>
          </p:nvPr>
        </p:nvSpPr>
        <p:spPr>
          <a:xfrm>
            <a:off x="1658880" y="1623960"/>
            <a:ext cx="6734160" cy="5051520"/>
          </a:xfrm>
          <a:prstGeom prst="rect">
            <a:avLst/>
          </a:prstGeom>
          <a:ln w="0">
            <a:noFill/>
          </a:ln>
        </p:spPr>
      </p:sp>
      <p:sp>
        <p:nvSpPr>
          <p:cNvPr id="1539"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40"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1" name="PlaceHolder 1"/>
          <p:cNvSpPr>
            <a:spLocks noGrp="1"/>
          </p:cNvSpPr>
          <p:nvPr>
            <p:ph type="sldImg"/>
          </p:nvPr>
        </p:nvSpPr>
        <p:spPr>
          <a:xfrm>
            <a:off x="1658880" y="1623960"/>
            <a:ext cx="6734160" cy="5051520"/>
          </a:xfrm>
          <a:prstGeom prst="rect">
            <a:avLst/>
          </a:prstGeom>
          <a:ln w="0">
            <a:noFill/>
          </a:ln>
        </p:spPr>
      </p:sp>
      <p:sp>
        <p:nvSpPr>
          <p:cNvPr id="1542"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43"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4" name="PlaceHolder 1"/>
          <p:cNvSpPr>
            <a:spLocks noGrp="1"/>
          </p:cNvSpPr>
          <p:nvPr>
            <p:ph type="sldImg"/>
          </p:nvPr>
        </p:nvSpPr>
        <p:spPr>
          <a:xfrm>
            <a:off x="1658880" y="1623960"/>
            <a:ext cx="6734160" cy="5051520"/>
          </a:xfrm>
          <a:prstGeom prst="rect">
            <a:avLst/>
          </a:prstGeom>
          <a:ln w="0">
            <a:noFill/>
          </a:ln>
        </p:spPr>
      </p:sp>
      <p:sp>
        <p:nvSpPr>
          <p:cNvPr id="1545"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46"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7" name="PlaceHolder 1"/>
          <p:cNvSpPr>
            <a:spLocks noGrp="1"/>
          </p:cNvSpPr>
          <p:nvPr>
            <p:ph type="sldImg"/>
          </p:nvPr>
        </p:nvSpPr>
        <p:spPr>
          <a:xfrm>
            <a:off x="1658880" y="1623960"/>
            <a:ext cx="6734160" cy="5051520"/>
          </a:xfrm>
          <a:prstGeom prst="rect">
            <a:avLst/>
          </a:prstGeom>
          <a:ln w="0">
            <a:noFill/>
          </a:ln>
        </p:spPr>
      </p:sp>
      <p:sp>
        <p:nvSpPr>
          <p:cNvPr id="1548"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49"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0" name="PlaceHolder 1"/>
          <p:cNvSpPr>
            <a:spLocks noGrp="1"/>
          </p:cNvSpPr>
          <p:nvPr>
            <p:ph type="sldImg"/>
          </p:nvPr>
        </p:nvSpPr>
        <p:spPr>
          <a:xfrm>
            <a:off x="1658880" y="1623960"/>
            <a:ext cx="6734160" cy="5051520"/>
          </a:xfrm>
          <a:prstGeom prst="rect">
            <a:avLst/>
          </a:prstGeom>
          <a:ln w="0">
            <a:noFill/>
          </a:ln>
        </p:spPr>
      </p:sp>
      <p:sp>
        <p:nvSpPr>
          <p:cNvPr id="1551"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52"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3" name="PlaceHolder 1"/>
          <p:cNvSpPr>
            <a:spLocks noGrp="1"/>
          </p:cNvSpPr>
          <p:nvPr>
            <p:ph type="sldImg"/>
          </p:nvPr>
        </p:nvSpPr>
        <p:spPr>
          <a:xfrm>
            <a:off x="1658880" y="1623960"/>
            <a:ext cx="6734160" cy="5051520"/>
          </a:xfrm>
          <a:prstGeom prst="rect">
            <a:avLst/>
          </a:prstGeom>
          <a:ln w="0">
            <a:noFill/>
          </a:ln>
        </p:spPr>
      </p:sp>
      <p:sp>
        <p:nvSpPr>
          <p:cNvPr id="1554"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55"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6" name="PlaceHolder 1"/>
          <p:cNvSpPr>
            <a:spLocks noGrp="1"/>
          </p:cNvSpPr>
          <p:nvPr>
            <p:ph type="sldImg"/>
          </p:nvPr>
        </p:nvSpPr>
        <p:spPr>
          <a:xfrm>
            <a:off x="1658880" y="1623960"/>
            <a:ext cx="6734160" cy="5051520"/>
          </a:xfrm>
          <a:prstGeom prst="rect">
            <a:avLst/>
          </a:prstGeom>
          <a:ln w="0">
            <a:noFill/>
          </a:ln>
        </p:spPr>
      </p:sp>
      <p:sp>
        <p:nvSpPr>
          <p:cNvPr id="1557"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58"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9" name="PlaceHolder 1"/>
          <p:cNvSpPr>
            <a:spLocks noGrp="1"/>
          </p:cNvSpPr>
          <p:nvPr>
            <p:ph type="sldImg"/>
          </p:nvPr>
        </p:nvSpPr>
        <p:spPr>
          <a:xfrm>
            <a:off x="1658880" y="1623960"/>
            <a:ext cx="6734160" cy="5051520"/>
          </a:xfrm>
          <a:prstGeom prst="rect">
            <a:avLst/>
          </a:prstGeom>
          <a:ln w="0">
            <a:noFill/>
          </a:ln>
        </p:spPr>
      </p:sp>
      <p:sp>
        <p:nvSpPr>
          <p:cNvPr id="1560"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61"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4" name="PlaceHolder 1"/>
          <p:cNvSpPr>
            <a:spLocks noGrp="1"/>
          </p:cNvSpPr>
          <p:nvPr>
            <p:ph type="sldImg"/>
          </p:nvPr>
        </p:nvSpPr>
        <p:spPr>
          <a:xfrm>
            <a:off x="1658880" y="1623960"/>
            <a:ext cx="6734160" cy="5051520"/>
          </a:xfrm>
          <a:prstGeom prst="rect">
            <a:avLst/>
          </a:prstGeom>
          <a:ln w="0">
            <a:noFill/>
          </a:ln>
        </p:spPr>
      </p:sp>
      <p:sp>
        <p:nvSpPr>
          <p:cNvPr id="1455"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56"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2" name="PlaceHolder 1"/>
          <p:cNvSpPr>
            <a:spLocks noGrp="1"/>
          </p:cNvSpPr>
          <p:nvPr>
            <p:ph type="sldImg"/>
          </p:nvPr>
        </p:nvSpPr>
        <p:spPr>
          <a:xfrm>
            <a:off x="1658880" y="1623960"/>
            <a:ext cx="6734160" cy="5051520"/>
          </a:xfrm>
          <a:prstGeom prst="rect">
            <a:avLst/>
          </a:prstGeom>
          <a:ln w="0">
            <a:noFill/>
          </a:ln>
        </p:spPr>
      </p:sp>
      <p:sp>
        <p:nvSpPr>
          <p:cNvPr id="1563"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64"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sldImg"/>
          </p:nvPr>
        </p:nvSpPr>
        <p:spPr>
          <a:xfrm>
            <a:off x="1658880" y="1623960"/>
            <a:ext cx="6734160" cy="5051520"/>
          </a:xfrm>
          <a:prstGeom prst="rect">
            <a:avLst/>
          </a:prstGeom>
          <a:ln w="0">
            <a:noFill/>
          </a:ln>
        </p:spPr>
      </p:sp>
      <p:sp>
        <p:nvSpPr>
          <p:cNvPr id="1566"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67"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8" name="PlaceHolder 1"/>
          <p:cNvSpPr>
            <a:spLocks noGrp="1"/>
          </p:cNvSpPr>
          <p:nvPr>
            <p:ph type="sldImg"/>
          </p:nvPr>
        </p:nvSpPr>
        <p:spPr>
          <a:xfrm>
            <a:off x="1658880" y="1623960"/>
            <a:ext cx="6734160" cy="5051520"/>
          </a:xfrm>
          <a:prstGeom prst="rect">
            <a:avLst/>
          </a:prstGeom>
          <a:ln w="0">
            <a:noFill/>
          </a:ln>
        </p:spPr>
      </p:sp>
      <p:sp>
        <p:nvSpPr>
          <p:cNvPr id="1569"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70"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1" name="PlaceHolder 1"/>
          <p:cNvSpPr>
            <a:spLocks noGrp="1"/>
          </p:cNvSpPr>
          <p:nvPr>
            <p:ph type="sldImg"/>
          </p:nvPr>
        </p:nvSpPr>
        <p:spPr>
          <a:xfrm>
            <a:off x="1658880" y="1623960"/>
            <a:ext cx="6734160" cy="5051520"/>
          </a:xfrm>
          <a:prstGeom prst="rect">
            <a:avLst/>
          </a:prstGeom>
          <a:ln w="0">
            <a:noFill/>
          </a:ln>
        </p:spPr>
      </p:sp>
      <p:sp>
        <p:nvSpPr>
          <p:cNvPr id="1572"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73"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4" name="PlaceHolder 1"/>
          <p:cNvSpPr>
            <a:spLocks noGrp="1"/>
          </p:cNvSpPr>
          <p:nvPr>
            <p:ph type="sldImg"/>
          </p:nvPr>
        </p:nvSpPr>
        <p:spPr>
          <a:xfrm>
            <a:off x="1658880" y="1623960"/>
            <a:ext cx="6734160" cy="5051520"/>
          </a:xfrm>
          <a:prstGeom prst="rect">
            <a:avLst/>
          </a:prstGeom>
          <a:ln w="0">
            <a:noFill/>
          </a:ln>
        </p:spPr>
      </p:sp>
      <p:sp>
        <p:nvSpPr>
          <p:cNvPr id="1575"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76"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7" name="PlaceHolder 1"/>
          <p:cNvSpPr>
            <a:spLocks noGrp="1"/>
          </p:cNvSpPr>
          <p:nvPr>
            <p:ph type="sldImg"/>
          </p:nvPr>
        </p:nvSpPr>
        <p:spPr>
          <a:xfrm>
            <a:off x="1658880" y="1623960"/>
            <a:ext cx="6734160" cy="5051520"/>
          </a:xfrm>
          <a:prstGeom prst="rect">
            <a:avLst/>
          </a:prstGeom>
          <a:ln w="0">
            <a:noFill/>
          </a:ln>
        </p:spPr>
      </p:sp>
      <p:sp>
        <p:nvSpPr>
          <p:cNvPr id="1578"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79"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0" name="PlaceHolder 1"/>
          <p:cNvSpPr>
            <a:spLocks noGrp="1"/>
          </p:cNvSpPr>
          <p:nvPr>
            <p:ph type="sldImg"/>
          </p:nvPr>
        </p:nvSpPr>
        <p:spPr>
          <a:xfrm>
            <a:off x="1658880" y="1623960"/>
            <a:ext cx="6734160" cy="5051520"/>
          </a:xfrm>
          <a:prstGeom prst="rect">
            <a:avLst/>
          </a:prstGeom>
          <a:ln w="0">
            <a:noFill/>
          </a:ln>
        </p:spPr>
      </p:sp>
      <p:sp>
        <p:nvSpPr>
          <p:cNvPr id="1581"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82"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3" name="PlaceHolder 1"/>
          <p:cNvSpPr>
            <a:spLocks noGrp="1"/>
          </p:cNvSpPr>
          <p:nvPr>
            <p:ph type="sldImg"/>
          </p:nvPr>
        </p:nvSpPr>
        <p:spPr>
          <a:xfrm>
            <a:off x="1658880" y="1623960"/>
            <a:ext cx="6734160" cy="5051520"/>
          </a:xfrm>
          <a:prstGeom prst="rect">
            <a:avLst/>
          </a:prstGeom>
          <a:ln w="0">
            <a:noFill/>
          </a:ln>
        </p:spPr>
      </p:sp>
      <p:sp>
        <p:nvSpPr>
          <p:cNvPr id="1584"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85"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6" name="PlaceHolder 1"/>
          <p:cNvSpPr>
            <a:spLocks noGrp="1"/>
          </p:cNvSpPr>
          <p:nvPr>
            <p:ph type="sldImg"/>
          </p:nvPr>
        </p:nvSpPr>
        <p:spPr>
          <a:xfrm>
            <a:off x="1658880" y="1623960"/>
            <a:ext cx="6734160" cy="5051520"/>
          </a:xfrm>
          <a:prstGeom prst="rect">
            <a:avLst/>
          </a:prstGeom>
          <a:ln w="0">
            <a:noFill/>
          </a:ln>
        </p:spPr>
      </p:sp>
      <p:sp>
        <p:nvSpPr>
          <p:cNvPr id="1587"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88"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9" name="PlaceHolder 1"/>
          <p:cNvSpPr>
            <a:spLocks noGrp="1"/>
          </p:cNvSpPr>
          <p:nvPr>
            <p:ph type="sldImg"/>
          </p:nvPr>
        </p:nvSpPr>
        <p:spPr>
          <a:xfrm>
            <a:off x="1658880" y="1623960"/>
            <a:ext cx="6734160" cy="5051520"/>
          </a:xfrm>
          <a:prstGeom prst="rect">
            <a:avLst/>
          </a:prstGeom>
          <a:ln w="0">
            <a:noFill/>
          </a:ln>
        </p:spPr>
      </p:sp>
      <p:sp>
        <p:nvSpPr>
          <p:cNvPr id="1590"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91"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7" name="PlaceHolder 1"/>
          <p:cNvSpPr>
            <a:spLocks noGrp="1"/>
          </p:cNvSpPr>
          <p:nvPr>
            <p:ph type="sldImg"/>
          </p:nvPr>
        </p:nvSpPr>
        <p:spPr>
          <a:xfrm>
            <a:off x="1658880" y="1623960"/>
            <a:ext cx="6734160" cy="5051520"/>
          </a:xfrm>
          <a:prstGeom prst="rect">
            <a:avLst/>
          </a:prstGeom>
          <a:ln w="0">
            <a:noFill/>
          </a:ln>
        </p:spPr>
      </p:sp>
      <p:sp>
        <p:nvSpPr>
          <p:cNvPr id="1458"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59"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2" name="PlaceHolder 1"/>
          <p:cNvSpPr>
            <a:spLocks noGrp="1"/>
          </p:cNvSpPr>
          <p:nvPr>
            <p:ph type="sldImg"/>
          </p:nvPr>
        </p:nvSpPr>
        <p:spPr>
          <a:xfrm>
            <a:off x="1658880" y="1623960"/>
            <a:ext cx="6734160" cy="5051520"/>
          </a:xfrm>
          <a:prstGeom prst="rect">
            <a:avLst/>
          </a:prstGeom>
          <a:ln w="0">
            <a:noFill/>
          </a:ln>
        </p:spPr>
      </p:sp>
      <p:sp>
        <p:nvSpPr>
          <p:cNvPr id="1593"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94"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5" name="PlaceHolder 1"/>
          <p:cNvSpPr>
            <a:spLocks noGrp="1"/>
          </p:cNvSpPr>
          <p:nvPr>
            <p:ph type="sldImg"/>
          </p:nvPr>
        </p:nvSpPr>
        <p:spPr>
          <a:xfrm>
            <a:off x="1658880" y="1623960"/>
            <a:ext cx="6734160" cy="5051520"/>
          </a:xfrm>
          <a:prstGeom prst="rect">
            <a:avLst/>
          </a:prstGeom>
          <a:ln w="0">
            <a:noFill/>
          </a:ln>
        </p:spPr>
      </p:sp>
      <p:sp>
        <p:nvSpPr>
          <p:cNvPr id="1596"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597"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8" name="PlaceHolder 1"/>
          <p:cNvSpPr>
            <a:spLocks noGrp="1"/>
          </p:cNvSpPr>
          <p:nvPr>
            <p:ph type="sldImg"/>
          </p:nvPr>
        </p:nvSpPr>
        <p:spPr>
          <a:xfrm>
            <a:off x="1658880" y="1623960"/>
            <a:ext cx="6734160" cy="5051520"/>
          </a:xfrm>
          <a:prstGeom prst="rect">
            <a:avLst/>
          </a:prstGeom>
          <a:ln w="0">
            <a:noFill/>
          </a:ln>
        </p:spPr>
      </p:sp>
      <p:sp>
        <p:nvSpPr>
          <p:cNvPr id="1599"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600"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sldImg"/>
          </p:nvPr>
        </p:nvSpPr>
        <p:spPr>
          <a:xfrm>
            <a:off x="1658880" y="1623960"/>
            <a:ext cx="6734160" cy="5051520"/>
          </a:xfrm>
          <a:prstGeom prst="rect">
            <a:avLst/>
          </a:prstGeom>
          <a:ln w="0">
            <a:noFill/>
          </a:ln>
        </p:spPr>
      </p:sp>
      <p:sp>
        <p:nvSpPr>
          <p:cNvPr id="1602"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603"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4" name="PlaceHolder 1"/>
          <p:cNvSpPr>
            <a:spLocks noGrp="1"/>
          </p:cNvSpPr>
          <p:nvPr>
            <p:ph type="sldImg"/>
          </p:nvPr>
        </p:nvSpPr>
        <p:spPr>
          <a:xfrm>
            <a:off x="1658880" y="1623960"/>
            <a:ext cx="6734160" cy="5051520"/>
          </a:xfrm>
          <a:prstGeom prst="rect">
            <a:avLst/>
          </a:prstGeom>
          <a:ln w="0">
            <a:noFill/>
          </a:ln>
        </p:spPr>
      </p:sp>
      <p:sp>
        <p:nvSpPr>
          <p:cNvPr id="1605"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606"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sldImg"/>
          </p:nvPr>
        </p:nvSpPr>
        <p:spPr>
          <a:xfrm>
            <a:off x="1658880" y="1623960"/>
            <a:ext cx="6734160" cy="5051520"/>
          </a:xfrm>
          <a:prstGeom prst="rect">
            <a:avLst/>
          </a:prstGeom>
          <a:ln w="0">
            <a:noFill/>
          </a:ln>
        </p:spPr>
      </p:sp>
      <p:sp>
        <p:nvSpPr>
          <p:cNvPr id="1461"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62"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3" name="PlaceHolder 1"/>
          <p:cNvSpPr>
            <a:spLocks noGrp="1"/>
          </p:cNvSpPr>
          <p:nvPr>
            <p:ph type="sldImg"/>
          </p:nvPr>
        </p:nvSpPr>
        <p:spPr>
          <a:xfrm>
            <a:off x="1658880" y="1623960"/>
            <a:ext cx="6734160" cy="5051520"/>
          </a:xfrm>
          <a:prstGeom prst="rect">
            <a:avLst/>
          </a:prstGeom>
          <a:ln w="0">
            <a:noFill/>
          </a:ln>
        </p:spPr>
      </p:sp>
      <p:sp>
        <p:nvSpPr>
          <p:cNvPr id="1464"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65"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6" name="PlaceHolder 1"/>
          <p:cNvSpPr>
            <a:spLocks noGrp="1"/>
          </p:cNvSpPr>
          <p:nvPr>
            <p:ph type="sldImg"/>
          </p:nvPr>
        </p:nvSpPr>
        <p:spPr>
          <a:xfrm>
            <a:off x="1658880" y="1623960"/>
            <a:ext cx="6734160" cy="5051520"/>
          </a:xfrm>
          <a:prstGeom prst="rect">
            <a:avLst/>
          </a:prstGeom>
          <a:ln w="0">
            <a:noFill/>
          </a:ln>
        </p:spPr>
      </p:sp>
      <p:sp>
        <p:nvSpPr>
          <p:cNvPr id="1467"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68"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9" name="PlaceHolder 1"/>
          <p:cNvSpPr>
            <a:spLocks noGrp="1"/>
          </p:cNvSpPr>
          <p:nvPr>
            <p:ph type="sldImg"/>
          </p:nvPr>
        </p:nvSpPr>
        <p:spPr>
          <a:xfrm>
            <a:off x="1658880" y="1623960"/>
            <a:ext cx="6734160" cy="5051520"/>
          </a:xfrm>
          <a:prstGeom prst="rect">
            <a:avLst/>
          </a:prstGeom>
          <a:ln w="0">
            <a:noFill/>
          </a:ln>
        </p:spPr>
      </p:sp>
      <p:sp>
        <p:nvSpPr>
          <p:cNvPr id="1470" name="PlaceHolder 2"/>
          <p:cNvSpPr>
            <a:spLocks noGrp="1"/>
          </p:cNvSpPr>
          <p:nvPr>
            <p:ph type="body"/>
          </p:nvPr>
        </p:nvSpPr>
        <p:spPr>
          <a:xfrm>
            <a:off x="1755720" y="456840"/>
            <a:ext cx="5486400" cy="1825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Palatino"/>
            </a:endParaRPr>
          </a:p>
        </p:txBody>
      </p:sp>
      <p:sp>
        <p:nvSpPr>
          <p:cNvPr id="1471" name="McK Separator"/>
          <p:cNvSpPr/>
          <p:nvPr/>
        </p:nvSpPr>
        <p:spPr>
          <a:xfrm>
            <a:off x="1752480" y="1592280"/>
            <a:ext cx="6546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38240" y="232920"/>
            <a:ext cx="8686800" cy="28980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Click to edit the title text format</a:t>
            </a:r>
            <a:endParaRPr b="1" lang="en-US" sz="1900" strike="noStrike" u="none">
              <a:solidFill>
                <a:srgbClr val="000000"/>
              </a:solidFill>
              <a:effectLst/>
              <a:uFillTx/>
              <a:latin typeface="Arial"/>
            </a:endParaRPr>
          </a:p>
        </p:txBody>
      </p:sp>
      <p:sp>
        <p:nvSpPr>
          <p:cNvPr id="1" name="PlaceHolder 2"/>
          <p:cNvSpPr>
            <a:spLocks noGrp="1"/>
          </p:cNvSpPr>
          <p:nvPr>
            <p:ph type="body"/>
          </p:nvPr>
        </p:nvSpPr>
        <p:spPr>
          <a:xfrm>
            <a:off x="138240" y="1064880"/>
            <a:ext cx="8686800" cy="170640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3760" indent="-158760">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26960" indent="-131760">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587520" indent="-15876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587520" indent="-15876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587520" indent="-15876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2" name="PlaceHolder 3"/>
          <p:cNvSpPr>
            <a:spLocks noGrp="1"/>
          </p:cNvSpPr>
          <p:nvPr>
            <p:ph type="ftr" idx="1"/>
          </p:nvPr>
        </p:nvSpPr>
        <p:spPr>
          <a:xfrm>
            <a:off x="4933440" y="75960"/>
            <a:ext cx="3676680" cy="122040"/>
          </a:xfrm>
          <a:prstGeom prst="rect">
            <a:avLst/>
          </a:prstGeom>
          <a:noFill/>
          <a:ln w="0">
            <a:noFill/>
          </a:ln>
        </p:spPr>
        <p:txBody>
          <a:bodyPr lIns="0" rIns="0" tIns="0" bIns="0" anchor="t">
            <a:noAutofit/>
          </a:bodyPr>
          <a:lstStyle>
            <a:lvl1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Times New Roman"/>
              </a:defRPr>
            </a:lvl1pPr>
          </a:lstStyle>
          <a:p>
            <a: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Times New Roman"/>
              </a:rPr>
              <a:t>txho/enx102/1217/00404mb.ppt</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7089840" y="6538680"/>
            <a:ext cx="1866960" cy="183240"/>
          </a:xfrm>
          <a:prstGeom prst="rect">
            <a:avLst/>
          </a:prstGeom>
          <a:noFill/>
          <a:ln w="0">
            <a:noFill/>
          </a:ln>
        </p:spPr>
        <p:txBody>
          <a:bodyPr lIns="0" rIns="0" tIns="0" bIns="0" anchor="t">
            <a:noAutofit/>
          </a:bodyPr>
          <a:lstStyle>
            <a:lvl1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1200" strike="noStrike" u="none">
                <a:solidFill>
                  <a:srgbClr val="000000"/>
                </a:solidFill>
                <a:effectLst/>
                <a:uFillTx/>
                <a:latin typeface="Times New Roman"/>
              </a:defRPr>
            </a:lvl1pPr>
          </a:lstStyle>
          <a:p>
            <a: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79795BB6-5994-43D5-B413-9883BE4E7BF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4" name="McK Slide Elements"/>
          <p:cNvGrpSpPr/>
          <p:nvPr/>
        </p:nvGrpSpPr>
        <p:grpSpPr>
          <a:xfrm>
            <a:off x="138240" y="293760"/>
            <a:ext cx="8688960" cy="6335640"/>
            <a:chOff x="138240" y="293760"/>
            <a:chExt cx="8688960" cy="6335640"/>
          </a:xfrm>
        </p:grpSpPr>
        <p:sp>
          <p:nvSpPr>
            <p:cNvPr id="5" name="McK Measure" hidden="1"/>
            <p:cNvSpPr/>
            <p:nvPr/>
          </p:nvSpPr>
          <p:spPr>
            <a:xfrm>
              <a:off x="140040" y="547560"/>
              <a:ext cx="143136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Arial"/>
              </a:endParaRPr>
            </a:p>
          </p:txBody>
        </p:sp>
        <p:sp>
          <p:nvSpPr>
            <p:cNvPr id="6" name="McK Footnote" hidden="1"/>
            <p:cNvSpPr/>
            <p:nvPr/>
          </p:nvSpPr>
          <p:spPr>
            <a:xfrm>
              <a:off x="138240" y="6237720"/>
              <a:ext cx="8686800" cy="39168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Sources</a:t>
              </a:r>
              <a:endParaRPr b="0" lang="en-US" sz="1200" strike="noStrike" u="none">
                <a:solidFill>
                  <a:srgbClr val="000000"/>
                </a:solidFill>
                <a:effectLst/>
                <a:uFillTx/>
                <a:latin typeface="Arial"/>
              </a:endParaRPr>
            </a:p>
          </p:txBody>
        </p:sp>
        <p:grpSp>
          <p:nvGrpSpPr>
            <p:cNvPr id="7" name="McK Sticker"/>
            <p:cNvGrpSpPr/>
            <p:nvPr/>
          </p:nvGrpSpPr>
          <p:grpSpPr>
            <a:xfrm>
              <a:off x="8164080" y="293760"/>
              <a:ext cx="661320" cy="215640"/>
              <a:chOff x="8164080" y="293760"/>
              <a:chExt cx="661320" cy="215640"/>
            </a:xfrm>
          </p:grpSpPr>
          <p:sp>
            <p:nvSpPr>
              <p:cNvPr id="8" name="McK Footnote" hidden="1"/>
              <p:cNvSpPr/>
              <p:nvPr/>
            </p:nvSpPr>
            <p:spPr>
              <a:xfrm>
                <a:off x="8164080" y="309600"/>
                <a:ext cx="66132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STICKER</a:t>
                </a:r>
                <a:endParaRPr b="0" lang="en-US" sz="1200" strike="noStrike" u="none">
                  <a:solidFill>
                    <a:srgbClr val="000000"/>
                  </a:solidFill>
                  <a:effectLst/>
                  <a:uFillTx/>
                  <a:latin typeface="Arial"/>
                </a:endParaRPr>
              </a:p>
            </p:txBody>
          </p:sp>
          <p:grpSp>
            <p:nvGrpSpPr>
              <p:cNvPr id="9" name=""/>
              <p:cNvGrpSpPr/>
              <p:nvPr/>
            </p:nvGrpSpPr>
            <p:grpSpPr>
              <a:xfrm>
                <a:off x="8167680" y="293760"/>
                <a:ext cx="656640" cy="215640"/>
                <a:chOff x="8167680" y="293760"/>
                <a:chExt cx="656640" cy="215640"/>
              </a:xfrm>
            </p:grpSpPr>
            <p:sp>
              <p:nvSpPr>
                <p:cNvPr id="10" name=""/>
                <p:cNvSpPr/>
                <p:nvPr/>
              </p:nvSpPr>
              <p:spPr>
                <a:xfrm>
                  <a:off x="8167680" y="293760"/>
                  <a:ext cx="6566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 name=""/>
                <p:cNvSpPr/>
                <p:nvPr/>
              </p:nvSpPr>
              <p:spPr>
                <a:xfrm>
                  <a:off x="8167680" y="509400"/>
                  <a:ext cx="6566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grpSp>
          <p:nvGrpSpPr>
            <p:cNvPr id="12" name="McK Legend"/>
            <p:cNvGrpSpPr/>
            <p:nvPr/>
          </p:nvGrpSpPr>
          <p:grpSpPr>
            <a:xfrm>
              <a:off x="7969320" y="776160"/>
              <a:ext cx="857880" cy="767520"/>
              <a:chOff x="7969320" y="776160"/>
              <a:chExt cx="857880" cy="767520"/>
            </a:xfrm>
          </p:grpSpPr>
          <p:grpSp>
            <p:nvGrpSpPr>
              <p:cNvPr id="13" name=""/>
              <p:cNvGrpSpPr/>
              <p:nvPr/>
            </p:nvGrpSpPr>
            <p:grpSpPr>
              <a:xfrm>
                <a:off x="7969320" y="776160"/>
                <a:ext cx="857880" cy="183240"/>
                <a:chOff x="7969320" y="776160"/>
                <a:chExt cx="857880" cy="183240"/>
              </a:xfrm>
            </p:grpSpPr>
            <p:sp>
              <p:nvSpPr>
                <p:cNvPr id="14" name="" hidden="1"/>
                <p:cNvSpPr/>
                <p:nvPr/>
              </p:nvSpPr>
              <p:spPr>
                <a:xfrm>
                  <a:off x="7969320" y="798480"/>
                  <a:ext cx="284040" cy="139680"/>
                </a:xfrm>
                <a:prstGeom prst="rect">
                  <a:avLst/>
                </a:prstGeom>
                <a:solidFill>
                  <a:srgbClr val="ffffff"/>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5" name="McK Footnote" hidden="1"/>
                <p:cNvSpPr/>
                <p:nvPr/>
              </p:nvSpPr>
              <p:spPr>
                <a:xfrm>
                  <a:off x="8317800" y="77616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16" name=""/>
              <p:cNvGrpSpPr/>
              <p:nvPr/>
            </p:nvGrpSpPr>
            <p:grpSpPr>
              <a:xfrm>
                <a:off x="7969320" y="969840"/>
                <a:ext cx="857880" cy="183240"/>
                <a:chOff x="7969320" y="969840"/>
                <a:chExt cx="857880" cy="183240"/>
              </a:xfrm>
            </p:grpSpPr>
            <p:sp>
              <p:nvSpPr>
                <p:cNvPr id="17" name="" hidden="1"/>
                <p:cNvSpPr/>
                <p:nvPr/>
              </p:nvSpPr>
              <p:spPr>
                <a:xfrm>
                  <a:off x="7969320" y="99216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8" name="McK Footnote" hidden="1"/>
                <p:cNvSpPr/>
                <p:nvPr/>
              </p:nvSpPr>
              <p:spPr>
                <a:xfrm>
                  <a:off x="8317800" y="96984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19" name=""/>
              <p:cNvGrpSpPr/>
              <p:nvPr/>
            </p:nvGrpSpPr>
            <p:grpSpPr>
              <a:xfrm>
                <a:off x="7969320" y="1165320"/>
                <a:ext cx="857880" cy="183240"/>
                <a:chOff x="7969320" y="1165320"/>
                <a:chExt cx="857880" cy="183240"/>
              </a:xfrm>
            </p:grpSpPr>
            <p:sp>
              <p:nvSpPr>
                <p:cNvPr id="20" name="" hidden="1"/>
                <p:cNvSpPr/>
                <p:nvPr/>
              </p:nvSpPr>
              <p:spPr>
                <a:xfrm>
                  <a:off x="7969320" y="1187640"/>
                  <a:ext cx="284040" cy="13968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21" name="McK Footnote" hidden="1"/>
                <p:cNvSpPr/>
                <p:nvPr/>
              </p:nvSpPr>
              <p:spPr>
                <a:xfrm>
                  <a:off x="8317800" y="116532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22" name=""/>
              <p:cNvGrpSpPr/>
              <p:nvPr/>
            </p:nvGrpSpPr>
            <p:grpSpPr>
              <a:xfrm>
                <a:off x="7969320" y="1360440"/>
                <a:ext cx="857880" cy="183240"/>
                <a:chOff x="7969320" y="1360440"/>
                <a:chExt cx="857880" cy="183240"/>
              </a:xfrm>
            </p:grpSpPr>
            <p:sp>
              <p:nvSpPr>
                <p:cNvPr id="23" name="" hidden="1"/>
                <p:cNvSpPr/>
                <p:nvPr/>
              </p:nvSpPr>
              <p:spPr>
                <a:xfrm>
                  <a:off x="7969320" y="1382400"/>
                  <a:ext cx="284040" cy="139680"/>
                </a:xfrm>
                <a:prstGeom prst="rect">
                  <a:avLst/>
                </a:prstGeom>
                <a:solidFill>
                  <a:srgbClr val="00000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24" name="McK Footnote" hidden="1"/>
                <p:cNvSpPr/>
                <p:nvPr/>
              </p:nvSpPr>
              <p:spPr>
                <a:xfrm>
                  <a:off x="8317800" y="136044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138240" y="232920"/>
            <a:ext cx="8686800" cy="28980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Click to edit the title text format</a:t>
            </a:r>
            <a:endParaRPr b="1" lang="en-US" sz="1900" strike="noStrike" u="none">
              <a:solidFill>
                <a:srgbClr val="000000"/>
              </a:solidFill>
              <a:effectLst/>
              <a:uFillTx/>
              <a:latin typeface="Arial"/>
            </a:endParaRPr>
          </a:p>
        </p:txBody>
      </p:sp>
      <p:sp>
        <p:nvSpPr>
          <p:cNvPr id="26" name="PlaceHolder 2"/>
          <p:cNvSpPr>
            <a:spLocks noGrp="1"/>
          </p:cNvSpPr>
          <p:nvPr>
            <p:ph type="body"/>
          </p:nvPr>
        </p:nvSpPr>
        <p:spPr>
          <a:xfrm>
            <a:off x="138240" y="1064880"/>
            <a:ext cx="8686800" cy="170640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3760" indent="-158760">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26960" indent="-131760">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587520" indent="-15876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587520" indent="-15876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587520" indent="-15876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27" name="PlaceHolder 3"/>
          <p:cNvSpPr>
            <a:spLocks noGrp="1"/>
          </p:cNvSpPr>
          <p:nvPr>
            <p:ph type="ftr" idx="3"/>
          </p:nvPr>
        </p:nvSpPr>
        <p:spPr>
          <a:xfrm>
            <a:off x="4933440" y="75960"/>
            <a:ext cx="3676680" cy="122040"/>
          </a:xfrm>
          <a:prstGeom prst="rect">
            <a:avLst/>
          </a:prstGeom>
          <a:noFill/>
          <a:ln w="0">
            <a:noFill/>
          </a:ln>
        </p:spPr>
        <p:txBody>
          <a:bodyPr lIns="0" rIns="0" tIns="0" bIns="0" anchor="t">
            <a:noAutofit/>
          </a:bodyPr>
          <a:lstStyle>
            <a:lvl1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Times New Roman"/>
              </a:defRPr>
            </a:lvl1pPr>
          </a:lstStyle>
          <a:p>
            <a: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Times New Roman"/>
              </a:rPr>
              <a:t>txho/enx102/1217/00404mb.ppt</a:t>
            </a:r>
            <a:endParaRPr b="0" lang="en-US" sz="800" strike="noStrike" u="none">
              <a:solidFill>
                <a:srgbClr val="000000"/>
              </a:solidFill>
              <a:effectLst/>
              <a:uFillTx/>
              <a:latin typeface="Times New Roman"/>
            </a:endParaRPr>
          </a:p>
        </p:txBody>
      </p:sp>
      <p:sp>
        <p:nvSpPr>
          <p:cNvPr id="28" name="PlaceHolder 4"/>
          <p:cNvSpPr>
            <a:spLocks noGrp="1"/>
          </p:cNvSpPr>
          <p:nvPr>
            <p:ph type="sldNum" idx="4"/>
          </p:nvPr>
        </p:nvSpPr>
        <p:spPr>
          <a:xfrm>
            <a:off x="7089840" y="6538680"/>
            <a:ext cx="1866960" cy="183240"/>
          </a:xfrm>
          <a:prstGeom prst="rect">
            <a:avLst/>
          </a:prstGeom>
          <a:noFill/>
          <a:ln w="0">
            <a:noFill/>
          </a:ln>
        </p:spPr>
        <p:txBody>
          <a:bodyPr lIns="0" rIns="0" tIns="0" bIns="0" anchor="t">
            <a:noAutofit/>
          </a:bodyPr>
          <a:lstStyle>
            <a:lvl1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1200" strike="noStrike" u="none">
                <a:solidFill>
                  <a:srgbClr val="000000"/>
                </a:solidFill>
                <a:effectLst/>
                <a:uFillTx/>
                <a:latin typeface="Times New Roman"/>
              </a:defRPr>
            </a:lvl1pPr>
          </a:lstStyle>
          <a:p>
            <a: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AE0F79F2-661F-40D1-A8BE-F858838018A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29" name="McK Slide Elements"/>
          <p:cNvGrpSpPr/>
          <p:nvPr/>
        </p:nvGrpSpPr>
        <p:grpSpPr>
          <a:xfrm>
            <a:off x="138240" y="293760"/>
            <a:ext cx="8688960" cy="6335640"/>
            <a:chOff x="138240" y="293760"/>
            <a:chExt cx="8688960" cy="6335640"/>
          </a:xfrm>
        </p:grpSpPr>
        <p:sp>
          <p:nvSpPr>
            <p:cNvPr id="5" name="McK Measure" hidden="1"/>
            <p:cNvSpPr/>
            <p:nvPr/>
          </p:nvSpPr>
          <p:spPr>
            <a:xfrm>
              <a:off x="140040" y="547560"/>
              <a:ext cx="143136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Arial"/>
              </a:endParaRPr>
            </a:p>
          </p:txBody>
        </p:sp>
        <p:sp>
          <p:nvSpPr>
            <p:cNvPr id="6" name="McK Footnote" hidden="1"/>
            <p:cNvSpPr/>
            <p:nvPr/>
          </p:nvSpPr>
          <p:spPr>
            <a:xfrm>
              <a:off x="138240" y="6237720"/>
              <a:ext cx="8686800" cy="39168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Sources</a:t>
              </a:r>
              <a:endParaRPr b="0" lang="en-US" sz="1200" strike="noStrike" u="none">
                <a:solidFill>
                  <a:srgbClr val="000000"/>
                </a:solidFill>
                <a:effectLst/>
                <a:uFillTx/>
                <a:latin typeface="Arial"/>
              </a:endParaRPr>
            </a:p>
          </p:txBody>
        </p:sp>
        <p:grpSp>
          <p:nvGrpSpPr>
            <p:cNvPr id="30" name="McK Sticker"/>
            <p:cNvGrpSpPr/>
            <p:nvPr/>
          </p:nvGrpSpPr>
          <p:grpSpPr>
            <a:xfrm>
              <a:off x="8164080" y="293760"/>
              <a:ext cx="661320" cy="215640"/>
              <a:chOff x="8164080" y="293760"/>
              <a:chExt cx="661320" cy="215640"/>
            </a:xfrm>
          </p:grpSpPr>
          <p:sp>
            <p:nvSpPr>
              <p:cNvPr id="8" name="McK Footnote" hidden="1"/>
              <p:cNvSpPr/>
              <p:nvPr/>
            </p:nvSpPr>
            <p:spPr>
              <a:xfrm>
                <a:off x="8164080" y="309600"/>
                <a:ext cx="66132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STICKER</a:t>
                </a:r>
                <a:endParaRPr b="0" lang="en-US" sz="1200" strike="noStrike" u="none">
                  <a:solidFill>
                    <a:srgbClr val="000000"/>
                  </a:solidFill>
                  <a:effectLst/>
                  <a:uFillTx/>
                  <a:latin typeface="Arial"/>
                </a:endParaRPr>
              </a:p>
            </p:txBody>
          </p:sp>
          <p:grpSp>
            <p:nvGrpSpPr>
              <p:cNvPr id="31" name=""/>
              <p:cNvGrpSpPr/>
              <p:nvPr/>
            </p:nvGrpSpPr>
            <p:grpSpPr>
              <a:xfrm>
                <a:off x="8167680" y="293760"/>
                <a:ext cx="656640" cy="215640"/>
                <a:chOff x="8167680" y="293760"/>
                <a:chExt cx="656640" cy="215640"/>
              </a:xfrm>
            </p:grpSpPr>
            <p:sp>
              <p:nvSpPr>
                <p:cNvPr id="32" name=""/>
                <p:cNvSpPr/>
                <p:nvPr/>
              </p:nvSpPr>
              <p:spPr>
                <a:xfrm>
                  <a:off x="8167680" y="293760"/>
                  <a:ext cx="6566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 name=""/>
                <p:cNvSpPr/>
                <p:nvPr/>
              </p:nvSpPr>
              <p:spPr>
                <a:xfrm>
                  <a:off x="8167680" y="509400"/>
                  <a:ext cx="6566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grpSp>
          <p:nvGrpSpPr>
            <p:cNvPr id="34" name="McK Legend"/>
            <p:cNvGrpSpPr/>
            <p:nvPr/>
          </p:nvGrpSpPr>
          <p:grpSpPr>
            <a:xfrm>
              <a:off x="7969320" y="776160"/>
              <a:ext cx="857880" cy="767520"/>
              <a:chOff x="7969320" y="776160"/>
              <a:chExt cx="857880" cy="767520"/>
            </a:xfrm>
          </p:grpSpPr>
          <p:grpSp>
            <p:nvGrpSpPr>
              <p:cNvPr id="35" name=""/>
              <p:cNvGrpSpPr/>
              <p:nvPr/>
            </p:nvGrpSpPr>
            <p:grpSpPr>
              <a:xfrm>
                <a:off x="7969320" y="776160"/>
                <a:ext cx="857880" cy="183240"/>
                <a:chOff x="7969320" y="776160"/>
                <a:chExt cx="857880" cy="183240"/>
              </a:xfrm>
            </p:grpSpPr>
            <p:sp>
              <p:nvSpPr>
                <p:cNvPr id="14" name="" hidden="1"/>
                <p:cNvSpPr/>
                <p:nvPr/>
              </p:nvSpPr>
              <p:spPr>
                <a:xfrm>
                  <a:off x="7969320" y="798480"/>
                  <a:ext cx="284040" cy="139680"/>
                </a:xfrm>
                <a:prstGeom prst="rect">
                  <a:avLst/>
                </a:prstGeom>
                <a:solidFill>
                  <a:srgbClr val="ffffff"/>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5" name="McK Footnote" hidden="1"/>
                <p:cNvSpPr/>
                <p:nvPr/>
              </p:nvSpPr>
              <p:spPr>
                <a:xfrm>
                  <a:off x="8317800" y="77616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36" name=""/>
              <p:cNvGrpSpPr/>
              <p:nvPr/>
            </p:nvGrpSpPr>
            <p:grpSpPr>
              <a:xfrm>
                <a:off x="7969320" y="969840"/>
                <a:ext cx="857880" cy="183240"/>
                <a:chOff x="7969320" y="969840"/>
                <a:chExt cx="857880" cy="183240"/>
              </a:xfrm>
            </p:grpSpPr>
            <p:sp>
              <p:nvSpPr>
                <p:cNvPr id="17" name="" hidden="1"/>
                <p:cNvSpPr/>
                <p:nvPr/>
              </p:nvSpPr>
              <p:spPr>
                <a:xfrm>
                  <a:off x="7969320" y="99216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8" name="McK Footnote" hidden="1"/>
                <p:cNvSpPr/>
                <p:nvPr/>
              </p:nvSpPr>
              <p:spPr>
                <a:xfrm>
                  <a:off x="8317800" y="96984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37" name=""/>
              <p:cNvGrpSpPr/>
              <p:nvPr/>
            </p:nvGrpSpPr>
            <p:grpSpPr>
              <a:xfrm>
                <a:off x="7969320" y="1165320"/>
                <a:ext cx="857880" cy="183240"/>
                <a:chOff x="7969320" y="1165320"/>
                <a:chExt cx="857880" cy="183240"/>
              </a:xfrm>
            </p:grpSpPr>
            <p:sp>
              <p:nvSpPr>
                <p:cNvPr id="20" name="" hidden="1"/>
                <p:cNvSpPr/>
                <p:nvPr/>
              </p:nvSpPr>
              <p:spPr>
                <a:xfrm>
                  <a:off x="7969320" y="1187640"/>
                  <a:ext cx="284040" cy="13968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21" name="McK Footnote" hidden="1"/>
                <p:cNvSpPr/>
                <p:nvPr/>
              </p:nvSpPr>
              <p:spPr>
                <a:xfrm>
                  <a:off x="8317800" y="116532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38" name=""/>
              <p:cNvGrpSpPr/>
              <p:nvPr/>
            </p:nvGrpSpPr>
            <p:grpSpPr>
              <a:xfrm>
                <a:off x="7969320" y="1360440"/>
                <a:ext cx="857880" cy="183240"/>
                <a:chOff x="7969320" y="1360440"/>
                <a:chExt cx="857880" cy="183240"/>
              </a:xfrm>
            </p:grpSpPr>
            <p:sp>
              <p:nvSpPr>
                <p:cNvPr id="23" name="" hidden="1"/>
                <p:cNvSpPr/>
                <p:nvPr/>
              </p:nvSpPr>
              <p:spPr>
                <a:xfrm>
                  <a:off x="7969320" y="1382400"/>
                  <a:ext cx="284040" cy="139680"/>
                </a:xfrm>
                <a:prstGeom prst="rect">
                  <a:avLst/>
                </a:prstGeom>
                <a:solidFill>
                  <a:srgbClr val="00000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24" name="McK Footnote" hidden="1"/>
                <p:cNvSpPr/>
                <p:nvPr/>
              </p:nvSpPr>
              <p:spPr>
                <a:xfrm>
                  <a:off x="8317800" y="136044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2639880" y="2703600"/>
            <a:ext cx="4260960" cy="36612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2400" strike="noStrike" u="none">
                <a:solidFill>
                  <a:srgbClr val="000000"/>
                </a:solidFill>
                <a:effectLst/>
                <a:uFillTx/>
                <a:latin typeface="Arial"/>
              </a:rPr>
              <a:t>Click to edit the title text format</a:t>
            </a:r>
            <a:endParaRPr b="0" lang="en-US" sz="2400" strike="noStrike" u="none">
              <a:solidFill>
                <a:srgbClr val="000000"/>
              </a:solidFill>
              <a:effectLst/>
              <a:uFillTx/>
              <a:latin typeface="Arial"/>
            </a:endParaRPr>
          </a:p>
        </p:txBody>
      </p:sp>
      <p:grpSp>
        <p:nvGrpSpPr>
          <p:cNvPr id="40" name="McK Title Elements"/>
          <p:cNvGrpSpPr/>
          <p:nvPr/>
        </p:nvGrpSpPr>
        <p:grpSpPr>
          <a:xfrm>
            <a:off x="2639880" y="2131920"/>
            <a:ext cx="4260960" cy="4518000"/>
            <a:chOff x="2639880" y="2131920"/>
            <a:chExt cx="4260960" cy="4518000"/>
          </a:xfrm>
        </p:grpSpPr>
        <p:sp>
          <p:nvSpPr>
            <p:cNvPr id="41" name="McK Confidential" hidden="1"/>
            <p:cNvSpPr/>
            <p:nvPr/>
          </p:nvSpPr>
          <p:spPr>
            <a:xfrm>
              <a:off x="2639880" y="2131920"/>
              <a:ext cx="4260960" cy="213840"/>
            </a:xfrm>
            <a:prstGeom prst="rect">
              <a:avLst/>
            </a:prstGeom>
            <a:noFill/>
            <a:ln w="0">
              <a:noFill/>
            </a:ln>
          </p:spPr>
          <p:style>
            <a:lnRef idx="0"/>
            <a:fillRef idx="0"/>
            <a:effectRef idx="0"/>
            <a:fontRef idx="minor"/>
          </p:style>
          <p:txBody>
            <a:bodyPr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Arial"/>
              </a:endParaRPr>
            </a:p>
          </p:txBody>
        </p:sp>
        <p:sp>
          <p:nvSpPr>
            <p:cNvPr id="42" name="McK Disclaimer" hidden="1"/>
            <p:cNvSpPr/>
            <p:nvPr/>
          </p:nvSpPr>
          <p:spPr>
            <a:xfrm>
              <a:off x="2639880" y="5967360"/>
              <a:ext cx="3770280" cy="682560"/>
            </a:xfrm>
            <a:prstGeom prst="rect">
              <a:avLst/>
            </a:prstGeom>
            <a:noFill/>
            <a:ln w="0">
              <a:noFill/>
            </a:ln>
          </p:spPr>
          <p:style>
            <a:lnRef idx="0"/>
            <a:fillRef idx="0"/>
            <a:effectRef idx="0"/>
            <a:fontRef idx="minor"/>
          </p:style>
          <p:txBody>
            <a:bodyPr lIns="0" rIns="0" tIns="0" bIns="0" anchor="b">
              <a:no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9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43" name="McK Document" hidden="1"/>
            <p:cNvSpPr/>
            <p:nvPr/>
          </p:nvSpPr>
          <p:spPr>
            <a:xfrm>
              <a:off x="2639880" y="4838760"/>
              <a:ext cx="4260960" cy="213840"/>
            </a:xfrm>
            <a:prstGeom prst="rect">
              <a:avLst/>
            </a:prstGeom>
            <a:noFill/>
            <a:ln w="0">
              <a:noFill/>
            </a:ln>
          </p:spPr>
          <p:style>
            <a:lnRef idx="0"/>
            <a:fillRef idx="0"/>
            <a:effectRef idx="0"/>
            <a:fontRef idx="minor"/>
          </p:style>
          <p:txBody>
            <a:bodyPr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400" strike="noStrike" u="none">
                  <a:solidFill>
                    <a:srgbClr val="000000"/>
                  </a:solidFill>
                  <a:effectLst/>
                  <a:uFillTx/>
                  <a:latin typeface="Arial"/>
                </a:rPr>
                <a:t>Document</a:t>
              </a:r>
              <a:endParaRPr b="0" lang="en-US" sz="1400" strike="noStrike" u="none">
                <a:solidFill>
                  <a:srgbClr val="000000"/>
                </a:solidFill>
                <a:effectLst/>
                <a:uFillTx/>
                <a:latin typeface="Arial"/>
              </a:endParaRPr>
            </a:p>
          </p:txBody>
        </p:sp>
        <p:sp>
          <p:nvSpPr>
            <p:cNvPr id="44" name="McK Date" hidden="1"/>
            <p:cNvSpPr/>
            <p:nvPr/>
          </p:nvSpPr>
          <p:spPr>
            <a:xfrm>
              <a:off x="2639880" y="5106960"/>
              <a:ext cx="4260960" cy="213840"/>
            </a:xfrm>
            <a:prstGeom prst="rect">
              <a:avLst/>
            </a:prstGeom>
            <a:noFill/>
            <a:ln w="0">
              <a:noFill/>
            </a:ln>
          </p:spPr>
          <p:style>
            <a:lnRef idx="0"/>
            <a:fillRef idx="0"/>
            <a:effectRef idx="0"/>
            <a:fontRef idx="minor"/>
          </p:style>
          <p:txBody>
            <a:bodyPr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400" strike="noStrike" u="none">
                  <a:solidFill>
                    <a:srgbClr val="000000"/>
                  </a:solidFill>
                  <a:effectLst/>
                  <a:uFillTx/>
                  <a:latin typeface="Arial"/>
                </a:rPr>
                <a:t>Date</a:t>
              </a:r>
              <a:endParaRPr b="0" lang="en-US" sz="1400" strike="noStrike" u="none">
                <a:solidFill>
                  <a:srgbClr val="000000"/>
                </a:solidFill>
                <a:effectLst/>
                <a:uFillTx/>
                <a:latin typeface="Arial"/>
              </a:endParaRPr>
            </a:p>
          </p:txBody>
        </p:sp>
      </p:grpSp>
      <p:sp>
        <p:nvSpPr>
          <p:cNvPr id="45" name="PlaceHolder 2"/>
          <p:cNvSpPr>
            <a:spLocks noGrp="1"/>
          </p:cNvSpPr>
          <p:nvPr>
            <p:ph type="ftr" idx="5"/>
          </p:nvPr>
        </p:nvSpPr>
        <p:spPr>
          <a:xfrm>
            <a:off x="4933440" y="75960"/>
            <a:ext cx="3676680" cy="122040"/>
          </a:xfrm>
          <a:prstGeom prst="rect">
            <a:avLst/>
          </a:prstGeom>
          <a:noFill/>
          <a:ln w="0">
            <a:noFill/>
          </a:ln>
        </p:spPr>
        <p:txBody>
          <a:bodyPr lIns="0" rIns="0" tIns="0" bIns="0" anchor="t">
            <a:noAutofit/>
          </a:bodyPr>
          <a:lstStyle>
            <a:lvl1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Times New Roman"/>
              </a:defRPr>
            </a:lvl1pPr>
          </a:lstStyle>
          <a:p>
            <a: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Times New Roman"/>
              </a:rPr>
              <a:t>txho/enx102/1217/00404mb.ppt</a:t>
            </a:r>
            <a:endParaRPr b="0" lang="en-US" sz="800" strike="noStrike" u="none">
              <a:solidFill>
                <a:srgbClr val="000000"/>
              </a:solidFill>
              <a:effectLst/>
              <a:uFillTx/>
              <a:latin typeface="Times New Roman"/>
            </a:endParaRPr>
          </a:p>
        </p:txBody>
      </p:sp>
      <p:sp>
        <p:nvSpPr>
          <p:cNvPr id="46" name="PlaceHolder 3"/>
          <p:cNvSpPr>
            <a:spLocks noGrp="1"/>
          </p:cNvSpPr>
          <p:nvPr>
            <p:ph type="body"/>
          </p:nvPr>
        </p:nvSpPr>
        <p:spPr>
          <a:xfrm>
            <a:off x="447840" y="1572480"/>
            <a:ext cx="8064000" cy="389772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1440" indent="0"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35000" algn="ctr">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295200" algn="ctr">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428760" algn="ctr">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428760">
              <a:spcBef>
                <a:spcPts val="4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428760">
              <a:spcBef>
                <a:spcPts val="4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2.wmf"/><Relationship Id="rId3" Type="http://schemas.openxmlformats.org/officeDocument/2006/relationships/image" Target="../media/image2.wmf"/><Relationship Id="rId4" Type="http://schemas.openxmlformats.org/officeDocument/2006/relationships/image" Target="../media/image2.wmf"/><Relationship Id="rId5" Type="http://schemas.openxmlformats.org/officeDocument/2006/relationships/image" Target="../media/image2.wmf"/><Relationship Id="rId6" Type="http://schemas.openxmlformats.org/officeDocument/2006/relationships/image" Target="../media/image1.wmf"/><Relationship Id="rId7" Type="http://schemas.openxmlformats.org/officeDocument/2006/relationships/image" Target="../media/image1.wmf"/><Relationship Id="rId8" Type="http://schemas.openxmlformats.org/officeDocument/2006/relationships/image" Target="../media/image1.wmf"/><Relationship Id="rId9" Type="http://schemas.openxmlformats.org/officeDocument/2006/relationships/image" Target="../media/image1.wmf"/><Relationship Id="rId10" Type="http://schemas.openxmlformats.org/officeDocument/2006/relationships/slideLayout" Target="../slideLayouts/slideLayout2.xml"/><Relationship Id="rId11"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2.xml"/><Relationship Id="rId4"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png"/><Relationship Id="rId3" Type="http://schemas.openxmlformats.org/officeDocument/2006/relationships/slideLayout" Target="../slideLayouts/slideLayout2.xml"/><Relationship Id="rId4"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png"/><Relationship Id="rId3" Type="http://schemas.openxmlformats.org/officeDocument/2006/relationships/slideLayout" Target="../slideLayouts/slideLayout2.xml"/><Relationship Id="rId4"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png"/><Relationship Id="rId3" Type="http://schemas.openxmlformats.org/officeDocument/2006/relationships/oleObject" Target="../embeddings/oleObject2.bin"/><Relationship Id="rId4" Type="http://schemas.openxmlformats.org/officeDocument/2006/relationships/image" Target="../media/image7.png"/><Relationship Id="rId5" Type="http://schemas.openxmlformats.org/officeDocument/2006/relationships/oleObject" Target="../embeddings/oleObject3.bin"/><Relationship Id="rId6" Type="http://schemas.openxmlformats.org/officeDocument/2006/relationships/image" Target="../media/image8.png"/><Relationship Id="rId7" Type="http://schemas.openxmlformats.org/officeDocument/2006/relationships/slideLayout" Target="../slideLayouts/slideLayout2.xml"/><Relationship Id="rId8"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png"/><Relationship Id="rId3" Type="http://schemas.openxmlformats.org/officeDocument/2006/relationships/slideLayout" Target="../slideLayouts/slideLayout2.xml"/><Relationship Id="rId4"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png"/><Relationship Id="rId3" Type="http://schemas.openxmlformats.org/officeDocument/2006/relationships/oleObject" Target="../embeddings/oleObject2.bin"/><Relationship Id="rId4" Type="http://schemas.openxmlformats.org/officeDocument/2006/relationships/image" Target="../media/image11.png"/><Relationship Id="rId5" Type="http://schemas.openxmlformats.org/officeDocument/2006/relationships/slideLayout" Target="../slideLayouts/slideLayout2.xml"/><Relationship Id="rId6"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slideLayout" Target="../slideLayouts/slideLayout2.xml"/><Relationship Id="rId4"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wmf"/><Relationship Id="rId3" Type="http://schemas.openxmlformats.org/officeDocument/2006/relationships/slideLayout" Target="../slideLayouts/slideLayout2.xml"/><Relationship Id="rId4"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wmf"/><Relationship Id="rId3" Type="http://schemas.openxmlformats.org/officeDocument/2006/relationships/slideLayout" Target="../slideLayouts/slideLayout2.xml"/><Relationship Id="rId4"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wmf"/><Relationship Id="rId3" Type="http://schemas.openxmlformats.org/officeDocument/2006/relationships/slideLayout" Target="../slideLayouts/slideLayout2.xml"/><Relationship Id="rId4"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wmf"/><Relationship Id="rId3" Type="http://schemas.openxmlformats.org/officeDocument/2006/relationships/slideLayout" Target="../slideLayouts/slideLayout2.xml"/><Relationship Id="rId4"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png"/><Relationship Id="rId3" Type="http://schemas.openxmlformats.org/officeDocument/2006/relationships/slideLayout" Target="../slideLayouts/slideLayout2.xml"/><Relationship Id="rId4"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8.png"/><Relationship Id="rId3" Type="http://schemas.openxmlformats.org/officeDocument/2006/relationships/slideLayout" Target="../slideLayouts/slideLayout2.xml"/><Relationship Id="rId4" Type="http://schemas.openxmlformats.org/officeDocument/2006/relationships/notesSlide" Target="../notesSlides/notesSlide31.xml"/>
</Relationships>
</file>

<file path=ppt/slides/_rels/slide3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9.png"/><Relationship Id="rId3" Type="http://schemas.openxmlformats.org/officeDocument/2006/relationships/slideLayout" Target="../slideLayouts/slideLayout2.xml"/><Relationship Id="rId4" Type="http://schemas.openxmlformats.org/officeDocument/2006/relationships/notesSlide" Target="../notesSlides/notesSlide32.xml"/>
</Relationships>
</file>

<file path=ppt/slides/_rels/slide3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0.wmf"/><Relationship Id="rId3" Type="http://schemas.openxmlformats.org/officeDocument/2006/relationships/slideLayout" Target="../slideLayouts/slideLayout1.xml"/><Relationship Id="rId4" Type="http://schemas.openxmlformats.org/officeDocument/2006/relationships/notesSlide" Target="../notesSlides/notesSlide33.xml"/>
</Relationships>
</file>

<file path=ppt/slides/_rels/slide3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1.png"/><Relationship Id="rId3" Type="http://schemas.openxmlformats.org/officeDocument/2006/relationships/slideLayout" Target="../slideLayouts/slideLayout1.xml"/><Relationship Id="rId4" Type="http://schemas.openxmlformats.org/officeDocument/2006/relationships/notesSlide" Target="../notesSlides/notesSlide34.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
</Relationships>
</file>

<file path=ppt/slides/_rels/slide39.xml.rels><?xml version="1.0" encoding="UTF-8"?>
<Relationships xmlns="http://schemas.openxmlformats.org/package/2006/relationships"><Relationship Id="rId1" Type="http://schemas.openxmlformats.org/officeDocument/2006/relationships/image" Target="../media/image22.wmf"/><Relationship Id="rId2" Type="http://schemas.openxmlformats.org/officeDocument/2006/relationships/image" Target="../media/image22.wmf"/><Relationship Id="rId3" Type="http://schemas.openxmlformats.org/officeDocument/2006/relationships/image" Target="../media/image22.wmf"/><Relationship Id="rId4" Type="http://schemas.openxmlformats.org/officeDocument/2006/relationships/image" Target="../media/image22.wmf"/><Relationship Id="rId5" Type="http://schemas.openxmlformats.org/officeDocument/2006/relationships/image" Target="../media/image22.wmf"/><Relationship Id="rId6" Type="http://schemas.openxmlformats.org/officeDocument/2006/relationships/image" Target="../media/image23.wmf"/><Relationship Id="rId7" Type="http://schemas.openxmlformats.org/officeDocument/2006/relationships/image" Target="../media/image24.wmf"/><Relationship Id="rId8" Type="http://schemas.openxmlformats.org/officeDocument/2006/relationships/image" Target="../media/image22.wmf"/><Relationship Id="rId9" Type="http://schemas.openxmlformats.org/officeDocument/2006/relationships/image" Target="../media/image22.wmf"/><Relationship Id="rId10" Type="http://schemas.openxmlformats.org/officeDocument/2006/relationships/image" Target="../media/image23.wmf"/><Relationship Id="rId11" Type="http://schemas.openxmlformats.org/officeDocument/2006/relationships/image" Target="../media/image24.wmf"/><Relationship Id="rId12" Type="http://schemas.openxmlformats.org/officeDocument/2006/relationships/image" Target="../media/image23.wmf"/><Relationship Id="rId13" Type="http://schemas.openxmlformats.org/officeDocument/2006/relationships/slideLayout" Target="../slideLayouts/slideLayout1.xml"/><Relationship Id="rId14" Type="http://schemas.openxmlformats.org/officeDocument/2006/relationships/notesSlide" Target="../notesSlides/notesSlide39.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
</Relationships>
</file>

<file path=ppt/slides/_rels/slide4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5.png"/><Relationship Id="rId3" Type="http://schemas.openxmlformats.org/officeDocument/2006/relationships/slideLayout" Target="../slideLayouts/slideLayout1.xml"/><Relationship Id="rId4" Type="http://schemas.openxmlformats.org/officeDocument/2006/relationships/notesSlide" Target="../notesSlides/notesSlide44.xml"/>
</Relationships>
</file>

<file path=ppt/slides/_rels/slide4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6.png"/><Relationship Id="rId3" Type="http://schemas.openxmlformats.org/officeDocument/2006/relationships/slideLayout" Target="../slideLayouts/slideLayout1.xml"/><Relationship Id="rId4" Type="http://schemas.openxmlformats.org/officeDocument/2006/relationships/notesSlide" Target="../notesSlides/notesSlide45.xml"/>
</Relationships>
</file>

<file path=ppt/slides/_rels/slide4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7.png"/><Relationship Id="rId3" Type="http://schemas.openxmlformats.org/officeDocument/2006/relationships/oleObject" Target="../embeddings/oleObject2.bin"/><Relationship Id="rId4" Type="http://schemas.openxmlformats.org/officeDocument/2006/relationships/image" Target="../media/image28.png"/><Relationship Id="rId5" Type="http://schemas.openxmlformats.org/officeDocument/2006/relationships/slideLayout" Target="../slideLayouts/slideLayout1.xml"/><Relationship Id="rId6" Type="http://schemas.openxmlformats.org/officeDocument/2006/relationships/notesSlide" Target="../notesSlides/notesSlide46.xml"/>
</Relationships>
</file>

<file path=ppt/slides/_rels/slide4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9.png"/><Relationship Id="rId3" Type="http://schemas.openxmlformats.org/officeDocument/2006/relationships/oleObject" Target="../embeddings/oleObject2.bin"/><Relationship Id="rId4" Type="http://schemas.openxmlformats.org/officeDocument/2006/relationships/image" Target="../media/image30.png"/><Relationship Id="rId5" Type="http://schemas.openxmlformats.org/officeDocument/2006/relationships/slideLayout" Target="../slideLayouts/slideLayout1.xml"/><Relationship Id="rId6" Type="http://schemas.openxmlformats.org/officeDocument/2006/relationships/notesSlide" Target="../notesSlides/notesSlide47.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8.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9.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0.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1.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2.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3.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1.wmf"/><Relationship Id="rId3" Type="http://schemas.openxmlformats.org/officeDocument/2006/relationships/slideLayout" Target="../slideLayouts/slideLayout2.xml"/><Relationship Id="rId4"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McK Confidential"/>
          <p:cNvSpPr/>
          <p:nvPr/>
        </p:nvSpPr>
        <p:spPr>
          <a:xfrm>
            <a:off x="2639880" y="2131920"/>
            <a:ext cx="4260960" cy="213840"/>
          </a:xfrm>
          <a:prstGeom prst="rect">
            <a:avLst/>
          </a:prstGeom>
          <a:noFill/>
          <a:ln w="0">
            <a:noFill/>
          </a:ln>
        </p:spPr>
        <p:style>
          <a:lnRef idx="0"/>
          <a:fillRef idx="0"/>
          <a:effectRef idx="0"/>
          <a:fontRef idx="minor"/>
        </p:style>
        <p:txBody>
          <a:bodyPr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Arial"/>
            </a:endParaRPr>
          </a:p>
        </p:txBody>
      </p:sp>
      <p:sp>
        <p:nvSpPr>
          <p:cNvPr id="54" name="McK Disclaimer"/>
          <p:cNvSpPr/>
          <p:nvPr/>
        </p:nvSpPr>
        <p:spPr>
          <a:xfrm>
            <a:off x="2639880" y="5967360"/>
            <a:ext cx="3770280" cy="682560"/>
          </a:xfrm>
          <a:prstGeom prst="rect">
            <a:avLst/>
          </a:prstGeom>
          <a:noFill/>
          <a:ln w="0">
            <a:noFill/>
          </a:ln>
        </p:spPr>
        <p:style>
          <a:lnRef idx="0"/>
          <a:fillRef idx="0"/>
          <a:effectRef idx="0"/>
          <a:fontRef idx="minor"/>
        </p:style>
        <p:txBody>
          <a:bodyPr lIns="0" rIns="0" tIns="0" bIns="0" anchor="b">
            <a:no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9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55" name="McK Document"/>
          <p:cNvSpPr/>
          <p:nvPr/>
        </p:nvSpPr>
        <p:spPr>
          <a:xfrm>
            <a:off x="2639880" y="4838760"/>
            <a:ext cx="4260960" cy="213840"/>
          </a:xfrm>
          <a:prstGeom prst="rect">
            <a:avLst/>
          </a:prstGeom>
          <a:noFill/>
          <a:ln w="0">
            <a:noFill/>
          </a:ln>
        </p:spPr>
        <p:style>
          <a:lnRef idx="0"/>
          <a:fillRef idx="0"/>
          <a:effectRef idx="0"/>
          <a:fontRef idx="minor"/>
        </p:style>
        <p:txBody>
          <a:bodyPr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400" strike="noStrike" u="none">
                <a:solidFill>
                  <a:srgbClr val="000000"/>
                </a:solidFill>
                <a:effectLst/>
                <a:uFillTx/>
                <a:latin typeface="Arial"/>
              </a:rPr>
              <a:t>San Antonio presentation</a:t>
            </a:r>
            <a:endParaRPr b="0" lang="en-US" sz="1400" strike="noStrike" u="none">
              <a:solidFill>
                <a:srgbClr val="000000"/>
              </a:solidFill>
              <a:effectLst/>
              <a:uFillTx/>
              <a:latin typeface="Arial"/>
            </a:endParaRPr>
          </a:p>
        </p:txBody>
      </p:sp>
      <p:sp>
        <p:nvSpPr>
          <p:cNvPr id="56" name="McK Date"/>
          <p:cNvSpPr/>
          <p:nvPr/>
        </p:nvSpPr>
        <p:spPr>
          <a:xfrm>
            <a:off x="2639880" y="5106960"/>
            <a:ext cx="4260960" cy="213840"/>
          </a:xfrm>
          <a:prstGeom prst="rect">
            <a:avLst/>
          </a:prstGeom>
          <a:noFill/>
          <a:ln w="0">
            <a:noFill/>
          </a:ln>
        </p:spPr>
        <p:style>
          <a:lnRef idx="0"/>
          <a:fillRef idx="0"/>
          <a:effectRef idx="0"/>
          <a:fontRef idx="minor"/>
        </p:style>
        <p:txBody>
          <a:bodyPr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400" strike="noStrike" u="none">
                <a:solidFill>
                  <a:srgbClr val="000000"/>
                </a:solidFill>
                <a:effectLst/>
                <a:uFillTx/>
                <a:latin typeface="Arial"/>
              </a:rPr>
              <a:t>April 6, 2000</a:t>
            </a:r>
            <a:endParaRPr b="0" lang="en-US" sz="1400" strike="noStrike" u="none">
              <a:solidFill>
                <a:srgbClr val="000000"/>
              </a:solidFill>
              <a:effectLst/>
              <a:uFillTx/>
              <a:latin typeface="Arial"/>
            </a:endParaRPr>
          </a:p>
        </p:txBody>
      </p:sp>
      <p:sp>
        <p:nvSpPr>
          <p:cNvPr id="57" name="PlaceHolder 1"/>
          <p:cNvSpPr>
            <a:spLocks noGrp="1"/>
          </p:cNvSpPr>
          <p:nvPr>
            <p:ph type="title"/>
          </p:nvPr>
        </p:nvSpPr>
        <p:spPr>
          <a:xfrm>
            <a:off x="2639880" y="2703600"/>
            <a:ext cx="4260960" cy="7318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2400" strike="noStrike" u="none">
                <a:solidFill>
                  <a:srgbClr val="000000"/>
                </a:solidFill>
                <a:effectLst/>
                <a:uFillTx/>
                <a:latin typeface="Arial"/>
              </a:rPr>
              <a:t>Communications and </a:t>
            </a:r>
            <a:br>
              <a:rPr sz="2400"/>
            </a:br>
            <a:r>
              <a:rPr b="0" lang="en-US" sz="2400" strike="noStrike" u="none">
                <a:solidFill>
                  <a:srgbClr val="000000"/>
                </a:solidFill>
                <a:effectLst/>
                <a:uFillTx/>
                <a:latin typeface="Arial"/>
              </a:rPr>
              <a:t>E-Commerce</a:t>
            </a:r>
            <a:endParaRPr b="0" lang="en-US" sz="2400" strike="noStrike" u="none">
              <a:solidFill>
                <a:srgbClr val="000000"/>
              </a:solidFill>
              <a:effectLst/>
              <a:uFillTx/>
              <a:latin typeface="Arial"/>
            </a:endParaRPr>
          </a:p>
        </p:txBody>
      </p:sp>
      <p:sp>
        <p:nvSpPr>
          <p:cNvPr id="58" name="PlaceHolder 2"/>
          <p:cNvSpPr>
            <a:spLocks noGrp="1"/>
          </p:cNvSpPr>
          <p:nvPr>
            <p:ph type="subTitle"/>
          </p:nvPr>
        </p:nvSpPr>
        <p:spPr>
          <a:xfrm>
            <a:off x="2639880" y="3881160"/>
            <a:ext cx="4260960" cy="2138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2000 ENRON CORP. LAW CONFERENCE</a:t>
            </a:r>
            <a:endParaRPr b="0" lang="en-US" sz="1400" strike="noStrike" u="none">
              <a:solidFill>
                <a:srgbClr val="000000"/>
              </a:solidFill>
              <a:effectLst/>
              <a:uFillTx/>
              <a:latin typeface="Arial"/>
            </a:endParaRPr>
          </a:p>
        </p:txBody>
      </p:sp>
      <p:sp>
        <p:nvSpPr>
          <p:cNvPr id="59" name=""/>
          <p:cNvSpPr/>
          <p:nvPr/>
        </p:nvSpPr>
        <p:spPr>
          <a:xfrm>
            <a:off x="7724520" y="276120"/>
            <a:ext cx="86364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FBCF4D30-22EB-433E-A9C9-EDD84407FEEA}"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83FD7E22-2005-4E3A-AEE7-A2823F02B8F1}" type="datetime12">
              <a:rPr b="0" lang="en-US" sz="800" strike="noStrike" u="none">
                <a:solidFill>
                  <a:srgbClr val="000000"/>
                </a:solidFill>
                <a:effectLst/>
                <a:uFillTx/>
                <a:latin typeface="Arial"/>
              </a:rPr>
              <a:t>12:54 AM</a:t>
            </a:fld>
            <a:endParaRPr b="0" lang="en-US" sz="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DA4BE9F6-6588-427D-B398-2254359BFA55}"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9"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PSTN – LOCAL LOOP</a:t>
            </a:r>
            <a:endParaRPr b="1" lang="en-US" sz="1900" strike="noStrike" u="none">
              <a:solidFill>
                <a:srgbClr val="000000"/>
              </a:solidFill>
              <a:effectLst/>
              <a:uFillTx/>
              <a:latin typeface="Arial"/>
            </a:endParaRPr>
          </a:p>
        </p:txBody>
      </p:sp>
      <p:sp>
        <p:nvSpPr>
          <p:cNvPr id="220" name=""/>
          <p:cNvSpPr/>
          <p:nvPr/>
        </p:nvSpPr>
        <p:spPr>
          <a:xfrm>
            <a:off x="2984400" y="2649600"/>
            <a:ext cx="2324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221" name=""/>
          <p:cNvGrpSpPr/>
          <p:nvPr/>
        </p:nvGrpSpPr>
        <p:grpSpPr>
          <a:xfrm>
            <a:off x="5851440" y="2341440"/>
            <a:ext cx="2695680" cy="101520"/>
            <a:chOff x="5851440" y="2341440"/>
            <a:chExt cx="2695680" cy="101520"/>
          </a:xfrm>
        </p:grpSpPr>
        <p:sp>
          <p:nvSpPr>
            <p:cNvPr id="222" name=""/>
            <p:cNvSpPr/>
            <p:nvPr/>
          </p:nvSpPr>
          <p:spPr>
            <a:xfrm>
              <a:off x="5851440" y="2341440"/>
              <a:ext cx="2657520" cy="101520"/>
            </a:xfrm>
            <a:custGeom>
              <a:avLst/>
              <a:gdLst/>
              <a:ahLst/>
              <a:rect l="l" t="t" r="r" b="b"/>
              <a:pathLst>
                <a:path w="1674" h="64">
                  <a:moveTo>
                    <a:pt x="0" y="50"/>
                  </a:moveTo>
                  <a:cubicBezTo>
                    <a:pt x="24" y="26"/>
                    <a:pt x="48" y="3"/>
                    <a:pt x="66" y="2"/>
                  </a:cubicBezTo>
                  <a:cubicBezTo>
                    <a:pt x="84" y="1"/>
                    <a:pt x="91" y="44"/>
                    <a:pt x="108" y="44"/>
                  </a:cubicBezTo>
                  <a:cubicBezTo>
                    <a:pt x="125" y="44"/>
                    <a:pt x="148" y="1"/>
                    <a:pt x="168" y="2"/>
                  </a:cubicBezTo>
                  <a:cubicBezTo>
                    <a:pt x="188" y="3"/>
                    <a:pt x="209" y="48"/>
                    <a:pt x="228" y="50"/>
                  </a:cubicBezTo>
                  <a:cubicBezTo>
                    <a:pt x="247" y="52"/>
                    <a:pt x="262" y="14"/>
                    <a:pt x="282" y="14"/>
                  </a:cubicBezTo>
                  <a:cubicBezTo>
                    <a:pt x="302" y="14"/>
                    <a:pt x="328" y="52"/>
                    <a:pt x="348" y="50"/>
                  </a:cubicBezTo>
                  <a:cubicBezTo>
                    <a:pt x="368" y="48"/>
                    <a:pt x="383" y="3"/>
                    <a:pt x="402" y="2"/>
                  </a:cubicBezTo>
                  <a:cubicBezTo>
                    <a:pt x="421" y="1"/>
                    <a:pt x="443" y="43"/>
                    <a:pt x="462" y="44"/>
                  </a:cubicBezTo>
                  <a:cubicBezTo>
                    <a:pt x="481" y="45"/>
                    <a:pt x="497" y="6"/>
                    <a:pt x="516" y="8"/>
                  </a:cubicBezTo>
                  <a:cubicBezTo>
                    <a:pt x="535" y="10"/>
                    <a:pt x="556" y="56"/>
                    <a:pt x="576" y="56"/>
                  </a:cubicBezTo>
                  <a:cubicBezTo>
                    <a:pt x="596" y="56"/>
                    <a:pt x="614" y="10"/>
                    <a:pt x="636" y="8"/>
                  </a:cubicBezTo>
                  <a:cubicBezTo>
                    <a:pt x="658" y="6"/>
                    <a:pt x="687" y="44"/>
                    <a:pt x="708" y="44"/>
                  </a:cubicBezTo>
                  <a:cubicBezTo>
                    <a:pt x="729" y="44"/>
                    <a:pt x="743" y="6"/>
                    <a:pt x="762" y="8"/>
                  </a:cubicBezTo>
                  <a:cubicBezTo>
                    <a:pt x="781" y="10"/>
                    <a:pt x="803" y="54"/>
                    <a:pt x="822" y="56"/>
                  </a:cubicBezTo>
                  <a:cubicBezTo>
                    <a:pt x="841" y="58"/>
                    <a:pt x="853" y="21"/>
                    <a:pt x="876" y="20"/>
                  </a:cubicBezTo>
                  <a:cubicBezTo>
                    <a:pt x="899" y="19"/>
                    <a:pt x="938" y="53"/>
                    <a:pt x="960" y="50"/>
                  </a:cubicBezTo>
                  <a:cubicBezTo>
                    <a:pt x="982" y="47"/>
                    <a:pt x="991" y="0"/>
                    <a:pt x="1008" y="2"/>
                  </a:cubicBezTo>
                  <a:cubicBezTo>
                    <a:pt x="1025" y="4"/>
                    <a:pt x="1047" y="60"/>
                    <a:pt x="1062" y="62"/>
                  </a:cubicBezTo>
                  <a:cubicBezTo>
                    <a:pt x="1077" y="64"/>
                    <a:pt x="1085" y="16"/>
                    <a:pt x="1098" y="14"/>
                  </a:cubicBezTo>
                  <a:cubicBezTo>
                    <a:pt x="1111" y="12"/>
                    <a:pt x="1127" y="50"/>
                    <a:pt x="1140" y="50"/>
                  </a:cubicBezTo>
                  <a:cubicBezTo>
                    <a:pt x="1153" y="50"/>
                    <a:pt x="1162" y="13"/>
                    <a:pt x="1176" y="14"/>
                  </a:cubicBezTo>
                  <a:cubicBezTo>
                    <a:pt x="1190" y="15"/>
                    <a:pt x="1211" y="56"/>
                    <a:pt x="1224" y="56"/>
                  </a:cubicBezTo>
                  <a:cubicBezTo>
                    <a:pt x="1237" y="56"/>
                    <a:pt x="1241" y="16"/>
                    <a:pt x="1254" y="14"/>
                  </a:cubicBezTo>
                  <a:cubicBezTo>
                    <a:pt x="1267" y="12"/>
                    <a:pt x="1283" y="44"/>
                    <a:pt x="1302" y="44"/>
                  </a:cubicBezTo>
                  <a:cubicBezTo>
                    <a:pt x="1321" y="44"/>
                    <a:pt x="1353" y="13"/>
                    <a:pt x="1368" y="14"/>
                  </a:cubicBezTo>
                  <a:cubicBezTo>
                    <a:pt x="1383" y="15"/>
                    <a:pt x="1379" y="52"/>
                    <a:pt x="1392" y="50"/>
                  </a:cubicBezTo>
                  <a:cubicBezTo>
                    <a:pt x="1405" y="48"/>
                    <a:pt x="1428" y="3"/>
                    <a:pt x="1446" y="2"/>
                  </a:cubicBezTo>
                  <a:cubicBezTo>
                    <a:pt x="1464" y="1"/>
                    <a:pt x="1483" y="42"/>
                    <a:pt x="1500" y="44"/>
                  </a:cubicBezTo>
                  <a:cubicBezTo>
                    <a:pt x="1517" y="46"/>
                    <a:pt x="1532" y="14"/>
                    <a:pt x="1548" y="14"/>
                  </a:cubicBezTo>
                  <a:cubicBezTo>
                    <a:pt x="1564" y="14"/>
                    <a:pt x="1580" y="46"/>
                    <a:pt x="1596" y="44"/>
                  </a:cubicBezTo>
                  <a:cubicBezTo>
                    <a:pt x="1612" y="42"/>
                    <a:pt x="1631" y="1"/>
                    <a:pt x="1644" y="2"/>
                  </a:cubicBezTo>
                  <a:cubicBezTo>
                    <a:pt x="1657" y="3"/>
                    <a:pt x="1665" y="26"/>
                    <a:pt x="1674" y="50"/>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223" name=""/>
            <p:cNvSpPr/>
            <p:nvPr/>
          </p:nvSpPr>
          <p:spPr>
            <a:xfrm>
              <a:off x="5889600" y="2341440"/>
              <a:ext cx="2657520" cy="101520"/>
            </a:xfrm>
            <a:custGeom>
              <a:avLst/>
              <a:gdLst/>
              <a:ahLst/>
              <a:rect l="l" t="t" r="r" b="b"/>
              <a:pathLst>
                <a:path w="1674" h="64">
                  <a:moveTo>
                    <a:pt x="0" y="50"/>
                  </a:moveTo>
                  <a:cubicBezTo>
                    <a:pt x="24" y="26"/>
                    <a:pt x="48" y="3"/>
                    <a:pt x="66" y="2"/>
                  </a:cubicBezTo>
                  <a:cubicBezTo>
                    <a:pt x="84" y="1"/>
                    <a:pt x="91" y="44"/>
                    <a:pt x="108" y="44"/>
                  </a:cubicBezTo>
                  <a:cubicBezTo>
                    <a:pt x="125" y="44"/>
                    <a:pt x="148" y="1"/>
                    <a:pt x="168" y="2"/>
                  </a:cubicBezTo>
                  <a:cubicBezTo>
                    <a:pt x="188" y="3"/>
                    <a:pt x="209" y="48"/>
                    <a:pt x="228" y="50"/>
                  </a:cubicBezTo>
                  <a:cubicBezTo>
                    <a:pt x="247" y="52"/>
                    <a:pt x="262" y="14"/>
                    <a:pt x="282" y="14"/>
                  </a:cubicBezTo>
                  <a:cubicBezTo>
                    <a:pt x="302" y="14"/>
                    <a:pt x="328" y="52"/>
                    <a:pt x="348" y="50"/>
                  </a:cubicBezTo>
                  <a:cubicBezTo>
                    <a:pt x="368" y="48"/>
                    <a:pt x="383" y="3"/>
                    <a:pt x="402" y="2"/>
                  </a:cubicBezTo>
                  <a:cubicBezTo>
                    <a:pt x="421" y="1"/>
                    <a:pt x="443" y="43"/>
                    <a:pt x="462" y="44"/>
                  </a:cubicBezTo>
                  <a:cubicBezTo>
                    <a:pt x="481" y="45"/>
                    <a:pt x="497" y="6"/>
                    <a:pt x="516" y="8"/>
                  </a:cubicBezTo>
                  <a:cubicBezTo>
                    <a:pt x="535" y="10"/>
                    <a:pt x="556" y="56"/>
                    <a:pt x="576" y="56"/>
                  </a:cubicBezTo>
                  <a:cubicBezTo>
                    <a:pt x="596" y="56"/>
                    <a:pt x="614" y="10"/>
                    <a:pt x="636" y="8"/>
                  </a:cubicBezTo>
                  <a:cubicBezTo>
                    <a:pt x="658" y="6"/>
                    <a:pt x="687" y="44"/>
                    <a:pt x="708" y="44"/>
                  </a:cubicBezTo>
                  <a:cubicBezTo>
                    <a:pt x="729" y="44"/>
                    <a:pt x="743" y="6"/>
                    <a:pt x="762" y="8"/>
                  </a:cubicBezTo>
                  <a:cubicBezTo>
                    <a:pt x="781" y="10"/>
                    <a:pt x="803" y="54"/>
                    <a:pt x="822" y="56"/>
                  </a:cubicBezTo>
                  <a:cubicBezTo>
                    <a:pt x="841" y="58"/>
                    <a:pt x="853" y="21"/>
                    <a:pt x="876" y="20"/>
                  </a:cubicBezTo>
                  <a:cubicBezTo>
                    <a:pt x="899" y="19"/>
                    <a:pt x="938" y="53"/>
                    <a:pt x="960" y="50"/>
                  </a:cubicBezTo>
                  <a:cubicBezTo>
                    <a:pt x="982" y="47"/>
                    <a:pt x="991" y="0"/>
                    <a:pt x="1008" y="2"/>
                  </a:cubicBezTo>
                  <a:cubicBezTo>
                    <a:pt x="1025" y="4"/>
                    <a:pt x="1047" y="60"/>
                    <a:pt x="1062" y="62"/>
                  </a:cubicBezTo>
                  <a:cubicBezTo>
                    <a:pt x="1077" y="64"/>
                    <a:pt x="1085" y="16"/>
                    <a:pt x="1098" y="14"/>
                  </a:cubicBezTo>
                  <a:cubicBezTo>
                    <a:pt x="1111" y="12"/>
                    <a:pt x="1127" y="50"/>
                    <a:pt x="1140" y="50"/>
                  </a:cubicBezTo>
                  <a:cubicBezTo>
                    <a:pt x="1153" y="50"/>
                    <a:pt x="1162" y="13"/>
                    <a:pt x="1176" y="14"/>
                  </a:cubicBezTo>
                  <a:cubicBezTo>
                    <a:pt x="1190" y="15"/>
                    <a:pt x="1211" y="56"/>
                    <a:pt x="1224" y="56"/>
                  </a:cubicBezTo>
                  <a:cubicBezTo>
                    <a:pt x="1237" y="56"/>
                    <a:pt x="1241" y="16"/>
                    <a:pt x="1254" y="14"/>
                  </a:cubicBezTo>
                  <a:cubicBezTo>
                    <a:pt x="1267" y="12"/>
                    <a:pt x="1283" y="44"/>
                    <a:pt x="1302" y="44"/>
                  </a:cubicBezTo>
                  <a:cubicBezTo>
                    <a:pt x="1321" y="44"/>
                    <a:pt x="1353" y="13"/>
                    <a:pt x="1368" y="14"/>
                  </a:cubicBezTo>
                  <a:cubicBezTo>
                    <a:pt x="1383" y="15"/>
                    <a:pt x="1379" y="52"/>
                    <a:pt x="1392" y="50"/>
                  </a:cubicBezTo>
                  <a:cubicBezTo>
                    <a:pt x="1405" y="48"/>
                    <a:pt x="1428" y="3"/>
                    <a:pt x="1446" y="2"/>
                  </a:cubicBezTo>
                  <a:cubicBezTo>
                    <a:pt x="1464" y="1"/>
                    <a:pt x="1483" y="42"/>
                    <a:pt x="1500" y="44"/>
                  </a:cubicBezTo>
                  <a:cubicBezTo>
                    <a:pt x="1517" y="46"/>
                    <a:pt x="1532" y="14"/>
                    <a:pt x="1548" y="14"/>
                  </a:cubicBezTo>
                  <a:cubicBezTo>
                    <a:pt x="1564" y="14"/>
                    <a:pt x="1580" y="46"/>
                    <a:pt x="1596" y="44"/>
                  </a:cubicBezTo>
                  <a:cubicBezTo>
                    <a:pt x="1612" y="42"/>
                    <a:pt x="1631" y="1"/>
                    <a:pt x="1644" y="2"/>
                  </a:cubicBezTo>
                  <a:cubicBezTo>
                    <a:pt x="1657" y="3"/>
                    <a:pt x="1665" y="26"/>
                    <a:pt x="1674" y="50"/>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pSp>
      <p:grpSp>
        <p:nvGrpSpPr>
          <p:cNvPr id="224" name=""/>
          <p:cNvGrpSpPr/>
          <p:nvPr/>
        </p:nvGrpSpPr>
        <p:grpSpPr>
          <a:xfrm>
            <a:off x="5851440" y="2894040"/>
            <a:ext cx="2695680" cy="101520"/>
            <a:chOff x="5851440" y="2894040"/>
            <a:chExt cx="2695680" cy="101520"/>
          </a:xfrm>
        </p:grpSpPr>
        <p:sp>
          <p:nvSpPr>
            <p:cNvPr id="225" name=""/>
            <p:cNvSpPr/>
            <p:nvPr/>
          </p:nvSpPr>
          <p:spPr>
            <a:xfrm>
              <a:off x="5851440" y="2894040"/>
              <a:ext cx="2657520" cy="101520"/>
            </a:xfrm>
            <a:custGeom>
              <a:avLst/>
              <a:gdLst/>
              <a:ahLst/>
              <a:rect l="l" t="t" r="r" b="b"/>
              <a:pathLst>
                <a:path w="1674" h="64">
                  <a:moveTo>
                    <a:pt x="0" y="50"/>
                  </a:moveTo>
                  <a:cubicBezTo>
                    <a:pt x="24" y="26"/>
                    <a:pt x="48" y="3"/>
                    <a:pt x="66" y="2"/>
                  </a:cubicBezTo>
                  <a:cubicBezTo>
                    <a:pt x="84" y="1"/>
                    <a:pt x="91" y="44"/>
                    <a:pt x="108" y="44"/>
                  </a:cubicBezTo>
                  <a:cubicBezTo>
                    <a:pt x="125" y="44"/>
                    <a:pt x="148" y="1"/>
                    <a:pt x="168" y="2"/>
                  </a:cubicBezTo>
                  <a:cubicBezTo>
                    <a:pt x="188" y="3"/>
                    <a:pt x="209" y="48"/>
                    <a:pt x="228" y="50"/>
                  </a:cubicBezTo>
                  <a:cubicBezTo>
                    <a:pt x="247" y="52"/>
                    <a:pt x="262" y="14"/>
                    <a:pt x="282" y="14"/>
                  </a:cubicBezTo>
                  <a:cubicBezTo>
                    <a:pt x="302" y="14"/>
                    <a:pt x="328" y="52"/>
                    <a:pt x="348" y="50"/>
                  </a:cubicBezTo>
                  <a:cubicBezTo>
                    <a:pt x="368" y="48"/>
                    <a:pt x="383" y="3"/>
                    <a:pt x="402" y="2"/>
                  </a:cubicBezTo>
                  <a:cubicBezTo>
                    <a:pt x="421" y="1"/>
                    <a:pt x="443" y="43"/>
                    <a:pt x="462" y="44"/>
                  </a:cubicBezTo>
                  <a:cubicBezTo>
                    <a:pt x="481" y="45"/>
                    <a:pt x="497" y="6"/>
                    <a:pt x="516" y="8"/>
                  </a:cubicBezTo>
                  <a:cubicBezTo>
                    <a:pt x="535" y="10"/>
                    <a:pt x="556" y="56"/>
                    <a:pt x="576" y="56"/>
                  </a:cubicBezTo>
                  <a:cubicBezTo>
                    <a:pt x="596" y="56"/>
                    <a:pt x="614" y="10"/>
                    <a:pt x="636" y="8"/>
                  </a:cubicBezTo>
                  <a:cubicBezTo>
                    <a:pt x="658" y="6"/>
                    <a:pt x="687" y="44"/>
                    <a:pt x="708" y="44"/>
                  </a:cubicBezTo>
                  <a:cubicBezTo>
                    <a:pt x="729" y="44"/>
                    <a:pt x="743" y="6"/>
                    <a:pt x="762" y="8"/>
                  </a:cubicBezTo>
                  <a:cubicBezTo>
                    <a:pt x="781" y="10"/>
                    <a:pt x="803" y="54"/>
                    <a:pt x="822" y="56"/>
                  </a:cubicBezTo>
                  <a:cubicBezTo>
                    <a:pt x="841" y="58"/>
                    <a:pt x="853" y="21"/>
                    <a:pt x="876" y="20"/>
                  </a:cubicBezTo>
                  <a:cubicBezTo>
                    <a:pt x="899" y="19"/>
                    <a:pt x="938" y="53"/>
                    <a:pt x="960" y="50"/>
                  </a:cubicBezTo>
                  <a:cubicBezTo>
                    <a:pt x="982" y="47"/>
                    <a:pt x="991" y="0"/>
                    <a:pt x="1008" y="2"/>
                  </a:cubicBezTo>
                  <a:cubicBezTo>
                    <a:pt x="1025" y="4"/>
                    <a:pt x="1047" y="60"/>
                    <a:pt x="1062" y="62"/>
                  </a:cubicBezTo>
                  <a:cubicBezTo>
                    <a:pt x="1077" y="64"/>
                    <a:pt x="1085" y="16"/>
                    <a:pt x="1098" y="14"/>
                  </a:cubicBezTo>
                  <a:cubicBezTo>
                    <a:pt x="1111" y="12"/>
                    <a:pt x="1127" y="50"/>
                    <a:pt x="1140" y="50"/>
                  </a:cubicBezTo>
                  <a:cubicBezTo>
                    <a:pt x="1153" y="50"/>
                    <a:pt x="1162" y="13"/>
                    <a:pt x="1176" y="14"/>
                  </a:cubicBezTo>
                  <a:cubicBezTo>
                    <a:pt x="1190" y="15"/>
                    <a:pt x="1211" y="56"/>
                    <a:pt x="1224" y="56"/>
                  </a:cubicBezTo>
                  <a:cubicBezTo>
                    <a:pt x="1237" y="56"/>
                    <a:pt x="1241" y="16"/>
                    <a:pt x="1254" y="14"/>
                  </a:cubicBezTo>
                  <a:cubicBezTo>
                    <a:pt x="1267" y="12"/>
                    <a:pt x="1283" y="44"/>
                    <a:pt x="1302" y="44"/>
                  </a:cubicBezTo>
                  <a:cubicBezTo>
                    <a:pt x="1321" y="44"/>
                    <a:pt x="1353" y="13"/>
                    <a:pt x="1368" y="14"/>
                  </a:cubicBezTo>
                  <a:cubicBezTo>
                    <a:pt x="1383" y="15"/>
                    <a:pt x="1379" y="52"/>
                    <a:pt x="1392" y="50"/>
                  </a:cubicBezTo>
                  <a:cubicBezTo>
                    <a:pt x="1405" y="48"/>
                    <a:pt x="1428" y="3"/>
                    <a:pt x="1446" y="2"/>
                  </a:cubicBezTo>
                  <a:cubicBezTo>
                    <a:pt x="1464" y="1"/>
                    <a:pt x="1483" y="42"/>
                    <a:pt x="1500" y="44"/>
                  </a:cubicBezTo>
                  <a:cubicBezTo>
                    <a:pt x="1517" y="46"/>
                    <a:pt x="1532" y="14"/>
                    <a:pt x="1548" y="14"/>
                  </a:cubicBezTo>
                  <a:cubicBezTo>
                    <a:pt x="1564" y="14"/>
                    <a:pt x="1580" y="46"/>
                    <a:pt x="1596" y="44"/>
                  </a:cubicBezTo>
                  <a:cubicBezTo>
                    <a:pt x="1612" y="42"/>
                    <a:pt x="1631" y="1"/>
                    <a:pt x="1644" y="2"/>
                  </a:cubicBezTo>
                  <a:cubicBezTo>
                    <a:pt x="1657" y="3"/>
                    <a:pt x="1665" y="26"/>
                    <a:pt x="1674" y="50"/>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226" name=""/>
            <p:cNvSpPr/>
            <p:nvPr/>
          </p:nvSpPr>
          <p:spPr>
            <a:xfrm>
              <a:off x="5889600" y="2894040"/>
              <a:ext cx="2657520" cy="101520"/>
            </a:xfrm>
            <a:custGeom>
              <a:avLst/>
              <a:gdLst/>
              <a:ahLst/>
              <a:rect l="l" t="t" r="r" b="b"/>
              <a:pathLst>
                <a:path w="1674" h="64">
                  <a:moveTo>
                    <a:pt x="0" y="50"/>
                  </a:moveTo>
                  <a:cubicBezTo>
                    <a:pt x="24" y="26"/>
                    <a:pt x="48" y="3"/>
                    <a:pt x="66" y="2"/>
                  </a:cubicBezTo>
                  <a:cubicBezTo>
                    <a:pt x="84" y="1"/>
                    <a:pt x="91" y="44"/>
                    <a:pt x="108" y="44"/>
                  </a:cubicBezTo>
                  <a:cubicBezTo>
                    <a:pt x="125" y="44"/>
                    <a:pt x="148" y="1"/>
                    <a:pt x="168" y="2"/>
                  </a:cubicBezTo>
                  <a:cubicBezTo>
                    <a:pt x="188" y="3"/>
                    <a:pt x="209" y="48"/>
                    <a:pt x="228" y="50"/>
                  </a:cubicBezTo>
                  <a:cubicBezTo>
                    <a:pt x="247" y="52"/>
                    <a:pt x="262" y="14"/>
                    <a:pt x="282" y="14"/>
                  </a:cubicBezTo>
                  <a:cubicBezTo>
                    <a:pt x="302" y="14"/>
                    <a:pt x="328" y="52"/>
                    <a:pt x="348" y="50"/>
                  </a:cubicBezTo>
                  <a:cubicBezTo>
                    <a:pt x="368" y="48"/>
                    <a:pt x="383" y="3"/>
                    <a:pt x="402" y="2"/>
                  </a:cubicBezTo>
                  <a:cubicBezTo>
                    <a:pt x="421" y="1"/>
                    <a:pt x="443" y="43"/>
                    <a:pt x="462" y="44"/>
                  </a:cubicBezTo>
                  <a:cubicBezTo>
                    <a:pt x="481" y="45"/>
                    <a:pt x="497" y="6"/>
                    <a:pt x="516" y="8"/>
                  </a:cubicBezTo>
                  <a:cubicBezTo>
                    <a:pt x="535" y="10"/>
                    <a:pt x="556" y="56"/>
                    <a:pt x="576" y="56"/>
                  </a:cubicBezTo>
                  <a:cubicBezTo>
                    <a:pt x="596" y="56"/>
                    <a:pt x="614" y="10"/>
                    <a:pt x="636" y="8"/>
                  </a:cubicBezTo>
                  <a:cubicBezTo>
                    <a:pt x="658" y="6"/>
                    <a:pt x="687" y="44"/>
                    <a:pt x="708" y="44"/>
                  </a:cubicBezTo>
                  <a:cubicBezTo>
                    <a:pt x="729" y="44"/>
                    <a:pt x="743" y="6"/>
                    <a:pt x="762" y="8"/>
                  </a:cubicBezTo>
                  <a:cubicBezTo>
                    <a:pt x="781" y="10"/>
                    <a:pt x="803" y="54"/>
                    <a:pt x="822" y="56"/>
                  </a:cubicBezTo>
                  <a:cubicBezTo>
                    <a:pt x="841" y="58"/>
                    <a:pt x="853" y="21"/>
                    <a:pt x="876" y="20"/>
                  </a:cubicBezTo>
                  <a:cubicBezTo>
                    <a:pt x="899" y="19"/>
                    <a:pt x="938" y="53"/>
                    <a:pt x="960" y="50"/>
                  </a:cubicBezTo>
                  <a:cubicBezTo>
                    <a:pt x="982" y="47"/>
                    <a:pt x="991" y="0"/>
                    <a:pt x="1008" y="2"/>
                  </a:cubicBezTo>
                  <a:cubicBezTo>
                    <a:pt x="1025" y="4"/>
                    <a:pt x="1047" y="60"/>
                    <a:pt x="1062" y="62"/>
                  </a:cubicBezTo>
                  <a:cubicBezTo>
                    <a:pt x="1077" y="64"/>
                    <a:pt x="1085" y="16"/>
                    <a:pt x="1098" y="14"/>
                  </a:cubicBezTo>
                  <a:cubicBezTo>
                    <a:pt x="1111" y="12"/>
                    <a:pt x="1127" y="50"/>
                    <a:pt x="1140" y="50"/>
                  </a:cubicBezTo>
                  <a:cubicBezTo>
                    <a:pt x="1153" y="50"/>
                    <a:pt x="1162" y="13"/>
                    <a:pt x="1176" y="14"/>
                  </a:cubicBezTo>
                  <a:cubicBezTo>
                    <a:pt x="1190" y="15"/>
                    <a:pt x="1211" y="56"/>
                    <a:pt x="1224" y="56"/>
                  </a:cubicBezTo>
                  <a:cubicBezTo>
                    <a:pt x="1237" y="56"/>
                    <a:pt x="1241" y="16"/>
                    <a:pt x="1254" y="14"/>
                  </a:cubicBezTo>
                  <a:cubicBezTo>
                    <a:pt x="1267" y="12"/>
                    <a:pt x="1283" y="44"/>
                    <a:pt x="1302" y="44"/>
                  </a:cubicBezTo>
                  <a:cubicBezTo>
                    <a:pt x="1321" y="44"/>
                    <a:pt x="1353" y="13"/>
                    <a:pt x="1368" y="14"/>
                  </a:cubicBezTo>
                  <a:cubicBezTo>
                    <a:pt x="1383" y="15"/>
                    <a:pt x="1379" y="52"/>
                    <a:pt x="1392" y="50"/>
                  </a:cubicBezTo>
                  <a:cubicBezTo>
                    <a:pt x="1405" y="48"/>
                    <a:pt x="1428" y="3"/>
                    <a:pt x="1446" y="2"/>
                  </a:cubicBezTo>
                  <a:cubicBezTo>
                    <a:pt x="1464" y="1"/>
                    <a:pt x="1483" y="42"/>
                    <a:pt x="1500" y="44"/>
                  </a:cubicBezTo>
                  <a:cubicBezTo>
                    <a:pt x="1517" y="46"/>
                    <a:pt x="1532" y="14"/>
                    <a:pt x="1548" y="14"/>
                  </a:cubicBezTo>
                  <a:cubicBezTo>
                    <a:pt x="1564" y="14"/>
                    <a:pt x="1580" y="46"/>
                    <a:pt x="1596" y="44"/>
                  </a:cubicBezTo>
                  <a:cubicBezTo>
                    <a:pt x="1612" y="42"/>
                    <a:pt x="1631" y="1"/>
                    <a:pt x="1644" y="2"/>
                  </a:cubicBezTo>
                  <a:cubicBezTo>
                    <a:pt x="1657" y="3"/>
                    <a:pt x="1665" y="26"/>
                    <a:pt x="1674" y="50"/>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pSp>
      <p:sp>
        <p:nvSpPr>
          <p:cNvPr id="227" name=""/>
          <p:cNvSpPr/>
          <p:nvPr/>
        </p:nvSpPr>
        <p:spPr>
          <a:xfrm>
            <a:off x="5249880" y="2176560"/>
            <a:ext cx="790560" cy="9428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8" name=""/>
          <p:cNvSpPr/>
          <p:nvPr/>
        </p:nvSpPr>
        <p:spPr>
          <a:xfrm>
            <a:off x="4336920" y="4021200"/>
            <a:ext cx="2495520" cy="723960"/>
          </a:xfrm>
          <a:custGeom>
            <a:avLst/>
            <a:gdLst/>
            <a:ahLst/>
            <a:rect l="l" t="t" r="r" b="b"/>
            <a:pathLst>
              <a:path w="1572" h="456">
                <a:moveTo>
                  <a:pt x="0" y="0"/>
                </a:moveTo>
                <a:lnTo>
                  <a:pt x="0" y="456"/>
                </a:lnTo>
                <a:lnTo>
                  <a:pt x="1572" y="456"/>
                </a:ln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pSp>
        <p:nvGrpSpPr>
          <p:cNvPr id="229" name=""/>
          <p:cNvGrpSpPr/>
          <p:nvPr/>
        </p:nvGrpSpPr>
        <p:grpSpPr>
          <a:xfrm>
            <a:off x="4060800" y="3484440"/>
            <a:ext cx="2695680" cy="101520"/>
            <a:chOff x="4060800" y="3484440"/>
            <a:chExt cx="2695680" cy="101520"/>
          </a:xfrm>
        </p:grpSpPr>
        <p:sp>
          <p:nvSpPr>
            <p:cNvPr id="230" name=""/>
            <p:cNvSpPr/>
            <p:nvPr/>
          </p:nvSpPr>
          <p:spPr>
            <a:xfrm>
              <a:off x="4060800" y="3484440"/>
              <a:ext cx="2657520" cy="101520"/>
            </a:xfrm>
            <a:custGeom>
              <a:avLst/>
              <a:gdLst/>
              <a:ahLst/>
              <a:rect l="l" t="t" r="r" b="b"/>
              <a:pathLst>
                <a:path w="1674" h="64">
                  <a:moveTo>
                    <a:pt x="0" y="50"/>
                  </a:moveTo>
                  <a:cubicBezTo>
                    <a:pt x="24" y="26"/>
                    <a:pt x="48" y="3"/>
                    <a:pt x="66" y="2"/>
                  </a:cubicBezTo>
                  <a:cubicBezTo>
                    <a:pt x="84" y="1"/>
                    <a:pt x="91" y="44"/>
                    <a:pt x="108" y="44"/>
                  </a:cubicBezTo>
                  <a:cubicBezTo>
                    <a:pt x="125" y="44"/>
                    <a:pt x="148" y="1"/>
                    <a:pt x="168" y="2"/>
                  </a:cubicBezTo>
                  <a:cubicBezTo>
                    <a:pt x="188" y="3"/>
                    <a:pt x="209" y="48"/>
                    <a:pt x="228" y="50"/>
                  </a:cubicBezTo>
                  <a:cubicBezTo>
                    <a:pt x="247" y="52"/>
                    <a:pt x="262" y="14"/>
                    <a:pt x="282" y="14"/>
                  </a:cubicBezTo>
                  <a:cubicBezTo>
                    <a:pt x="302" y="14"/>
                    <a:pt x="328" y="52"/>
                    <a:pt x="348" y="50"/>
                  </a:cubicBezTo>
                  <a:cubicBezTo>
                    <a:pt x="368" y="48"/>
                    <a:pt x="383" y="3"/>
                    <a:pt x="402" y="2"/>
                  </a:cubicBezTo>
                  <a:cubicBezTo>
                    <a:pt x="421" y="1"/>
                    <a:pt x="443" y="43"/>
                    <a:pt x="462" y="44"/>
                  </a:cubicBezTo>
                  <a:cubicBezTo>
                    <a:pt x="481" y="45"/>
                    <a:pt x="497" y="6"/>
                    <a:pt x="516" y="8"/>
                  </a:cubicBezTo>
                  <a:cubicBezTo>
                    <a:pt x="535" y="10"/>
                    <a:pt x="556" y="56"/>
                    <a:pt x="576" y="56"/>
                  </a:cubicBezTo>
                  <a:cubicBezTo>
                    <a:pt x="596" y="56"/>
                    <a:pt x="614" y="10"/>
                    <a:pt x="636" y="8"/>
                  </a:cubicBezTo>
                  <a:cubicBezTo>
                    <a:pt x="658" y="6"/>
                    <a:pt x="687" y="44"/>
                    <a:pt x="708" y="44"/>
                  </a:cubicBezTo>
                  <a:cubicBezTo>
                    <a:pt x="729" y="44"/>
                    <a:pt x="743" y="6"/>
                    <a:pt x="762" y="8"/>
                  </a:cubicBezTo>
                  <a:cubicBezTo>
                    <a:pt x="781" y="10"/>
                    <a:pt x="803" y="54"/>
                    <a:pt x="822" y="56"/>
                  </a:cubicBezTo>
                  <a:cubicBezTo>
                    <a:pt x="841" y="58"/>
                    <a:pt x="853" y="21"/>
                    <a:pt x="876" y="20"/>
                  </a:cubicBezTo>
                  <a:cubicBezTo>
                    <a:pt x="899" y="19"/>
                    <a:pt x="938" y="53"/>
                    <a:pt x="960" y="50"/>
                  </a:cubicBezTo>
                  <a:cubicBezTo>
                    <a:pt x="982" y="47"/>
                    <a:pt x="991" y="0"/>
                    <a:pt x="1008" y="2"/>
                  </a:cubicBezTo>
                  <a:cubicBezTo>
                    <a:pt x="1025" y="4"/>
                    <a:pt x="1047" y="60"/>
                    <a:pt x="1062" y="62"/>
                  </a:cubicBezTo>
                  <a:cubicBezTo>
                    <a:pt x="1077" y="64"/>
                    <a:pt x="1085" y="16"/>
                    <a:pt x="1098" y="14"/>
                  </a:cubicBezTo>
                  <a:cubicBezTo>
                    <a:pt x="1111" y="12"/>
                    <a:pt x="1127" y="50"/>
                    <a:pt x="1140" y="50"/>
                  </a:cubicBezTo>
                  <a:cubicBezTo>
                    <a:pt x="1153" y="50"/>
                    <a:pt x="1162" y="13"/>
                    <a:pt x="1176" y="14"/>
                  </a:cubicBezTo>
                  <a:cubicBezTo>
                    <a:pt x="1190" y="15"/>
                    <a:pt x="1211" y="56"/>
                    <a:pt x="1224" y="56"/>
                  </a:cubicBezTo>
                  <a:cubicBezTo>
                    <a:pt x="1237" y="56"/>
                    <a:pt x="1241" y="16"/>
                    <a:pt x="1254" y="14"/>
                  </a:cubicBezTo>
                  <a:cubicBezTo>
                    <a:pt x="1267" y="12"/>
                    <a:pt x="1283" y="44"/>
                    <a:pt x="1302" y="44"/>
                  </a:cubicBezTo>
                  <a:cubicBezTo>
                    <a:pt x="1321" y="44"/>
                    <a:pt x="1353" y="13"/>
                    <a:pt x="1368" y="14"/>
                  </a:cubicBezTo>
                  <a:cubicBezTo>
                    <a:pt x="1383" y="15"/>
                    <a:pt x="1379" y="52"/>
                    <a:pt x="1392" y="50"/>
                  </a:cubicBezTo>
                  <a:cubicBezTo>
                    <a:pt x="1405" y="48"/>
                    <a:pt x="1428" y="3"/>
                    <a:pt x="1446" y="2"/>
                  </a:cubicBezTo>
                  <a:cubicBezTo>
                    <a:pt x="1464" y="1"/>
                    <a:pt x="1483" y="42"/>
                    <a:pt x="1500" y="44"/>
                  </a:cubicBezTo>
                  <a:cubicBezTo>
                    <a:pt x="1517" y="46"/>
                    <a:pt x="1532" y="14"/>
                    <a:pt x="1548" y="14"/>
                  </a:cubicBezTo>
                  <a:cubicBezTo>
                    <a:pt x="1564" y="14"/>
                    <a:pt x="1580" y="46"/>
                    <a:pt x="1596" y="44"/>
                  </a:cubicBezTo>
                  <a:cubicBezTo>
                    <a:pt x="1612" y="42"/>
                    <a:pt x="1631" y="1"/>
                    <a:pt x="1644" y="2"/>
                  </a:cubicBezTo>
                  <a:cubicBezTo>
                    <a:pt x="1657" y="3"/>
                    <a:pt x="1665" y="26"/>
                    <a:pt x="1674" y="50"/>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231" name=""/>
            <p:cNvSpPr/>
            <p:nvPr/>
          </p:nvSpPr>
          <p:spPr>
            <a:xfrm>
              <a:off x="4098960" y="3484440"/>
              <a:ext cx="2657520" cy="101520"/>
            </a:xfrm>
            <a:custGeom>
              <a:avLst/>
              <a:gdLst/>
              <a:ahLst/>
              <a:rect l="l" t="t" r="r" b="b"/>
              <a:pathLst>
                <a:path w="1674" h="64">
                  <a:moveTo>
                    <a:pt x="0" y="50"/>
                  </a:moveTo>
                  <a:cubicBezTo>
                    <a:pt x="24" y="26"/>
                    <a:pt x="48" y="3"/>
                    <a:pt x="66" y="2"/>
                  </a:cubicBezTo>
                  <a:cubicBezTo>
                    <a:pt x="84" y="1"/>
                    <a:pt x="91" y="44"/>
                    <a:pt x="108" y="44"/>
                  </a:cubicBezTo>
                  <a:cubicBezTo>
                    <a:pt x="125" y="44"/>
                    <a:pt x="148" y="1"/>
                    <a:pt x="168" y="2"/>
                  </a:cubicBezTo>
                  <a:cubicBezTo>
                    <a:pt x="188" y="3"/>
                    <a:pt x="209" y="48"/>
                    <a:pt x="228" y="50"/>
                  </a:cubicBezTo>
                  <a:cubicBezTo>
                    <a:pt x="247" y="52"/>
                    <a:pt x="262" y="14"/>
                    <a:pt x="282" y="14"/>
                  </a:cubicBezTo>
                  <a:cubicBezTo>
                    <a:pt x="302" y="14"/>
                    <a:pt x="328" y="52"/>
                    <a:pt x="348" y="50"/>
                  </a:cubicBezTo>
                  <a:cubicBezTo>
                    <a:pt x="368" y="48"/>
                    <a:pt x="383" y="3"/>
                    <a:pt x="402" y="2"/>
                  </a:cubicBezTo>
                  <a:cubicBezTo>
                    <a:pt x="421" y="1"/>
                    <a:pt x="443" y="43"/>
                    <a:pt x="462" y="44"/>
                  </a:cubicBezTo>
                  <a:cubicBezTo>
                    <a:pt x="481" y="45"/>
                    <a:pt x="497" y="6"/>
                    <a:pt x="516" y="8"/>
                  </a:cubicBezTo>
                  <a:cubicBezTo>
                    <a:pt x="535" y="10"/>
                    <a:pt x="556" y="56"/>
                    <a:pt x="576" y="56"/>
                  </a:cubicBezTo>
                  <a:cubicBezTo>
                    <a:pt x="596" y="56"/>
                    <a:pt x="614" y="10"/>
                    <a:pt x="636" y="8"/>
                  </a:cubicBezTo>
                  <a:cubicBezTo>
                    <a:pt x="658" y="6"/>
                    <a:pt x="687" y="44"/>
                    <a:pt x="708" y="44"/>
                  </a:cubicBezTo>
                  <a:cubicBezTo>
                    <a:pt x="729" y="44"/>
                    <a:pt x="743" y="6"/>
                    <a:pt x="762" y="8"/>
                  </a:cubicBezTo>
                  <a:cubicBezTo>
                    <a:pt x="781" y="10"/>
                    <a:pt x="803" y="54"/>
                    <a:pt x="822" y="56"/>
                  </a:cubicBezTo>
                  <a:cubicBezTo>
                    <a:pt x="841" y="58"/>
                    <a:pt x="853" y="21"/>
                    <a:pt x="876" y="20"/>
                  </a:cubicBezTo>
                  <a:cubicBezTo>
                    <a:pt x="899" y="19"/>
                    <a:pt x="938" y="53"/>
                    <a:pt x="960" y="50"/>
                  </a:cubicBezTo>
                  <a:cubicBezTo>
                    <a:pt x="982" y="47"/>
                    <a:pt x="991" y="0"/>
                    <a:pt x="1008" y="2"/>
                  </a:cubicBezTo>
                  <a:cubicBezTo>
                    <a:pt x="1025" y="4"/>
                    <a:pt x="1047" y="60"/>
                    <a:pt x="1062" y="62"/>
                  </a:cubicBezTo>
                  <a:cubicBezTo>
                    <a:pt x="1077" y="64"/>
                    <a:pt x="1085" y="16"/>
                    <a:pt x="1098" y="14"/>
                  </a:cubicBezTo>
                  <a:cubicBezTo>
                    <a:pt x="1111" y="12"/>
                    <a:pt x="1127" y="50"/>
                    <a:pt x="1140" y="50"/>
                  </a:cubicBezTo>
                  <a:cubicBezTo>
                    <a:pt x="1153" y="50"/>
                    <a:pt x="1162" y="13"/>
                    <a:pt x="1176" y="14"/>
                  </a:cubicBezTo>
                  <a:cubicBezTo>
                    <a:pt x="1190" y="15"/>
                    <a:pt x="1211" y="56"/>
                    <a:pt x="1224" y="56"/>
                  </a:cubicBezTo>
                  <a:cubicBezTo>
                    <a:pt x="1237" y="56"/>
                    <a:pt x="1241" y="16"/>
                    <a:pt x="1254" y="14"/>
                  </a:cubicBezTo>
                  <a:cubicBezTo>
                    <a:pt x="1267" y="12"/>
                    <a:pt x="1283" y="44"/>
                    <a:pt x="1302" y="44"/>
                  </a:cubicBezTo>
                  <a:cubicBezTo>
                    <a:pt x="1321" y="44"/>
                    <a:pt x="1353" y="13"/>
                    <a:pt x="1368" y="14"/>
                  </a:cubicBezTo>
                  <a:cubicBezTo>
                    <a:pt x="1383" y="15"/>
                    <a:pt x="1379" y="52"/>
                    <a:pt x="1392" y="50"/>
                  </a:cubicBezTo>
                  <a:cubicBezTo>
                    <a:pt x="1405" y="48"/>
                    <a:pt x="1428" y="3"/>
                    <a:pt x="1446" y="2"/>
                  </a:cubicBezTo>
                  <a:cubicBezTo>
                    <a:pt x="1464" y="1"/>
                    <a:pt x="1483" y="42"/>
                    <a:pt x="1500" y="44"/>
                  </a:cubicBezTo>
                  <a:cubicBezTo>
                    <a:pt x="1517" y="46"/>
                    <a:pt x="1532" y="14"/>
                    <a:pt x="1548" y="14"/>
                  </a:cubicBezTo>
                  <a:cubicBezTo>
                    <a:pt x="1564" y="14"/>
                    <a:pt x="1580" y="46"/>
                    <a:pt x="1596" y="44"/>
                  </a:cubicBezTo>
                  <a:cubicBezTo>
                    <a:pt x="1612" y="42"/>
                    <a:pt x="1631" y="1"/>
                    <a:pt x="1644" y="2"/>
                  </a:cubicBezTo>
                  <a:cubicBezTo>
                    <a:pt x="1657" y="3"/>
                    <a:pt x="1665" y="26"/>
                    <a:pt x="1674" y="50"/>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pSp>
      <p:pic>
        <p:nvPicPr>
          <p:cNvPr id="232" name="PHONE" descr=""/>
          <p:cNvPicPr/>
          <p:nvPr/>
        </p:nvPicPr>
        <p:blipFill>
          <a:blip r:embed="rId1"/>
          <a:stretch/>
        </p:blipFill>
        <p:spPr>
          <a:xfrm>
            <a:off x="6510240" y="3254400"/>
            <a:ext cx="451080" cy="423720"/>
          </a:xfrm>
          <a:prstGeom prst="rect">
            <a:avLst/>
          </a:prstGeom>
          <a:noFill/>
          <a:ln w="0">
            <a:noFill/>
          </a:ln>
        </p:spPr>
      </p:pic>
      <p:grpSp>
        <p:nvGrpSpPr>
          <p:cNvPr id="233" name=""/>
          <p:cNvGrpSpPr/>
          <p:nvPr/>
        </p:nvGrpSpPr>
        <p:grpSpPr>
          <a:xfrm>
            <a:off x="4060800" y="4037040"/>
            <a:ext cx="2695680" cy="101520"/>
            <a:chOff x="4060800" y="4037040"/>
            <a:chExt cx="2695680" cy="101520"/>
          </a:xfrm>
        </p:grpSpPr>
        <p:sp>
          <p:nvSpPr>
            <p:cNvPr id="234" name=""/>
            <p:cNvSpPr/>
            <p:nvPr/>
          </p:nvSpPr>
          <p:spPr>
            <a:xfrm>
              <a:off x="4060800" y="4037040"/>
              <a:ext cx="2657520" cy="101520"/>
            </a:xfrm>
            <a:custGeom>
              <a:avLst/>
              <a:gdLst/>
              <a:ahLst/>
              <a:rect l="l" t="t" r="r" b="b"/>
              <a:pathLst>
                <a:path w="1674" h="64">
                  <a:moveTo>
                    <a:pt x="0" y="50"/>
                  </a:moveTo>
                  <a:cubicBezTo>
                    <a:pt x="24" y="26"/>
                    <a:pt x="48" y="3"/>
                    <a:pt x="66" y="2"/>
                  </a:cubicBezTo>
                  <a:cubicBezTo>
                    <a:pt x="84" y="1"/>
                    <a:pt x="91" y="44"/>
                    <a:pt x="108" y="44"/>
                  </a:cubicBezTo>
                  <a:cubicBezTo>
                    <a:pt x="125" y="44"/>
                    <a:pt x="148" y="1"/>
                    <a:pt x="168" y="2"/>
                  </a:cubicBezTo>
                  <a:cubicBezTo>
                    <a:pt x="188" y="3"/>
                    <a:pt x="209" y="48"/>
                    <a:pt x="228" y="50"/>
                  </a:cubicBezTo>
                  <a:cubicBezTo>
                    <a:pt x="247" y="52"/>
                    <a:pt x="262" y="14"/>
                    <a:pt x="282" y="14"/>
                  </a:cubicBezTo>
                  <a:cubicBezTo>
                    <a:pt x="302" y="14"/>
                    <a:pt x="328" y="52"/>
                    <a:pt x="348" y="50"/>
                  </a:cubicBezTo>
                  <a:cubicBezTo>
                    <a:pt x="368" y="48"/>
                    <a:pt x="383" y="3"/>
                    <a:pt x="402" y="2"/>
                  </a:cubicBezTo>
                  <a:cubicBezTo>
                    <a:pt x="421" y="1"/>
                    <a:pt x="443" y="43"/>
                    <a:pt x="462" y="44"/>
                  </a:cubicBezTo>
                  <a:cubicBezTo>
                    <a:pt x="481" y="45"/>
                    <a:pt x="497" y="6"/>
                    <a:pt x="516" y="8"/>
                  </a:cubicBezTo>
                  <a:cubicBezTo>
                    <a:pt x="535" y="10"/>
                    <a:pt x="556" y="56"/>
                    <a:pt x="576" y="56"/>
                  </a:cubicBezTo>
                  <a:cubicBezTo>
                    <a:pt x="596" y="56"/>
                    <a:pt x="614" y="10"/>
                    <a:pt x="636" y="8"/>
                  </a:cubicBezTo>
                  <a:cubicBezTo>
                    <a:pt x="658" y="6"/>
                    <a:pt x="687" y="44"/>
                    <a:pt x="708" y="44"/>
                  </a:cubicBezTo>
                  <a:cubicBezTo>
                    <a:pt x="729" y="44"/>
                    <a:pt x="743" y="6"/>
                    <a:pt x="762" y="8"/>
                  </a:cubicBezTo>
                  <a:cubicBezTo>
                    <a:pt x="781" y="10"/>
                    <a:pt x="803" y="54"/>
                    <a:pt x="822" y="56"/>
                  </a:cubicBezTo>
                  <a:cubicBezTo>
                    <a:pt x="841" y="58"/>
                    <a:pt x="853" y="21"/>
                    <a:pt x="876" y="20"/>
                  </a:cubicBezTo>
                  <a:cubicBezTo>
                    <a:pt x="899" y="19"/>
                    <a:pt x="938" y="53"/>
                    <a:pt x="960" y="50"/>
                  </a:cubicBezTo>
                  <a:cubicBezTo>
                    <a:pt x="982" y="47"/>
                    <a:pt x="991" y="0"/>
                    <a:pt x="1008" y="2"/>
                  </a:cubicBezTo>
                  <a:cubicBezTo>
                    <a:pt x="1025" y="4"/>
                    <a:pt x="1047" y="60"/>
                    <a:pt x="1062" y="62"/>
                  </a:cubicBezTo>
                  <a:cubicBezTo>
                    <a:pt x="1077" y="64"/>
                    <a:pt x="1085" y="16"/>
                    <a:pt x="1098" y="14"/>
                  </a:cubicBezTo>
                  <a:cubicBezTo>
                    <a:pt x="1111" y="12"/>
                    <a:pt x="1127" y="50"/>
                    <a:pt x="1140" y="50"/>
                  </a:cubicBezTo>
                  <a:cubicBezTo>
                    <a:pt x="1153" y="50"/>
                    <a:pt x="1162" y="13"/>
                    <a:pt x="1176" y="14"/>
                  </a:cubicBezTo>
                  <a:cubicBezTo>
                    <a:pt x="1190" y="15"/>
                    <a:pt x="1211" y="56"/>
                    <a:pt x="1224" y="56"/>
                  </a:cubicBezTo>
                  <a:cubicBezTo>
                    <a:pt x="1237" y="56"/>
                    <a:pt x="1241" y="16"/>
                    <a:pt x="1254" y="14"/>
                  </a:cubicBezTo>
                  <a:cubicBezTo>
                    <a:pt x="1267" y="12"/>
                    <a:pt x="1283" y="44"/>
                    <a:pt x="1302" y="44"/>
                  </a:cubicBezTo>
                  <a:cubicBezTo>
                    <a:pt x="1321" y="44"/>
                    <a:pt x="1353" y="13"/>
                    <a:pt x="1368" y="14"/>
                  </a:cubicBezTo>
                  <a:cubicBezTo>
                    <a:pt x="1383" y="15"/>
                    <a:pt x="1379" y="52"/>
                    <a:pt x="1392" y="50"/>
                  </a:cubicBezTo>
                  <a:cubicBezTo>
                    <a:pt x="1405" y="48"/>
                    <a:pt x="1428" y="3"/>
                    <a:pt x="1446" y="2"/>
                  </a:cubicBezTo>
                  <a:cubicBezTo>
                    <a:pt x="1464" y="1"/>
                    <a:pt x="1483" y="42"/>
                    <a:pt x="1500" y="44"/>
                  </a:cubicBezTo>
                  <a:cubicBezTo>
                    <a:pt x="1517" y="46"/>
                    <a:pt x="1532" y="14"/>
                    <a:pt x="1548" y="14"/>
                  </a:cubicBezTo>
                  <a:cubicBezTo>
                    <a:pt x="1564" y="14"/>
                    <a:pt x="1580" y="46"/>
                    <a:pt x="1596" y="44"/>
                  </a:cubicBezTo>
                  <a:cubicBezTo>
                    <a:pt x="1612" y="42"/>
                    <a:pt x="1631" y="1"/>
                    <a:pt x="1644" y="2"/>
                  </a:cubicBezTo>
                  <a:cubicBezTo>
                    <a:pt x="1657" y="3"/>
                    <a:pt x="1665" y="26"/>
                    <a:pt x="1674" y="50"/>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235" name=""/>
            <p:cNvSpPr/>
            <p:nvPr/>
          </p:nvSpPr>
          <p:spPr>
            <a:xfrm>
              <a:off x="4098960" y="4037040"/>
              <a:ext cx="2657520" cy="101520"/>
            </a:xfrm>
            <a:custGeom>
              <a:avLst/>
              <a:gdLst/>
              <a:ahLst/>
              <a:rect l="l" t="t" r="r" b="b"/>
              <a:pathLst>
                <a:path w="1674" h="64">
                  <a:moveTo>
                    <a:pt x="0" y="50"/>
                  </a:moveTo>
                  <a:cubicBezTo>
                    <a:pt x="24" y="26"/>
                    <a:pt x="48" y="3"/>
                    <a:pt x="66" y="2"/>
                  </a:cubicBezTo>
                  <a:cubicBezTo>
                    <a:pt x="84" y="1"/>
                    <a:pt x="91" y="44"/>
                    <a:pt x="108" y="44"/>
                  </a:cubicBezTo>
                  <a:cubicBezTo>
                    <a:pt x="125" y="44"/>
                    <a:pt x="148" y="1"/>
                    <a:pt x="168" y="2"/>
                  </a:cubicBezTo>
                  <a:cubicBezTo>
                    <a:pt x="188" y="3"/>
                    <a:pt x="209" y="48"/>
                    <a:pt x="228" y="50"/>
                  </a:cubicBezTo>
                  <a:cubicBezTo>
                    <a:pt x="247" y="52"/>
                    <a:pt x="262" y="14"/>
                    <a:pt x="282" y="14"/>
                  </a:cubicBezTo>
                  <a:cubicBezTo>
                    <a:pt x="302" y="14"/>
                    <a:pt x="328" y="52"/>
                    <a:pt x="348" y="50"/>
                  </a:cubicBezTo>
                  <a:cubicBezTo>
                    <a:pt x="368" y="48"/>
                    <a:pt x="383" y="3"/>
                    <a:pt x="402" y="2"/>
                  </a:cubicBezTo>
                  <a:cubicBezTo>
                    <a:pt x="421" y="1"/>
                    <a:pt x="443" y="43"/>
                    <a:pt x="462" y="44"/>
                  </a:cubicBezTo>
                  <a:cubicBezTo>
                    <a:pt x="481" y="45"/>
                    <a:pt x="497" y="6"/>
                    <a:pt x="516" y="8"/>
                  </a:cubicBezTo>
                  <a:cubicBezTo>
                    <a:pt x="535" y="10"/>
                    <a:pt x="556" y="56"/>
                    <a:pt x="576" y="56"/>
                  </a:cubicBezTo>
                  <a:cubicBezTo>
                    <a:pt x="596" y="56"/>
                    <a:pt x="614" y="10"/>
                    <a:pt x="636" y="8"/>
                  </a:cubicBezTo>
                  <a:cubicBezTo>
                    <a:pt x="658" y="6"/>
                    <a:pt x="687" y="44"/>
                    <a:pt x="708" y="44"/>
                  </a:cubicBezTo>
                  <a:cubicBezTo>
                    <a:pt x="729" y="44"/>
                    <a:pt x="743" y="6"/>
                    <a:pt x="762" y="8"/>
                  </a:cubicBezTo>
                  <a:cubicBezTo>
                    <a:pt x="781" y="10"/>
                    <a:pt x="803" y="54"/>
                    <a:pt x="822" y="56"/>
                  </a:cubicBezTo>
                  <a:cubicBezTo>
                    <a:pt x="841" y="58"/>
                    <a:pt x="853" y="21"/>
                    <a:pt x="876" y="20"/>
                  </a:cubicBezTo>
                  <a:cubicBezTo>
                    <a:pt x="899" y="19"/>
                    <a:pt x="938" y="53"/>
                    <a:pt x="960" y="50"/>
                  </a:cubicBezTo>
                  <a:cubicBezTo>
                    <a:pt x="982" y="47"/>
                    <a:pt x="991" y="0"/>
                    <a:pt x="1008" y="2"/>
                  </a:cubicBezTo>
                  <a:cubicBezTo>
                    <a:pt x="1025" y="4"/>
                    <a:pt x="1047" y="60"/>
                    <a:pt x="1062" y="62"/>
                  </a:cubicBezTo>
                  <a:cubicBezTo>
                    <a:pt x="1077" y="64"/>
                    <a:pt x="1085" y="16"/>
                    <a:pt x="1098" y="14"/>
                  </a:cubicBezTo>
                  <a:cubicBezTo>
                    <a:pt x="1111" y="12"/>
                    <a:pt x="1127" y="50"/>
                    <a:pt x="1140" y="50"/>
                  </a:cubicBezTo>
                  <a:cubicBezTo>
                    <a:pt x="1153" y="50"/>
                    <a:pt x="1162" y="13"/>
                    <a:pt x="1176" y="14"/>
                  </a:cubicBezTo>
                  <a:cubicBezTo>
                    <a:pt x="1190" y="15"/>
                    <a:pt x="1211" y="56"/>
                    <a:pt x="1224" y="56"/>
                  </a:cubicBezTo>
                  <a:cubicBezTo>
                    <a:pt x="1237" y="56"/>
                    <a:pt x="1241" y="16"/>
                    <a:pt x="1254" y="14"/>
                  </a:cubicBezTo>
                  <a:cubicBezTo>
                    <a:pt x="1267" y="12"/>
                    <a:pt x="1283" y="44"/>
                    <a:pt x="1302" y="44"/>
                  </a:cubicBezTo>
                  <a:cubicBezTo>
                    <a:pt x="1321" y="44"/>
                    <a:pt x="1353" y="13"/>
                    <a:pt x="1368" y="14"/>
                  </a:cubicBezTo>
                  <a:cubicBezTo>
                    <a:pt x="1383" y="15"/>
                    <a:pt x="1379" y="52"/>
                    <a:pt x="1392" y="50"/>
                  </a:cubicBezTo>
                  <a:cubicBezTo>
                    <a:pt x="1405" y="48"/>
                    <a:pt x="1428" y="3"/>
                    <a:pt x="1446" y="2"/>
                  </a:cubicBezTo>
                  <a:cubicBezTo>
                    <a:pt x="1464" y="1"/>
                    <a:pt x="1483" y="42"/>
                    <a:pt x="1500" y="44"/>
                  </a:cubicBezTo>
                  <a:cubicBezTo>
                    <a:pt x="1517" y="46"/>
                    <a:pt x="1532" y="14"/>
                    <a:pt x="1548" y="14"/>
                  </a:cubicBezTo>
                  <a:cubicBezTo>
                    <a:pt x="1564" y="14"/>
                    <a:pt x="1580" y="46"/>
                    <a:pt x="1596" y="44"/>
                  </a:cubicBezTo>
                  <a:cubicBezTo>
                    <a:pt x="1612" y="42"/>
                    <a:pt x="1631" y="1"/>
                    <a:pt x="1644" y="2"/>
                  </a:cubicBezTo>
                  <a:cubicBezTo>
                    <a:pt x="1657" y="3"/>
                    <a:pt x="1665" y="26"/>
                    <a:pt x="1674" y="50"/>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pSp>
      <p:pic>
        <p:nvPicPr>
          <p:cNvPr id="236" name="PHONE" descr=""/>
          <p:cNvPicPr/>
          <p:nvPr/>
        </p:nvPicPr>
        <p:blipFill>
          <a:blip r:embed="rId2"/>
          <a:stretch/>
        </p:blipFill>
        <p:spPr>
          <a:xfrm>
            <a:off x="6510240" y="3807000"/>
            <a:ext cx="451080" cy="423720"/>
          </a:xfrm>
          <a:prstGeom prst="rect">
            <a:avLst/>
          </a:prstGeom>
          <a:noFill/>
          <a:ln w="0">
            <a:noFill/>
          </a:ln>
        </p:spPr>
      </p:pic>
      <p:sp>
        <p:nvSpPr>
          <p:cNvPr id="237" name=""/>
          <p:cNvSpPr/>
          <p:nvPr/>
        </p:nvSpPr>
        <p:spPr>
          <a:xfrm>
            <a:off x="1727280" y="3792600"/>
            <a:ext cx="2324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8" name=""/>
          <p:cNvSpPr/>
          <p:nvPr/>
        </p:nvSpPr>
        <p:spPr>
          <a:xfrm>
            <a:off x="3944880" y="3319560"/>
            <a:ext cx="924120" cy="9428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9" name=""/>
          <p:cNvSpPr/>
          <p:nvPr/>
        </p:nvSpPr>
        <p:spPr>
          <a:xfrm>
            <a:off x="4014720" y="3373560"/>
            <a:ext cx="836640" cy="854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Private Branch Exchange</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(PBX)</a:t>
            </a:r>
            <a:endParaRPr b="0" lang="en-US" sz="1400" strike="noStrike" u="none">
              <a:solidFill>
                <a:srgbClr val="000000"/>
              </a:solidFill>
              <a:effectLst/>
              <a:uFillTx/>
              <a:latin typeface="Arial"/>
            </a:endParaRPr>
          </a:p>
        </p:txBody>
      </p:sp>
      <p:pic>
        <p:nvPicPr>
          <p:cNvPr id="240" name="PHONE" descr=""/>
          <p:cNvPicPr/>
          <p:nvPr/>
        </p:nvPicPr>
        <p:blipFill>
          <a:blip r:embed="rId3"/>
          <a:stretch/>
        </p:blipFill>
        <p:spPr>
          <a:xfrm>
            <a:off x="8300880" y="2111400"/>
            <a:ext cx="451080" cy="423720"/>
          </a:xfrm>
          <a:prstGeom prst="rect">
            <a:avLst/>
          </a:prstGeom>
          <a:noFill/>
          <a:ln w="0">
            <a:noFill/>
          </a:ln>
        </p:spPr>
      </p:pic>
      <p:pic>
        <p:nvPicPr>
          <p:cNvPr id="241" name="PHONE" descr=""/>
          <p:cNvPicPr/>
          <p:nvPr/>
        </p:nvPicPr>
        <p:blipFill>
          <a:blip r:embed="rId4"/>
          <a:stretch/>
        </p:blipFill>
        <p:spPr>
          <a:xfrm>
            <a:off x="8300880" y="2664000"/>
            <a:ext cx="451080" cy="423720"/>
          </a:xfrm>
          <a:prstGeom prst="rect">
            <a:avLst/>
          </a:prstGeom>
          <a:noFill/>
          <a:ln w="0">
            <a:noFill/>
          </a:ln>
        </p:spPr>
      </p:pic>
      <p:grpSp>
        <p:nvGrpSpPr>
          <p:cNvPr id="242" name=""/>
          <p:cNvGrpSpPr/>
          <p:nvPr/>
        </p:nvGrpSpPr>
        <p:grpSpPr>
          <a:xfrm>
            <a:off x="2936880" y="1598760"/>
            <a:ext cx="2695680" cy="101520"/>
            <a:chOff x="2936880" y="1598760"/>
            <a:chExt cx="2695680" cy="101520"/>
          </a:xfrm>
        </p:grpSpPr>
        <p:sp>
          <p:nvSpPr>
            <p:cNvPr id="243" name=""/>
            <p:cNvSpPr/>
            <p:nvPr/>
          </p:nvSpPr>
          <p:spPr>
            <a:xfrm>
              <a:off x="2936880" y="1598760"/>
              <a:ext cx="2657520" cy="101520"/>
            </a:xfrm>
            <a:custGeom>
              <a:avLst/>
              <a:gdLst/>
              <a:ahLst/>
              <a:rect l="l" t="t" r="r" b="b"/>
              <a:pathLst>
                <a:path w="1674" h="64">
                  <a:moveTo>
                    <a:pt x="0" y="50"/>
                  </a:moveTo>
                  <a:cubicBezTo>
                    <a:pt x="24" y="26"/>
                    <a:pt x="48" y="3"/>
                    <a:pt x="66" y="2"/>
                  </a:cubicBezTo>
                  <a:cubicBezTo>
                    <a:pt x="84" y="1"/>
                    <a:pt x="91" y="44"/>
                    <a:pt x="108" y="44"/>
                  </a:cubicBezTo>
                  <a:cubicBezTo>
                    <a:pt x="125" y="44"/>
                    <a:pt x="148" y="1"/>
                    <a:pt x="168" y="2"/>
                  </a:cubicBezTo>
                  <a:cubicBezTo>
                    <a:pt x="188" y="3"/>
                    <a:pt x="209" y="48"/>
                    <a:pt x="228" y="50"/>
                  </a:cubicBezTo>
                  <a:cubicBezTo>
                    <a:pt x="247" y="52"/>
                    <a:pt x="262" y="14"/>
                    <a:pt x="282" y="14"/>
                  </a:cubicBezTo>
                  <a:cubicBezTo>
                    <a:pt x="302" y="14"/>
                    <a:pt x="328" y="52"/>
                    <a:pt x="348" y="50"/>
                  </a:cubicBezTo>
                  <a:cubicBezTo>
                    <a:pt x="368" y="48"/>
                    <a:pt x="383" y="3"/>
                    <a:pt x="402" y="2"/>
                  </a:cubicBezTo>
                  <a:cubicBezTo>
                    <a:pt x="421" y="1"/>
                    <a:pt x="443" y="43"/>
                    <a:pt x="462" y="44"/>
                  </a:cubicBezTo>
                  <a:cubicBezTo>
                    <a:pt x="481" y="45"/>
                    <a:pt x="497" y="6"/>
                    <a:pt x="516" y="8"/>
                  </a:cubicBezTo>
                  <a:cubicBezTo>
                    <a:pt x="535" y="10"/>
                    <a:pt x="556" y="56"/>
                    <a:pt x="576" y="56"/>
                  </a:cubicBezTo>
                  <a:cubicBezTo>
                    <a:pt x="596" y="56"/>
                    <a:pt x="614" y="10"/>
                    <a:pt x="636" y="8"/>
                  </a:cubicBezTo>
                  <a:cubicBezTo>
                    <a:pt x="658" y="6"/>
                    <a:pt x="687" y="44"/>
                    <a:pt x="708" y="44"/>
                  </a:cubicBezTo>
                  <a:cubicBezTo>
                    <a:pt x="729" y="44"/>
                    <a:pt x="743" y="6"/>
                    <a:pt x="762" y="8"/>
                  </a:cubicBezTo>
                  <a:cubicBezTo>
                    <a:pt x="781" y="10"/>
                    <a:pt x="803" y="54"/>
                    <a:pt x="822" y="56"/>
                  </a:cubicBezTo>
                  <a:cubicBezTo>
                    <a:pt x="841" y="58"/>
                    <a:pt x="853" y="21"/>
                    <a:pt x="876" y="20"/>
                  </a:cubicBezTo>
                  <a:cubicBezTo>
                    <a:pt x="899" y="19"/>
                    <a:pt x="938" y="53"/>
                    <a:pt x="960" y="50"/>
                  </a:cubicBezTo>
                  <a:cubicBezTo>
                    <a:pt x="982" y="47"/>
                    <a:pt x="991" y="0"/>
                    <a:pt x="1008" y="2"/>
                  </a:cubicBezTo>
                  <a:cubicBezTo>
                    <a:pt x="1025" y="4"/>
                    <a:pt x="1047" y="60"/>
                    <a:pt x="1062" y="62"/>
                  </a:cubicBezTo>
                  <a:cubicBezTo>
                    <a:pt x="1077" y="64"/>
                    <a:pt x="1085" y="16"/>
                    <a:pt x="1098" y="14"/>
                  </a:cubicBezTo>
                  <a:cubicBezTo>
                    <a:pt x="1111" y="12"/>
                    <a:pt x="1127" y="50"/>
                    <a:pt x="1140" y="50"/>
                  </a:cubicBezTo>
                  <a:cubicBezTo>
                    <a:pt x="1153" y="50"/>
                    <a:pt x="1162" y="13"/>
                    <a:pt x="1176" y="14"/>
                  </a:cubicBezTo>
                  <a:cubicBezTo>
                    <a:pt x="1190" y="15"/>
                    <a:pt x="1211" y="56"/>
                    <a:pt x="1224" y="56"/>
                  </a:cubicBezTo>
                  <a:cubicBezTo>
                    <a:pt x="1237" y="56"/>
                    <a:pt x="1241" y="16"/>
                    <a:pt x="1254" y="14"/>
                  </a:cubicBezTo>
                  <a:cubicBezTo>
                    <a:pt x="1267" y="12"/>
                    <a:pt x="1283" y="44"/>
                    <a:pt x="1302" y="44"/>
                  </a:cubicBezTo>
                  <a:cubicBezTo>
                    <a:pt x="1321" y="44"/>
                    <a:pt x="1353" y="13"/>
                    <a:pt x="1368" y="14"/>
                  </a:cubicBezTo>
                  <a:cubicBezTo>
                    <a:pt x="1383" y="15"/>
                    <a:pt x="1379" y="52"/>
                    <a:pt x="1392" y="50"/>
                  </a:cubicBezTo>
                  <a:cubicBezTo>
                    <a:pt x="1405" y="48"/>
                    <a:pt x="1428" y="3"/>
                    <a:pt x="1446" y="2"/>
                  </a:cubicBezTo>
                  <a:cubicBezTo>
                    <a:pt x="1464" y="1"/>
                    <a:pt x="1483" y="42"/>
                    <a:pt x="1500" y="44"/>
                  </a:cubicBezTo>
                  <a:cubicBezTo>
                    <a:pt x="1517" y="46"/>
                    <a:pt x="1532" y="14"/>
                    <a:pt x="1548" y="14"/>
                  </a:cubicBezTo>
                  <a:cubicBezTo>
                    <a:pt x="1564" y="14"/>
                    <a:pt x="1580" y="46"/>
                    <a:pt x="1596" y="44"/>
                  </a:cubicBezTo>
                  <a:cubicBezTo>
                    <a:pt x="1612" y="42"/>
                    <a:pt x="1631" y="1"/>
                    <a:pt x="1644" y="2"/>
                  </a:cubicBezTo>
                  <a:cubicBezTo>
                    <a:pt x="1657" y="3"/>
                    <a:pt x="1665" y="26"/>
                    <a:pt x="1674" y="50"/>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244" name=""/>
            <p:cNvSpPr/>
            <p:nvPr/>
          </p:nvSpPr>
          <p:spPr>
            <a:xfrm>
              <a:off x="2975040" y="1598760"/>
              <a:ext cx="2657520" cy="101520"/>
            </a:xfrm>
            <a:custGeom>
              <a:avLst/>
              <a:gdLst/>
              <a:ahLst/>
              <a:rect l="l" t="t" r="r" b="b"/>
              <a:pathLst>
                <a:path w="1674" h="64">
                  <a:moveTo>
                    <a:pt x="0" y="50"/>
                  </a:moveTo>
                  <a:cubicBezTo>
                    <a:pt x="24" y="26"/>
                    <a:pt x="48" y="3"/>
                    <a:pt x="66" y="2"/>
                  </a:cubicBezTo>
                  <a:cubicBezTo>
                    <a:pt x="84" y="1"/>
                    <a:pt x="91" y="44"/>
                    <a:pt x="108" y="44"/>
                  </a:cubicBezTo>
                  <a:cubicBezTo>
                    <a:pt x="125" y="44"/>
                    <a:pt x="148" y="1"/>
                    <a:pt x="168" y="2"/>
                  </a:cubicBezTo>
                  <a:cubicBezTo>
                    <a:pt x="188" y="3"/>
                    <a:pt x="209" y="48"/>
                    <a:pt x="228" y="50"/>
                  </a:cubicBezTo>
                  <a:cubicBezTo>
                    <a:pt x="247" y="52"/>
                    <a:pt x="262" y="14"/>
                    <a:pt x="282" y="14"/>
                  </a:cubicBezTo>
                  <a:cubicBezTo>
                    <a:pt x="302" y="14"/>
                    <a:pt x="328" y="52"/>
                    <a:pt x="348" y="50"/>
                  </a:cubicBezTo>
                  <a:cubicBezTo>
                    <a:pt x="368" y="48"/>
                    <a:pt x="383" y="3"/>
                    <a:pt x="402" y="2"/>
                  </a:cubicBezTo>
                  <a:cubicBezTo>
                    <a:pt x="421" y="1"/>
                    <a:pt x="443" y="43"/>
                    <a:pt x="462" y="44"/>
                  </a:cubicBezTo>
                  <a:cubicBezTo>
                    <a:pt x="481" y="45"/>
                    <a:pt x="497" y="6"/>
                    <a:pt x="516" y="8"/>
                  </a:cubicBezTo>
                  <a:cubicBezTo>
                    <a:pt x="535" y="10"/>
                    <a:pt x="556" y="56"/>
                    <a:pt x="576" y="56"/>
                  </a:cubicBezTo>
                  <a:cubicBezTo>
                    <a:pt x="596" y="56"/>
                    <a:pt x="614" y="10"/>
                    <a:pt x="636" y="8"/>
                  </a:cubicBezTo>
                  <a:cubicBezTo>
                    <a:pt x="658" y="6"/>
                    <a:pt x="687" y="44"/>
                    <a:pt x="708" y="44"/>
                  </a:cubicBezTo>
                  <a:cubicBezTo>
                    <a:pt x="729" y="44"/>
                    <a:pt x="743" y="6"/>
                    <a:pt x="762" y="8"/>
                  </a:cubicBezTo>
                  <a:cubicBezTo>
                    <a:pt x="781" y="10"/>
                    <a:pt x="803" y="54"/>
                    <a:pt x="822" y="56"/>
                  </a:cubicBezTo>
                  <a:cubicBezTo>
                    <a:pt x="841" y="58"/>
                    <a:pt x="853" y="21"/>
                    <a:pt x="876" y="20"/>
                  </a:cubicBezTo>
                  <a:cubicBezTo>
                    <a:pt x="899" y="19"/>
                    <a:pt x="938" y="53"/>
                    <a:pt x="960" y="50"/>
                  </a:cubicBezTo>
                  <a:cubicBezTo>
                    <a:pt x="982" y="47"/>
                    <a:pt x="991" y="0"/>
                    <a:pt x="1008" y="2"/>
                  </a:cubicBezTo>
                  <a:cubicBezTo>
                    <a:pt x="1025" y="4"/>
                    <a:pt x="1047" y="60"/>
                    <a:pt x="1062" y="62"/>
                  </a:cubicBezTo>
                  <a:cubicBezTo>
                    <a:pt x="1077" y="64"/>
                    <a:pt x="1085" y="16"/>
                    <a:pt x="1098" y="14"/>
                  </a:cubicBezTo>
                  <a:cubicBezTo>
                    <a:pt x="1111" y="12"/>
                    <a:pt x="1127" y="50"/>
                    <a:pt x="1140" y="50"/>
                  </a:cubicBezTo>
                  <a:cubicBezTo>
                    <a:pt x="1153" y="50"/>
                    <a:pt x="1162" y="13"/>
                    <a:pt x="1176" y="14"/>
                  </a:cubicBezTo>
                  <a:cubicBezTo>
                    <a:pt x="1190" y="15"/>
                    <a:pt x="1211" y="56"/>
                    <a:pt x="1224" y="56"/>
                  </a:cubicBezTo>
                  <a:cubicBezTo>
                    <a:pt x="1237" y="56"/>
                    <a:pt x="1241" y="16"/>
                    <a:pt x="1254" y="14"/>
                  </a:cubicBezTo>
                  <a:cubicBezTo>
                    <a:pt x="1267" y="12"/>
                    <a:pt x="1283" y="44"/>
                    <a:pt x="1302" y="44"/>
                  </a:cubicBezTo>
                  <a:cubicBezTo>
                    <a:pt x="1321" y="44"/>
                    <a:pt x="1353" y="13"/>
                    <a:pt x="1368" y="14"/>
                  </a:cubicBezTo>
                  <a:cubicBezTo>
                    <a:pt x="1383" y="15"/>
                    <a:pt x="1379" y="52"/>
                    <a:pt x="1392" y="50"/>
                  </a:cubicBezTo>
                  <a:cubicBezTo>
                    <a:pt x="1405" y="48"/>
                    <a:pt x="1428" y="3"/>
                    <a:pt x="1446" y="2"/>
                  </a:cubicBezTo>
                  <a:cubicBezTo>
                    <a:pt x="1464" y="1"/>
                    <a:pt x="1483" y="42"/>
                    <a:pt x="1500" y="44"/>
                  </a:cubicBezTo>
                  <a:cubicBezTo>
                    <a:pt x="1517" y="46"/>
                    <a:pt x="1532" y="14"/>
                    <a:pt x="1548" y="14"/>
                  </a:cubicBezTo>
                  <a:cubicBezTo>
                    <a:pt x="1564" y="14"/>
                    <a:pt x="1580" y="46"/>
                    <a:pt x="1596" y="44"/>
                  </a:cubicBezTo>
                  <a:cubicBezTo>
                    <a:pt x="1612" y="42"/>
                    <a:pt x="1631" y="1"/>
                    <a:pt x="1644" y="2"/>
                  </a:cubicBezTo>
                  <a:cubicBezTo>
                    <a:pt x="1657" y="3"/>
                    <a:pt x="1665" y="26"/>
                    <a:pt x="1674" y="50"/>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pSp>
      <p:sp>
        <p:nvSpPr>
          <p:cNvPr id="245" name=""/>
          <p:cNvSpPr/>
          <p:nvPr/>
        </p:nvSpPr>
        <p:spPr>
          <a:xfrm>
            <a:off x="1319040" y="1558800"/>
            <a:ext cx="1690920" cy="2365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46" name=""/>
          <p:cNvSpPr/>
          <p:nvPr/>
        </p:nvSpPr>
        <p:spPr>
          <a:xfrm>
            <a:off x="1322280" y="1320840"/>
            <a:ext cx="134316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Central office</a:t>
            </a:r>
            <a:endParaRPr b="0" lang="en-US" sz="1400" strike="noStrike" u="none">
              <a:solidFill>
                <a:srgbClr val="000000"/>
              </a:solidFill>
              <a:effectLst/>
              <a:uFillTx/>
              <a:latin typeface="Arial"/>
            </a:endParaRPr>
          </a:p>
        </p:txBody>
      </p:sp>
      <p:pic>
        <p:nvPicPr>
          <p:cNvPr id="247" name="PHONE" descr=""/>
          <p:cNvPicPr/>
          <p:nvPr/>
        </p:nvPicPr>
        <p:blipFill>
          <a:blip r:embed="rId5"/>
          <a:stretch/>
        </p:blipFill>
        <p:spPr>
          <a:xfrm>
            <a:off x="5386320" y="1368360"/>
            <a:ext cx="451080" cy="424080"/>
          </a:xfrm>
          <a:prstGeom prst="rect">
            <a:avLst/>
          </a:prstGeom>
          <a:noFill/>
          <a:ln w="0">
            <a:noFill/>
          </a:ln>
        </p:spPr>
      </p:pic>
      <p:sp>
        <p:nvSpPr>
          <p:cNvPr id="248" name=""/>
          <p:cNvSpPr/>
          <p:nvPr/>
        </p:nvSpPr>
        <p:spPr>
          <a:xfrm>
            <a:off x="138240" y="2257560"/>
            <a:ext cx="741240" cy="106776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To other offices and long-haul network</a:t>
            </a:r>
            <a:endParaRPr b="0" lang="en-US" sz="1400" strike="noStrike" u="none">
              <a:solidFill>
                <a:srgbClr val="000000"/>
              </a:solidFill>
              <a:effectLst/>
              <a:uFillTx/>
              <a:latin typeface="Arial"/>
            </a:endParaRPr>
          </a:p>
        </p:txBody>
      </p:sp>
      <p:sp>
        <p:nvSpPr>
          <p:cNvPr id="249" name=""/>
          <p:cNvSpPr/>
          <p:nvPr/>
        </p:nvSpPr>
        <p:spPr>
          <a:xfrm>
            <a:off x="326880" y="1625760"/>
            <a:ext cx="927360" cy="427320"/>
          </a:xfrm>
          <a:prstGeom prst="rect">
            <a:avLst/>
          </a:prstGeom>
          <a:noFill/>
          <a:ln w="0">
            <a:noFill/>
          </a:ln>
        </p:spPr>
        <p:style>
          <a:lnRef idx="0"/>
          <a:fillRef idx="0"/>
          <a:effectRef idx="0"/>
          <a:fontRef idx="minor"/>
        </p:style>
        <p:txBody>
          <a:bodyPr lIns="0" rIns="0" tIns="0" bIns="0" anchor="t">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Inter-office trunks</a:t>
            </a:r>
            <a:endParaRPr b="0" lang="en-US" sz="1400" strike="noStrike" u="none">
              <a:solidFill>
                <a:srgbClr val="000000"/>
              </a:solidFill>
              <a:effectLst/>
              <a:uFillTx/>
              <a:latin typeface="Arial"/>
            </a:endParaRPr>
          </a:p>
        </p:txBody>
      </p:sp>
      <p:sp>
        <p:nvSpPr>
          <p:cNvPr id="250" name=""/>
          <p:cNvSpPr/>
          <p:nvPr/>
        </p:nvSpPr>
        <p:spPr>
          <a:xfrm flipH="1">
            <a:off x="283680" y="1838160"/>
            <a:ext cx="1035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1" name=""/>
          <p:cNvSpPr/>
          <p:nvPr/>
        </p:nvSpPr>
        <p:spPr>
          <a:xfrm flipH="1">
            <a:off x="350640" y="3792600"/>
            <a:ext cx="9680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2" name=""/>
          <p:cNvSpPr/>
          <p:nvPr/>
        </p:nvSpPr>
        <p:spPr>
          <a:xfrm flipH="1">
            <a:off x="856800" y="2649600"/>
            <a:ext cx="461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3" name=""/>
          <p:cNvSpPr/>
          <p:nvPr/>
        </p:nvSpPr>
        <p:spPr>
          <a:xfrm>
            <a:off x="2146320" y="1739880"/>
            <a:ext cx="693720" cy="1360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4" name=""/>
          <p:cNvSpPr/>
          <p:nvPr/>
        </p:nvSpPr>
        <p:spPr>
          <a:xfrm>
            <a:off x="2189160" y="1859040"/>
            <a:ext cx="665280" cy="366480"/>
          </a:xfrm>
          <a:prstGeom prst="rect">
            <a:avLst/>
          </a:prstGeom>
          <a:noFill/>
          <a:ln w="0">
            <a:noFill/>
          </a:ln>
        </p:spPr>
        <p:style>
          <a:lnRef idx="0"/>
          <a:fillRef idx="0"/>
          <a:effectRef idx="0"/>
          <a:fontRef idx="minor"/>
        </p:style>
        <p:txBody>
          <a:bodyPr lIns="0" rIns="0" tIns="0" bIns="0" anchor="t">
            <a:normAutofit fontScale="85000" lnSpcReduction="9999"/>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Class 5 switch</a:t>
            </a:r>
            <a:endParaRPr b="0" lang="en-US" sz="1400" strike="noStrike" u="none">
              <a:solidFill>
                <a:srgbClr val="000000"/>
              </a:solidFill>
              <a:effectLst/>
              <a:uFillTx/>
              <a:latin typeface="Arial"/>
            </a:endParaRPr>
          </a:p>
        </p:txBody>
      </p:sp>
      <p:sp>
        <p:nvSpPr>
          <p:cNvPr id="255" name=""/>
          <p:cNvSpPr/>
          <p:nvPr/>
        </p:nvSpPr>
        <p:spPr>
          <a:xfrm>
            <a:off x="1322280" y="3994200"/>
            <a:ext cx="1586160" cy="6408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5,000-50,000 local loops each up to 20K feet in length</a:t>
            </a:r>
            <a:endParaRPr b="0" lang="en-US" sz="1400" strike="noStrike" u="none">
              <a:solidFill>
                <a:srgbClr val="000000"/>
              </a:solidFill>
              <a:effectLst/>
              <a:uFillTx/>
              <a:latin typeface="Arial"/>
            </a:endParaRPr>
          </a:p>
        </p:txBody>
      </p:sp>
      <p:sp>
        <p:nvSpPr>
          <p:cNvPr id="256" name=""/>
          <p:cNvSpPr/>
          <p:nvPr/>
        </p:nvSpPr>
        <p:spPr>
          <a:xfrm>
            <a:off x="3367080" y="1327320"/>
            <a:ext cx="149076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20mA current loop</a:t>
            </a:r>
            <a:endParaRPr b="0" lang="en-US" sz="1400" strike="noStrike" u="none">
              <a:solidFill>
                <a:srgbClr val="000000"/>
              </a:solidFill>
              <a:effectLst/>
              <a:uFillTx/>
              <a:latin typeface="Arial"/>
            </a:endParaRPr>
          </a:p>
        </p:txBody>
      </p:sp>
      <p:sp>
        <p:nvSpPr>
          <p:cNvPr id="257" name=""/>
          <p:cNvSpPr/>
          <p:nvPr/>
        </p:nvSpPr>
        <p:spPr>
          <a:xfrm>
            <a:off x="3367080" y="1763640"/>
            <a:ext cx="168444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Twisted pair copper</a:t>
            </a:r>
            <a:endParaRPr b="0" lang="en-US" sz="1400" strike="noStrike" u="none">
              <a:solidFill>
                <a:srgbClr val="000000"/>
              </a:solidFill>
              <a:effectLst/>
              <a:uFillTx/>
              <a:latin typeface="Arial"/>
            </a:endParaRPr>
          </a:p>
        </p:txBody>
      </p:sp>
      <p:sp>
        <p:nvSpPr>
          <p:cNvPr id="258" name=""/>
          <p:cNvSpPr/>
          <p:nvPr/>
        </p:nvSpPr>
        <p:spPr>
          <a:xfrm>
            <a:off x="5310360" y="2239920"/>
            <a:ext cx="664920" cy="4273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Remote terminal</a:t>
            </a:r>
            <a:endParaRPr b="0" lang="en-US" sz="1400" strike="noStrike" u="none">
              <a:solidFill>
                <a:srgbClr val="000000"/>
              </a:solidFill>
              <a:effectLst/>
              <a:uFillTx/>
              <a:latin typeface="Arial"/>
            </a:endParaRPr>
          </a:p>
        </p:txBody>
      </p:sp>
      <p:sp>
        <p:nvSpPr>
          <p:cNvPr id="259" name=""/>
          <p:cNvSpPr/>
          <p:nvPr/>
        </p:nvSpPr>
        <p:spPr>
          <a:xfrm>
            <a:off x="3367080" y="2367000"/>
            <a:ext cx="168444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Digital loop carrier</a:t>
            </a:r>
            <a:endParaRPr b="0" lang="en-US" sz="1400" strike="noStrike" u="none">
              <a:solidFill>
                <a:srgbClr val="000000"/>
              </a:solidFill>
              <a:effectLst/>
              <a:uFillTx/>
              <a:latin typeface="Arial"/>
            </a:endParaRPr>
          </a:p>
        </p:txBody>
      </p:sp>
      <p:sp>
        <p:nvSpPr>
          <p:cNvPr id="260" name=""/>
          <p:cNvSpPr/>
          <p:nvPr/>
        </p:nvSpPr>
        <p:spPr>
          <a:xfrm>
            <a:off x="6832440" y="4745160"/>
            <a:ext cx="0" cy="323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1" name=""/>
          <p:cNvSpPr/>
          <p:nvPr/>
        </p:nvSpPr>
        <p:spPr>
          <a:xfrm>
            <a:off x="6222960" y="4745160"/>
            <a:ext cx="0" cy="323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2" name=""/>
          <p:cNvSpPr/>
          <p:nvPr/>
        </p:nvSpPr>
        <p:spPr>
          <a:xfrm>
            <a:off x="5594400" y="4745160"/>
            <a:ext cx="0" cy="323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3" name=""/>
          <p:cNvSpPr/>
          <p:nvPr/>
        </p:nvSpPr>
        <p:spPr>
          <a:xfrm>
            <a:off x="4927680" y="4745160"/>
            <a:ext cx="0" cy="323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pic>
        <p:nvPicPr>
          <p:cNvPr id="264" name="COMPUTR" descr=""/>
          <p:cNvPicPr/>
          <p:nvPr/>
        </p:nvPicPr>
        <p:blipFill>
          <a:blip r:embed="rId6"/>
          <a:stretch/>
        </p:blipFill>
        <p:spPr>
          <a:xfrm>
            <a:off x="6539040" y="4937040"/>
            <a:ext cx="573120" cy="590760"/>
          </a:xfrm>
          <a:prstGeom prst="rect">
            <a:avLst/>
          </a:prstGeom>
          <a:noFill/>
          <a:ln w="0">
            <a:noFill/>
          </a:ln>
        </p:spPr>
      </p:pic>
      <p:pic>
        <p:nvPicPr>
          <p:cNvPr id="265" name="COMPUTR" descr=""/>
          <p:cNvPicPr/>
          <p:nvPr/>
        </p:nvPicPr>
        <p:blipFill>
          <a:blip r:embed="rId7"/>
          <a:stretch/>
        </p:blipFill>
        <p:spPr>
          <a:xfrm>
            <a:off x="5929200" y="4937040"/>
            <a:ext cx="573120" cy="590760"/>
          </a:xfrm>
          <a:prstGeom prst="rect">
            <a:avLst/>
          </a:prstGeom>
          <a:noFill/>
          <a:ln w="0">
            <a:noFill/>
          </a:ln>
        </p:spPr>
      </p:pic>
      <p:pic>
        <p:nvPicPr>
          <p:cNvPr id="266" name="COMPUTR" descr=""/>
          <p:cNvPicPr/>
          <p:nvPr/>
        </p:nvPicPr>
        <p:blipFill>
          <a:blip r:embed="rId8"/>
          <a:stretch/>
        </p:blipFill>
        <p:spPr>
          <a:xfrm>
            <a:off x="5281560" y="4937040"/>
            <a:ext cx="573120" cy="590760"/>
          </a:xfrm>
          <a:prstGeom prst="rect">
            <a:avLst/>
          </a:prstGeom>
          <a:noFill/>
          <a:ln w="0">
            <a:noFill/>
          </a:ln>
        </p:spPr>
      </p:pic>
      <p:pic>
        <p:nvPicPr>
          <p:cNvPr id="267" name="COMPUTR" descr=""/>
          <p:cNvPicPr/>
          <p:nvPr/>
        </p:nvPicPr>
        <p:blipFill>
          <a:blip r:embed="rId9"/>
          <a:stretch/>
        </p:blipFill>
        <p:spPr>
          <a:xfrm>
            <a:off x="4633920" y="4937040"/>
            <a:ext cx="573120" cy="590760"/>
          </a:xfrm>
          <a:prstGeom prst="rect">
            <a:avLst/>
          </a:prstGeom>
          <a:noFill/>
          <a:ln w="0">
            <a:noFill/>
          </a:ln>
        </p:spPr>
      </p:pic>
      <p:sp>
        <p:nvSpPr>
          <p:cNvPr id="268" name=""/>
          <p:cNvSpPr/>
          <p:nvPr/>
        </p:nvSpPr>
        <p:spPr>
          <a:xfrm>
            <a:off x="4433760" y="4475160"/>
            <a:ext cx="229716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Local Area Network (LAN)</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28B9FB4E-D071-45AB-B7B4-588AAE3A265A}"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9"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PSTN – OFFICE STRUCTURE</a:t>
            </a:r>
            <a:endParaRPr b="1" lang="en-US" sz="1900" strike="noStrike" u="none">
              <a:solidFill>
                <a:srgbClr val="000000"/>
              </a:solidFill>
              <a:effectLst/>
              <a:uFillTx/>
              <a:latin typeface="Arial"/>
            </a:endParaRPr>
          </a:p>
        </p:txBody>
      </p:sp>
      <p:sp>
        <p:nvSpPr>
          <p:cNvPr id="270" name=""/>
          <p:cNvSpPr/>
          <p:nvPr/>
        </p:nvSpPr>
        <p:spPr>
          <a:xfrm>
            <a:off x="1217520" y="1670040"/>
            <a:ext cx="992160" cy="4273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About 2,000 toll offices</a:t>
            </a:r>
            <a:endParaRPr b="0" lang="en-US" sz="1400" strike="noStrike" u="none">
              <a:solidFill>
                <a:srgbClr val="000000"/>
              </a:solidFill>
              <a:effectLst/>
              <a:uFillTx/>
              <a:latin typeface="Arial"/>
            </a:endParaRPr>
          </a:p>
        </p:txBody>
      </p:sp>
      <p:sp>
        <p:nvSpPr>
          <p:cNvPr id="271" name=""/>
          <p:cNvSpPr/>
          <p:nvPr/>
        </p:nvSpPr>
        <p:spPr>
          <a:xfrm>
            <a:off x="5688000" y="2260440"/>
            <a:ext cx="3137040" cy="3054600"/>
          </a:xfrm>
          <a:prstGeom prst="ellipse">
            <a:avLst/>
          </a:prstGeom>
          <a:solidFill>
            <a:srgbClr val="ffffff"/>
          </a:solidFill>
          <a:ln w="936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72" name=""/>
          <p:cNvSpPr/>
          <p:nvPr/>
        </p:nvSpPr>
        <p:spPr>
          <a:xfrm>
            <a:off x="2851200" y="2260440"/>
            <a:ext cx="3138480" cy="3054600"/>
          </a:xfrm>
          <a:prstGeom prst="ellipse">
            <a:avLst/>
          </a:prstGeom>
          <a:solidFill>
            <a:srgbClr val="ffffff"/>
          </a:solidFill>
          <a:ln w="936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73" name=""/>
          <p:cNvSpPr/>
          <p:nvPr/>
        </p:nvSpPr>
        <p:spPr>
          <a:xfrm>
            <a:off x="138240" y="2260440"/>
            <a:ext cx="3136680" cy="3054600"/>
          </a:xfrm>
          <a:prstGeom prst="ellipse">
            <a:avLst/>
          </a:prstGeom>
          <a:solidFill>
            <a:srgbClr val="ffffff"/>
          </a:solidFill>
          <a:ln w="936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74" name=""/>
          <p:cNvSpPr/>
          <p:nvPr/>
        </p:nvSpPr>
        <p:spPr>
          <a:xfrm>
            <a:off x="2811600" y="1380960"/>
            <a:ext cx="868320" cy="4273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IXC #1</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Toll office</a:t>
            </a:r>
            <a:endParaRPr b="0" lang="en-US" sz="1400" strike="noStrike" u="none">
              <a:solidFill>
                <a:srgbClr val="000000"/>
              </a:solidFill>
              <a:effectLst/>
              <a:uFillTx/>
              <a:latin typeface="Arial"/>
            </a:endParaRPr>
          </a:p>
        </p:txBody>
      </p:sp>
      <p:sp>
        <p:nvSpPr>
          <p:cNvPr id="275" name=""/>
          <p:cNvSpPr/>
          <p:nvPr/>
        </p:nvSpPr>
        <p:spPr>
          <a:xfrm>
            <a:off x="5589720" y="1380960"/>
            <a:ext cx="869760" cy="4273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IXC #2</a:t>
            </a:r>
            <a:br>
              <a:rPr sz="1400"/>
            </a:br>
            <a:r>
              <a:rPr b="1" lang="en-US" sz="1400" strike="noStrike" u="none">
                <a:solidFill>
                  <a:srgbClr val="000000"/>
                </a:solidFill>
                <a:effectLst/>
                <a:uFillTx/>
                <a:latin typeface="Arial"/>
              </a:rPr>
              <a:t>Toll office</a:t>
            </a:r>
            <a:endParaRPr b="0" lang="en-US" sz="1400" strike="noStrike" u="none">
              <a:solidFill>
                <a:srgbClr val="000000"/>
              </a:solidFill>
              <a:effectLst/>
              <a:uFillTx/>
              <a:latin typeface="Arial"/>
            </a:endParaRPr>
          </a:p>
        </p:txBody>
      </p:sp>
      <p:sp>
        <p:nvSpPr>
          <p:cNvPr id="276" name=""/>
          <p:cNvSpPr/>
          <p:nvPr/>
        </p:nvSpPr>
        <p:spPr>
          <a:xfrm>
            <a:off x="2892600" y="1817640"/>
            <a:ext cx="344160" cy="289080"/>
          </a:xfrm>
          <a:prstGeom prst="hexagon">
            <a:avLst>
              <a:gd name="adj" fmla="val 29763"/>
              <a:gd name="vf" fmla="val 11547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277" name=""/>
          <p:cNvSpPr/>
          <p:nvPr/>
        </p:nvSpPr>
        <p:spPr>
          <a:xfrm>
            <a:off x="5665680" y="1847880"/>
            <a:ext cx="344520" cy="288720"/>
          </a:xfrm>
          <a:prstGeom prst="hexagon">
            <a:avLst>
              <a:gd name="adj" fmla="val 29832"/>
              <a:gd name="vf" fmla="val 11547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278" name=""/>
          <p:cNvSpPr/>
          <p:nvPr/>
        </p:nvSpPr>
        <p:spPr>
          <a:xfrm>
            <a:off x="1136520" y="2790720"/>
            <a:ext cx="343080" cy="289080"/>
          </a:xfrm>
          <a:prstGeom prst="hexagon">
            <a:avLst>
              <a:gd name="adj" fmla="val 29670"/>
              <a:gd name="vf" fmla="val 11547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279" name=""/>
          <p:cNvSpPr/>
          <p:nvPr/>
        </p:nvSpPr>
        <p:spPr>
          <a:xfrm>
            <a:off x="1933560" y="2790720"/>
            <a:ext cx="344520" cy="289080"/>
          </a:xfrm>
          <a:prstGeom prst="hexagon">
            <a:avLst>
              <a:gd name="adj" fmla="val 29795"/>
              <a:gd name="vf" fmla="val 11547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280" name=""/>
          <p:cNvSpPr/>
          <p:nvPr/>
        </p:nvSpPr>
        <p:spPr>
          <a:xfrm flipH="1">
            <a:off x="738000" y="4435560"/>
            <a:ext cx="6804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1" name=""/>
          <p:cNvSpPr/>
          <p:nvPr/>
        </p:nvSpPr>
        <p:spPr>
          <a:xfrm flipH="1">
            <a:off x="849240" y="4435560"/>
            <a:ext cx="396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2" name=""/>
          <p:cNvSpPr/>
          <p:nvPr/>
        </p:nvSpPr>
        <p:spPr>
          <a:xfrm>
            <a:off x="101268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3" name=""/>
          <p:cNvSpPr/>
          <p:nvPr/>
        </p:nvSpPr>
        <p:spPr>
          <a:xfrm>
            <a:off x="928800" y="4435560"/>
            <a:ext cx="4104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4" name=""/>
          <p:cNvSpPr/>
          <p:nvPr/>
        </p:nvSpPr>
        <p:spPr>
          <a:xfrm>
            <a:off x="747720" y="4282920"/>
            <a:ext cx="30492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85" name=""/>
          <p:cNvSpPr/>
          <p:nvPr/>
        </p:nvSpPr>
        <p:spPr>
          <a:xfrm flipH="1">
            <a:off x="153504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6" name=""/>
          <p:cNvSpPr/>
          <p:nvPr/>
        </p:nvSpPr>
        <p:spPr>
          <a:xfrm flipH="1">
            <a:off x="1646280" y="4435560"/>
            <a:ext cx="396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7" name=""/>
          <p:cNvSpPr/>
          <p:nvPr/>
        </p:nvSpPr>
        <p:spPr>
          <a:xfrm>
            <a:off x="180972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8" name=""/>
          <p:cNvSpPr/>
          <p:nvPr/>
        </p:nvSpPr>
        <p:spPr>
          <a:xfrm>
            <a:off x="1727280" y="4435560"/>
            <a:ext cx="396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9" name=""/>
          <p:cNvSpPr/>
          <p:nvPr/>
        </p:nvSpPr>
        <p:spPr>
          <a:xfrm>
            <a:off x="1544760" y="4282920"/>
            <a:ext cx="30636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0" name=""/>
          <p:cNvSpPr/>
          <p:nvPr/>
        </p:nvSpPr>
        <p:spPr>
          <a:xfrm flipH="1">
            <a:off x="233352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1" name=""/>
          <p:cNvSpPr/>
          <p:nvPr/>
        </p:nvSpPr>
        <p:spPr>
          <a:xfrm flipH="1">
            <a:off x="2443320" y="4435560"/>
            <a:ext cx="396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2" name=""/>
          <p:cNvSpPr/>
          <p:nvPr/>
        </p:nvSpPr>
        <p:spPr>
          <a:xfrm>
            <a:off x="2606760" y="4435560"/>
            <a:ext cx="6804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3" name=""/>
          <p:cNvSpPr/>
          <p:nvPr/>
        </p:nvSpPr>
        <p:spPr>
          <a:xfrm>
            <a:off x="2523960" y="4435560"/>
            <a:ext cx="414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4" name=""/>
          <p:cNvSpPr/>
          <p:nvPr/>
        </p:nvSpPr>
        <p:spPr>
          <a:xfrm>
            <a:off x="2343240" y="4282920"/>
            <a:ext cx="30456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5" name=""/>
          <p:cNvSpPr/>
          <p:nvPr/>
        </p:nvSpPr>
        <p:spPr>
          <a:xfrm>
            <a:off x="6788160" y="2790720"/>
            <a:ext cx="344520" cy="289080"/>
          </a:xfrm>
          <a:prstGeom prst="hexagon">
            <a:avLst>
              <a:gd name="adj" fmla="val 29795"/>
              <a:gd name="vf" fmla="val 11547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296" name=""/>
          <p:cNvSpPr/>
          <p:nvPr/>
        </p:nvSpPr>
        <p:spPr>
          <a:xfrm>
            <a:off x="7380360" y="2790720"/>
            <a:ext cx="344520" cy="289080"/>
          </a:xfrm>
          <a:prstGeom prst="hexagon">
            <a:avLst>
              <a:gd name="adj" fmla="val 29795"/>
              <a:gd name="vf" fmla="val 11547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297" name=""/>
          <p:cNvSpPr/>
          <p:nvPr/>
        </p:nvSpPr>
        <p:spPr>
          <a:xfrm flipH="1">
            <a:off x="628812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8" name=""/>
          <p:cNvSpPr/>
          <p:nvPr/>
        </p:nvSpPr>
        <p:spPr>
          <a:xfrm flipH="1">
            <a:off x="6397560" y="4435560"/>
            <a:ext cx="396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9" name=""/>
          <p:cNvSpPr/>
          <p:nvPr/>
        </p:nvSpPr>
        <p:spPr>
          <a:xfrm>
            <a:off x="656100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0" name=""/>
          <p:cNvSpPr/>
          <p:nvPr/>
        </p:nvSpPr>
        <p:spPr>
          <a:xfrm>
            <a:off x="6478560" y="4435560"/>
            <a:ext cx="414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1" name=""/>
          <p:cNvSpPr/>
          <p:nvPr/>
        </p:nvSpPr>
        <p:spPr>
          <a:xfrm>
            <a:off x="6297480" y="4282920"/>
            <a:ext cx="30492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2" name=""/>
          <p:cNvSpPr/>
          <p:nvPr/>
        </p:nvSpPr>
        <p:spPr>
          <a:xfrm flipH="1">
            <a:off x="7350120" y="4435560"/>
            <a:ext cx="6984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3" name=""/>
          <p:cNvSpPr/>
          <p:nvPr/>
        </p:nvSpPr>
        <p:spPr>
          <a:xfrm flipH="1">
            <a:off x="7461360" y="4435560"/>
            <a:ext cx="396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4" name=""/>
          <p:cNvSpPr/>
          <p:nvPr/>
        </p:nvSpPr>
        <p:spPr>
          <a:xfrm>
            <a:off x="762480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5" name=""/>
          <p:cNvSpPr/>
          <p:nvPr/>
        </p:nvSpPr>
        <p:spPr>
          <a:xfrm>
            <a:off x="7542360" y="4435560"/>
            <a:ext cx="396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6" name=""/>
          <p:cNvSpPr/>
          <p:nvPr/>
        </p:nvSpPr>
        <p:spPr>
          <a:xfrm>
            <a:off x="7361280" y="4282920"/>
            <a:ext cx="30492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7" name=""/>
          <p:cNvSpPr/>
          <p:nvPr/>
        </p:nvSpPr>
        <p:spPr>
          <a:xfrm flipH="1">
            <a:off x="788184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8" name=""/>
          <p:cNvSpPr/>
          <p:nvPr/>
        </p:nvSpPr>
        <p:spPr>
          <a:xfrm flipH="1">
            <a:off x="7993080" y="4435560"/>
            <a:ext cx="396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9" name=""/>
          <p:cNvSpPr/>
          <p:nvPr/>
        </p:nvSpPr>
        <p:spPr>
          <a:xfrm>
            <a:off x="815652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0" name=""/>
          <p:cNvSpPr/>
          <p:nvPr/>
        </p:nvSpPr>
        <p:spPr>
          <a:xfrm>
            <a:off x="8072280" y="4435560"/>
            <a:ext cx="414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1" name=""/>
          <p:cNvSpPr/>
          <p:nvPr/>
        </p:nvSpPr>
        <p:spPr>
          <a:xfrm>
            <a:off x="7891560" y="4282920"/>
            <a:ext cx="30636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12" name=""/>
          <p:cNvSpPr/>
          <p:nvPr/>
        </p:nvSpPr>
        <p:spPr>
          <a:xfrm flipH="1">
            <a:off x="681984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3" name=""/>
          <p:cNvSpPr/>
          <p:nvPr/>
        </p:nvSpPr>
        <p:spPr>
          <a:xfrm flipH="1">
            <a:off x="6928920" y="4435560"/>
            <a:ext cx="3996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4" name=""/>
          <p:cNvSpPr/>
          <p:nvPr/>
        </p:nvSpPr>
        <p:spPr>
          <a:xfrm>
            <a:off x="7093080" y="4435560"/>
            <a:ext cx="6804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5" name=""/>
          <p:cNvSpPr/>
          <p:nvPr/>
        </p:nvSpPr>
        <p:spPr>
          <a:xfrm>
            <a:off x="7010280" y="4435560"/>
            <a:ext cx="3996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6" name=""/>
          <p:cNvSpPr/>
          <p:nvPr/>
        </p:nvSpPr>
        <p:spPr>
          <a:xfrm>
            <a:off x="6829560" y="4282920"/>
            <a:ext cx="30456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17" name=""/>
          <p:cNvSpPr/>
          <p:nvPr/>
        </p:nvSpPr>
        <p:spPr>
          <a:xfrm>
            <a:off x="6600960" y="3425760"/>
            <a:ext cx="188640" cy="1843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18" name=""/>
          <p:cNvSpPr/>
          <p:nvPr/>
        </p:nvSpPr>
        <p:spPr>
          <a:xfrm>
            <a:off x="7724880" y="3425760"/>
            <a:ext cx="188640" cy="1843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cxnSp>
        <p:nvCxnSpPr>
          <p:cNvPr id="319" name=""/>
          <p:cNvCxnSpPr>
            <a:stCxn id="317" idx="4"/>
            <a:endCxn id="301" idx="0"/>
          </p:cNvCxnSpPr>
          <p:nvPr/>
        </p:nvCxnSpPr>
        <p:spPr>
          <a:xfrm flipH="1">
            <a:off x="6449760" y="3609720"/>
            <a:ext cx="244800" cy="673200"/>
          </a:xfrm>
          <a:prstGeom prst="straightConnector1">
            <a:avLst/>
          </a:prstGeom>
          <a:ln w="28440">
            <a:solidFill>
              <a:srgbClr val="000000"/>
            </a:solidFill>
            <a:miter/>
          </a:ln>
        </p:spPr>
      </p:cxnSp>
      <p:cxnSp>
        <p:nvCxnSpPr>
          <p:cNvPr id="320" name=""/>
          <p:cNvCxnSpPr>
            <a:stCxn id="317" idx="4"/>
            <a:endCxn id="316" idx="0"/>
          </p:cNvCxnSpPr>
          <p:nvPr/>
        </p:nvCxnSpPr>
        <p:spPr>
          <a:xfrm>
            <a:off x="6694560" y="3609720"/>
            <a:ext cx="288000" cy="673200"/>
          </a:xfrm>
          <a:prstGeom prst="straightConnector1">
            <a:avLst/>
          </a:prstGeom>
          <a:ln w="28440">
            <a:solidFill>
              <a:srgbClr val="000000"/>
            </a:solidFill>
            <a:miter/>
          </a:ln>
        </p:spPr>
      </p:cxnSp>
      <p:cxnSp>
        <p:nvCxnSpPr>
          <p:cNvPr id="321" name=""/>
          <p:cNvCxnSpPr>
            <a:stCxn id="318" idx="4"/>
            <a:endCxn id="306" idx="0"/>
          </p:cNvCxnSpPr>
          <p:nvPr/>
        </p:nvCxnSpPr>
        <p:spPr>
          <a:xfrm flipH="1">
            <a:off x="7512840" y="3609720"/>
            <a:ext cx="305640" cy="673200"/>
          </a:xfrm>
          <a:prstGeom prst="straightConnector1">
            <a:avLst/>
          </a:prstGeom>
          <a:ln w="28440">
            <a:solidFill>
              <a:srgbClr val="000000"/>
            </a:solidFill>
            <a:miter/>
          </a:ln>
        </p:spPr>
      </p:cxnSp>
      <p:cxnSp>
        <p:nvCxnSpPr>
          <p:cNvPr id="322" name=""/>
          <p:cNvCxnSpPr>
            <a:stCxn id="318" idx="4"/>
            <a:endCxn id="311" idx="0"/>
          </p:cNvCxnSpPr>
          <p:nvPr/>
        </p:nvCxnSpPr>
        <p:spPr>
          <a:xfrm>
            <a:off x="7818480" y="3609720"/>
            <a:ext cx="227520" cy="673200"/>
          </a:xfrm>
          <a:prstGeom prst="straightConnector1">
            <a:avLst/>
          </a:prstGeom>
          <a:ln w="28440">
            <a:solidFill>
              <a:srgbClr val="000000"/>
            </a:solidFill>
            <a:miter/>
          </a:ln>
        </p:spPr>
      </p:cxnSp>
      <p:cxnSp>
        <p:nvCxnSpPr>
          <p:cNvPr id="323" name=""/>
          <p:cNvCxnSpPr>
            <a:stCxn id="317" idx="6"/>
            <a:endCxn id="318" idx="2"/>
          </p:cNvCxnSpPr>
          <p:nvPr/>
        </p:nvCxnSpPr>
        <p:spPr>
          <a:xfrm>
            <a:off x="6789600" y="3517560"/>
            <a:ext cx="936000" cy="1080"/>
          </a:xfrm>
          <a:prstGeom prst="straightConnector1">
            <a:avLst/>
          </a:prstGeom>
          <a:ln w="28440">
            <a:solidFill>
              <a:srgbClr val="000000"/>
            </a:solidFill>
            <a:miter/>
          </a:ln>
        </p:spPr>
      </p:cxnSp>
      <p:cxnSp>
        <p:nvCxnSpPr>
          <p:cNvPr id="324" name=""/>
          <p:cNvCxnSpPr>
            <a:stCxn id="295" idx="2"/>
            <a:endCxn id="306" idx="0"/>
          </p:cNvCxnSpPr>
          <p:nvPr/>
        </p:nvCxnSpPr>
        <p:spPr>
          <a:xfrm>
            <a:off x="6961320" y="3079800"/>
            <a:ext cx="552960" cy="1203840"/>
          </a:xfrm>
          <a:prstGeom prst="straightConnector1">
            <a:avLst/>
          </a:prstGeom>
          <a:ln w="28440">
            <a:solidFill>
              <a:srgbClr val="000000"/>
            </a:solidFill>
            <a:miter/>
          </a:ln>
        </p:spPr>
      </p:cxnSp>
      <p:cxnSp>
        <p:nvCxnSpPr>
          <p:cNvPr id="325" name=""/>
          <p:cNvCxnSpPr>
            <a:stCxn id="296" idx="2"/>
            <a:endCxn id="316" idx="0"/>
          </p:cNvCxnSpPr>
          <p:nvPr/>
        </p:nvCxnSpPr>
        <p:spPr>
          <a:xfrm flipH="1">
            <a:off x="6981120" y="3079800"/>
            <a:ext cx="572040" cy="1203840"/>
          </a:xfrm>
          <a:prstGeom prst="straightConnector1">
            <a:avLst/>
          </a:prstGeom>
          <a:ln w="28440">
            <a:solidFill>
              <a:srgbClr val="000000"/>
            </a:solidFill>
            <a:miter/>
          </a:ln>
        </p:spPr>
      </p:cxnSp>
      <p:sp>
        <p:nvSpPr>
          <p:cNvPr id="326" name=""/>
          <p:cNvSpPr/>
          <p:nvPr/>
        </p:nvSpPr>
        <p:spPr>
          <a:xfrm flipH="1">
            <a:off x="3450960" y="4435560"/>
            <a:ext cx="6804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27" name=""/>
          <p:cNvSpPr/>
          <p:nvPr/>
        </p:nvSpPr>
        <p:spPr>
          <a:xfrm flipH="1">
            <a:off x="3561840" y="4435560"/>
            <a:ext cx="3996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28" name=""/>
          <p:cNvSpPr/>
          <p:nvPr/>
        </p:nvSpPr>
        <p:spPr>
          <a:xfrm>
            <a:off x="3726000" y="4435560"/>
            <a:ext cx="6804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29" name=""/>
          <p:cNvSpPr/>
          <p:nvPr/>
        </p:nvSpPr>
        <p:spPr>
          <a:xfrm>
            <a:off x="3641760" y="4435560"/>
            <a:ext cx="414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0" name=""/>
          <p:cNvSpPr/>
          <p:nvPr/>
        </p:nvSpPr>
        <p:spPr>
          <a:xfrm>
            <a:off x="3460680" y="4282920"/>
            <a:ext cx="30636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31" name=""/>
          <p:cNvSpPr/>
          <p:nvPr/>
        </p:nvSpPr>
        <p:spPr>
          <a:xfrm flipH="1">
            <a:off x="4249440" y="4435560"/>
            <a:ext cx="6804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2" name=""/>
          <p:cNvSpPr/>
          <p:nvPr/>
        </p:nvSpPr>
        <p:spPr>
          <a:xfrm flipH="1">
            <a:off x="4359240" y="4435560"/>
            <a:ext cx="396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3" name=""/>
          <p:cNvSpPr/>
          <p:nvPr/>
        </p:nvSpPr>
        <p:spPr>
          <a:xfrm>
            <a:off x="452268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4" name=""/>
          <p:cNvSpPr/>
          <p:nvPr/>
        </p:nvSpPr>
        <p:spPr>
          <a:xfrm>
            <a:off x="4440240" y="4435560"/>
            <a:ext cx="396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5" name=""/>
          <p:cNvSpPr/>
          <p:nvPr/>
        </p:nvSpPr>
        <p:spPr>
          <a:xfrm>
            <a:off x="4259160" y="4282920"/>
            <a:ext cx="30492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36" name=""/>
          <p:cNvSpPr/>
          <p:nvPr/>
        </p:nvSpPr>
        <p:spPr>
          <a:xfrm flipH="1">
            <a:off x="5046480" y="4435560"/>
            <a:ext cx="6804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7" name=""/>
          <p:cNvSpPr/>
          <p:nvPr/>
        </p:nvSpPr>
        <p:spPr>
          <a:xfrm flipH="1">
            <a:off x="5157720" y="4435560"/>
            <a:ext cx="3816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8" name=""/>
          <p:cNvSpPr/>
          <p:nvPr/>
        </p:nvSpPr>
        <p:spPr>
          <a:xfrm>
            <a:off x="532116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9" name=""/>
          <p:cNvSpPr/>
          <p:nvPr/>
        </p:nvSpPr>
        <p:spPr>
          <a:xfrm>
            <a:off x="5237280" y="4435560"/>
            <a:ext cx="4104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0" name=""/>
          <p:cNvSpPr/>
          <p:nvPr/>
        </p:nvSpPr>
        <p:spPr>
          <a:xfrm>
            <a:off x="5056200" y="4282920"/>
            <a:ext cx="30492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1" name=""/>
          <p:cNvSpPr/>
          <p:nvPr/>
        </p:nvSpPr>
        <p:spPr>
          <a:xfrm flipH="1">
            <a:off x="3849480" y="4435560"/>
            <a:ext cx="6804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2" name=""/>
          <p:cNvSpPr/>
          <p:nvPr/>
        </p:nvSpPr>
        <p:spPr>
          <a:xfrm flipH="1">
            <a:off x="3960720" y="4435560"/>
            <a:ext cx="3816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3" name=""/>
          <p:cNvSpPr/>
          <p:nvPr/>
        </p:nvSpPr>
        <p:spPr>
          <a:xfrm>
            <a:off x="412416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4" name=""/>
          <p:cNvSpPr/>
          <p:nvPr/>
        </p:nvSpPr>
        <p:spPr>
          <a:xfrm>
            <a:off x="4040280" y="4435560"/>
            <a:ext cx="4104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5" name=""/>
          <p:cNvSpPr/>
          <p:nvPr/>
        </p:nvSpPr>
        <p:spPr>
          <a:xfrm>
            <a:off x="3859200" y="4282920"/>
            <a:ext cx="30492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6" name=""/>
          <p:cNvSpPr/>
          <p:nvPr/>
        </p:nvSpPr>
        <p:spPr>
          <a:xfrm flipH="1">
            <a:off x="464652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7" name=""/>
          <p:cNvSpPr/>
          <p:nvPr/>
        </p:nvSpPr>
        <p:spPr>
          <a:xfrm flipH="1">
            <a:off x="4757760" y="4435560"/>
            <a:ext cx="396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8" name=""/>
          <p:cNvSpPr/>
          <p:nvPr/>
        </p:nvSpPr>
        <p:spPr>
          <a:xfrm>
            <a:off x="4921200" y="4435560"/>
            <a:ext cx="68400" cy="10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9" name=""/>
          <p:cNvSpPr/>
          <p:nvPr/>
        </p:nvSpPr>
        <p:spPr>
          <a:xfrm>
            <a:off x="4836960" y="4435560"/>
            <a:ext cx="4140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50" name=""/>
          <p:cNvSpPr/>
          <p:nvPr/>
        </p:nvSpPr>
        <p:spPr>
          <a:xfrm>
            <a:off x="4656240" y="4282920"/>
            <a:ext cx="306360" cy="190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cxnSp>
        <p:nvCxnSpPr>
          <p:cNvPr id="351" name=""/>
          <p:cNvCxnSpPr>
            <a:stCxn id="352" idx="4"/>
            <a:endCxn id="330" idx="0"/>
          </p:cNvCxnSpPr>
          <p:nvPr/>
        </p:nvCxnSpPr>
        <p:spPr>
          <a:xfrm flipH="1">
            <a:off x="3614040" y="3609720"/>
            <a:ext cx="408600" cy="673200"/>
          </a:xfrm>
          <a:prstGeom prst="straightConnector1">
            <a:avLst/>
          </a:prstGeom>
          <a:ln w="28440">
            <a:solidFill>
              <a:srgbClr val="000000"/>
            </a:solidFill>
            <a:miter/>
          </a:ln>
        </p:spPr>
      </p:cxnSp>
      <p:cxnSp>
        <p:nvCxnSpPr>
          <p:cNvPr id="353" name=""/>
          <p:cNvCxnSpPr>
            <a:stCxn id="352" idx="4"/>
            <a:endCxn id="345" idx="0"/>
          </p:cNvCxnSpPr>
          <p:nvPr/>
        </p:nvCxnSpPr>
        <p:spPr>
          <a:xfrm flipH="1">
            <a:off x="4012920" y="3609720"/>
            <a:ext cx="10080" cy="673200"/>
          </a:xfrm>
          <a:prstGeom prst="straightConnector1">
            <a:avLst/>
          </a:prstGeom>
          <a:ln w="28440">
            <a:solidFill>
              <a:srgbClr val="000000"/>
            </a:solidFill>
            <a:miter/>
          </a:ln>
        </p:spPr>
      </p:cxnSp>
      <p:cxnSp>
        <p:nvCxnSpPr>
          <p:cNvPr id="354" name=""/>
          <p:cNvCxnSpPr>
            <a:stCxn id="355" idx="4"/>
            <a:endCxn id="335" idx="0"/>
          </p:cNvCxnSpPr>
          <p:nvPr/>
        </p:nvCxnSpPr>
        <p:spPr>
          <a:xfrm flipH="1">
            <a:off x="4411080" y="3609720"/>
            <a:ext cx="408600" cy="673200"/>
          </a:xfrm>
          <a:prstGeom prst="straightConnector1">
            <a:avLst/>
          </a:prstGeom>
          <a:ln w="28440">
            <a:solidFill>
              <a:srgbClr val="000000"/>
            </a:solidFill>
            <a:miter/>
          </a:ln>
        </p:spPr>
      </p:cxnSp>
      <p:cxnSp>
        <p:nvCxnSpPr>
          <p:cNvPr id="356" name=""/>
          <p:cNvCxnSpPr>
            <a:stCxn id="355" idx="4"/>
            <a:endCxn id="350" idx="0"/>
          </p:cNvCxnSpPr>
          <p:nvPr/>
        </p:nvCxnSpPr>
        <p:spPr>
          <a:xfrm flipH="1">
            <a:off x="4809240" y="3609720"/>
            <a:ext cx="10440" cy="673200"/>
          </a:xfrm>
          <a:prstGeom prst="straightConnector1">
            <a:avLst/>
          </a:prstGeom>
          <a:ln w="28440">
            <a:solidFill>
              <a:srgbClr val="000000"/>
            </a:solidFill>
            <a:miter/>
          </a:ln>
        </p:spPr>
      </p:cxnSp>
      <p:cxnSp>
        <p:nvCxnSpPr>
          <p:cNvPr id="357" name=""/>
          <p:cNvCxnSpPr>
            <a:stCxn id="355" idx="4"/>
            <a:endCxn id="340" idx="0"/>
          </p:cNvCxnSpPr>
          <p:nvPr/>
        </p:nvCxnSpPr>
        <p:spPr>
          <a:xfrm>
            <a:off x="4819320" y="3609720"/>
            <a:ext cx="391320" cy="673200"/>
          </a:xfrm>
          <a:prstGeom prst="straightConnector1">
            <a:avLst/>
          </a:prstGeom>
          <a:ln w="28440">
            <a:solidFill>
              <a:srgbClr val="000000"/>
            </a:solidFill>
            <a:miter/>
          </a:ln>
        </p:spPr>
      </p:cxnSp>
      <p:sp>
        <p:nvSpPr>
          <p:cNvPr id="358" name=""/>
          <p:cNvSpPr/>
          <p:nvPr/>
        </p:nvSpPr>
        <p:spPr>
          <a:xfrm>
            <a:off x="3849840" y="2790720"/>
            <a:ext cx="344160" cy="289080"/>
          </a:xfrm>
          <a:prstGeom prst="hexagon">
            <a:avLst>
              <a:gd name="adj" fmla="val 29763"/>
              <a:gd name="vf" fmla="val 11547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359" name=""/>
          <p:cNvSpPr/>
          <p:nvPr/>
        </p:nvSpPr>
        <p:spPr>
          <a:xfrm>
            <a:off x="4646520" y="2790720"/>
            <a:ext cx="344520" cy="289080"/>
          </a:xfrm>
          <a:prstGeom prst="hexagon">
            <a:avLst>
              <a:gd name="adj" fmla="val 29795"/>
              <a:gd name="vf" fmla="val 11547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352" name=""/>
          <p:cNvSpPr/>
          <p:nvPr/>
        </p:nvSpPr>
        <p:spPr>
          <a:xfrm>
            <a:off x="3927600" y="3425760"/>
            <a:ext cx="188640" cy="1843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55" name=""/>
          <p:cNvSpPr/>
          <p:nvPr/>
        </p:nvSpPr>
        <p:spPr>
          <a:xfrm>
            <a:off x="4726080" y="3425760"/>
            <a:ext cx="189000" cy="1843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cxnSp>
        <p:nvCxnSpPr>
          <p:cNvPr id="360" name=""/>
          <p:cNvCxnSpPr>
            <a:stCxn id="352" idx="6"/>
            <a:endCxn id="355" idx="2"/>
          </p:cNvCxnSpPr>
          <p:nvPr/>
        </p:nvCxnSpPr>
        <p:spPr>
          <a:xfrm>
            <a:off x="4116240" y="3517560"/>
            <a:ext cx="610560" cy="1080"/>
          </a:xfrm>
          <a:prstGeom prst="straightConnector1">
            <a:avLst/>
          </a:prstGeom>
          <a:ln w="28440">
            <a:solidFill>
              <a:srgbClr val="000000"/>
            </a:solidFill>
            <a:miter/>
          </a:ln>
        </p:spPr>
      </p:cxnSp>
      <p:cxnSp>
        <p:nvCxnSpPr>
          <p:cNvPr id="361" name=""/>
          <p:cNvCxnSpPr>
            <a:stCxn id="358" idx="2"/>
            <a:endCxn id="355" idx="1"/>
          </p:cNvCxnSpPr>
          <p:nvPr/>
        </p:nvCxnSpPr>
        <p:spPr>
          <a:xfrm>
            <a:off x="4022280" y="3079800"/>
            <a:ext cx="731160" cy="373680"/>
          </a:xfrm>
          <a:prstGeom prst="straightConnector1">
            <a:avLst/>
          </a:prstGeom>
          <a:ln w="28440">
            <a:solidFill>
              <a:srgbClr val="000000"/>
            </a:solidFill>
            <a:miter/>
          </a:ln>
        </p:spPr>
      </p:cxnSp>
      <p:cxnSp>
        <p:nvCxnSpPr>
          <p:cNvPr id="362" name=""/>
          <p:cNvCxnSpPr>
            <a:endCxn id="352" idx="7"/>
          </p:cNvCxnSpPr>
          <p:nvPr/>
        </p:nvCxnSpPr>
        <p:spPr>
          <a:xfrm flipH="1">
            <a:off x="4088520" y="3087720"/>
            <a:ext cx="731160" cy="365760"/>
          </a:xfrm>
          <a:prstGeom prst="straightConnector1">
            <a:avLst/>
          </a:prstGeom>
          <a:ln w="28440">
            <a:solidFill>
              <a:srgbClr val="000000"/>
            </a:solidFill>
            <a:miter/>
          </a:ln>
        </p:spPr>
      </p:cxnSp>
      <p:cxnSp>
        <p:nvCxnSpPr>
          <p:cNvPr id="363" name=""/>
          <p:cNvCxnSpPr>
            <a:stCxn id="358" idx="2"/>
            <a:endCxn id="352" idx="0"/>
          </p:cNvCxnSpPr>
          <p:nvPr/>
        </p:nvCxnSpPr>
        <p:spPr>
          <a:xfrm>
            <a:off x="4022280" y="3079440"/>
            <a:ext cx="1080" cy="346680"/>
          </a:xfrm>
          <a:prstGeom prst="straightConnector1">
            <a:avLst/>
          </a:prstGeom>
          <a:ln w="28440">
            <a:solidFill>
              <a:srgbClr val="000000"/>
            </a:solidFill>
            <a:miter/>
          </a:ln>
        </p:spPr>
      </p:cxnSp>
      <p:cxnSp>
        <p:nvCxnSpPr>
          <p:cNvPr id="364" name=""/>
          <p:cNvCxnSpPr>
            <a:stCxn id="359" idx="2"/>
            <a:endCxn id="355" idx="0"/>
          </p:cNvCxnSpPr>
          <p:nvPr/>
        </p:nvCxnSpPr>
        <p:spPr>
          <a:xfrm>
            <a:off x="4819320" y="3079440"/>
            <a:ext cx="1080" cy="346680"/>
          </a:xfrm>
          <a:prstGeom prst="straightConnector1">
            <a:avLst/>
          </a:prstGeom>
          <a:ln w="28440">
            <a:solidFill>
              <a:srgbClr val="000000"/>
            </a:solidFill>
            <a:miter/>
          </a:ln>
        </p:spPr>
      </p:cxnSp>
      <p:sp>
        <p:nvSpPr>
          <p:cNvPr id="365" name=""/>
          <p:cNvSpPr/>
          <p:nvPr/>
        </p:nvSpPr>
        <p:spPr>
          <a:xfrm>
            <a:off x="673200" y="4610160"/>
            <a:ext cx="2068560" cy="2138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About 20,000 end offices</a:t>
            </a:r>
            <a:endParaRPr b="0" lang="en-US" sz="1400" strike="noStrike" u="none">
              <a:solidFill>
                <a:srgbClr val="000000"/>
              </a:solidFill>
              <a:effectLst/>
              <a:uFillTx/>
              <a:latin typeface="Arial"/>
            </a:endParaRPr>
          </a:p>
        </p:txBody>
      </p:sp>
      <p:sp>
        <p:nvSpPr>
          <p:cNvPr id="366" name=""/>
          <p:cNvSpPr/>
          <p:nvPr/>
        </p:nvSpPr>
        <p:spPr>
          <a:xfrm>
            <a:off x="3506760" y="4610160"/>
            <a:ext cx="1828800" cy="2138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To local loops</a:t>
            </a:r>
            <a:endParaRPr b="0" lang="en-US" sz="1400" strike="noStrike" u="none">
              <a:solidFill>
                <a:srgbClr val="000000"/>
              </a:solidFill>
              <a:effectLst/>
              <a:uFillTx/>
              <a:latin typeface="Arial"/>
            </a:endParaRPr>
          </a:p>
        </p:txBody>
      </p:sp>
      <p:sp>
        <p:nvSpPr>
          <p:cNvPr id="367" name=""/>
          <p:cNvSpPr/>
          <p:nvPr/>
        </p:nvSpPr>
        <p:spPr>
          <a:xfrm>
            <a:off x="793800" y="5010120"/>
            <a:ext cx="1827000" cy="2138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LATA 1</a:t>
            </a:r>
            <a:endParaRPr b="0" lang="en-US" sz="1400" strike="noStrike" u="none">
              <a:solidFill>
                <a:srgbClr val="000000"/>
              </a:solidFill>
              <a:effectLst/>
              <a:uFillTx/>
              <a:latin typeface="Arial"/>
            </a:endParaRPr>
          </a:p>
        </p:txBody>
      </p:sp>
      <p:sp>
        <p:nvSpPr>
          <p:cNvPr id="368" name=""/>
          <p:cNvSpPr/>
          <p:nvPr/>
        </p:nvSpPr>
        <p:spPr>
          <a:xfrm>
            <a:off x="3506760" y="5010120"/>
            <a:ext cx="1828800" cy="2138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LATA 2</a:t>
            </a:r>
            <a:endParaRPr b="0" lang="en-US" sz="1400" strike="noStrike" u="none">
              <a:solidFill>
                <a:srgbClr val="000000"/>
              </a:solidFill>
              <a:effectLst/>
              <a:uFillTx/>
              <a:latin typeface="Arial"/>
            </a:endParaRPr>
          </a:p>
        </p:txBody>
      </p:sp>
      <p:sp>
        <p:nvSpPr>
          <p:cNvPr id="369" name=""/>
          <p:cNvSpPr/>
          <p:nvPr/>
        </p:nvSpPr>
        <p:spPr>
          <a:xfrm>
            <a:off x="6343560" y="5010120"/>
            <a:ext cx="1827360" cy="2138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LATA 3</a:t>
            </a:r>
            <a:endParaRPr b="0" lang="en-US" sz="1400" strike="noStrike" u="none">
              <a:solidFill>
                <a:srgbClr val="000000"/>
              </a:solidFill>
              <a:effectLst/>
              <a:uFillTx/>
              <a:latin typeface="Arial"/>
            </a:endParaRPr>
          </a:p>
        </p:txBody>
      </p:sp>
      <p:sp>
        <p:nvSpPr>
          <p:cNvPr id="370" name=""/>
          <p:cNvSpPr/>
          <p:nvPr/>
        </p:nvSpPr>
        <p:spPr>
          <a:xfrm>
            <a:off x="8140680" y="3241800"/>
            <a:ext cx="650880" cy="4273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Tandem office</a:t>
            </a:r>
            <a:endParaRPr b="0" lang="en-US" sz="1400" strike="noStrike" u="none">
              <a:solidFill>
                <a:srgbClr val="000000"/>
              </a:solidFill>
              <a:effectLst/>
              <a:uFillTx/>
              <a:latin typeface="Arial"/>
            </a:endParaRPr>
          </a:p>
        </p:txBody>
      </p:sp>
      <p:cxnSp>
        <p:nvCxnSpPr>
          <p:cNvPr id="371" name=""/>
          <p:cNvCxnSpPr>
            <a:stCxn id="295" idx="1"/>
            <a:endCxn id="301" idx="1"/>
          </p:cNvCxnSpPr>
          <p:nvPr/>
        </p:nvCxnSpPr>
        <p:spPr>
          <a:xfrm flipV="1" rot="10800000">
            <a:off x="6341400" y="2934360"/>
            <a:ext cx="446760" cy="1377000"/>
          </a:xfrm>
          <a:prstGeom prst="curvedConnector2">
            <a:avLst/>
          </a:prstGeom>
          <a:ln w="28440">
            <a:solidFill>
              <a:srgbClr val="000000"/>
            </a:solidFill>
            <a:miter/>
          </a:ln>
        </p:spPr>
      </p:cxnSp>
      <p:cxnSp>
        <p:nvCxnSpPr>
          <p:cNvPr id="372" name=""/>
          <p:cNvCxnSpPr>
            <a:stCxn id="296" idx="3"/>
            <a:endCxn id="311" idx="7"/>
          </p:cNvCxnSpPr>
          <p:nvPr/>
        </p:nvCxnSpPr>
        <p:spPr>
          <a:xfrm>
            <a:off x="7724880" y="2935080"/>
            <a:ext cx="429120" cy="1377000"/>
          </a:xfrm>
          <a:prstGeom prst="curvedConnector2">
            <a:avLst/>
          </a:prstGeom>
          <a:ln w="28440">
            <a:solidFill>
              <a:srgbClr val="000000"/>
            </a:solidFill>
            <a:miter/>
          </a:ln>
        </p:spPr>
      </p:cxnSp>
      <p:sp>
        <p:nvSpPr>
          <p:cNvPr id="373" name=""/>
          <p:cNvSpPr/>
          <p:nvPr/>
        </p:nvSpPr>
        <p:spPr>
          <a:xfrm flipH="1">
            <a:off x="7907040" y="3357720"/>
            <a:ext cx="252360" cy="107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74" name=""/>
          <p:cNvSpPr/>
          <p:nvPr/>
        </p:nvSpPr>
        <p:spPr>
          <a:xfrm>
            <a:off x="8013600" y="2643120"/>
            <a:ext cx="390600" cy="4273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IXC POP</a:t>
            </a:r>
            <a:endParaRPr b="0" lang="en-US" sz="1400" strike="noStrike" u="none">
              <a:solidFill>
                <a:srgbClr val="000000"/>
              </a:solidFill>
              <a:effectLst/>
              <a:uFillTx/>
              <a:latin typeface="Arial"/>
            </a:endParaRPr>
          </a:p>
        </p:txBody>
      </p:sp>
      <p:sp>
        <p:nvSpPr>
          <p:cNvPr id="375" name=""/>
          <p:cNvSpPr/>
          <p:nvPr/>
        </p:nvSpPr>
        <p:spPr>
          <a:xfrm flipH="1">
            <a:off x="7783200" y="2736720"/>
            <a:ext cx="212760" cy="98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cxnSp>
        <p:nvCxnSpPr>
          <p:cNvPr id="376" name=""/>
          <p:cNvCxnSpPr>
            <a:stCxn id="276" idx="1"/>
            <a:endCxn id="278" idx="0"/>
          </p:cNvCxnSpPr>
          <p:nvPr/>
        </p:nvCxnSpPr>
        <p:spPr>
          <a:xfrm flipV="1" rot="10800000">
            <a:off x="1308960" y="1961640"/>
            <a:ext cx="1583640" cy="829440"/>
          </a:xfrm>
          <a:prstGeom prst="curvedConnector2">
            <a:avLst/>
          </a:prstGeom>
          <a:ln w="28440">
            <a:solidFill>
              <a:srgbClr val="000000"/>
            </a:solidFill>
            <a:miter/>
          </a:ln>
        </p:spPr>
      </p:cxnSp>
      <p:cxnSp>
        <p:nvCxnSpPr>
          <p:cNvPr id="377" name=""/>
          <p:cNvCxnSpPr>
            <a:stCxn id="277" idx="1"/>
            <a:endCxn id="279" idx="0"/>
          </p:cNvCxnSpPr>
          <p:nvPr/>
        </p:nvCxnSpPr>
        <p:spPr>
          <a:xfrm flipV="1" rot="10800000">
            <a:off x="2106000" y="1991880"/>
            <a:ext cx="3559680" cy="799200"/>
          </a:xfrm>
          <a:prstGeom prst="curvedConnector2">
            <a:avLst/>
          </a:prstGeom>
          <a:ln w="28440">
            <a:solidFill>
              <a:srgbClr val="000000"/>
            </a:solidFill>
            <a:miter/>
          </a:ln>
        </p:spPr>
      </p:cxnSp>
      <p:cxnSp>
        <p:nvCxnSpPr>
          <p:cNvPr id="378" name=""/>
          <p:cNvCxnSpPr>
            <a:stCxn id="276" idx="3"/>
            <a:endCxn id="358" idx="0"/>
          </p:cNvCxnSpPr>
          <p:nvPr/>
        </p:nvCxnSpPr>
        <p:spPr>
          <a:xfrm>
            <a:off x="3236400" y="1962000"/>
            <a:ext cx="786600" cy="829440"/>
          </a:xfrm>
          <a:prstGeom prst="curvedConnector2">
            <a:avLst/>
          </a:prstGeom>
          <a:ln w="28440">
            <a:solidFill>
              <a:srgbClr val="000000"/>
            </a:solidFill>
            <a:miter/>
          </a:ln>
        </p:spPr>
      </p:cxnSp>
      <p:cxnSp>
        <p:nvCxnSpPr>
          <p:cNvPr id="379" name=""/>
          <p:cNvCxnSpPr>
            <a:stCxn id="276" idx="3"/>
            <a:endCxn id="295" idx="0"/>
          </p:cNvCxnSpPr>
          <p:nvPr/>
        </p:nvCxnSpPr>
        <p:spPr>
          <a:xfrm>
            <a:off x="3236760" y="1962000"/>
            <a:ext cx="3725280" cy="829440"/>
          </a:xfrm>
          <a:prstGeom prst="curvedConnector2">
            <a:avLst/>
          </a:prstGeom>
          <a:ln w="28440">
            <a:solidFill>
              <a:srgbClr val="000000"/>
            </a:solidFill>
            <a:miter/>
          </a:ln>
        </p:spPr>
      </p:cxnSp>
      <p:cxnSp>
        <p:nvCxnSpPr>
          <p:cNvPr id="380" name=""/>
          <p:cNvCxnSpPr>
            <a:stCxn id="277" idx="3"/>
            <a:endCxn id="296" idx="0"/>
          </p:cNvCxnSpPr>
          <p:nvPr/>
        </p:nvCxnSpPr>
        <p:spPr>
          <a:xfrm>
            <a:off x="6010200" y="1992240"/>
            <a:ext cx="1543680" cy="799200"/>
          </a:xfrm>
          <a:prstGeom prst="curvedConnector2">
            <a:avLst/>
          </a:prstGeom>
          <a:ln w="28440">
            <a:solidFill>
              <a:srgbClr val="000000"/>
            </a:solidFill>
            <a:miter/>
          </a:ln>
        </p:spPr>
      </p:cxnSp>
      <p:cxnSp>
        <p:nvCxnSpPr>
          <p:cNvPr id="381" name=""/>
          <p:cNvCxnSpPr>
            <a:stCxn id="277" idx="1"/>
            <a:endCxn id="359" idx="0"/>
          </p:cNvCxnSpPr>
          <p:nvPr/>
        </p:nvCxnSpPr>
        <p:spPr>
          <a:xfrm flipV="1" rot="10800000">
            <a:off x="4818960" y="1991880"/>
            <a:ext cx="846720" cy="799200"/>
          </a:xfrm>
          <a:prstGeom prst="curvedConnector2">
            <a:avLst/>
          </a:prstGeom>
          <a:ln w="28440">
            <a:solidFill>
              <a:srgbClr val="000000"/>
            </a:solidFill>
            <a:miter/>
          </a:ln>
        </p:spPr>
      </p:cxnSp>
      <p:cxnSp>
        <p:nvCxnSpPr>
          <p:cNvPr id="382" name=""/>
          <p:cNvCxnSpPr>
            <a:stCxn id="295" idx="2"/>
            <a:endCxn id="316" idx="0"/>
          </p:cNvCxnSpPr>
          <p:nvPr/>
        </p:nvCxnSpPr>
        <p:spPr>
          <a:xfrm>
            <a:off x="6960960" y="3079800"/>
            <a:ext cx="20880" cy="1203840"/>
          </a:xfrm>
          <a:prstGeom prst="straightConnector1">
            <a:avLst/>
          </a:prstGeom>
          <a:ln w="28440">
            <a:solidFill>
              <a:srgbClr val="000000"/>
            </a:solidFill>
            <a:miter/>
          </a:ln>
        </p:spPr>
      </p:cxnSp>
      <p:cxnSp>
        <p:nvCxnSpPr>
          <p:cNvPr id="383" name=""/>
          <p:cNvCxnSpPr>
            <a:stCxn id="296" idx="2"/>
            <a:endCxn id="306" idx="0"/>
          </p:cNvCxnSpPr>
          <p:nvPr/>
        </p:nvCxnSpPr>
        <p:spPr>
          <a:xfrm flipH="1">
            <a:off x="7513200" y="3079800"/>
            <a:ext cx="40320" cy="1203840"/>
          </a:xfrm>
          <a:prstGeom prst="straightConnector1">
            <a:avLst/>
          </a:prstGeom>
          <a:ln w="28440">
            <a:solidFill>
              <a:srgbClr val="000000"/>
            </a:solidFill>
            <a:miter/>
          </a:ln>
        </p:spPr>
      </p:cxnSp>
      <p:cxnSp>
        <p:nvCxnSpPr>
          <p:cNvPr id="384" name=""/>
          <p:cNvCxnSpPr>
            <a:stCxn id="278" idx="2"/>
            <a:endCxn id="284" idx="0"/>
          </p:cNvCxnSpPr>
          <p:nvPr/>
        </p:nvCxnSpPr>
        <p:spPr>
          <a:xfrm flipH="1">
            <a:off x="899640" y="3079800"/>
            <a:ext cx="408960" cy="1203840"/>
          </a:xfrm>
          <a:prstGeom prst="straightConnector1">
            <a:avLst/>
          </a:prstGeom>
          <a:ln w="28440">
            <a:solidFill>
              <a:srgbClr val="000000"/>
            </a:solidFill>
            <a:miter/>
          </a:ln>
        </p:spPr>
      </p:cxnSp>
      <p:cxnSp>
        <p:nvCxnSpPr>
          <p:cNvPr id="385" name=""/>
          <p:cNvCxnSpPr>
            <a:stCxn id="278" idx="2"/>
            <a:endCxn id="289" idx="0"/>
          </p:cNvCxnSpPr>
          <p:nvPr/>
        </p:nvCxnSpPr>
        <p:spPr>
          <a:xfrm>
            <a:off x="1308240" y="3079800"/>
            <a:ext cx="390960" cy="1203840"/>
          </a:xfrm>
          <a:prstGeom prst="straightConnector1">
            <a:avLst/>
          </a:prstGeom>
          <a:ln w="28440">
            <a:solidFill>
              <a:srgbClr val="000000"/>
            </a:solidFill>
            <a:miter/>
          </a:ln>
        </p:spPr>
      </p:cxnSp>
      <p:cxnSp>
        <p:nvCxnSpPr>
          <p:cNvPr id="386" name=""/>
          <p:cNvCxnSpPr>
            <a:stCxn id="278" idx="2"/>
            <a:endCxn id="294" idx="0"/>
          </p:cNvCxnSpPr>
          <p:nvPr/>
        </p:nvCxnSpPr>
        <p:spPr>
          <a:xfrm>
            <a:off x="1308240" y="3079800"/>
            <a:ext cx="1187640" cy="1203840"/>
          </a:xfrm>
          <a:prstGeom prst="straightConnector1">
            <a:avLst/>
          </a:prstGeom>
          <a:ln w="28440">
            <a:solidFill>
              <a:srgbClr val="000000"/>
            </a:solidFill>
            <a:miter/>
          </a:ln>
        </p:spPr>
      </p:cxnSp>
      <p:cxnSp>
        <p:nvCxnSpPr>
          <p:cNvPr id="387" name=""/>
          <p:cNvCxnSpPr>
            <a:stCxn id="279" idx="2"/>
            <a:endCxn id="284" idx="0"/>
          </p:cNvCxnSpPr>
          <p:nvPr/>
        </p:nvCxnSpPr>
        <p:spPr>
          <a:xfrm flipH="1">
            <a:off x="900000" y="3079800"/>
            <a:ext cx="1207080" cy="1203840"/>
          </a:xfrm>
          <a:prstGeom prst="straightConnector1">
            <a:avLst/>
          </a:prstGeom>
          <a:ln w="28440">
            <a:solidFill>
              <a:srgbClr val="000000"/>
            </a:solidFill>
            <a:miter/>
          </a:ln>
        </p:spPr>
      </p:cxnSp>
      <p:cxnSp>
        <p:nvCxnSpPr>
          <p:cNvPr id="388" name=""/>
          <p:cNvCxnSpPr>
            <a:stCxn id="279" idx="2"/>
            <a:endCxn id="289" idx="0"/>
          </p:cNvCxnSpPr>
          <p:nvPr/>
        </p:nvCxnSpPr>
        <p:spPr>
          <a:xfrm flipH="1">
            <a:off x="1698120" y="3079800"/>
            <a:ext cx="408960" cy="1203840"/>
          </a:xfrm>
          <a:prstGeom prst="straightConnector1">
            <a:avLst/>
          </a:prstGeom>
          <a:ln w="28440">
            <a:solidFill>
              <a:srgbClr val="000000"/>
            </a:solidFill>
            <a:miter/>
          </a:ln>
        </p:spPr>
      </p:cxnSp>
      <p:cxnSp>
        <p:nvCxnSpPr>
          <p:cNvPr id="389" name=""/>
          <p:cNvCxnSpPr>
            <a:stCxn id="279" idx="2"/>
            <a:endCxn id="294" idx="0"/>
          </p:cNvCxnSpPr>
          <p:nvPr/>
        </p:nvCxnSpPr>
        <p:spPr>
          <a:xfrm>
            <a:off x="2106720" y="3079800"/>
            <a:ext cx="389520" cy="1203840"/>
          </a:xfrm>
          <a:prstGeom prst="straightConnector1">
            <a:avLst/>
          </a:prstGeom>
          <a:ln w="28440">
            <a:solidFill>
              <a:srgbClr val="000000"/>
            </a:solidFill>
            <a:miter/>
          </a:ln>
        </p:spPr>
      </p:cxnSp>
      <p:sp>
        <p:nvSpPr>
          <p:cNvPr id="3" name="PlaceHolder 2"/>
          <p:cNvSpPr>
            <a:spLocks noGrp="1"/>
          </p:cNvSpPr>
          <p:nvPr>
            <p:ph type="sldNum" idx="2"/>
          </p:nvPr>
        </p:nvSpPr>
        <p:spPr/>
        <p:txBody>
          <a:bodyPr/>
          <a:p>
            <a:fld id="{08EA3802-82E4-43BB-8033-4099BFF4030A}"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0" name="McK Measure"/>
          <p:cNvSpPr/>
          <p:nvPr/>
        </p:nvSpPr>
        <p:spPr>
          <a:xfrm>
            <a:off x="140040" y="547560"/>
            <a:ext cx="15440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Terabits* per day</a:t>
            </a:r>
            <a:endParaRPr b="0" lang="en-US" sz="1600" strike="noStrike" u="none">
              <a:solidFill>
                <a:srgbClr val="000000"/>
              </a:solidFill>
              <a:effectLst/>
              <a:uFillTx/>
              <a:latin typeface="Arial"/>
            </a:endParaRPr>
          </a:p>
        </p:txBody>
      </p:sp>
      <p:sp>
        <p:nvSpPr>
          <p:cNvPr id="391" name="McK Footnote"/>
          <p:cNvSpPr/>
          <p:nvPr/>
        </p:nvSpPr>
        <p:spPr>
          <a:xfrm>
            <a:off x="138240" y="5820840"/>
            <a:ext cx="8686800" cy="80856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Terabits = 10</a:t>
            </a:r>
            <a:r>
              <a:rPr b="0" lang="en-US" sz="1200" strike="noStrike" u="none" baseline="30000">
                <a:solidFill>
                  <a:srgbClr val="000000"/>
                </a:solidFill>
                <a:effectLst/>
                <a:uFillTx/>
                <a:latin typeface="Arial"/>
              </a:rPr>
              <a:t>12</a:t>
            </a:r>
            <a:r>
              <a:rPr b="0" lang="en-US" sz="1200" strike="noStrike" u="none">
                <a:solidFill>
                  <a:srgbClr val="000000"/>
                </a:solidFill>
                <a:effectLst/>
                <a:uFillTx/>
                <a:latin typeface="Arial"/>
              </a:rPr>
              <a:t> bits</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Conservative:  includes traditional traffic (e-mail, FTP) and Web traffic</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Aggressive:  includes multimedia telephony and other real-time traffic</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Ericsson; Theseus Institute; FCC; Salomon Brothers; Team analysis</a:t>
            </a:r>
            <a:endParaRPr b="0" lang="en-US" sz="1200" strike="noStrike" u="none">
              <a:solidFill>
                <a:srgbClr val="000000"/>
              </a:solidFill>
              <a:effectLst/>
              <a:uFillTx/>
              <a:latin typeface="Arial"/>
            </a:endParaRPr>
          </a:p>
        </p:txBody>
      </p:sp>
      <p:sp>
        <p:nvSpPr>
          <p:cNvPr id="392"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U.S. NETWORK TRAFFIC VOLUME ESTIMATES</a:t>
            </a:r>
            <a:endParaRPr b="1" lang="en-US" sz="1900" strike="noStrike" u="none">
              <a:solidFill>
                <a:srgbClr val="000000"/>
              </a:solidFill>
              <a:effectLst/>
              <a:uFillTx/>
              <a:latin typeface="Arial"/>
            </a:endParaRPr>
          </a:p>
        </p:txBody>
      </p:sp>
      <p:sp>
        <p:nvSpPr>
          <p:cNvPr id="393" name=""/>
          <p:cNvSpPr/>
          <p:nvPr/>
        </p:nvSpPr>
        <p:spPr>
          <a:xfrm>
            <a:off x="140760" y="1147680"/>
            <a:ext cx="1678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Drivers of growth</a:t>
            </a:r>
            <a:endParaRPr b="0" lang="en-US" sz="1600" strike="noStrike" u="none">
              <a:solidFill>
                <a:srgbClr val="000000"/>
              </a:solidFill>
              <a:effectLst/>
              <a:uFillTx/>
              <a:latin typeface="Arial"/>
            </a:endParaRPr>
          </a:p>
        </p:txBody>
      </p:sp>
      <p:sp>
        <p:nvSpPr>
          <p:cNvPr id="394" name=""/>
          <p:cNvSpPr/>
          <p:nvPr/>
        </p:nvSpPr>
        <p:spPr>
          <a:xfrm>
            <a:off x="138240" y="1573200"/>
            <a:ext cx="2786040" cy="1035000"/>
          </a:xfrm>
          <a:custGeom>
            <a:avLst/>
            <a:gdLst>
              <a:gd name="textAreaLeft" fmla="*/ 0 w 2786040"/>
              <a:gd name="textAreaRight" fmla="*/ 2786400 w 2786040"/>
              <a:gd name="textAreaTop" fmla="*/ 0 h 1035000"/>
              <a:gd name="textAreaBottom" fmla="*/ 1035360 h 1035000"/>
            </a:gdLst>
            <a:ahLst/>
            <a:cxnLst/>
            <a:rect l="textAreaLeft" t="textAreaTop" r="textAreaRight" b="textAreaBottom"/>
            <a:pathLst>
              <a:path w="21600" h="21600">
                <a:moveTo>
                  <a:pt x="0" y="0"/>
                </a:moveTo>
                <a:lnTo>
                  <a:pt x="18905" y="0"/>
                </a:lnTo>
                <a:lnTo>
                  <a:pt x="21600" y="10800"/>
                </a:lnTo>
                <a:lnTo>
                  <a:pt x="18905" y="21600"/>
                </a:lnTo>
                <a:lnTo>
                  <a:pt x="0" y="21600"/>
                </a:lnTo>
                <a:close/>
              </a:path>
            </a:pathLst>
          </a:custGeom>
          <a:solidFill>
            <a:srgbClr val="ffffff"/>
          </a:solidFill>
          <a:ln w="12600">
            <a:solidFill>
              <a:srgbClr val="000000"/>
            </a:solidFill>
            <a:miter/>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Growing intercompany interactions</a:t>
            </a:r>
            <a:endParaRPr b="0" lang="en-US" sz="1600" strike="noStrike" u="none">
              <a:solidFill>
                <a:srgbClr val="000000"/>
              </a:solidFill>
              <a:effectLst/>
              <a:uFillTx/>
              <a:latin typeface="Arial"/>
            </a:endParaRPr>
          </a:p>
        </p:txBody>
      </p:sp>
      <p:sp>
        <p:nvSpPr>
          <p:cNvPr id="395" name=""/>
          <p:cNvSpPr/>
          <p:nvPr/>
        </p:nvSpPr>
        <p:spPr>
          <a:xfrm>
            <a:off x="138240" y="3002040"/>
            <a:ext cx="2786040" cy="1035000"/>
          </a:xfrm>
          <a:custGeom>
            <a:avLst/>
            <a:gdLst>
              <a:gd name="textAreaLeft" fmla="*/ 0 w 2786040"/>
              <a:gd name="textAreaRight" fmla="*/ 2786400 w 2786040"/>
              <a:gd name="textAreaTop" fmla="*/ 0 h 1035000"/>
              <a:gd name="textAreaBottom" fmla="*/ 1035360 h 1035000"/>
            </a:gdLst>
            <a:ahLst/>
            <a:cxnLst/>
            <a:rect l="textAreaLeft" t="textAreaTop" r="textAreaRight" b="textAreaBottom"/>
            <a:pathLst>
              <a:path w="21600" h="21600">
                <a:moveTo>
                  <a:pt x="0" y="0"/>
                </a:moveTo>
                <a:lnTo>
                  <a:pt x="18905" y="0"/>
                </a:lnTo>
                <a:lnTo>
                  <a:pt x="21600" y="10800"/>
                </a:lnTo>
                <a:lnTo>
                  <a:pt x="18905" y="21600"/>
                </a:lnTo>
                <a:lnTo>
                  <a:pt x="0" y="21600"/>
                </a:lnTo>
                <a:close/>
              </a:path>
            </a:pathLst>
          </a:custGeom>
          <a:solidFill>
            <a:srgbClr val="ffffff"/>
          </a:solidFill>
          <a:ln w="12600">
            <a:solidFill>
              <a:srgbClr val="000000"/>
            </a:solidFill>
            <a:miter/>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Growing intracompany communications need</a:t>
            </a:r>
            <a:endParaRPr b="0" lang="en-US" sz="1600" strike="noStrike" u="none">
              <a:solidFill>
                <a:srgbClr val="000000"/>
              </a:solidFill>
              <a:effectLst/>
              <a:uFillTx/>
              <a:latin typeface="Arial"/>
            </a:endParaRPr>
          </a:p>
        </p:txBody>
      </p:sp>
      <p:sp>
        <p:nvSpPr>
          <p:cNvPr id="396" name=""/>
          <p:cNvSpPr/>
          <p:nvPr/>
        </p:nvSpPr>
        <p:spPr>
          <a:xfrm>
            <a:off x="138240" y="4432320"/>
            <a:ext cx="2786040" cy="1035000"/>
          </a:xfrm>
          <a:custGeom>
            <a:avLst/>
            <a:gdLst>
              <a:gd name="textAreaLeft" fmla="*/ 0 w 2786040"/>
              <a:gd name="textAreaRight" fmla="*/ 2786400 w 2786040"/>
              <a:gd name="textAreaTop" fmla="*/ 0 h 1035000"/>
              <a:gd name="textAreaBottom" fmla="*/ 1035360 h 1035000"/>
            </a:gdLst>
            <a:ahLst/>
            <a:cxnLst/>
            <a:rect l="textAreaLeft" t="textAreaTop" r="textAreaRight" b="textAreaBottom"/>
            <a:pathLst>
              <a:path w="21600" h="21600">
                <a:moveTo>
                  <a:pt x="0" y="0"/>
                </a:moveTo>
                <a:lnTo>
                  <a:pt x="18905" y="0"/>
                </a:lnTo>
                <a:lnTo>
                  <a:pt x="21600" y="10800"/>
                </a:lnTo>
                <a:lnTo>
                  <a:pt x="18905" y="21600"/>
                </a:lnTo>
                <a:lnTo>
                  <a:pt x="0" y="21600"/>
                </a:lnTo>
                <a:close/>
              </a:path>
            </a:pathLst>
          </a:custGeom>
          <a:solidFill>
            <a:srgbClr val="ffffff"/>
          </a:solidFill>
          <a:ln w="12600">
            <a:solidFill>
              <a:srgbClr val="000000"/>
            </a:solidFill>
            <a:miter/>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Internet revolution</a:t>
            </a:r>
            <a:endParaRPr b="0" lang="en-US" sz="1600" strike="noStrike" u="none">
              <a:solidFill>
                <a:srgbClr val="000000"/>
              </a:solidFill>
              <a:effectLst/>
              <a:uFillTx/>
              <a:latin typeface="Arial"/>
            </a:endParaRPr>
          </a:p>
        </p:txBody>
      </p:sp>
      <p:sp>
        <p:nvSpPr>
          <p:cNvPr id="397" name=""/>
          <p:cNvSpPr/>
          <p:nvPr/>
        </p:nvSpPr>
        <p:spPr>
          <a:xfrm>
            <a:off x="6277320" y="536400"/>
            <a:ext cx="2550600" cy="549000"/>
          </a:xfrm>
          <a:prstGeom prst="rect">
            <a:avLst/>
          </a:prstGeom>
          <a:noFill/>
          <a:ln w="0">
            <a:noFill/>
          </a:ln>
        </p:spPr>
        <p:style>
          <a:lnRef idx="0"/>
          <a:fillRef idx="0"/>
          <a:effectRef idx="0"/>
          <a:fontRef idx="minor"/>
        </p:style>
        <p:txBody>
          <a:bodyPr wrap="none" lIns="0" rIns="0" tIns="0" bIns="0" anchor="t">
            <a:spAutoFit/>
          </a:bodyPr>
          <a:p>
            <a:pPr>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0" lang="en-US" sz="1200" strike="noStrike" u="none">
                <a:solidFill>
                  <a:srgbClr val="000000"/>
                </a:solidFill>
                <a:effectLst/>
                <a:uFillTx/>
                <a:latin typeface="Arial"/>
              </a:rPr>
              <a:t>Internet/data traffic at 150% growth**</a:t>
            </a:r>
            <a:endParaRPr b="0" lang="en-US" sz="1200" strike="noStrike" u="none">
              <a:solidFill>
                <a:srgbClr val="000000"/>
              </a:solidFill>
              <a:effectLst/>
              <a:uFillTx/>
              <a:latin typeface="Arial"/>
            </a:endParaRPr>
          </a:p>
          <a:p>
            <a:pPr>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0" lang="en-US" sz="1200" strike="noStrike" u="none">
                <a:solidFill>
                  <a:srgbClr val="000000"/>
                </a:solidFill>
                <a:effectLst/>
                <a:uFillTx/>
                <a:latin typeface="Arial"/>
              </a:rPr>
              <a:t>Internet/data traffic at 300% growth***</a:t>
            </a:r>
            <a:endParaRPr b="0" lang="en-US" sz="1200" strike="noStrike" u="none">
              <a:solidFill>
                <a:srgbClr val="000000"/>
              </a:solidFill>
              <a:effectLst/>
              <a:uFillTx/>
              <a:latin typeface="Arial"/>
            </a:endParaRPr>
          </a:p>
          <a:p>
            <a:pPr>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0" lang="en-US" sz="1200" strike="noStrike" u="none">
                <a:solidFill>
                  <a:srgbClr val="000000"/>
                </a:solidFill>
                <a:effectLst/>
                <a:uFillTx/>
                <a:latin typeface="Arial"/>
              </a:rPr>
              <a:t>POTS traffic at 6% growth</a:t>
            </a:r>
            <a:endParaRPr b="0" lang="en-US" sz="1200" strike="noStrike" u="none">
              <a:solidFill>
                <a:srgbClr val="000000"/>
              </a:solidFill>
              <a:effectLst/>
              <a:uFillTx/>
              <a:latin typeface="Arial"/>
            </a:endParaRPr>
          </a:p>
        </p:txBody>
      </p:sp>
      <p:sp>
        <p:nvSpPr>
          <p:cNvPr id="398" name=""/>
          <p:cNvSpPr/>
          <p:nvPr/>
        </p:nvSpPr>
        <p:spPr>
          <a:xfrm>
            <a:off x="5826240" y="977760"/>
            <a:ext cx="39348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99" name=""/>
          <p:cNvSpPr/>
          <p:nvPr/>
        </p:nvSpPr>
        <p:spPr>
          <a:xfrm>
            <a:off x="5824440" y="806400"/>
            <a:ext cx="400320" cy="0"/>
          </a:xfrm>
          <a:prstGeom prst="line">
            <a:avLst/>
          </a:prstGeom>
          <a:ln w="255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400" name=""/>
          <p:cNvGraphicFramePr/>
          <p:nvPr/>
        </p:nvGraphicFramePr>
        <p:xfrm>
          <a:off x="2982960" y="1589040"/>
          <a:ext cx="5923080" cy="3954600"/>
        </p:xfrm>
        <a:graphic>
          <a:graphicData uri="http://schemas.openxmlformats.org/presentationml/2006/ole">
            <p:oleObj r:id="rId1" spid="">
              <p:embed/>
              <p:pic>
                <p:nvPicPr>
                  <p:cNvPr id="401" name="" descr=""/>
                  <p:cNvPicPr/>
                  <p:nvPr/>
                </p:nvPicPr>
                <p:blipFill>
                  <a:blip r:embed="rId2"/>
                  <a:stretch/>
                </p:blipFill>
                <p:spPr>
                  <a:xfrm>
                    <a:off x="2982960" y="1589040"/>
                    <a:ext cx="5923080" cy="3954600"/>
                  </a:xfrm>
                  <a:prstGeom prst="rect">
                    <a:avLst/>
                  </a:prstGeom>
                  <a:noFill/>
                  <a:ln w="0">
                    <a:noFill/>
                  </a:ln>
                </p:spPr>
              </p:pic>
            </p:oleObj>
          </a:graphicData>
        </a:graphic>
      </p:graphicFrame>
      <p:sp>
        <p:nvSpPr>
          <p:cNvPr id="402" name=""/>
          <p:cNvSpPr/>
          <p:nvPr/>
        </p:nvSpPr>
        <p:spPr>
          <a:xfrm>
            <a:off x="5826240" y="636480"/>
            <a:ext cx="3934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C5D299E4-3DD3-4624-A369-3690ADA8029A}"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3" name="McK Measure"/>
          <p:cNvSpPr/>
          <p:nvPr/>
        </p:nvSpPr>
        <p:spPr>
          <a:xfrm>
            <a:off x="137520" y="900000"/>
            <a:ext cx="63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Dollars</a:t>
            </a:r>
            <a:endParaRPr b="0" lang="en-US" sz="1600" strike="noStrike" u="none">
              <a:solidFill>
                <a:srgbClr val="000000"/>
              </a:solidFill>
              <a:effectLst/>
              <a:uFillTx/>
              <a:latin typeface="Arial"/>
            </a:endParaRPr>
          </a:p>
        </p:txBody>
      </p:sp>
      <p:sp>
        <p:nvSpPr>
          <p:cNvPr id="404" name="McK Footnote"/>
          <p:cNvSpPr/>
          <p:nvPr/>
        </p:nvSpPr>
        <p:spPr>
          <a:xfrm>
            <a:off x="138240" y="6446160"/>
            <a:ext cx="8686800" cy="18324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Yankee Group</a:t>
            </a:r>
            <a:endParaRPr b="0" lang="en-US" sz="1200" strike="noStrike" u="none">
              <a:solidFill>
                <a:srgbClr val="000000"/>
              </a:solidFill>
              <a:effectLst/>
              <a:uFillTx/>
              <a:latin typeface="Arial"/>
            </a:endParaRPr>
          </a:p>
        </p:txBody>
      </p:sp>
      <p:sp>
        <p:nvSpPr>
          <p:cNvPr id="405" name="PlaceHolder 1"/>
          <p:cNvSpPr>
            <a:spLocks noGrp="1"/>
          </p:cNvSpPr>
          <p:nvPr>
            <p:ph type="title"/>
          </p:nvPr>
        </p:nvSpPr>
        <p:spPr>
          <a:xfrm>
            <a:off x="138240" y="232920"/>
            <a:ext cx="8686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HIGH-END CONSUMER COMMUNICATIONS SPENDING PATTERNS</a:t>
            </a:r>
            <a:br>
              <a:rPr sz="1900"/>
            </a:br>
            <a:r>
              <a:rPr b="1" lang="en-US" sz="1900" strike="noStrike" u="none">
                <a:solidFill>
                  <a:srgbClr val="000000"/>
                </a:solidFill>
                <a:effectLst/>
                <a:uFillTx/>
                <a:latin typeface="Arial"/>
              </a:rPr>
              <a:t>Average monthly bill</a:t>
            </a:r>
            <a:endParaRPr b="1" lang="en-US" sz="1900" strike="noStrike" u="none">
              <a:solidFill>
                <a:srgbClr val="000000"/>
              </a:solidFill>
              <a:effectLst/>
              <a:uFillTx/>
              <a:latin typeface="Arial"/>
            </a:endParaRPr>
          </a:p>
        </p:txBody>
      </p:sp>
      <p:graphicFrame>
        <p:nvGraphicFramePr>
          <p:cNvPr id="406" name=""/>
          <p:cNvGraphicFramePr/>
          <p:nvPr/>
        </p:nvGraphicFramePr>
        <p:xfrm>
          <a:off x="2360520" y="1622520"/>
          <a:ext cx="3311640" cy="4165560"/>
        </p:xfrm>
        <a:graphic>
          <a:graphicData uri="http://schemas.openxmlformats.org/presentationml/2006/ole">
            <p:oleObj r:id="rId1" spid="">
              <p:embed/>
              <p:pic>
                <p:nvPicPr>
                  <p:cNvPr id="407" name="" descr=""/>
                  <p:cNvPicPr/>
                  <p:nvPr/>
                </p:nvPicPr>
                <p:blipFill>
                  <a:blip r:embed="rId2"/>
                  <a:stretch/>
                </p:blipFill>
                <p:spPr>
                  <a:xfrm>
                    <a:off x="2360520" y="1622520"/>
                    <a:ext cx="3311640" cy="4165560"/>
                  </a:xfrm>
                  <a:prstGeom prst="rect">
                    <a:avLst/>
                  </a:prstGeom>
                  <a:noFill/>
                  <a:ln w="0">
                    <a:noFill/>
                  </a:ln>
                </p:spPr>
              </p:pic>
            </p:oleObj>
          </a:graphicData>
        </a:graphic>
      </p:graphicFrame>
      <p:sp>
        <p:nvSpPr>
          <p:cNvPr id="408" name=""/>
          <p:cNvSpPr/>
          <p:nvPr/>
        </p:nvSpPr>
        <p:spPr>
          <a:xfrm>
            <a:off x="5775120" y="1940040"/>
            <a:ext cx="597960" cy="24408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Mobile</a:t>
            </a:r>
            <a:endParaRPr b="0" lang="en-US" sz="1600" strike="noStrike" u="none">
              <a:solidFill>
                <a:srgbClr val="000000"/>
              </a:solidFill>
              <a:effectLst/>
              <a:uFillTx/>
              <a:latin typeface="Arial"/>
            </a:endParaRPr>
          </a:p>
        </p:txBody>
      </p:sp>
      <p:sp>
        <p:nvSpPr>
          <p:cNvPr id="409" name=""/>
          <p:cNvSpPr/>
          <p:nvPr/>
        </p:nvSpPr>
        <p:spPr>
          <a:xfrm>
            <a:off x="5777640" y="2587680"/>
            <a:ext cx="1375200" cy="24408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Internet access</a:t>
            </a:r>
            <a:endParaRPr b="0" lang="en-US" sz="1600" strike="noStrike" u="none">
              <a:solidFill>
                <a:srgbClr val="000000"/>
              </a:solidFill>
              <a:effectLst/>
              <a:uFillTx/>
              <a:latin typeface="Arial"/>
            </a:endParaRPr>
          </a:p>
        </p:txBody>
      </p:sp>
      <p:sp>
        <p:nvSpPr>
          <p:cNvPr id="410" name=""/>
          <p:cNvSpPr/>
          <p:nvPr/>
        </p:nvSpPr>
        <p:spPr>
          <a:xfrm>
            <a:off x="2857680" y="3908520"/>
            <a:ext cx="66168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600" strike="noStrike" u="none">
                <a:solidFill>
                  <a:srgbClr val="000000"/>
                </a:solidFill>
                <a:effectLst/>
                <a:uFillTx/>
                <a:latin typeface="Arial"/>
              </a:rPr>
              <a:t>43.50</a:t>
            </a:r>
            <a:endParaRPr b="0" lang="en-US" sz="1600" strike="noStrike" u="none">
              <a:solidFill>
                <a:srgbClr val="000000"/>
              </a:solidFill>
              <a:effectLst/>
              <a:uFillTx/>
              <a:latin typeface="Arial"/>
            </a:endParaRPr>
          </a:p>
        </p:txBody>
      </p:sp>
      <p:sp>
        <p:nvSpPr>
          <p:cNvPr id="411" name=""/>
          <p:cNvSpPr/>
          <p:nvPr/>
        </p:nvSpPr>
        <p:spPr>
          <a:xfrm>
            <a:off x="4484520" y="1351080"/>
            <a:ext cx="66204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600" strike="noStrike" u="none">
                <a:solidFill>
                  <a:srgbClr val="000000"/>
                </a:solidFill>
                <a:effectLst/>
                <a:uFillTx/>
                <a:latin typeface="Arial"/>
              </a:rPr>
              <a:t>154.70</a:t>
            </a:r>
            <a:endParaRPr b="0" lang="en-US" sz="1600" strike="noStrike" u="none">
              <a:solidFill>
                <a:srgbClr val="000000"/>
              </a:solidFill>
              <a:effectLst/>
              <a:uFillTx/>
              <a:latin typeface="Arial"/>
            </a:endParaRPr>
          </a:p>
        </p:txBody>
      </p:sp>
      <p:sp>
        <p:nvSpPr>
          <p:cNvPr id="412" name=""/>
          <p:cNvSpPr/>
          <p:nvPr/>
        </p:nvSpPr>
        <p:spPr>
          <a:xfrm>
            <a:off x="5775120" y="3252960"/>
            <a:ext cx="1274040" cy="24408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Cable/satellite</a:t>
            </a:r>
            <a:endParaRPr b="0" lang="en-US" sz="1600" strike="noStrike" u="none">
              <a:solidFill>
                <a:srgbClr val="000000"/>
              </a:solidFill>
              <a:effectLst/>
              <a:uFillTx/>
              <a:latin typeface="Arial"/>
            </a:endParaRPr>
          </a:p>
        </p:txBody>
      </p:sp>
      <p:sp>
        <p:nvSpPr>
          <p:cNvPr id="413" name=""/>
          <p:cNvSpPr/>
          <p:nvPr/>
        </p:nvSpPr>
        <p:spPr>
          <a:xfrm>
            <a:off x="5775120" y="4095720"/>
            <a:ext cx="485280" cy="24408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Local</a:t>
            </a:r>
            <a:endParaRPr b="0" lang="en-US" sz="1600" strike="noStrike" u="none">
              <a:solidFill>
                <a:srgbClr val="000000"/>
              </a:solidFill>
              <a:effectLst/>
              <a:uFillTx/>
              <a:latin typeface="Arial"/>
            </a:endParaRPr>
          </a:p>
        </p:txBody>
      </p:sp>
      <p:sp>
        <p:nvSpPr>
          <p:cNvPr id="414" name=""/>
          <p:cNvSpPr/>
          <p:nvPr/>
        </p:nvSpPr>
        <p:spPr>
          <a:xfrm>
            <a:off x="5775840" y="4830840"/>
            <a:ext cx="1262880" cy="24408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Long distance</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06C7C990-6C3C-4A05-971A-543BC2127D28}"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5" name="McK Measure"/>
          <p:cNvSpPr/>
          <p:nvPr/>
        </p:nvSpPr>
        <p:spPr>
          <a:xfrm>
            <a:off x="141480" y="547560"/>
            <a:ext cx="225396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Cents per minutes of use</a:t>
            </a:r>
            <a:endParaRPr b="0" lang="en-US" sz="1600" strike="noStrike" u="none">
              <a:solidFill>
                <a:srgbClr val="000000"/>
              </a:solidFill>
              <a:effectLst/>
              <a:uFillTx/>
              <a:latin typeface="Arial"/>
            </a:endParaRPr>
          </a:p>
        </p:txBody>
      </p:sp>
      <p:sp>
        <p:nvSpPr>
          <p:cNvPr id="416" name="McK Footnote"/>
          <p:cNvSpPr/>
          <p:nvPr/>
        </p:nvSpPr>
        <p:spPr>
          <a:xfrm>
            <a:off x="49320" y="5401080"/>
            <a:ext cx="8686800" cy="122832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1</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Distribution of day, evening, and night rates for residential direct-dialed calls; discounts not applied; small and medium business rates are approximated to be the same as residential rates</a:t>
            </a:r>
            <a:endParaRPr b="0" lang="en-US" sz="9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2</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Excludes IP voice-based offerings – based on AT&amp;T discounted rate</a:t>
            </a:r>
            <a:endParaRPr b="0" lang="en-US" sz="9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3</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Rough estimates from press reports; excludes IP voice-based offerings – based on AT&amp;T discounted rate</a:t>
            </a:r>
            <a:endParaRPr b="0" lang="en-US" sz="9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4</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Includes third-tier, facilities-based carriers carrying at least a portion of traffic on their own networks; calculated as best per-minute price available to heavy users (~$1 million/year long distance billings)</a:t>
            </a:r>
            <a:endParaRPr b="0" lang="en-US" sz="9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5</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Interconnect charge for both originating and terminating access based on common carrier tariffs</a:t>
            </a:r>
            <a:endParaRPr b="0" lang="en-US" sz="9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Business Communications Review; Network World; Northern Business Information; Furman Selz; Paul MacAvoy; FCC; McKinsey estimates</a:t>
            </a:r>
            <a:endParaRPr b="0" lang="en-US" sz="900" strike="noStrike" u="none">
              <a:solidFill>
                <a:srgbClr val="000000"/>
              </a:solidFill>
              <a:effectLst/>
              <a:uFillTx/>
              <a:latin typeface="Arial"/>
            </a:endParaRPr>
          </a:p>
        </p:txBody>
      </p:sp>
      <p:sp>
        <p:nvSpPr>
          <p:cNvPr id="417" name="McK Footnote"/>
          <p:cNvSpPr/>
          <p:nvPr/>
        </p:nvSpPr>
        <p:spPr>
          <a:xfrm>
            <a:off x="7959960" y="309600"/>
            <a:ext cx="86436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ESTIMATES</a:t>
            </a:r>
            <a:endParaRPr b="0" lang="en-US" sz="1200" strike="noStrike" u="none">
              <a:solidFill>
                <a:srgbClr val="000000"/>
              </a:solidFill>
              <a:effectLst/>
              <a:uFillTx/>
              <a:latin typeface="Arial"/>
            </a:endParaRPr>
          </a:p>
        </p:txBody>
      </p:sp>
      <p:grpSp>
        <p:nvGrpSpPr>
          <p:cNvPr id="418" name=""/>
          <p:cNvGrpSpPr/>
          <p:nvPr/>
        </p:nvGrpSpPr>
        <p:grpSpPr>
          <a:xfrm>
            <a:off x="7920000" y="293760"/>
            <a:ext cx="904680" cy="215640"/>
            <a:chOff x="7920000" y="293760"/>
            <a:chExt cx="904680" cy="215640"/>
          </a:xfrm>
        </p:grpSpPr>
        <p:sp>
          <p:nvSpPr>
            <p:cNvPr id="419" name=""/>
            <p:cNvSpPr/>
            <p:nvPr/>
          </p:nvSpPr>
          <p:spPr>
            <a:xfrm>
              <a:off x="7920000" y="293760"/>
              <a:ext cx="904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20" name=""/>
            <p:cNvSpPr/>
            <p:nvPr/>
          </p:nvSpPr>
          <p:spPr>
            <a:xfrm>
              <a:off x="7920000" y="509400"/>
              <a:ext cx="904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421" name=""/>
          <p:cNvGrpSpPr/>
          <p:nvPr/>
        </p:nvGrpSpPr>
        <p:grpSpPr>
          <a:xfrm>
            <a:off x="7183440" y="792000"/>
            <a:ext cx="1644480" cy="183240"/>
            <a:chOff x="7183440" y="792000"/>
            <a:chExt cx="1644480" cy="183240"/>
          </a:xfrm>
        </p:grpSpPr>
        <p:sp>
          <p:nvSpPr>
            <p:cNvPr id="422" name=""/>
            <p:cNvSpPr/>
            <p:nvPr/>
          </p:nvSpPr>
          <p:spPr>
            <a:xfrm>
              <a:off x="7183440" y="81432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423" name="McK Footnote"/>
            <p:cNvSpPr/>
            <p:nvPr/>
          </p:nvSpPr>
          <p:spPr>
            <a:xfrm>
              <a:off x="7531200" y="792000"/>
              <a:ext cx="1296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Wholesale margins</a:t>
              </a:r>
              <a:endParaRPr b="0" lang="en-US" sz="1200" strike="noStrike" u="none">
                <a:solidFill>
                  <a:srgbClr val="000000"/>
                </a:solidFill>
                <a:effectLst/>
                <a:uFillTx/>
                <a:latin typeface="Arial"/>
              </a:endParaRPr>
            </a:p>
          </p:txBody>
        </p:sp>
      </p:grpSp>
      <p:grpSp>
        <p:nvGrpSpPr>
          <p:cNvPr id="424" name=""/>
          <p:cNvGrpSpPr/>
          <p:nvPr/>
        </p:nvGrpSpPr>
        <p:grpSpPr>
          <a:xfrm>
            <a:off x="7183440" y="579600"/>
            <a:ext cx="1323000" cy="183240"/>
            <a:chOff x="7183440" y="579600"/>
            <a:chExt cx="1323000" cy="183240"/>
          </a:xfrm>
        </p:grpSpPr>
        <p:sp>
          <p:nvSpPr>
            <p:cNvPr id="425" name=""/>
            <p:cNvSpPr/>
            <p:nvPr/>
          </p:nvSpPr>
          <p:spPr>
            <a:xfrm>
              <a:off x="7183440" y="601920"/>
              <a:ext cx="284040" cy="13968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426" name="McK Footnote"/>
            <p:cNvSpPr/>
            <p:nvPr/>
          </p:nvSpPr>
          <p:spPr>
            <a:xfrm>
              <a:off x="7531560" y="579600"/>
              <a:ext cx="974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Retail margins</a:t>
              </a:r>
              <a:endParaRPr b="0" lang="en-US" sz="1200" strike="noStrike" u="none">
                <a:solidFill>
                  <a:srgbClr val="000000"/>
                </a:solidFill>
                <a:effectLst/>
                <a:uFillTx/>
                <a:latin typeface="Arial"/>
              </a:endParaRPr>
            </a:p>
          </p:txBody>
        </p:sp>
      </p:grpSp>
      <p:sp>
        <p:nvSpPr>
          <p:cNvPr id="427"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DOMESTIC LONG DISTANCE PRICING</a:t>
            </a:r>
            <a:endParaRPr b="1" lang="en-US" sz="1900" strike="noStrike" u="none">
              <a:solidFill>
                <a:srgbClr val="000000"/>
              </a:solidFill>
              <a:effectLst/>
              <a:uFillTx/>
              <a:latin typeface="Arial"/>
            </a:endParaRPr>
          </a:p>
        </p:txBody>
      </p:sp>
      <p:grpSp>
        <p:nvGrpSpPr>
          <p:cNvPr id="428" name=""/>
          <p:cNvGrpSpPr/>
          <p:nvPr/>
        </p:nvGrpSpPr>
        <p:grpSpPr>
          <a:xfrm>
            <a:off x="33480" y="291960"/>
            <a:ext cx="8943840" cy="5040360"/>
            <a:chOff x="33480" y="291960"/>
            <a:chExt cx="8943840" cy="5040360"/>
          </a:xfrm>
        </p:grpSpPr>
        <p:graphicFrame>
          <p:nvGraphicFramePr>
            <p:cNvPr id="429" name=""/>
            <p:cNvGraphicFramePr/>
            <p:nvPr/>
          </p:nvGraphicFramePr>
          <p:xfrm>
            <a:off x="152640" y="291960"/>
            <a:ext cx="6564240" cy="4424400"/>
          </p:xfrm>
          <a:graphic>
            <a:graphicData uri="http://schemas.openxmlformats.org/presentationml/2006/ole">
              <p:oleObj r:id="rId1" spid="">
                <p:embed/>
                <p:pic>
                  <p:nvPicPr>
                    <p:cNvPr id="430" name="" descr=""/>
                    <p:cNvPicPr/>
                    <p:nvPr/>
                  </p:nvPicPr>
                  <p:blipFill>
                    <a:blip r:embed="rId2"/>
                    <a:stretch/>
                  </p:blipFill>
                  <p:spPr>
                    <a:xfrm>
                      <a:off x="152640" y="291960"/>
                      <a:ext cx="6564240" cy="4424400"/>
                    </a:xfrm>
                    <a:prstGeom prst="rect">
                      <a:avLst/>
                    </a:prstGeom>
                    <a:noFill/>
                    <a:ln w="0">
                      <a:noFill/>
                    </a:ln>
                  </p:spPr>
                </p:pic>
              </p:oleObj>
            </a:graphicData>
          </a:graphic>
        </p:graphicFrame>
        <p:sp>
          <p:nvSpPr>
            <p:cNvPr id="431" name=""/>
            <p:cNvSpPr/>
            <p:nvPr/>
          </p:nvSpPr>
          <p:spPr>
            <a:xfrm>
              <a:off x="33480" y="941040"/>
              <a:ext cx="6318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21.94</a:t>
              </a:r>
              <a:endParaRPr b="0" lang="en-US" sz="1000" strike="noStrike" u="none">
                <a:solidFill>
                  <a:srgbClr val="000000"/>
                </a:solidFill>
                <a:effectLst/>
                <a:uFillTx/>
                <a:latin typeface="Arial"/>
              </a:endParaRPr>
            </a:p>
          </p:txBody>
        </p:sp>
        <p:sp>
          <p:nvSpPr>
            <p:cNvPr id="432" name=""/>
            <p:cNvSpPr/>
            <p:nvPr/>
          </p:nvSpPr>
          <p:spPr>
            <a:xfrm>
              <a:off x="554040" y="1433160"/>
              <a:ext cx="65088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18.60</a:t>
              </a:r>
              <a:endParaRPr b="0" lang="en-US" sz="1000" strike="noStrike" u="none">
                <a:solidFill>
                  <a:srgbClr val="000000"/>
                </a:solidFill>
                <a:effectLst/>
                <a:uFillTx/>
                <a:latin typeface="Arial"/>
              </a:endParaRPr>
            </a:p>
          </p:txBody>
        </p:sp>
        <p:sp>
          <p:nvSpPr>
            <p:cNvPr id="433" name=""/>
            <p:cNvSpPr/>
            <p:nvPr/>
          </p:nvSpPr>
          <p:spPr>
            <a:xfrm>
              <a:off x="1567080" y="1726920"/>
              <a:ext cx="619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16.69</a:t>
              </a:r>
              <a:endParaRPr b="0" lang="en-US" sz="1000" strike="noStrike" u="none">
                <a:solidFill>
                  <a:srgbClr val="000000"/>
                </a:solidFill>
                <a:effectLst/>
                <a:uFillTx/>
                <a:latin typeface="Arial"/>
              </a:endParaRPr>
            </a:p>
          </p:txBody>
        </p:sp>
        <p:sp>
          <p:nvSpPr>
            <p:cNvPr id="434" name=""/>
            <p:cNvSpPr/>
            <p:nvPr/>
          </p:nvSpPr>
          <p:spPr>
            <a:xfrm>
              <a:off x="2089440" y="1738080"/>
              <a:ext cx="61884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16.69</a:t>
              </a:r>
              <a:endParaRPr b="0" lang="en-US" sz="1000" strike="noStrike" u="none">
                <a:solidFill>
                  <a:srgbClr val="000000"/>
                </a:solidFill>
                <a:effectLst/>
                <a:uFillTx/>
                <a:latin typeface="Arial"/>
              </a:endParaRPr>
            </a:p>
          </p:txBody>
        </p:sp>
        <p:sp>
          <p:nvSpPr>
            <p:cNvPr id="435" name=""/>
            <p:cNvSpPr/>
            <p:nvPr/>
          </p:nvSpPr>
          <p:spPr>
            <a:xfrm>
              <a:off x="2610000" y="1670040"/>
              <a:ext cx="619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17.17</a:t>
              </a:r>
              <a:endParaRPr b="0" lang="en-US" sz="1000" strike="noStrike" u="none">
                <a:solidFill>
                  <a:srgbClr val="000000"/>
                </a:solidFill>
                <a:effectLst/>
                <a:uFillTx/>
                <a:latin typeface="Arial"/>
              </a:endParaRPr>
            </a:p>
          </p:txBody>
        </p:sp>
        <p:sp>
          <p:nvSpPr>
            <p:cNvPr id="436" name=""/>
            <p:cNvSpPr/>
            <p:nvPr/>
          </p:nvSpPr>
          <p:spPr>
            <a:xfrm>
              <a:off x="3097440" y="1658880"/>
              <a:ext cx="619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17.20</a:t>
              </a:r>
              <a:endParaRPr b="0" lang="en-US" sz="1000" strike="noStrike" u="none">
                <a:solidFill>
                  <a:srgbClr val="000000"/>
                </a:solidFill>
                <a:effectLst/>
                <a:uFillTx/>
                <a:latin typeface="Arial"/>
              </a:endParaRPr>
            </a:p>
          </p:txBody>
        </p:sp>
        <p:sp>
          <p:nvSpPr>
            <p:cNvPr id="437" name=""/>
            <p:cNvSpPr/>
            <p:nvPr/>
          </p:nvSpPr>
          <p:spPr>
            <a:xfrm>
              <a:off x="3632400" y="1620720"/>
              <a:ext cx="619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17.48</a:t>
              </a:r>
              <a:endParaRPr b="0" lang="en-US" sz="1000" strike="noStrike" u="none">
                <a:solidFill>
                  <a:srgbClr val="000000"/>
                </a:solidFill>
                <a:effectLst/>
                <a:uFillTx/>
                <a:latin typeface="Arial"/>
              </a:endParaRPr>
            </a:p>
          </p:txBody>
        </p:sp>
        <p:sp>
          <p:nvSpPr>
            <p:cNvPr id="438" name=""/>
            <p:cNvSpPr/>
            <p:nvPr/>
          </p:nvSpPr>
          <p:spPr>
            <a:xfrm>
              <a:off x="4137120" y="1523880"/>
              <a:ext cx="619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18.07</a:t>
              </a:r>
              <a:endParaRPr b="0" lang="en-US" sz="1000" strike="noStrike" u="none">
                <a:solidFill>
                  <a:srgbClr val="000000"/>
                </a:solidFill>
                <a:effectLst/>
                <a:uFillTx/>
                <a:latin typeface="Arial"/>
              </a:endParaRPr>
            </a:p>
          </p:txBody>
        </p:sp>
        <p:sp>
          <p:nvSpPr>
            <p:cNvPr id="439" name=""/>
            <p:cNvSpPr/>
            <p:nvPr/>
          </p:nvSpPr>
          <p:spPr>
            <a:xfrm>
              <a:off x="4641840" y="1339560"/>
              <a:ext cx="619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19.32</a:t>
              </a:r>
              <a:endParaRPr b="0" lang="en-US" sz="1000" strike="noStrike" u="none">
                <a:solidFill>
                  <a:srgbClr val="000000"/>
                </a:solidFill>
                <a:effectLst/>
                <a:uFillTx/>
                <a:latin typeface="Arial"/>
              </a:endParaRPr>
            </a:p>
          </p:txBody>
        </p:sp>
        <p:sp>
          <p:nvSpPr>
            <p:cNvPr id="440" name=""/>
            <p:cNvSpPr/>
            <p:nvPr/>
          </p:nvSpPr>
          <p:spPr>
            <a:xfrm>
              <a:off x="5153040" y="1257120"/>
              <a:ext cx="619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19.94</a:t>
              </a:r>
              <a:endParaRPr b="0" lang="en-US" sz="1000" strike="noStrike" u="none">
                <a:solidFill>
                  <a:srgbClr val="000000"/>
                </a:solidFill>
                <a:effectLst/>
                <a:uFillTx/>
                <a:latin typeface="Arial"/>
              </a:endParaRPr>
            </a:p>
          </p:txBody>
        </p:sp>
        <p:sp>
          <p:nvSpPr>
            <p:cNvPr id="441" name=""/>
            <p:cNvSpPr/>
            <p:nvPr/>
          </p:nvSpPr>
          <p:spPr>
            <a:xfrm>
              <a:off x="5664240" y="930240"/>
              <a:ext cx="619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22.06</a:t>
              </a:r>
              <a:endParaRPr b="0" lang="en-US" sz="1000" strike="noStrike" u="none">
                <a:solidFill>
                  <a:srgbClr val="000000"/>
                </a:solidFill>
                <a:effectLst/>
                <a:uFillTx/>
                <a:latin typeface="Arial"/>
              </a:endParaRPr>
            </a:p>
          </p:txBody>
        </p:sp>
        <p:sp>
          <p:nvSpPr>
            <p:cNvPr id="442" name=""/>
            <p:cNvSpPr/>
            <p:nvPr/>
          </p:nvSpPr>
          <p:spPr>
            <a:xfrm>
              <a:off x="157320" y="4562280"/>
              <a:ext cx="698400" cy="388800"/>
            </a:xfrm>
            <a:prstGeom prst="rect">
              <a:avLst/>
            </a:prstGeom>
            <a:noFill/>
            <a:ln w="0">
              <a:noFill/>
            </a:ln>
          </p:spPr>
          <p:style>
            <a:lnRef idx="0"/>
            <a:fillRef idx="0"/>
            <a:effectRef idx="0"/>
            <a:fontRef idx="minor"/>
          </p:style>
          <p:txBody>
            <a:bodyPr lIns="45720" rIns="45720" tIns="46800" bIns="46800" anchor="t">
              <a:noAutofit/>
            </a:bodyPr>
            <a:p>
              <a:pPr marL="63360" indent="-63360">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000" strike="noStrike" u="none">
                  <a:solidFill>
                    <a:srgbClr val="000000"/>
                  </a:solidFill>
                  <a:effectLst/>
                  <a:uFillTx/>
                  <a:latin typeface="Arial"/>
                </a:rPr>
                <a:t>• Equal access</a:t>
              </a:r>
              <a:endParaRPr b="0" lang="en-US" sz="1000" strike="noStrike" u="none">
                <a:solidFill>
                  <a:srgbClr val="000000"/>
                </a:solidFill>
                <a:effectLst/>
                <a:uFillTx/>
                <a:latin typeface="Arial"/>
              </a:endParaRPr>
            </a:p>
          </p:txBody>
        </p:sp>
        <p:sp>
          <p:nvSpPr>
            <p:cNvPr id="443" name=""/>
            <p:cNvSpPr/>
            <p:nvPr/>
          </p:nvSpPr>
          <p:spPr>
            <a:xfrm>
              <a:off x="662040" y="4562280"/>
              <a:ext cx="638280" cy="668520"/>
            </a:xfrm>
            <a:prstGeom prst="rect">
              <a:avLst/>
            </a:prstGeom>
            <a:noFill/>
            <a:ln w="0">
              <a:noFill/>
            </a:ln>
          </p:spPr>
          <p:style>
            <a:lnRef idx="0"/>
            <a:fillRef idx="0"/>
            <a:effectRef idx="0"/>
            <a:fontRef idx="minor"/>
          </p:style>
          <p:txBody>
            <a:bodyPr lIns="45720" rIns="45720" tIns="46800" bIns="46800" anchor="t">
              <a:noAutofit/>
            </a:bodyPr>
            <a:p>
              <a:pPr marL="63360" indent="-63360">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000" strike="noStrike" u="none">
                  <a:solidFill>
                    <a:srgbClr val="000000"/>
                  </a:solidFill>
                  <a:effectLst/>
                  <a:uFillTx/>
                  <a:latin typeface="Arial"/>
                </a:rPr>
                <a:t>• Multi- location billing plans</a:t>
              </a:r>
              <a:endParaRPr b="0" lang="en-US" sz="1000" strike="noStrike" u="none">
                <a:solidFill>
                  <a:srgbClr val="000000"/>
                </a:solidFill>
                <a:effectLst/>
                <a:uFillTx/>
                <a:latin typeface="Arial"/>
              </a:endParaRPr>
            </a:p>
          </p:txBody>
        </p:sp>
        <p:sp>
          <p:nvSpPr>
            <p:cNvPr id="444" name=""/>
            <p:cNvSpPr/>
            <p:nvPr/>
          </p:nvSpPr>
          <p:spPr>
            <a:xfrm>
              <a:off x="2248200" y="4562280"/>
              <a:ext cx="736560" cy="642960"/>
            </a:xfrm>
            <a:prstGeom prst="rect">
              <a:avLst/>
            </a:prstGeom>
            <a:noFill/>
            <a:ln w="0">
              <a:noFill/>
            </a:ln>
          </p:spPr>
          <p:style>
            <a:lnRef idx="0"/>
            <a:fillRef idx="0"/>
            <a:effectRef idx="0"/>
            <a:fontRef idx="minor"/>
          </p:style>
          <p:txBody>
            <a:bodyPr lIns="45720" rIns="45720" tIns="46800" bIns="46800" anchor="t">
              <a:noAutofit/>
            </a:bodyPr>
            <a:p>
              <a:pPr marL="114480" indent="-114480">
                <a:tabLst>
                  <a:tab algn="l" pos="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Lst>
              </a:pP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Sprint/</a:t>
              </a:r>
              <a:br>
                <a:rPr sz="1000"/>
              </a:br>
              <a:r>
                <a:rPr b="0" lang="en-US" sz="1000" strike="noStrike" u="none">
                  <a:solidFill>
                    <a:srgbClr val="000000"/>
                  </a:solidFill>
                  <a:effectLst/>
                  <a:uFillTx/>
                  <a:latin typeface="Arial"/>
                </a:rPr>
                <a:t>Wiltel support resellers</a:t>
              </a:r>
              <a:endParaRPr b="0" lang="en-US" sz="1000" strike="noStrike" u="none">
                <a:solidFill>
                  <a:srgbClr val="000000"/>
                </a:solidFill>
                <a:effectLst/>
                <a:uFillTx/>
                <a:latin typeface="Arial"/>
              </a:endParaRPr>
            </a:p>
          </p:txBody>
        </p:sp>
        <p:sp>
          <p:nvSpPr>
            <p:cNvPr id="445" name=""/>
            <p:cNvSpPr/>
            <p:nvPr/>
          </p:nvSpPr>
          <p:spPr>
            <a:xfrm>
              <a:off x="3762360" y="4562280"/>
              <a:ext cx="1054440" cy="770040"/>
            </a:xfrm>
            <a:prstGeom prst="rect">
              <a:avLst/>
            </a:prstGeom>
            <a:noFill/>
            <a:ln w="0">
              <a:noFill/>
            </a:ln>
          </p:spPr>
          <p:style>
            <a:lnRef idx="0"/>
            <a:fillRef idx="0"/>
            <a:effectRef idx="0"/>
            <a:fontRef idx="minor"/>
          </p:style>
          <p:txBody>
            <a:bodyPr lIns="45720" rIns="45720" tIns="46800" bIns="46800" anchor="t">
              <a:noAutofit/>
            </a:bodyPr>
            <a:p>
              <a:pPr marL="63360" indent="-63360">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000" strike="noStrike" u="none">
                  <a:solidFill>
                    <a:srgbClr val="000000"/>
                  </a:solidFill>
                  <a:effectLst/>
                  <a:uFillTx/>
                  <a:latin typeface="Arial"/>
                </a:rPr>
                <a:t>• Reseller consolidation increases bargaining power</a:t>
              </a:r>
              <a:endParaRPr b="0" lang="en-US" sz="1000" strike="noStrike" u="none">
                <a:solidFill>
                  <a:srgbClr val="000000"/>
                </a:solidFill>
                <a:effectLst/>
                <a:uFillTx/>
                <a:latin typeface="Arial"/>
              </a:endParaRPr>
            </a:p>
          </p:txBody>
        </p:sp>
        <p:sp>
          <p:nvSpPr>
            <p:cNvPr id="446" name=""/>
            <p:cNvSpPr/>
            <p:nvPr/>
          </p:nvSpPr>
          <p:spPr>
            <a:xfrm>
              <a:off x="8361360" y="2112840"/>
              <a:ext cx="615960" cy="744480"/>
            </a:xfrm>
            <a:prstGeom prst="rect">
              <a:avLst/>
            </a:prstGeom>
            <a:noFill/>
            <a:ln w="0">
              <a:noFill/>
            </a:ln>
          </p:spPr>
          <p:style>
            <a:lnRef idx="0"/>
            <a:fillRef idx="0"/>
            <a:effectRef idx="0"/>
            <a:fontRef idx="minor"/>
          </p:style>
          <p:txBody>
            <a:bodyPr lIns="45720" rIns="45720" tIns="46800" bIns="46800" anchor="t">
              <a:noAutofit/>
            </a:bodyPr>
            <a:p>
              <a:pPr>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1" lang="en-US" sz="1000" strike="noStrike" u="none">
                  <a:solidFill>
                    <a:srgbClr val="000000"/>
                  </a:solidFill>
                  <a:effectLst/>
                  <a:uFillTx/>
                  <a:latin typeface="Arial"/>
                </a:rPr>
                <a:t>Typical </a:t>
              </a:r>
              <a:endParaRPr b="0" lang="en-US" sz="1000" strike="noStrike" u="none">
                <a:solidFill>
                  <a:srgbClr val="000000"/>
                </a:solidFill>
                <a:effectLst/>
                <a:uFillTx/>
                <a:latin typeface="Arial"/>
              </a:endParaRPr>
            </a:p>
            <a:p>
              <a:pPr>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1" lang="en-US" sz="1000" strike="noStrike" u="none">
                  <a:solidFill>
                    <a:srgbClr val="000000"/>
                  </a:solidFill>
                  <a:effectLst/>
                  <a:uFillTx/>
                  <a:latin typeface="Arial"/>
                </a:rPr>
                <a:t>price </a:t>
              </a:r>
              <a:endParaRPr b="0" lang="en-US" sz="1000" strike="noStrike" u="none">
                <a:solidFill>
                  <a:srgbClr val="000000"/>
                </a:solidFill>
                <a:effectLst/>
                <a:uFillTx/>
                <a:latin typeface="Arial"/>
              </a:endParaRPr>
            </a:p>
            <a:p>
              <a:pPr>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1" lang="en-US" sz="1000" strike="noStrike" u="none">
                  <a:solidFill>
                    <a:srgbClr val="000000"/>
                  </a:solidFill>
                  <a:effectLst/>
                  <a:uFillTx/>
                  <a:latin typeface="Arial"/>
                </a:rPr>
                <a:t>points</a:t>
              </a:r>
              <a:endParaRPr b="0" lang="en-US" sz="1000" strike="noStrike" u="none">
                <a:solidFill>
                  <a:srgbClr val="000000"/>
                </a:solidFill>
                <a:effectLst/>
                <a:uFillTx/>
                <a:latin typeface="Arial"/>
              </a:endParaRPr>
            </a:p>
          </p:txBody>
        </p:sp>
        <p:sp>
          <p:nvSpPr>
            <p:cNvPr id="447" name=""/>
            <p:cNvSpPr/>
            <p:nvPr/>
          </p:nvSpPr>
          <p:spPr>
            <a:xfrm>
              <a:off x="6732720" y="3859200"/>
              <a:ext cx="1362240" cy="425160"/>
            </a:xfrm>
            <a:prstGeom prst="rect">
              <a:avLst/>
            </a:prstGeom>
            <a:noFill/>
            <a:ln w="0">
              <a:noFill/>
            </a:ln>
          </p:spPr>
          <p:style>
            <a:lnRef idx="0"/>
            <a:fillRef idx="0"/>
            <a:effectRef idx="0"/>
            <a:fontRef idx="minor"/>
          </p:style>
          <p:txBody>
            <a:bodyPr lIns="0" rIns="0" tIns="0" bIns="0" anchor="t">
              <a:noAutofit/>
            </a:bodyPr>
            <a:p>
              <a:pPr>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000" strike="noStrike" u="none">
                  <a:solidFill>
                    <a:srgbClr val="000000"/>
                  </a:solidFill>
                  <a:effectLst/>
                  <a:uFillTx/>
                  <a:latin typeface="Arial"/>
                </a:rPr>
                <a:t>Local exchange access charges</a:t>
              </a:r>
              <a:r>
                <a:rPr b="0" lang="en-US" sz="1000" strike="noStrike" u="none" baseline="30000">
                  <a:solidFill>
                    <a:srgbClr val="000000"/>
                  </a:solidFill>
                  <a:effectLst/>
                  <a:uFillTx/>
                  <a:latin typeface="Arial"/>
                </a:rPr>
                <a:t>5</a:t>
              </a:r>
              <a:endParaRPr b="0" lang="en-US" sz="1000" strike="noStrike" u="none">
                <a:solidFill>
                  <a:srgbClr val="000000"/>
                </a:solidFill>
                <a:effectLst/>
                <a:uFillTx/>
                <a:latin typeface="Arial"/>
              </a:endParaRPr>
            </a:p>
          </p:txBody>
        </p:sp>
        <p:sp>
          <p:nvSpPr>
            <p:cNvPr id="448" name=""/>
            <p:cNvSpPr/>
            <p:nvPr/>
          </p:nvSpPr>
          <p:spPr>
            <a:xfrm>
              <a:off x="6732720" y="3389040"/>
              <a:ext cx="1308240" cy="447840"/>
            </a:xfrm>
            <a:prstGeom prst="rect">
              <a:avLst/>
            </a:prstGeom>
            <a:noFill/>
            <a:ln w="0">
              <a:noFill/>
            </a:ln>
          </p:spPr>
          <p:style>
            <a:lnRef idx="0"/>
            <a:fillRef idx="0"/>
            <a:effectRef idx="0"/>
            <a:fontRef idx="minor"/>
          </p:style>
          <p:txBody>
            <a:bodyPr lIns="0" rIns="0" tIns="0" bIns="0" anchor="t">
              <a:noAutofit/>
            </a:bodyPr>
            <a:p>
              <a:pPr>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000" strike="noStrike" u="none">
                  <a:solidFill>
                    <a:srgbClr val="000000"/>
                  </a:solidFill>
                  <a:effectLst/>
                  <a:uFillTx/>
                  <a:latin typeface="Arial"/>
                </a:rPr>
                <a:t>IXC wholesale price</a:t>
              </a:r>
              <a:r>
                <a:rPr b="0" lang="en-US" sz="1000" strike="noStrike" u="none" baseline="30000">
                  <a:solidFill>
                    <a:srgbClr val="000000"/>
                  </a:solidFill>
                  <a:effectLst/>
                  <a:uFillTx/>
                  <a:latin typeface="Arial"/>
                </a:rPr>
                <a:t>4</a:t>
              </a:r>
              <a:endParaRPr b="0" lang="en-US" sz="1000" strike="noStrike" u="none">
                <a:solidFill>
                  <a:srgbClr val="000000"/>
                </a:solidFill>
                <a:effectLst/>
                <a:uFillTx/>
                <a:latin typeface="Arial"/>
              </a:endParaRPr>
            </a:p>
          </p:txBody>
        </p:sp>
        <p:sp>
          <p:nvSpPr>
            <p:cNvPr id="449" name=""/>
            <p:cNvSpPr/>
            <p:nvPr/>
          </p:nvSpPr>
          <p:spPr>
            <a:xfrm>
              <a:off x="6732720" y="3027240"/>
              <a:ext cx="1225440" cy="266760"/>
            </a:xfrm>
            <a:prstGeom prst="rect">
              <a:avLst/>
            </a:prstGeom>
            <a:noFill/>
            <a:ln w="0">
              <a:noFill/>
            </a:ln>
          </p:spPr>
          <p:style>
            <a:lnRef idx="0"/>
            <a:fillRef idx="0"/>
            <a:effectRef idx="0"/>
            <a:fontRef idx="minor"/>
          </p:style>
          <p:txBody>
            <a:bodyPr lIns="0" rIns="0" tIns="0" bIns="0" anchor="t">
              <a:noAutofit/>
            </a:bodyPr>
            <a:p>
              <a:pPr>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000" strike="noStrike" u="none">
                  <a:solidFill>
                    <a:srgbClr val="000000"/>
                  </a:solidFill>
                  <a:effectLst/>
                  <a:uFillTx/>
                  <a:latin typeface="Arial"/>
                </a:rPr>
                <a:t>Reseller price</a:t>
              </a:r>
              <a:r>
                <a:rPr b="0" lang="en-US" sz="1000" strike="noStrike" u="none" baseline="30000">
                  <a:solidFill>
                    <a:srgbClr val="000000"/>
                  </a:solidFill>
                  <a:effectLst/>
                  <a:uFillTx/>
                  <a:latin typeface="Arial"/>
                </a:rPr>
                <a:t>3</a:t>
              </a:r>
              <a:endParaRPr b="0" lang="en-US" sz="1000" strike="noStrike" u="none">
                <a:solidFill>
                  <a:srgbClr val="000000"/>
                </a:solidFill>
                <a:effectLst/>
                <a:uFillTx/>
                <a:latin typeface="Arial"/>
              </a:endParaRPr>
            </a:p>
          </p:txBody>
        </p:sp>
        <p:sp>
          <p:nvSpPr>
            <p:cNvPr id="450" name=""/>
            <p:cNvSpPr/>
            <p:nvPr/>
          </p:nvSpPr>
          <p:spPr>
            <a:xfrm>
              <a:off x="6732720" y="2627280"/>
              <a:ext cx="1292400" cy="409320"/>
            </a:xfrm>
            <a:prstGeom prst="rect">
              <a:avLst/>
            </a:prstGeom>
            <a:noFill/>
            <a:ln w="0">
              <a:noFill/>
            </a:ln>
          </p:spPr>
          <p:style>
            <a:lnRef idx="0"/>
            <a:fillRef idx="0"/>
            <a:effectRef idx="0"/>
            <a:fontRef idx="minor"/>
          </p:style>
          <p:txBody>
            <a:bodyPr lIns="0" rIns="0" tIns="0" bIns="0" anchor="t">
              <a:noAutofit/>
            </a:bodyPr>
            <a:p>
              <a:pPr>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000" strike="noStrike" u="none">
                  <a:solidFill>
                    <a:srgbClr val="000000"/>
                  </a:solidFill>
                  <a:effectLst/>
                  <a:uFillTx/>
                  <a:latin typeface="Arial"/>
                </a:rPr>
                <a:t>IXC discounted plan</a:t>
              </a:r>
              <a:r>
                <a:rPr b="0" lang="en-US" sz="1000" strike="noStrike" u="none" baseline="30000">
                  <a:solidFill>
                    <a:srgbClr val="000000"/>
                  </a:solidFill>
                  <a:effectLst/>
                  <a:uFillTx/>
                  <a:latin typeface="Arial"/>
                </a:rPr>
                <a:t>2</a:t>
              </a:r>
              <a:endParaRPr b="0" lang="en-US" sz="1000" strike="noStrike" u="none">
                <a:solidFill>
                  <a:srgbClr val="000000"/>
                </a:solidFill>
                <a:effectLst/>
                <a:uFillTx/>
                <a:latin typeface="Arial"/>
              </a:endParaRPr>
            </a:p>
          </p:txBody>
        </p:sp>
        <p:sp>
          <p:nvSpPr>
            <p:cNvPr id="451" name=""/>
            <p:cNvSpPr/>
            <p:nvPr/>
          </p:nvSpPr>
          <p:spPr>
            <a:xfrm>
              <a:off x="6732720" y="1838160"/>
              <a:ext cx="1187640" cy="399960"/>
            </a:xfrm>
            <a:prstGeom prst="rect">
              <a:avLst/>
            </a:prstGeom>
            <a:noFill/>
            <a:ln w="0">
              <a:noFill/>
            </a:ln>
          </p:spPr>
          <p:style>
            <a:lnRef idx="0"/>
            <a:fillRef idx="0"/>
            <a:effectRef idx="0"/>
            <a:fontRef idx="minor"/>
          </p:style>
          <p:txBody>
            <a:bodyPr lIns="0" rIns="0" tIns="0" bIns="0" anchor="t">
              <a:noAutofit/>
            </a:bodyPr>
            <a:p>
              <a:pPr>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000" strike="noStrike" u="none">
                  <a:solidFill>
                    <a:srgbClr val="000000"/>
                  </a:solidFill>
                  <a:effectLst/>
                  <a:uFillTx/>
                  <a:latin typeface="Arial"/>
                </a:rPr>
                <a:t>IXC basic tariff</a:t>
              </a:r>
              <a:r>
                <a:rPr b="0" lang="en-US" sz="1000" strike="noStrike" u="none" baseline="30000">
                  <a:solidFill>
                    <a:srgbClr val="000000"/>
                  </a:solidFill>
                  <a:effectLst/>
                  <a:uFillTx/>
                  <a:latin typeface="Arial"/>
                </a:rPr>
                <a:t>1</a:t>
              </a:r>
              <a:endParaRPr b="0" lang="en-US" sz="1000" strike="noStrike" u="none">
                <a:solidFill>
                  <a:srgbClr val="000000"/>
                </a:solidFill>
                <a:effectLst/>
                <a:uFillTx/>
                <a:latin typeface="Arial"/>
              </a:endParaRPr>
            </a:p>
          </p:txBody>
        </p:sp>
        <p:sp>
          <p:nvSpPr>
            <p:cNvPr id="452" name=""/>
            <p:cNvSpPr/>
            <p:nvPr/>
          </p:nvSpPr>
          <p:spPr>
            <a:xfrm>
              <a:off x="6313680" y="4562280"/>
              <a:ext cx="762120" cy="399240"/>
            </a:xfrm>
            <a:prstGeom prst="rect">
              <a:avLst/>
            </a:prstGeom>
            <a:noFill/>
            <a:ln w="0">
              <a:noFill/>
            </a:ln>
          </p:spPr>
          <p:style>
            <a:lnRef idx="0"/>
            <a:fillRef idx="0"/>
            <a:effectRef idx="0"/>
            <a:fontRef idx="minor"/>
          </p:style>
          <p:txBody>
            <a:bodyPr lIns="45720" rIns="45720" tIns="46800" bIns="46800" anchor="t">
              <a:spAutoFit/>
            </a:bodyPr>
            <a:p>
              <a:pPr marL="76320" indent="-76320">
                <a:tabLst>
                  <a:tab algn="l" pos="0"/>
                  <a:tab algn="l" pos="11448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Lst>
              </a:pPr>
              <a:r>
                <a:rPr b="0" lang="en-US" sz="1000" strike="noStrike" u="none">
                  <a:solidFill>
                    <a:srgbClr val="000000"/>
                  </a:solidFill>
                  <a:effectLst/>
                  <a:uFillTx/>
                  <a:latin typeface="Arial"/>
                </a:rPr>
                <a:t>• Access reform</a:t>
              </a:r>
              <a:endParaRPr b="0" lang="en-US" sz="1000" strike="noStrike" u="none">
                <a:solidFill>
                  <a:srgbClr val="000000"/>
                </a:solidFill>
                <a:effectLst/>
                <a:uFillTx/>
                <a:latin typeface="Arial"/>
              </a:endParaRPr>
            </a:p>
          </p:txBody>
        </p:sp>
        <p:sp>
          <p:nvSpPr>
            <p:cNvPr id="453" name=""/>
            <p:cNvSpPr/>
            <p:nvPr/>
          </p:nvSpPr>
          <p:spPr>
            <a:xfrm>
              <a:off x="6180120" y="1125360"/>
              <a:ext cx="619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20.74</a:t>
              </a:r>
              <a:endParaRPr b="0" lang="en-US" sz="1000" strike="noStrike" u="none">
                <a:solidFill>
                  <a:srgbClr val="000000"/>
                </a:solidFill>
                <a:effectLst/>
                <a:uFillTx/>
                <a:latin typeface="Arial"/>
              </a:endParaRPr>
            </a:p>
          </p:txBody>
        </p:sp>
        <p:sp>
          <p:nvSpPr>
            <p:cNvPr id="454" name=""/>
            <p:cNvSpPr/>
            <p:nvPr/>
          </p:nvSpPr>
          <p:spPr>
            <a:xfrm flipV="1">
              <a:off x="481320" y="1098360"/>
              <a:ext cx="107640" cy="38160"/>
            </a:xfrm>
            <a:prstGeom prst="line">
              <a:avLst/>
            </a:prstGeom>
            <a:ln w="9360">
              <a:solidFill>
                <a:srgbClr val="000000"/>
              </a:solidFill>
              <a:miter/>
            </a:ln>
          </p:spPr>
          <p:style>
            <a:lnRef idx="0"/>
            <a:fillRef idx="0"/>
            <a:effectRef idx="0"/>
            <a:fontRef idx="minor"/>
          </p:style>
          <p:txBody>
            <a:bodyPr lIns="90000" rIns="90000" tIns="-8640" bIns="-8640" anchor="ctr">
              <a:noAutofit/>
            </a:bodyPr>
            <a:p>
              <a:endParaRPr b="0" lang="en-US" sz="2400" strike="noStrike" u="none">
                <a:solidFill>
                  <a:srgbClr val="000000"/>
                </a:solidFill>
                <a:effectLst/>
                <a:uFillTx/>
                <a:latin typeface="Arial"/>
              </a:endParaRPr>
            </a:p>
          </p:txBody>
        </p:sp>
        <p:sp>
          <p:nvSpPr>
            <p:cNvPr id="455" name=""/>
            <p:cNvSpPr/>
            <p:nvPr/>
          </p:nvSpPr>
          <p:spPr>
            <a:xfrm>
              <a:off x="493920" y="1180800"/>
              <a:ext cx="9504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a:endParaRPr>
            </a:p>
          </p:txBody>
        </p:sp>
        <p:sp>
          <p:nvSpPr>
            <p:cNvPr id="456" name=""/>
            <p:cNvSpPr/>
            <p:nvPr/>
          </p:nvSpPr>
          <p:spPr>
            <a:xfrm flipV="1">
              <a:off x="1020960" y="1447560"/>
              <a:ext cx="50760" cy="184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57" name=""/>
            <p:cNvSpPr/>
            <p:nvPr/>
          </p:nvSpPr>
          <p:spPr>
            <a:xfrm flipV="1">
              <a:off x="1020960" y="1523520"/>
              <a:ext cx="5724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58" name=""/>
            <p:cNvSpPr/>
            <p:nvPr/>
          </p:nvSpPr>
          <p:spPr>
            <a:xfrm flipV="1">
              <a:off x="1528920" y="1644480"/>
              <a:ext cx="69840" cy="108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59" name=""/>
            <p:cNvSpPr/>
            <p:nvPr/>
          </p:nvSpPr>
          <p:spPr>
            <a:xfrm flipV="1">
              <a:off x="2024280" y="1695240"/>
              <a:ext cx="50760" cy="209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60" name=""/>
            <p:cNvSpPr/>
            <p:nvPr/>
          </p:nvSpPr>
          <p:spPr>
            <a:xfrm flipV="1">
              <a:off x="2538720" y="1638000"/>
              <a:ext cx="50760" cy="254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61" name=""/>
            <p:cNvSpPr/>
            <p:nvPr/>
          </p:nvSpPr>
          <p:spPr>
            <a:xfrm>
              <a:off x="8006040" y="1288800"/>
              <a:ext cx="290520" cy="2311560"/>
            </a:xfrm>
            <a:custGeom>
              <a:avLst/>
              <a:gdLst>
                <a:gd name="textAreaLeft" fmla="*/ 0 w 290520"/>
                <a:gd name="textAreaRight" fmla="*/ 104760 w 290520"/>
                <a:gd name="textAreaTop" fmla="*/ 60120 h 2311560"/>
                <a:gd name="textAreaBottom" fmla="*/ 2251440 h 231156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62" name=""/>
            <p:cNvSpPr/>
            <p:nvPr/>
          </p:nvSpPr>
          <p:spPr>
            <a:xfrm>
              <a:off x="1040040" y="1576080"/>
              <a:ext cx="65088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17.62</a:t>
              </a:r>
              <a:endParaRPr b="0" lang="en-US" sz="10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B3352EDC-6AA0-4E37-A502-E5EA55C7E5D7}"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3" name="PlaceHolder 1"/>
          <p:cNvSpPr>
            <a:spLocks noGrp="1"/>
          </p:cNvSpPr>
          <p:nvPr>
            <p:ph type="title"/>
          </p:nvPr>
        </p:nvSpPr>
        <p:spPr>
          <a:xfrm>
            <a:off x="123840" y="228240"/>
            <a:ext cx="8672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OVERVIEW</a:t>
            </a:r>
            <a:endParaRPr b="1" lang="en-US" sz="1900" strike="noStrike" u="none">
              <a:solidFill>
                <a:srgbClr val="000000"/>
              </a:solidFill>
              <a:effectLst/>
              <a:uFillTx/>
              <a:latin typeface="Arial"/>
            </a:endParaRPr>
          </a:p>
        </p:txBody>
      </p:sp>
      <p:sp>
        <p:nvSpPr>
          <p:cNvPr id="464" name=""/>
          <p:cNvSpPr/>
          <p:nvPr/>
        </p:nvSpPr>
        <p:spPr>
          <a:xfrm>
            <a:off x="728640" y="1065240"/>
            <a:ext cx="8096400" cy="2117880"/>
          </a:xfrm>
          <a:prstGeom prst="rect">
            <a:avLst/>
          </a:prstGeom>
          <a:noFill/>
          <a:ln w="0">
            <a:noFill/>
          </a:ln>
        </p:spPr>
        <p:style>
          <a:lnRef idx="0"/>
          <a:fillRef idx="0"/>
          <a:effectRef idx="0"/>
          <a:fontRef idx="minor"/>
        </p:style>
        <p:txBody>
          <a:bodyPr lIns="0" rIns="0" tIns="0" bIns="0" anchor="t">
            <a:spAutoFit/>
          </a:bodyPr>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Network architecture and telecom basics</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Telecom industry overview</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Backbone networks</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Internet</a:t>
            </a:r>
            <a:endParaRPr b="0" lang="en-US" sz="1600" strike="noStrike" u="none">
              <a:solidFill>
                <a:srgbClr val="000000"/>
              </a:solidFill>
              <a:effectLst/>
              <a:uFillTx/>
              <a:latin typeface="Arial"/>
            </a:endParaRPr>
          </a:p>
        </p:txBody>
      </p:sp>
      <p:sp>
        <p:nvSpPr>
          <p:cNvPr id="465" name=""/>
          <p:cNvSpPr/>
          <p:nvPr/>
        </p:nvSpPr>
        <p:spPr>
          <a:xfrm>
            <a:off x="139680" y="1612800"/>
            <a:ext cx="452520" cy="362160"/>
          </a:xfrm>
          <a:prstGeom prst="rightArrow">
            <a:avLst>
              <a:gd name="adj1" fmla="val 54000"/>
              <a:gd name="adj2" fmla="val 66698"/>
            </a:avLst>
          </a:prstGeom>
          <a:solidFill>
            <a:srgbClr val="000000"/>
          </a:solidFill>
          <a:ln w="12600">
            <a:solidFill>
              <a:srgbClr val="000000"/>
            </a:solidFill>
            <a:miter/>
          </a:ln>
        </p:spPr>
        <p:style>
          <a:lnRef idx="0"/>
          <a:fillRef idx="0"/>
          <a:effectRef idx="0"/>
          <a:fontRef idx="minor"/>
        </p:style>
        <p:txBody>
          <a:bodyPr lIns="76320" rIns="0" tIns="76320" bIns="0" anchor="t">
            <a:noAutofit/>
          </a:bodyPr>
          <a:p>
            <a:pPr>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C2DC0950-3CF1-4093-B636-4058D5A4D462}"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6"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GLOBAL TELECOM LANDSCAPE</a:t>
            </a:r>
            <a:endParaRPr b="1" lang="en-US" sz="1900" strike="noStrike" u="none">
              <a:solidFill>
                <a:srgbClr val="000000"/>
              </a:solidFill>
              <a:effectLst/>
              <a:uFillTx/>
              <a:latin typeface="Arial"/>
            </a:endParaRPr>
          </a:p>
        </p:txBody>
      </p:sp>
      <p:sp>
        <p:nvSpPr>
          <p:cNvPr id="467" name=""/>
          <p:cNvSpPr/>
          <p:nvPr/>
        </p:nvSpPr>
        <p:spPr>
          <a:xfrm>
            <a:off x="138240" y="2243160"/>
            <a:ext cx="3870360" cy="11588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Network services</a:t>
            </a:r>
            <a:endParaRPr b="0" lang="en-US" sz="1200" strike="noStrike" u="none">
              <a:solidFill>
                <a:srgbClr val="000000"/>
              </a:solidFill>
              <a:effectLst/>
              <a:uFillTx/>
              <a:latin typeface="Arial"/>
            </a:endParaRPr>
          </a:p>
        </p:txBody>
      </p:sp>
      <p:sp>
        <p:nvSpPr>
          <p:cNvPr id="468" name=""/>
          <p:cNvSpPr/>
          <p:nvPr/>
        </p:nvSpPr>
        <p:spPr>
          <a:xfrm>
            <a:off x="138240" y="3478320"/>
            <a:ext cx="1788840" cy="13190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Communication systems</a:t>
            </a:r>
            <a:endParaRPr b="0" lang="en-US" sz="1200" strike="noStrike" u="none">
              <a:solidFill>
                <a:srgbClr val="000000"/>
              </a:solidFill>
              <a:effectLst/>
              <a:uFillTx/>
              <a:latin typeface="Arial"/>
            </a:endParaRPr>
          </a:p>
        </p:txBody>
      </p:sp>
      <p:sp>
        <p:nvSpPr>
          <p:cNvPr id="469" name=""/>
          <p:cNvSpPr/>
          <p:nvPr/>
        </p:nvSpPr>
        <p:spPr>
          <a:xfrm>
            <a:off x="1979640" y="3478320"/>
            <a:ext cx="988920" cy="13190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Software and support</a:t>
            </a:r>
            <a:endParaRPr b="0" lang="en-US" sz="1200" strike="noStrike" u="none">
              <a:solidFill>
                <a:srgbClr val="000000"/>
              </a:solidFill>
              <a:effectLst/>
              <a:uFillTx/>
              <a:latin typeface="Arial"/>
            </a:endParaRPr>
          </a:p>
        </p:txBody>
      </p:sp>
      <p:sp>
        <p:nvSpPr>
          <p:cNvPr id="470" name=""/>
          <p:cNvSpPr/>
          <p:nvPr/>
        </p:nvSpPr>
        <p:spPr>
          <a:xfrm>
            <a:off x="3019320" y="3478320"/>
            <a:ext cx="989280" cy="13190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End-user devices</a:t>
            </a:r>
            <a:endParaRPr b="0" lang="en-US" sz="1200" strike="noStrike" u="none">
              <a:solidFill>
                <a:srgbClr val="000000"/>
              </a:solidFill>
              <a:effectLst/>
              <a:uFillTx/>
              <a:latin typeface="Arial"/>
            </a:endParaRPr>
          </a:p>
        </p:txBody>
      </p:sp>
      <p:sp>
        <p:nvSpPr>
          <p:cNvPr id="471" name=""/>
          <p:cNvSpPr/>
          <p:nvPr/>
        </p:nvSpPr>
        <p:spPr>
          <a:xfrm>
            <a:off x="138240" y="4875120"/>
            <a:ext cx="1788840" cy="98748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Communications semiconductors</a:t>
            </a:r>
            <a:endParaRPr b="0" lang="en-US" sz="1200" strike="noStrike" u="none">
              <a:solidFill>
                <a:srgbClr val="000000"/>
              </a:solidFill>
              <a:effectLst/>
              <a:uFillTx/>
              <a:latin typeface="Arial"/>
            </a:endParaRPr>
          </a:p>
        </p:txBody>
      </p:sp>
      <p:sp>
        <p:nvSpPr>
          <p:cNvPr id="472" name=""/>
          <p:cNvSpPr/>
          <p:nvPr/>
        </p:nvSpPr>
        <p:spPr>
          <a:xfrm>
            <a:off x="1979640" y="4875120"/>
            <a:ext cx="2030400" cy="98748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Other components</a:t>
            </a:r>
            <a:endParaRPr b="0" lang="en-US" sz="1200" strike="noStrike" u="none">
              <a:solidFill>
                <a:srgbClr val="000000"/>
              </a:solidFill>
              <a:effectLst/>
              <a:uFillTx/>
              <a:latin typeface="Arial"/>
            </a:endParaRPr>
          </a:p>
        </p:txBody>
      </p:sp>
      <p:sp>
        <p:nvSpPr>
          <p:cNvPr id="473" name=""/>
          <p:cNvSpPr/>
          <p:nvPr/>
        </p:nvSpPr>
        <p:spPr>
          <a:xfrm>
            <a:off x="138240" y="1682640"/>
            <a:ext cx="3870360" cy="4842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Integration, support, and outsourcing services</a:t>
            </a:r>
            <a:endParaRPr b="0" lang="en-US" sz="1200" strike="noStrike" u="none">
              <a:solidFill>
                <a:srgbClr val="000000"/>
              </a:solidFill>
              <a:effectLst/>
              <a:uFillTx/>
              <a:latin typeface="Arial"/>
            </a:endParaRPr>
          </a:p>
        </p:txBody>
      </p:sp>
      <p:sp>
        <p:nvSpPr>
          <p:cNvPr id="474" name=""/>
          <p:cNvSpPr/>
          <p:nvPr/>
        </p:nvSpPr>
        <p:spPr>
          <a:xfrm>
            <a:off x="2481120" y="1009800"/>
            <a:ext cx="1081080" cy="571320"/>
          </a:xfrm>
          <a:prstGeom prst="ellipse">
            <a:avLst/>
          </a:prstGeom>
          <a:solidFill>
            <a:srgbClr val="ffffff"/>
          </a:solidFill>
          <a:ln w="12600">
            <a:solidFill>
              <a:srgbClr val="000000"/>
            </a:solidFill>
            <a:miter/>
          </a:ln>
          <a:effectLst>
            <a:outerShdw dist="40186" dir="1096358"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Consumers</a:t>
            </a:r>
            <a:endParaRPr b="0" lang="en-US" sz="1200" strike="noStrike" u="none">
              <a:solidFill>
                <a:srgbClr val="000000"/>
              </a:solidFill>
              <a:effectLst/>
              <a:uFillTx/>
              <a:latin typeface="Arial"/>
            </a:endParaRPr>
          </a:p>
        </p:txBody>
      </p:sp>
      <p:sp>
        <p:nvSpPr>
          <p:cNvPr id="475" name=""/>
          <p:cNvSpPr/>
          <p:nvPr/>
        </p:nvSpPr>
        <p:spPr>
          <a:xfrm>
            <a:off x="584280" y="1009800"/>
            <a:ext cx="1081080" cy="571320"/>
          </a:xfrm>
          <a:prstGeom prst="ellipse">
            <a:avLst/>
          </a:prstGeom>
          <a:solidFill>
            <a:srgbClr val="ffffff"/>
          </a:solidFill>
          <a:ln w="12600">
            <a:solidFill>
              <a:srgbClr val="000000"/>
            </a:solidFill>
            <a:miter/>
          </a:ln>
          <a:effectLst>
            <a:outerShdw dist="40186" dir="1096358"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Enterprises</a:t>
            </a:r>
            <a:endParaRPr b="0" lang="en-US" sz="1200" strike="noStrike" u="none">
              <a:solidFill>
                <a:srgbClr val="000000"/>
              </a:solidFill>
              <a:effectLst/>
              <a:uFillTx/>
              <a:latin typeface="Arial"/>
            </a:endParaRPr>
          </a:p>
        </p:txBody>
      </p:sp>
      <p:sp>
        <p:nvSpPr>
          <p:cNvPr id="476" name=""/>
          <p:cNvSpPr/>
          <p:nvPr/>
        </p:nvSpPr>
        <p:spPr>
          <a:xfrm>
            <a:off x="4213080" y="1682640"/>
            <a:ext cx="4611960" cy="36612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Systems/network integrators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VARs</a:t>
            </a:r>
            <a:endParaRPr b="0" lang="en-US" sz="1200" strike="noStrike" u="none">
              <a:solidFill>
                <a:srgbClr val="000000"/>
              </a:solidFill>
              <a:effectLst/>
              <a:uFillTx/>
              <a:latin typeface="Arial"/>
            </a:endParaRPr>
          </a:p>
        </p:txBody>
      </p:sp>
      <p:sp>
        <p:nvSpPr>
          <p:cNvPr id="477" name=""/>
          <p:cNvSpPr/>
          <p:nvPr/>
        </p:nvSpPr>
        <p:spPr>
          <a:xfrm>
            <a:off x="4213080" y="2243160"/>
            <a:ext cx="4611960" cy="109764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RBOCs, ILECs, PTTs, IXCs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ISPs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MSOs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Resellers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Satellite networks (e.g., Iridium, Skybridge)</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Focused services providers (e.g., Firefly)</a:t>
            </a:r>
            <a:endParaRPr b="0" lang="en-US" sz="1200" strike="noStrike" u="none">
              <a:solidFill>
                <a:srgbClr val="000000"/>
              </a:solidFill>
              <a:effectLst/>
              <a:uFillTx/>
              <a:latin typeface="Arial"/>
            </a:endParaRPr>
          </a:p>
        </p:txBody>
      </p:sp>
      <p:sp>
        <p:nvSpPr>
          <p:cNvPr id="478" name=""/>
          <p:cNvSpPr/>
          <p:nvPr/>
        </p:nvSpPr>
        <p:spPr>
          <a:xfrm>
            <a:off x="4213080" y="3478320"/>
            <a:ext cx="4611960" cy="109764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“Big 10” broad-based telecom systems manufactures (e.g., Lucent, Alcatel, Nortel)</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Focused systems/CPE vendors (e.g., Tellabs, Ciena, Nokia)</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Datacom systems vendors (e.g., Cisco, Ascend)</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ISVs (e.g., LHS, Kenan, Metasolv)</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Support services firms (e.g., Bellcore, OSI, MSI)</a:t>
            </a:r>
            <a:endParaRPr b="0" lang="en-US" sz="1200" strike="noStrike" u="none">
              <a:solidFill>
                <a:srgbClr val="000000"/>
              </a:solidFill>
              <a:effectLst/>
              <a:uFillTx/>
              <a:latin typeface="Arial"/>
            </a:endParaRPr>
          </a:p>
        </p:txBody>
      </p:sp>
      <p:sp>
        <p:nvSpPr>
          <p:cNvPr id="479" name=""/>
          <p:cNvSpPr/>
          <p:nvPr/>
        </p:nvSpPr>
        <p:spPr>
          <a:xfrm>
            <a:off x="4213080" y="4875120"/>
            <a:ext cx="4611960" cy="54900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Communication semiconductor manufacturers (e.g., Cirrus)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Broad-based semiconductor manufacturers (e.g., TI, Intel)</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Component systems/device manufacturers (e.g., Allen Telecom)</a:t>
            </a:r>
            <a:endParaRPr b="0" lang="en-US" sz="1200" strike="noStrike" u="none">
              <a:solidFill>
                <a:srgbClr val="000000"/>
              </a:solidFill>
              <a:effectLst/>
              <a:uFillTx/>
              <a:latin typeface="Arial"/>
            </a:endParaRPr>
          </a:p>
        </p:txBody>
      </p:sp>
      <p:sp>
        <p:nvSpPr>
          <p:cNvPr id="480" name=""/>
          <p:cNvSpPr/>
          <p:nvPr/>
        </p:nvSpPr>
        <p:spPr>
          <a:xfrm>
            <a:off x="4213080" y="1319040"/>
            <a:ext cx="461196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Players</a:t>
            </a:r>
            <a:endParaRPr b="0" lang="en-US" sz="1200" strike="noStrike" u="none">
              <a:solidFill>
                <a:srgbClr val="000000"/>
              </a:solidFill>
              <a:effectLst/>
              <a:uFillTx/>
              <a:latin typeface="Arial"/>
            </a:endParaRPr>
          </a:p>
        </p:txBody>
      </p:sp>
      <p:sp>
        <p:nvSpPr>
          <p:cNvPr id="481" name="McK Separator"/>
          <p:cNvSpPr/>
          <p:nvPr/>
        </p:nvSpPr>
        <p:spPr>
          <a:xfrm>
            <a:off x="4213080" y="1546200"/>
            <a:ext cx="46119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8E50F96D-94DB-4DE8-A374-BAEAEAFC2372}"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2" name="McK Measure"/>
          <p:cNvSpPr/>
          <p:nvPr/>
        </p:nvSpPr>
        <p:spPr>
          <a:xfrm>
            <a:off x="137160" y="547560"/>
            <a:ext cx="8118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 Billions</a:t>
            </a:r>
            <a:endParaRPr b="0" lang="en-US" sz="1600" strike="noStrike" u="none">
              <a:solidFill>
                <a:srgbClr val="000000"/>
              </a:solidFill>
              <a:effectLst/>
              <a:uFillTx/>
              <a:latin typeface="Arial"/>
            </a:endParaRPr>
          </a:p>
        </p:txBody>
      </p:sp>
      <p:sp>
        <p:nvSpPr>
          <p:cNvPr id="483" name="McK Footnote"/>
          <p:cNvSpPr/>
          <p:nvPr/>
        </p:nvSpPr>
        <p:spPr>
          <a:xfrm>
            <a:off x="-290520" y="5820840"/>
            <a:ext cx="8686800" cy="80856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Includes paging</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Includes equipment and software</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Includes consumer telecom and fax equipment and wireless handset</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Global revenues</a:t>
            </a:r>
            <a:endParaRPr b="0" lang="en-US" sz="1200" strike="noStrike" u="none">
              <a:solidFill>
                <a:srgbClr val="000000"/>
              </a:solidFill>
              <a:effectLst/>
              <a:uFillTx/>
              <a:latin typeface="Arial"/>
            </a:endParaRPr>
          </a:p>
        </p:txBody>
      </p:sp>
      <p:grpSp>
        <p:nvGrpSpPr>
          <p:cNvPr id="484" name=""/>
          <p:cNvGrpSpPr/>
          <p:nvPr/>
        </p:nvGrpSpPr>
        <p:grpSpPr>
          <a:xfrm>
            <a:off x="7535880" y="579600"/>
            <a:ext cx="1290240" cy="183240"/>
            <a:chOff x="7535880" y="579600"/>
            <a:chExt cx="1290240" cy="183240"/>
          </a:xfrm>
        </p:grpSpPr>
        <p:sp>
          <p:nvSpPr>
            <p:cNvPr id="485" name=""/>
            <p:cNvSpPr/>
            <p:nvPr/>
          </p:nvSpPr>
          <p:spPr>
            <a:xfrm>
              <a:off x="7535880" y="601920"/>
              <a:ext cx="284040" cy="13968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486" name="McK Footnote"/>
            <p:cNvSpPr/>
            <p:nvPr/>
          </p:nvSpPr>
          <p:spPr>
            <a:xfrm>
              <a:off x="7885080" y="579600"/>
              <a:ext cx="941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Today’s focus</a:t>
              </a:r>
              <a:endParaRPr b="0" lang="en-US" sz="1200" strike="noStrike" u="none">
                <a:solidFill>
                  <a:srgbClr val="000000"/>
                </a:solidFill>
                <a:effectLst/>
                <a:uFillTx/>
                <a:latin typeface="Arial"/>
              </a:endParaRPr>
            </a:p>
          </p:txBody>
        </p:sp>
      </p:grpSp>
      <p:sp>
        <p:nvSpPr>
          <p:cNvPr id="487"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U.S. MARKET REVENUES</a:t>
            </a:r>
            <a:endParaRPr b="1" lang="en-US" sz="1900" strike="noStrike" u="none">
              <a:solidFill>
                <a:srgbClr val="000000"/>
              </a:solidFill>
              <a:effectLst/>
              <a:uFillTx/>
              <a:latin typeface="Arial"/>
            </a:endParaRPr>
          </a:p>
        </p:txBody>
      </p:sp>
      <p:sp>
        <p:nvSpPr>
          <p:cNvPr id="488" name=""/>
          <p:cNvSpPr/>
          <p:nvPr/>
        </p:nvSpPr>
        <p:spPr>
          <a:xfrm>
            <a:off x="128160" y="1593720"/>
            <a:ext cx="3038400" cy="213840"/>
          </a:xfrm>
          <a:prstGeom prst="rect">
            <a:avLst/>
          </a:prstGeom>
          <a:noFill/>
          <a:ln w="0">
            <a:noFill/>
          </a:ln>
        </p:spPr>
        <p:style>
          <a:lnRef idx="0"/>
          <a:fillRef idx="0"/>
          <a:effectRef idx="0"/>
          <a:fontRef idx="minor"/>
        </p:style>
        <p:txBody>
          <a:bodyPr wrap="none"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Integration, support, and outsourcing</a:t>
            </a:r>
            <a:endParaRPr b="0" lang="en-US" sz="1400" strike="noStrike" u="none">
              <a:solidFill>
                <a:srgbClr val="000000"/>
              </a:solidFill>
              <a:effectLst/>
              <a:uFillTx/>
              <a:latin typeface="Arial"/>
            </a:endParaRPr>
          </a:p>
        </p:txBody>
      </p:sp>
      <p:sp>
        <p:nvSpPr>
          <p:cNvPr id="489" name=""/>
          <p:cNvSpPr/>
          <p:nvPr/>
        </p:nvSpPr>
        <p:spPr>
          <a:xfrm>
            <a:off x="133560" y="2154240"/>
            <a:ext cx="1811160" cy="1254600"/>
          </a:xfrm>
          <a:prstGeom prst="rect">
            <a:avLst/>
          </a:prstGeom>
          <a:noFill/>
          <a:ln w="0">
            <a:noFill/>
          </a:ln>
        </p:spPr>
        <p:style>
          <a:lnRef idx="0"/>
          <a:fillRef idx="0"/>
          <a:effectRef idx="0"/>
          <a:fontRef idx="minor"/>
        </p:style>
        <p:txBody>
          <a:bodyPr wrap="none"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Network services</a:t>
            </a:r>
            <a:endParaRPr b="0" lang="en-US" sz="1400" strike="noStrike" u="none">
              <a:solidFill>
                <a:srgbClr val="000000"/>
              </a:solidFill>
              <a:effectLst/>
              <a:uFillTx/>
              <a:latin typeface="Arial"/>
            </a:endParaRPr>
          </a:p>
          <a:p>
            <a:pPr lvl="2" marL="293760" indent="-158760">
              <a:spcAft>
                <a:spcPts val="1576"/>
              </a:spcAft>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Local and LD voice</a:t>
            </a:r>
            <a:endParaRPr b="0" lang="en-US" sz="1400" strike="noStrike" u="none">
              <a:solidFill>
                <a:srgbClr val="000000"/>
              </a:solidFill>
              <a:effectLst/>
              <a:uFillTx/>
              <a:latin typeface="Arial"/>
            </a:endParaRPr>
          </a:p>
          <a:p>
            <a:pPr lvl="2" marL="293760" indent="-158760">
              <a:spcAft>
                <a:spcPts val="1576"/>
              </a:spcAft>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Data/video</a:t>
            </a:r>
            <a:endParaRPr b="0" lang="en-US" sz="1400" strike="noStrike" u="none">
              <a:solidFill>
                <a:srgbClr val="000000"/>
              </a:solidFill>
              <a:effectLst/>
              <a:uFillTx/>
              <a:latin typeface="Arial"/>
            </a:endParaRPr>
          </a:p>
          <a:p>
            <a:pPr lvl="2" marL="293760" indent="-158760">
              <a:spcAft>
                <a:spcPts val="1576"/>
              </a:spcAft>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Wireless</a:t>
            </a:r>
            <a:r>
              <a:rPr b="0" lang="en-US" sz="1400" strike="noStrike" u="none" baseline="30000">
                <a:solidFill>
                  <a:srgbClr val="000000"/>
                </a:solidFill>
                <a:effectLst/>
                <a:uFillTx/>
                <a:latin typeface="Arial"/>
              </a:rPr>
              <a:t>1</a:t>
            </a:r>
            <a:endParaRPr b="0" lang="en-US" sz="1400" strike="noStrike" u="none">
              <a:solidFill>
                <a:srgbClr val="000000"/>
              </a:solidFill>
              <a:effectLst/>
              <a:uFillTx/>
              <a:latin typeface="Arial"/>
            </a:endParaRPr>
          </a:p>
        </p:txBody>
      </p:sp>
      <p:sp>
        <p:nvSpPr>
          <p:cNvPr id="490" name=""/>
          <p:cNvSpPr/>
          <p:nvPr/>
        </p:nvSpPr>
        <p:spPr>
          <a:xfrm>
            <a:off x="135720" y="3840120"/>
            <a:ext cx="2133720" cy="869760"/>
          </a:xfrm>
          <a:prstGeom prst="rect">
            <a:avLst/>
          </a:prstGeom>
          <a:noFill/>
          <a:ln w="0">
            <a:noFill/>
          </a:ln>
        </p:spPr>
        <p:style>
          <a:lnRef idx="0"/>
          <a:fillRef idx="0"/>
          <a:effectRef idx="0"/>
          <a:fontRef idx="minor"/>
        </p:style>
        <p:txBody>
          <a:bodyPr wrap="none" lIns="0" rIns="0" tIns="0" bIns="0" anchor="t">
            <a:spAutoFit/>
          </a:bodyPr>
          <a:p>
            <a:pPr lvl="1" marL="133200" indent="-131760">
              <a:spcAft>
                <a:spcPts val="901"/>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Communication systems</a:t>
            </a:r>
            <a:r>
              <a:rPr b="0" lang="en-US" sz="1400" strike="noStrike" u="none" baseline="30000">
                <a:solidFill>
                  <a:srgbClr val="000000"/>
                </a:solidFill>
                <a:effectLst/>
                <a:uFillTx/>
                <a:latin typeface="Arial"/>
              </a:rPr>
              <a:t>2</a:t>
            </a:r>
            <a:endParaRPr b="0" lang="en-US" sz="1400" strike="noStrike" u="none">
              <a:solidFill>
                <a:srgbClr val="000000"/>
              </a:solidFill>
              <a:effectLst/>
              <a:uFillTx/>
              <a:latin typeface="Arial"/>
            </a:endParaRPr>
          </a:p>
          <a:p>
            <a:pPr lvl="1" marL="133200" indent="-131760">
              <a:spcAft>
                <a:spcPts val="901"/>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CPE/end-user services</a:t>
            </a:r>
            <a:r>
              <a:rPr b="0" lang="en-US" sz="1400" strike="noStrike" u="none" baseline="30000">
                <a:solidFill>
                  <a:srgbClr val="000000"/>
                </a:solidFill>
                <a:effectLst/>
                <a:uFillTx/>
                <a:latin typeface="Arial"/>
              </a:rPr>
              <a:t>3</a:t>
            </a:r>
            <a:endParaRPr b="0" lang="en-US" sz="1400" strike="noStrike" u="none">
              <a:solidFill>
                <a:srgbClr val="000000"/>
              </a:solidFill>
              <a:effectLst/>
              <a:uFillTx/>
              <a:latin typeface="Arial"/>
            </a:endParaRPr>
          </a:p>
          <a:p>
            <a:pPr lvl="1" marL="133200" indent="-131760">
              <a:spcAft>
                <a:spcPts val="901"/>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Software and support</a:t>
            </a:r>
            <a:endParaRPr b="0" lang="en-US" sz="1400" strike="noStrike" u="none">
              <a:solidFill>
                <a:srgbClr val="000000"/>
              </a:solidFill>
              <a:effectLst/>
              <a:uFillTx/>
              <a:latin typeface="Arial"/>
            </a:endParaRPr>
          </a:p>
        </p:txBody>
      </p:sp>
      <p:sp>
        <p:nvSpPr>
          <p:cNvPr id="491" name=""/>
          <p:cNvSpPr/>
          <p:nvPr/>
        </p:nvSpPr>
        <p:spPr>
          <a:xfrm>
            <a:off x="138240" y="5167440"/>
            <a:ext cx="2811240" cy="42732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Communication semiconductors/ other components</a:t>
            </a:r>
            <a:r>
              <a:rPr b="0" lang="en-US" sz="1400" strike="noStrike" u="none" baseline="30000">
                <a:solidFill>
                  <a:srgbClr val="000000"/>
                </a:solidFill>
                <a:effectLst/>
                <a:uFillTx/>
                <a:latin typeface="Arial"/>
              </a:rPr>
              <a:t>4</a:t>
            </a:r>
            <a:endParaRPr b="0" lang="en-US" sz="1400" strike="noStrike" u="none">
              <a:solidFill>
                <a:srgbClr val="000000"/>
              </a:solidFill>
              <a:effectLst/>
              <a:uFillTx/>
              <a:latin typeface="Arial"/>
            </a:endParaRPr>
          </a:p>
        </p:txBody>
      </p:sp>
      <p:sp>
        <p:nvSpPr>
          <p:cNvPr id="492" name=""/>
          <p:cNvSpPr/>
          <p:nvPr/>
        </p:nvSpPr>
        <p:spPr>
          <a:xfrm>
            <a:off x="136440" y="1179360"/>
            <a:ext cx="6354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Players</a:t>
            </a:r>
            <a:endParaRPr b="0" lang="en-US" sz="1400" strike="noStrike" u="none">
              <a:solidFill>
                <a:srgbClr val="000000"/>
              </a:solidFill>
              <a:effectLst/>
              <a:uFillTx/>
              <a:latin typeface="Arial"/>
            </a:endParaRPr>
          </a:p>
        </p:txBody>
      </p:sp>
      <p:sp>
        <p:nvSpPr>
          <p:cNvPr id="493" name=""/>
          <p:cNvSpPr/>
          <p:nvPr/>
        </p:nvSpPr>
        <p:spPr>
          <a:xfrm>
            <a:off x="3434040" y="964800"/>
            <a:ext cx="714240" cy="42732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1998</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Billions</a:t>
            </a:r>
            <a:endParaRPr b="0" lang="en-US" sz="1400" strike="noStrike" u="none">
              <a:solidFill>
                <a:srgbClr val="000000"/>
              </a:solidFill>
              <a:effectLst/>
              <a:uFillTx/>
              <a:latin typeface="Arial"/>
            </a:endParaRPr>
          </a:p>
        </p:txBody>
      </p:sp>
      <p:graphicFrame>
        <p:nvGraphicFramePr>
          <p:cNvPr id="494" name=""/>
          <p:cNvGraphicFramePr/>
          <p:nvPr/>
        </p:nvGraphicFramePr>
        <p:xfrm>
          <a:off x="3425760" y="1539720"/>
          <a:ext cx="1216080" cy="4104000"/>
        </p:xfrm>
        <a:graphic>
          <a:graphicData uri="http://schemas.openxmlformats.org/presentationml/2006/ole">
            <p:oleObj r:id="rId1" spid="">
              <p:embed/>
              <p:pic>
                <p:nvPicPr>
                  <p:cNvPr id="495" name="" descr=""/>
                  <p:cNvPicPr/>
                  <p:nvPr/>
                </p:nvPicPr>
                <p:blipFill>
                  <a:blip r:embed="rId2"/>
                  <a:stretch/>
                </p:blipFill>
                <p:spPr>
                  <a:xfrm>
                    <a:off x="3425760" y="1539720"/>
                    <a:ext cx="1216080" cy="4104000"/>
                  </a:xfrm>
                  <a:prstGeom prst="rect">
                    <a:avLst/>
                  </a:prstGeom>
                  <a:noFill/>
                  <a:ln w="0">
                    <a:noFill/>
                  </a:ln>
                </p:spPr>
              </p:pic>
            </p:oleObj>
          </a:graphicData>
        </a:graphic>
      </p:graphicFrame>
      <p:sp>
        <p:nvSpPr>
          <p:cNvPr id="496" name=""/>
          <p:cNvSpPr/>
          <p:nvPr/>
        </p:nvSpPr>
        <p:spPr>
          <a:xfrm>
            <a:off x="5424480" y="964800"/>
            <a:ext cx="714240" cy="42732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2002</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Billions</a:t>
            </a:r>
            <a:endParaRPr b="0" lang="en-US" sz="1400" strike="noStrike" u="none">
              <a:solidFill>
                <a:srgbClr val="000000"/>
              </a:solidFill>
              <a:effectLst/>
              <a:uFillTx/>
              <a:latin typeface="Arial"/>
            </a:endParaRPr>
          </a:p>
        </p:txBody>
      </p:sp>
      <p:sp>
        <p:nvSpPr>
          <p:cNvPr id="497" name=""/>
          <p:cNvSpPr/>
          <p:nvPr/>
        </p:nvSpPr>
        <p:spPr>
          <a:xfrm>
            <a:off x="7575120" y="964800"/>
            <a:ext cx="615240" cy="42732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CAGR</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Percent</a:t>
            </a:r>
            <a:endParaRPr b="0" lang="en-US" sz="1400" strike="noStrike" u="none">
              <a:solidFill>
                <a:srgbClr val="000000"/>
              </a:solidFill>
              <a:effectLst/>
              <a:uFillTx/>
              <a:latin typeface="Arial"/>
            </a:endParaRPr>
          </a:p>
        </p:txBody>
      </p:sp>
      <p:sp>
        <p:nvSpPr>
          <p:cNvPr id="498" name=""/>
          <p:cNvSpPr/>
          <p:nvPr/>
        </p:nvSpPr>
        <p:spPr>
          <a:xfrm flipH="1">
            <a:off x="105840" y="1447920"/>
            <a:ext cx="8718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499" name=""/>
          <p:cNvGraphicFramePr/>
          <p:nvPr/>
        </p:nvGraphicFramePr>
        <p:xfrm>
          <a:off x="5394240" y="1539720"/>
          <a:ext cx="1227240" cy="4104000"/>
        </p:xfrm>
        <a:graphic>
          <a:graphicData uri="http://schemas.openxmlformats.org/presentationml/2006/ole">
            <p:oleObj r:id="rId3" spid="">
              <p:embed/>
              <p:pic>
                <p:nvPicPr>
                  <p:cNvPr id="500" name="" descr=""/>
                  <p:cNvPicPr/>
                  <p:nvPr/>
                </p:nvPicPr>
                <p:blipFill>
                  <a:blip r:embed="rId4"/>
                  <a:stretch/>
                </p:blipFill>
                <p:spPr>
                  <a:xfrm>
                    <a:off x="5394240" y="1539720"/>
                    <a:ext cx="1227240" cy="4104000"/>
                  </a:xfrm>
                  <a:prstGeom prst="rect">
                    <a:avLst/>
                  </a:prstGeom>
                  <a:noFill/>
                  <a:ln w="0">
                    <a:noFill/>
                  </a:ln>
                </p:spPr>
              </p:pic>
            </p:oleObj>
          </a:graphicData>
        </a:graphic>
      </p:graphicFrame>
      <p:graphicFrame>
        <p:nvGraphicFramePr>
          <p:cNvPr id="501" name=""/>
          <p:cNvGraphicFramePr/>
          <p:nvPr/>
        </p:nvGraphicFramePr>
        <p:xfrm>
          <a:off x="7604280" y="1538280"/>
          <a:ext cx="1220760" cy="4105440"/>
        </p:xfrm>
        <a:graphic>
          <a:graphicData uri="http://schemas.openxmlformats.org/presentationml/2006/ole">
            <p:oleObj r:id="rId5" spid="">
              <p:embed/>
              <p:pic>
                <p:nvPicPr>
                  <p:cNvPr id="502" name="" descr=""/>
                  <p:cNvPicPr/>
                  <p:nvPr/>
                </p:nvPicPr>
                <p:blipFill>
                  <a:blip r:embed="rId6"/>
                  <a:stretch/>
                </p:blipFill>
                <p:spPr>
                  <a:xfrm>
                    <a:off x="7604280" y="1538280"/>
                    <a:ext cx="1220760" cy="4105440"/>
                  </a:xfrm>
                  <a:prstGeom prst="rect">
                    <a:avLst/>
                  </a:prstGeom>
                  <a:noFill/>
                  <a:ln w="0">
                    <a:noFill/>
                  </a:ln>
                </p:spPr>
              </p:pic>
            </p:oleObj>
          </a:graphicData>
        </a:graphic>
      </p:graphicFrame>
      <p:sp>
        <p:nvSpPr>
          <p:cNvPr id="503" name=""/>
          <p:cNvSpPr/>
          <p:nvPr/>
        </p:nvSpPr>
        <p:spPr>
          <a:xfrm>
            <a:off x="5661360" y="166680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26</a:t>
            </a:r>
            <a:endParaRPr b="0" lang="en-US" sz="1400" strike="noStrike" u="none">
              <a:solidFill>
                <a:srgbClr val="000000"/>
              </a:solidFill>
              <a:effectLst/>
              <a:uFillTx/>
              <a:latin typeface="Arial"/>
            </a:endParaRPr>
          </a:p>
        </p:txBody>
      </p:sp>
      <p:sp>
        <p:nvSpPr>
          <p:cNvPr id="504" name=""/>
          <p:cNvSpPr/>
          <p:nvPr/>
        </p:nvSpPr>
        <p:spPr>
          <a:xfrm>
            <a:off x="3616920" y="166680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15</a:t>
            </a:r>
            <a:endParaRPr b="0" lang="en-US" sz="1400" strike="noStrike" u="none">
              <a:solidFill>
                <a:srgbClr val="000000"/>
              </a:solidFill>
              <a:effectLst/>
              <a:uFillTx/>
              <a:latin typeface="Arial"/>
            </a:endParaRPr>
          </a:p>
        </p:txBody>
      </p:sp>
      <p:sp>
        <p:nvSpPr>
          <p:cNvPr id="505" name=""/>
          <p:cNvSpPr/>
          <p:nvPr/>
        </p:nvSpPr>
        <p:spPr>
          <a:xfrm>
            <a:off x="6556680" y="2390760"/>
            <a:ext cx="298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191</a:t>
            </a:r>
            <a:endParaRPr b="0" lang="en-US" sz="1400" strike="noStrike" u="none">
              <a:solidFill>
                <a:srgbClr val="000000"/>
              </a:solidFill>
              <a:effectLst/>
              <a:uFillTx/>
              <a:latin typeface="Arial"/>
            </a:endParaRPr>
          </a:p>
        </p:txBody>
      </p:sp>
      <p:sp>
        <p:nvSpPr>
          <p:cNvPr id="506" name=""/>
          <p:cNvSpPr/>
          <p:nvPr/>
        </p:nvSpPr>
        <p:spPr>
          <a:xfrm>
            <a:off x="4511880" y="2390760"/>
            <a:ext cx="298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172</a:t>
            </a:r>
            <a:endParaRPr b="0" lang="en-US" sz="1400" strike="noStrike" u="none">
              <a:solidFill>
                <a:srgbClr val="000000"/>
              </a:solidFill>
              <a:effectLst/>
              <a:uFillTx/>
              <a:latin typeface="Arial"/>
            </a:endParaRPr>
          </a:p>
        </p:txBody>
      </p:sp>
      <p:sp>
        <p:nvSpPr>
          <p:cNvPr id="507" name=""/>
          <p:cNvSpPr/>
          <p:nvPr/>
        </p:nvSpPr>
        <p:spPr>
          <a:xfrm>
            <a:off x="6004440" y="275256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91</a:t>
            </a:r>
            <a:endParaRPr b="0" lang="en-US" sz="1400" strike="noStrike" u="none">
              <a:solidFill>
                <a:srgbClr val="000000"/>
              </a:solidFill>
              <a:effectLst/>
              <a:uFillTx/>
              <a:latin typeface="Arial"/>
            </a:endParaRPr>
          </a:p>
        </p:txBody>
      </p:sp>
      <p:sp>
        <p:nvSpPr>
          <p:cNvPr id="508" name=""/>
          <p:cNvSpPr/>
          <p:nvPr/>
        </p:nvSpPr>
        <p:spPr>
          <a:xfrm>
            <a:off x="3845520" y="275256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56</a:t>
            </a:r>
            <a:endParaRPr b="0" lang="en-US" sz="1400" strike="noStrike" u="none">
              <a:solidFill>
                <a:srgbClr val="000000"/>
              </a:solidFill>
              <a:effectLst/>
              <a:uFillTx/>
              <a:latin typeface="Arial"/>
            </a:endParaRPr>
          </a:p>
        </p:txBody>
      </p:sp>
      <p:sp>
        <p:nvSpPr>
          <p:cNvPr id="509" name=""/>
          <p:cNvSpPr/>
          <p:nvPr/>
        </p:nvSpPr>
        <p:spPr>
          <a:xfrm>
            <a:off x="5804280" y="310500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56</a:t>
            </a:r>
            <a:endParaRPr b="0" lang="en-US" sz="1400" strike="noStrike" u="none">
              <a:solidFill>
                <a:srgbClr val="000000"/>
              </a:solidFill>
              <a:effectLst/>
              <a:uFillTx/>
              <a:latin typeface="Arial"/>
            </a:endParaRPr>
          </a:p>
        </p:txBody>
      </p:sp>
      <p:sp>
        <p:nvSpPr>
          <p:cNvPr id="510" name=""/>
          <p:cNvSpPr/>
          <p:nvPr/>
        </p:nvSpPr>
        <p:spPr>
          <a:xfrm>
            <a:off x="3759840" y="310500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38</a:t>
            </a:r>
            <a:endParaRPr b="0" lang="en-US" sz="1400" strike="noStrike" u="none">
              <a:solidFill>
                <a:srgbClr val="000000"/>
              </a:solidFill>
              <a:effectLst/>
              <a:uFillTx/>
              <a:latin typeface="Arial"/>
            </a:endParaRPr>
          </a:p>
        </p:txBody>
      </p:sp>
      <p:sp>
        <p:nvSpPr>
          <p:cNvPr id="511" name=""/>
          <p:cNvSpPr/>
          <p:nvPr/>
        </p:nvSpPr>
        <p:spPr>
          <a:xfrm>
            <a:off x="6356520" y="3800520"/>
            <a:ext cx="298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156</a:t>
            </a:r>
            <a:endParaRPr b="0" lang="en-US" sz="1400" strike="noStrike" u="none">
              <a:solidFill>
                <a:srgbClr val="000000"/>
              </a:solidFill>
              <a:effectLst/>
              <a:uFillTx/>
              <a:latin typeface="Arial"/>
            </a:endParaRPr>
          </a:p>
        </p:txBody>
      </p:sp>
      <p:sp>
        <p:nvSpPr>
          <p:cNvPr id="512" name=""/>
          <p:cNvSpPr/>
          <p:nvPr/>
        </p:nvSpPr>
        <p:spPr>
          <a:xfrm>
            <a:off x="4169160" y="3800520"/>
            <a:ext cx="298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110</a:t>
            </a:r>
            <a:endParaRPr b="0" lang="en-US" sz="1400" strike="noStrike" u="none">
              <a:solidFill>
                <a:srgbClr val="000000"/>
              </a:solidFill>
              <a:effectLst/>
              <a:uFillTx/>
              <a:latin typeface="Arial"/>
            </a:endParaRPr>
          </a:p>
        </p:txBody>
      </p:sp>
      <p:sp>
        <p:nvSpPr>
          <p:cNvPr id="513" name=""/>
          <p:cNvSpPr/>
          <p:nvPr/>
        </p:nvSpPr>
        <p:spPr>
          <a:xfrm>
            <a:off x="5690160" y="418140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33</a:t>
            </a:r>
            <a:endParaRPr b="0" lang="en-US" sz="1400" strike="noStrike" u="none">
              <a:solidFill>
                <a:srgbClr val="000000"/>
              </a:solidFill>
              <a:effectLst/>
              <a:uFillTx/>
              <a:latin typeface="Arial"/>
            </a:endParaRPr>
          </a:p>
        </p:txBody>
      </p:sp>
      <p:sp>
        <p:nvSpPr>
          <p:cNvPr id="514" name=""/>
          <p:cNvSpPr/>
          <p:nvPr/>
        </p:nvSpPr>
        <p:spPr>
          <a:xfrm>
            <a:off x="3711960" y="418140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29</a:t>
            </a:r>
            <a:endParaRPr b="0" lang="en-US" sz="1400" strike="noStrike" u="none">
              <a:solidFill>
                <a:srgbClr val="000000"/>
              </a:solidFill>
              <a:effectLst/>
              <a:uFillTx/>
              <a:latin typeface="Arial"/>
            </a:endParaRPr>
          </a:p>
        </p:txBody>
      </p:sp>
      <p:sp>
        <p:nvSpPr>
          <p:cNvPr id="515" name=""/>
          <p:cNvSpPr/>
          <p:nvPr/>
        </p:nvSpPr>
        <p:spPr>
          <a:xfrm>
            <a:off x="5585400" y="453384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18</a:t>
            </a:r>
            <a:endParaRPr b="0" lang="en-US" sz="1400" strike="noStrike" u="none">
              <a:solidFill>
                <a:srgbClr val="000000"/>
              </a:solidFill>
              <a:effectLst/>
              <a:uFillTx/>
              <a:latin typeface="Arial"/>
            </a:endParaRPr>
          </a:p>
        </p:txBody>
      </p:sp>
      <p:sp>
        <p:nvSpPr>
          <p:cNvPr id="516" name=""/>
          <p:cNvSpPr/>
          <p:nvPr/>
        </p:nvSpPr>
        <p:spPr>
          <a:xfrm>
            <a:off x="3607200" y="453384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12</a:t>
            </a:r>
            <a:endParaRPr b="0" lang="en-US" sz="1400" strike="noStrike" u="none">
              <a:solidFill>
                <a:srgbClr val="000000"/>
              </a:solidFill>
              <a:effectLst/>
              <a:uFillTx/>
              <a:latin typeface="Arial"/>
            </a:endParaRPr>
          </a:p>
        </p:txBody>
      </p:sp>
      <p:sp>
        <p:nvSpPr>
          <p:cNvPr id="517" name=""/>
          <p:cNvSpPr/>
          <p:nvPr/>
        </p:nvSpPr>
        <p:spPr>
          <a:xfrm>
            <a:off x="5747400" y="525924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43</a:t>
            </a:r>
            <a:endParaRPr b="0" lang="en-US" sz="1400" strike="noStrike" u="none">
              <a:solidFill>
                <a:srgbClr val="000000"/>
              </a:solidFill>
              <a:effectLst/>
              <a:uFillTx/>
              <a:latin typeface="Arial"/>
            </a:endParaRPr>
          </a:p>
        </p:txBody>
      </p:sp>
      <p:sp>
        <p:nvSpPr>
          <p:cNvPr id="518" name=""/>
          <p:cNvSpPr/>
          <p:nvPr/>
        </p:nvSpPr>
        <p:spPr>
          <a:xfrm>
            <a:off x="3721680" y="5259240"/>
            <a:ext cx="199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31</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40067396-B08B-4511-97FB-7974EFEE5F51}"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9" name=""/>
          <p:cNvSpPr/>
          <p:nvPr/>
        </p:nvSpPr>
        <p:spPr>
          <a:xfrm>
            <a:off x="5622840" y="1380960"/>
            <a:ext cx="3189240" cy="4478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Content (AOL, MSN, Yahoo)</a:t>
            </a:r>
            <a:endParaRPr b="0" lang="en-US" sz="1600" strike="noStrike" u="none">
              <a:solidFill>
                <a:srgbClr val="000000"/>
              </a:solidFill>
              <a:effectLst/>
              <a:uFillTx/>
              <a:latin typeface="Arial"/>
            </a:endParaRPr>
          </a:p>
        </p:txBody>
      </p:sp>
      <p:sp>
        <p:nvSpPr>
          <p:cNvPr id="520" name=""/>
          <p:cNvSpPr/>
          <p:nvPr/>
        </p:nvSpPr>
        <p:spPr>
          <a:xfrm>
            <a:off x="5622840" y="1828800"/>
            <a:ext cx="3189240" cy="4460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Applications (Vocaltec, Firefly)</a:t>
            </a:r>
            <a:endParaRPr b="0" lang="en-US" sz="1600" strike="noStrike" u="none">
              <a:solidFill>
                <a:srgbClr val="000000"/>
              </a:solidFill>
              <a:effectLst/>
              <a:uFillTx/>
              <a:latin typeface="Arial"/>
            </a:endParaRPr>
          </a:p>
        </p:txBody>
      </p:sp>
      <p:sp>
        <p:nvSpPr>
          <p:cNvPr id="521" name=""/>
          <p:cNvSpPr/>
          <p:nvPr/>
        </p:nvSpPr>
        <p:spPr>
          <a:xfrm>
            <a:off x="5610240" y="2274840"/>
            <a:ext cx="3201840" cy="4269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Services (resellers, ISPs, VANs)</a:t>
            </a:r>
            <a:endParaRPr b="0" lang="en-US" sz="1600" strike="noStrike" u="none">
              <a:solidFill>
                <a:srgbClr val="000000"/>
              </a:solidFill>
              <a:effectLst/>
              <a:uFillTx/>
              <a:latin typeface="Arial"/>
            </a:endParaRPr>
          </a:p>
        </p:txBody>
      </p:sp>
      <p:sp>
        <p:nvSpPr>
          <p:cNvPr id="522" name=""/>
          <p:cNvSpPr/>
          <p:nvPr/>
        </p:nvSpPr>
        <p:spPr>
          <a:xfrm>
            <a:off x="5622840" y="2708280"/>
            <a:ext cx="3189240" cy="4478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Support (CBIS, Teletech)</a:t>
            </a:r>
            <a:endParaRPr b="0" lang="en-US" sz="1600" strike="noStrike" u="none">
              <a:solidFill>
                <a:srgbClr val="000000"/>
              </a:solidFill>
              <a:effectLst/>
              <a:uFillTx/>
              <a:latin typeface="Arial"/>
            </a:endParaRPr>
          </a:p>
        </p:txBody>
      </p:sp>
      <p:sp>
        <p:nvSpPr>
          <p:cNvPr id="523" name=""/>
          <p:cNvSpPr/>
          <p:nvPr/>
        </p:nvSpPr>
        <p:spPr>
          <a:xfrm>
            <a:off x="5622840" y="3156120"/>
            <a:ext cx="3189240" cy="4460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Backbone (Qwest, IXC)</a:t>
            </a:r>
            <a:endParaRPr b="0" lang="en-US" sz="1600" strike="noStrike" u="none">
              <a:solidFill>
                <a:srgbClr val="000000"/>
              </a:solidFill>
              <a:effectLst/>
              <a:uFillTx/>
              <a:latin typeface="Arial"/>
            </a:endParaRPr>
          </a:p>
        </p:txBody>
      </p:sp>
      <p:sp>
        <p:nvSpPr>
          <p:cNvPr id="524" name=""/>
          <p:cNvSpPr/>
          <p:nvPr/>
        </p:nvSpPr>
        <p:spPr>
          <a:xfrm>
            <a:off x="5622840" y="3602160"/>
            <a:ext cx="3189240" cy="44748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Access (Winstar, Brooks Fiber)</a:t>
            </a:r>
            <a:endParaRPr b="0" lang="en-US" sz="1600" strike="noStrike" u="none">
              <a:solidFill>
                <a:srgbClr val="000000"/>
              </a:solidFill>
              <a:effectLst/>
              <a:uFillTx/>
              <a:latin typeface="Arial"/>
            </a:endParaRPr>
          </a:p>
        </p:txBody>
      </p:sp>
      <p:sp>
        <p:nvSpPr>
          <p:cNvPr id="525"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EVOLVING NETWORK SERVICES INDUSTRY STRUCTURE</a:t>
            </a:r>
            <a:endParaRPr b="1" lang="en-US" sz="1900" strike="noStrike" u="none">
              <a:solidFill>
                <a:srgbClr val="000000"/>
              </a:solidFill>
              <a:effectLst/>
              <a:uFillTx/>
              <a:latin typeface="Arial"/>
            </a:endParaRPr>
          </a:p>
        </p:txBody>
      </p:sp>
      <p:sp>
        <p:nvSpPr>
          <p:cNvPr id="526" name=""/>
          <p:cNvSpPr/>
          <p:nvPr/>
        </p:nvSpPr>
        <p:spPr>
          <a:xfrm>
            <a:off x="139680" y="1030320"/>
            <a:ext cx="223200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From vertical . . .</a:t>
            </a:r>
            <a:endParaRPr b="0" lang="en-US" sz="1600" strike="noStrike" u="none">
              <a:solidFill>
                <a:srgbClr val="000000"/>
              </a:solidFill>
              <a:effectLst/>
              <a:uFillTx/>
              <a:latin typeface="Arial"/>
            </a:endParaRPr>
          </a:p>
        </p:txBody>
      </p:sp>
      <p:sp>
        <p:nvSpPr>
          <p:cNvPr id="527" name=""/>
          <p:cNvSpPr/>
          <p:nvPr/>
        </p:nvSpPr>
        <p:spPr>
          <a:xfrm>
            <a:off x="4216320" y="1030320"/>
            <a:ext cx="419256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 . . to a mixture of vertical and horizontal</a:t>
            </a:r>
            <a:endParaRPr b="0" lang="en-US" sz="1600" strike="noStrike" u="none">
              <a:solidFill>
                <a:srgbClr val="000000"/>
              </a:solidFill>
              <a:effectLst/>
              <a:uFillTx/>
              <a:latin typeface="Arial"/>
            </a:endParaRPr>
          </a:p>
        </p:txBody>
      </p:sp>
      <p:sp>
        <p:nvSpPr>
          <p:cNvPr id="528" name=""/>
          <p:cNvSpPr/>
          <p:nvPr/>
        </p:nvSpPr>
        <p:spPr>
          <a:xfrm rot="16200000">
            <a:off x="-534600" y="2496960"/>
            <a:ext cx="2685960" cy="44748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France Telecom</a:t>
            </a:r>
            <a:endParaRPr b="0" lang="en-US" sz="1600" strike="noStrike" u="none">
              <a:solidFill>
                <a:srgbClr val="000000"/>
              </a:solidFill>
              <a:effectLst/>
              <a:uFillTx/>
              <a:latin typeface="Arial"/>
            </a:endParaRPr>
          </a:p>
        </p:txBody>
      </p:sp>
      <p:sp>
        <p:nvSpPr>
          <p:cNvPr id="529" name=""/>
          <p:cNvSpPr/>
          <p:nvPr/>
        </p:nvSpPr>
        <p:spPr>
          <a:xfrm rot="16200000">
            <a:off x="-981360" y="2497680"/>
            <a:ext cx="2685960" cy="4460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AT&amp;T</a:t>
            </a:r>
            <a:endParaRPr b="0" lang="en-US" sz="1600" strike="noStrike" u="none">
              <a:solidFill>
                <a:srgbClr val="000000"/>
              </a:solidFill>
              <a:effectLst/>
              <a:uFillTx/>
              <a:latin typeface="Arial"/>
            </a:endParaRPr>
          </a:p>
        </p:txBody>
      </p:sp>
      <p:sp>
        <p:nvSpPr>
          <p:cNvPr id="530" name=""/>
          <p:cNvSpPr/>
          <p:nvPr/>
        </p:nvSpPr>
        <p:spPr>
          <a:xfrm rot="16200000">
            <a:off x="-87840" y="2497680"/>
            <a:ext cx="2685960" cy="4460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British Telecom</a:t>
            </a:r>
            <a:endParaRPr b="0" lang="en-US" sz="1600" strike="noStrike" u="none">
              <a:solidFill>
                <a:srgbClr val="000000"/>
              </a:solidFill>
              <a:effectLst/>
              <a:uFillTx/>
              <a:latin typeface="Arial"/>
            </a:endParaRPr>
          </a:p>
        </p:txBody>
      </p:sp>
      <p:sp>
        <p:nvSpPr>
          <p:cNvPr id="531" name=""/>
          <p:cNvSpPr/>
          <p:nvPr/>
        </p:nvSpPr>
        <p:spPr>
          <a:xfrm rot="16200000">
            <a:off x="358560" y="2496600"/>
            <a:ext cx="2685960" cy="4478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NTT</a:t>
            </a:r>
            <a:endParaRPr b="0" lang="en-US" sz="1600" strike="noStrike" u="none">
              <a:solidFill>
                <a:srgbClr val="000000"/>
              </a:solidFill>
              <a:effectLst/>
              <a:uFillTx/>
              <a:latin typeface="Arial"/>
            </a:endParaRPr>
          </a:p>
        </p:txBody>
      </p:sp>
      <p:sp>
        <p:nvSpPr>
          <p:cNvPr id="532" name=""/>
          <p:cNvSpPr/>
          <p:nvPr/>
        </p:nvSpPr>
        <p:spPr>
          <a:xfrm rot="16200000">
            <a:off x="805680" y="2497680"/>
            <a:ext cx="2685960" cy="4460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Bell Atlantic</a:t>
            </a:r>
            <a:endParaRPr b="0" lang="en-US" sz="1600" strike="noStrike" u="none">
              <a:solidFill>
                <a:srgbClr val="000000"/>
              </a:solidFill>
              <a:effectLst/>
              <a:uFillTx/>
              <a:latin typeface="Arial"/>
            </a:endParaRPr>
          </a:p>
        </p:txBody>
      </p:sp>
      <p:sp>
        <p:nvSpPr>
          <p:cNvPr id="533" name=""/>
          <p:cNvSpPr/>
          <p:nvPr/>
        </p:nvSpPr>
        <p:spPr>
          <a:xfrm rot="16200000">
            <a:off x="4081320" y="2503080"/>
            <a:ext cx="2668680" cy="4269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France Telecom</a:t>
            </a:r>
            <a:endParaRPr b="0" lang="en-US" sz="1600" strike="noStrike" u="none">
              <a:solidFill>
                <a:srgbClr val="000000"/>
              </a:solidFill>
              <a:effectLst/>
              <a:uFillTx/>
              <a:latin typeface="Arial"/>
            </a:endParaRPr>
          </a:p>
        </p:txBody>
      </p:sp>
      <p:sp>
        <p:nvSpPr>
          <p:cNvPr id="534" name=""/>
          <p:cNvSpPr/>
          <p:nvPr/>
        </p:nvSpPr>
        <p:spPr>
          <a:xfrm rot="16200000">
            <a:off x="3128040" y="2475360"/>
            <a:ext cx="2666880" cy="49068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AT&amp;T</a:t>
            </a:r>
            <a:endParaRPr b="0" lang="en-US" sz="1600" strike="noStrike" u="none">
              <a:solidFill>
                <a:srgbClr val="000000"/>
              </a:solidFill>
              <a:effectLst/>
              <a:uFillTx/>
              <a:latin typeface="Arial"/>
            </a:endParaRPr>
          </a:p>
        </p:txBody>
      </p:sp>
      <p:sp>
        <p:nvSpPr>
          <p:cNvPr id="535" name=""/>
          <p:cNvSpPr/>
          <p:nvPr/>
        </p:nvSpPr>
        <p:spPr>
          <a:xfrm rot="16200000">
            <a:off x="3619440" y="2474640"/>
            <a:ext cx="2666880" cy="4921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British Telecom</a:t>
            </a:r>
            <a:endParaRPr b="0" lang="en-US" sz="1600" strike="noStrike" u="none">
              <a:solidFill>
                <a:srgbClr val="000000"/>
              </a:solidFill>
              <a:effectLst/>
              <a:uFillTx/>
              <a:latin typeface="Arial"/>
            </a:endParaRPr>
          </a:p>
        </p:txBody>
      </p:sp>
      <p:sp>
        <p:nvSpPr>
          <p:cNvPr id="536" name=""/>
          <p:cNvSpPr/>
          <p:nvPr/>
        </p:nvSpPr>
        <p:spPr>
          <a:xfrm>
            <a:off x="139680" y="4197240"/>
            <a:ext cx="3813120" cy="97524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Vertically integrated operators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Sales/relationship marketing focus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Closed software protocols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Slow innovation around legacy systems</a:t>
            </a:r>
            <a:endParaRPr b="0" lang="en-US" sz="1600" strike="noStrike" u="none">
              <a:solidFill>
                <a:srgbClr val="000000"/>
              </a:solidFill>
              <a:effectLst/>
              <a:uFillTx/>
              <a:latin typeface="Arial"/>
            </a:endParaRPr>
          </a:p>
        </p:txBody>
      </p:sp>
      <p:sp>
        <p:nvSpPr>
          <p:cNvPr id="537" name=""/>
          <p:cNvSpPr/>
          <p:nvPr/>
        </p:nvSpPr>
        <p:spPr>
          <a:xfrm>
            <a:off x="4216320" y="4197240"/>
            <a:ext cx="4608720" cy="97524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Vertical “systems integrators”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Horizontal product and technology specialists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Open “innovation based” protocols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Rapid innovation around new networks</a:t>
            </a:r>
            <a:endParaRPr b="0" lang="en-US" sz="1600" strike="noStrike" u="none">
              <a:solidFill>
                <a:srgbClr val="000000"/>
              </a:solidFill>
              <a:effectLst/>
              <a:uFillTx/>
              <a:latin typeface="Arial"/>
            </a:endParaRPr>
          </a:p>
        </p:txBody>
      </p:sp>
      <p:sp>
        <p:nvSpPr>
          <p:cNvPr id="538" name=""/>
          <p:cNvSpPr/>
          <p:nvPr/>
        </p:nvSpPr>
        <p:spPr>
          <a:xfrm>
            <a:off x="2575080" y="6076800"/>
            <a:ext cx="381312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What next . . . Specialist or re-integration?</a:t>
            </a:r>
            <a:endParaRPr b="0" lang="en-US" sz="1600" strike="noStrike" u="none">
              <a:solidFill>
                <a:srgbClr val="000000"/>
              </a:solidFill>
              <a:effectLst/>
              <a:uFillTx/>
              <a:latin typeface="Arial"/>
            </a:endParaRPr>
          </a:p>
        </p:txBody>
      </p:sp>
      <p:sp>
        <p:nvSpPr>
          <p:cNvPr id="539" name=""/>
          <p:cNvSpPr/>
          <p:nvPr/>
        </p:nvSpPr>
        <p:spPr>
          <a:xfrm rot="10800000">
            <a:off x="1433160" y="5397120"/>
            <a:ext cx="6094440" cy="45720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98FC8724-A0E6-4B4A-9DA0-69A23AE2654E}"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0" name="McK Measure"/>
          <p:cNvSpPr/>
          <p:nvPr/>
        </p:nvSpPr>
        <p:spPr>
          <a:xfrm>
            <a:off x="137520" y="547560"/>
            <a:ext cx="8906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 Billions*</a:t>
            </a:r>
            <a:endParaRPr b="0" lang="en-US" sz="1600" strike="noStrike" u="none">
              <a:solidFill>
                <a:srgbClr val="000000"/>
              </a:solidFill>
              <a:effectLst/>
              <a:uFillTx/>
              <a:latin typeface="Arial"/>
            </a:endParaRPr>
          </a:p>
        </p:txBody>
      </p:sp>
      <p:sp>
        <p:nvSpPr>
          <p:cNvPr id="541" name="McK Footnote"/>
          <p:cNvSpPr/>
          <p:nvPr/>
        </p:nvSpPr>
        <p:spPr>
          <a:xfrm>
            <a:off x="-268200" y="6237720"/>
            <a:ext cx="8686800" cy="39168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Values as of opening price for each calendar year</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Includes AT&amp;T, Lucent, and the RBOCs</a:t>
            </a:r>
            <a:endParaRPr b="0" lang="en-US" sz="1200" strike="noStrike" u="none">
              <a:solidFill>
                <a:srgbClr val="000000"/>
              </a:solidFill>
              <a:effectLst/>
              <a:uFillTx/>
              <a:latin typeface="Arial"/>
            </a:endParaRPr>
          </a:p>
        </p:txBody>
      </p:sp>
      <p:grpSp>
        <p:nvGrpSpPr>
          <p:cNvPr id="542" name=""/>
          <p:cNvGrpSpPr/>
          <p:nvPr/>
        </p:nvGrpSpPr>
        <p:grpSpPr>
          <a:xfrm>
            <a:off x="7426440" y="625320"/>
            <a:ext cx="1392480" cy="183240"/>
            <a:chOff x="7426440" y="625320"/>
            <a:chExt cx="1392480" cy="183240"/>
          </a:xfrm>
        </p:grpSpPr>
        <p:sp>
          <p:nvSpPr>
            <p:cNvPr id="543" name=""/>
            <p:cNvSpPr/>
            <p:nvPr/>
          </p:nvSpPr>
          <p:spPr>
            <a:xfrm>
              <a:off x="7426440" y="64764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544" name="McK Footnote"/>
            <p:cNvSpPr/>
            <p:nvPr/>
          </p:nvSpPr>
          <p:spPr>
            <a:xfrm>
              <a:off x="7776720" y="625320"/>
              <a:ext cx="10422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Former AT&amp;T**</a:t>
              </a:r>
              <a:endParaRPr b="0" lang="en-US" sz="1200" strike="noStrike" u="none">
                <a:solidFill>
                  <a:srgbClr val="000000"/>
                </a:solidFill>
                <a:effectLst/>
                <a:uFillTx/>
                <a:latin typeface="Arial"/>
              </a:endParaRPr>
            </a:p>
          </p:txBody>
        </p:sp>
      </p:grpSp>
      <p:sp>
        <p:nvSpPr>
          <p:cNvPr id="545"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TELECOM INDUSTRY MARKET CAPITALIZATION</a:t>
            </a:r>
            <a:endParaRPr b="1" lang="en-US" sz="1900" strike="noStrike" u="none">
              <a:solidFill>
                <a:srgbClr val="000000"/>
              </a:solidFill>
              <a:effectLst/>
              <a:uFillTx/>
              <a:latin typeface="Arial"/>
            </a:endParaRPr>
          </a:p>
        </p:txBody>
      </p:sp>
      <p:graphicFrame>
        <p:nvGraphicFramePr>
          <p:cNvPr id="546" name=""/>
          <p:cNvGraphicFramePr/>
          <p:nvPr/>
        </p:nvGraphicFramePr>
        <p:xfrm>
          <a:off x="87480" y="1859040"/>
          <a:ext cx="5362560" cy="3263760"/>
        </p:xfrm>
        <a:graphic>
          <a:graphicData uri="http://schemas.openxmlformats.org/presentationml/2006/ole">
            <p:oleObj r:id="rId1" spid="">
              <p:embed/>
              <p:pic>
                <p:nvPicPr>
                  <p:cNvPr id="547" name="" descr=""/>
                  <p:cNvPicPr/>
                  <p:nvPr/>
                </p:nvPicPr>
                <p:blipFill>
                  <a:blip r:embed="rId2"/>
                  <a:stretch/>
                </p:blipFill>
                <p:spPr>
                  <a:xfrm>
                    <a:off x="87480" y="1859040"/>
                    <a:ext cx="5362560" cy="3263760"/>
                  </a:xfrm>
                  <a:prstGeom prst="rect">
                    <a:avLst/>
                  </a:prstGeom>
                  <a:noFill/>
                  <a:ln w="0">
                    <a:noFill/>
                  </a:ln>
                </p:spPr>
              </p:pic>
            </p:oleObj>
          </a:graphicData>
        </a:graphic>
      </p:graphicFrame>
      <p:sp>
        <p:nvSpPr>
          <p:cNvPr id="548" name=""/>
          <p:cNvSpPr/>
          <p:nvPr/>
        </p:nvSpPr>
        <p:spPr>
          <a:xfrm>
            <a:off x="352440" y="5183280"/>
            <a:ext cx="45576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1/95</a:t>
            </a:r>
            <a:endParaRPr b="0" lang="en-US" sz="1600" strike="noStrike" u="none">
              <a:solidFill>
                <a:srgbClr val="000000"/>
              </a:solidFill>
              <a:effectLst/>
              <a:uFillTx/>
              <a:latin typeface="Arial"/>
            </a:endParaRPr>
          </a:p>
        </p:txBody>
      </p:sp>
      <p:sp>
        <p:nvSpPr>
          <p:cNvPr id="549" name=""/>
          <p:cNvSpPr/>
          <p:nvPr/>
        </p:nvSpPr>
        <p:spPr>
          <a:xfrm>
            <a:off x="1193760" y="5183280"/>
            <a:ext cx="48564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1/96</a:t>
            </a:r>
            <a:endParaRPr b="0" lang="en-US" sz="1600" strike="noStrike" u="none">
              <a:solidFill>
                <a:srgbClr val="000000"/>
              </a:solidFill>
              <a:effectLst/>
              <a:uFillTx/>
              <a:latin typeface="Arial"/>
            </a:endParaRPr>
          </a:p>
        </p:txBody>
      </p:sp>
      <p:sp>
        <p:nvSpPr>
          <p:cNvPr id="550" name=""/>
          <p:cNvSpPr/>
          <p:nvPr/>
        </p:nvSpPr>
        <p:spPr>
          <a:xfrm>
            <a:off x="2095560" y="5183280"/>
            <a:ext cx="51732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1/97</a:t>
            </a:r>
            <a:endParaRPr b="0" lang="en-US" sz="1600" strike="noStrike" u="none">
              <a:solidFill>
                <a:srgbClr val="000000"/>
              </a:solidFill>
              <a:effectLst/>
              <a:uFillTx/>
              <a:latin typeface="Arial"/>
            </a:endParaRPr>
          </a:p>
        </p:txBody>
      </p:sp>
      <p:sp>
        <p:nvSpPr>
          <p:cNvPr id="551" name=""/>
          <p:cNvSpPr/>
          <p:nvPr/>
        </p:nvSpPr>
        <p:spPr>
          <a:xfrm>
            <a:off x="2967120" y="5183280"/>
            <a:ext cx="51732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1/98</a:t>
            </a:r>
            <a:endParaRPr b="0" lang="en-US" sz="1600" strike="noStrike" u="none">
              <a:solidFill>
                <a:srgbClr val="000000"/>
              </a:solidFill>
              <a:effectLst/>
              <a:uFillTx/>
              <a:latin typeface="Arial"/>
            </a:endParaRPr>
          </a:p>
        </p:txBody>
      </p:sp>
      <p:sp>
        <p:nvSpPr>
          <p:cNvPr id="552" name=""/>
          <p:cNvSpPr/>
          <p:nvPr/>
        </p:nvSpPr>
        <p:spPr>
          <a:xfrm>
            <a:off x="3836880" y="5183280"/>
            <a:ext cx="51768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1/99</a:t>
            </a:r>
            <a:endParaRPr b="0" lang="en-US" sz="1600" strike="noStrike" u="none">
              <a:solidFill>
                <a:srgbClr val="000000"/>
              </a:solidFill>
              <a:effectLst/>
              <a:uFillTx/>
              <a:latin typeface="Arial"/>
            </a:endParaRPr>
          </a:p>
        </p:txBody>
      </p:sp>
      <p:sp>
        <p:nvSpPr>
          <p:cNvPr id="553" name=""/>
          <p:cNvSpPr/>
          <p:nvPr/>
        </p:nvSpPr>
        <p:spPr>
          <a:xfrm>
            <a:off x="4599000" y="5183280"/>
            <a:ext cx="75888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6/30/99</a:t>
            </a:r>
            <a:endParaRPr b="0" lang="en-US" sz="1600" strike="noStrike" u="none">
              <a:solidFill>
                <a:srgbClr val="000000"/>
              </a:solidFill>
              <a:effectLst/>
              <a:uFillTx/>
              <a:latin typeface="Arial"/>
            </a:endParaRPr>
          </a:p>
        </p:txBody>
      </p:sp>
      <p:sp>
        <p:nvSpPr>
          <p:cNvPr id="554" name=""/>
          <p:cNvSpPr/>
          <p:nvPr/>
        </p:nvSpPr>
        <p:spPr>
          <a:xfrm>
            <a:off x="5908680" y="1700280"/>
            <a:ext cx="2909880" cy="3035160"/>
          </a:xfrm>
          <a:custGeom>
            <a:avLst/>
            <a:gdLst>
              <a:gd name="textAreaLeft" fmla="*/ 664200 w 2909880"/>
              <a:gd name="textAreaRight" fmla="*/ 2245680 w 2909880"/>
              <a:gd name="textAreaTop" fmla="*/ 692640 h 3035160"/>
              <a:gd name="textAreaBottom" fmla="*/ 2342520 h 3035160"/>
            </a:gdLst>
            <a:ahLst/>
            <a:cxnLst/>
            <a:rect l="textAreaLeft" t="textAreaTop" r="textAreaRight" b="textAreaBottom"/>
            <a:pathLst>
              <a:path w="21600" h="21600">
                <a:moveTo>
                  <a:pt x="0" y="10800"/>
                </a:moveTo>
                <a:lnTo>
                  <a:pt x="2652" y="12384"/>
                </a:lnTo>
                <a:lnTo>
                  <a:pt x="786" y="14846"/>
                </a:lnTo>
                <a:lnTo>
                  <a:pt x="3839" y="15321"/>
                </a:lnTo>
                <a:lnTo>
                  <a:pt x="3163" y="18437"/>
                </a:lnTo>
                <a:lnTo>
                  <a:pt x="6159" y="17681"/>
                </a:lnTo>
                <a:lnTo>
                  <a:pt x="6580" y="20741"/>
                </a:lnTo>
                <a:lnTo>
                  <a:pt x="9074" y="18919"/>
                </a:lnTo>
                <a:lnTo>
                  <a:pt x="10800" y="21600"/>
                </a:lnTo>
                <a:lnTo>
                  <a:pt x="12384" y="18948"/>
                </a:lnTo>
                <a:lnTo>
                  <a:pt x="14846" y="20814"/>
                </a:lnTo>
                <a:lnTo>
                  <a:pt x="15321" y="17761"/>
                </a:lnTo>
                <a:lnTo>
                  <a:pt x="18437" y="18437"/>
                </a:lnTo>
                <a:lnTo>
                  <a:pt x="17681" y="15441"/>
                </a:lnTo>
                <a:lnTo>
                  <a:pt x="20741" y="15020"/>
                </a:lnTo>
                <a:lnTo>
                  <a:pt x="18919" y="12526"/>
                </a:lnTo>
                <a:lnTo>
                  <a:pt x="21600" y="10800"/>
                </a:lnTo>
                <a:lnTo>
                  <a:pt x="18948" y="9216"/>
                </a:lnTo>
                <a:lnTo>
                  <a:pt x="20814" y="6754"/>
                </a:lnTo>
                <a:lnTo>
                  <a:pt x="17761" y="6279"/>
                </a:lnTo>
                <a:lnTo>
                  <a:pt x="18437" y="3163"/>
                </a:lnTo>
                <a:lnTo>
                  <a:pt x="15441" y="3919"/>
                </a:lnTo>
                <a:lnTo>
                  <a:pt x="15020" y="859"/>
                </a:lnTo>
                <a:lnTo>
                  <a:pt x="12526" y="2681"/>
                </a:lnTo>
                <a:lnTo>
                  <a:pt x="10800" y="0"/>
                </a:lnTo>
                <a:lnTo>
                  <a:pt x="9216" y="2652"/>
                </a:lnTo>
                <a:lnTo>
                  <a:pt x="6754" y="786"/>
                </a:lnTo>
                <a:lnTo>
                  <a:pt x="6279" y="3839"/>
                </a:lnTo>
                <a:lnTo>
                  <a:pt x="3163" y="3163"/>
                </a:lnTo>
                <a:lnTo>
                  <a:pt x="3919" y="6159"/>
                </a:lnTo>
                <a:lnTo>
                  <a:pt x="859" y="6580"/>
                </a:lnTo>
                <a:lnTo>
                  <a:pt x="2681" y="9074"/>
                </a:lnTo>
                <a:lnTo>
                  <a:pt x="0" y="10800"/>
                </a:lnTo>
                <a:close/>
              </a:path>
            </a:pathLst>
          </a:cu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0" rIns="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pace</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and scale of value creation has steadily increased over the past 4 years, especially for new entrants</a:t>
            </a:r>
            <a:endParaRPr b="0" lang="en-US" sz="1600" strike="noStrike" u="none">
              <a:solidFill>
                <a:srgbClr val="000000"/>
              </a:solidFill>
              <a:effectLst/>
              <a:uFillTx/>
              <a:latin typeface="Arial"/>
            </a:endParaRPr>
          </a:p>
        </p:txBody>
      </p:sp>
      <p:sp>
        <p:nvSpPr>
          <p:cNvPr id="555" name=""/>
          <p:cNvSpPr/>
          <p:nvPr/>
        </p:nvSpPr>
        <p:spPr>
          <a:xfrm>
            <a:off x="351000" y="4017960"/>
            <a:ext cx="45540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473</a:t>
            </a:r>
            <a:endParaRPr b="0" lang="en-US" sz="1600" strike="noStrike" u="none">
              <a:solidFill>
                <a:srgbClr val="000000"/>
              </a:solidFill>
              <a:effectLst/>
              <a:uFillTx/>
              <a:latin typeface="Arial"/>
            </a:endParaRPr>
          </a:p>
        </p:txBody>
      </p:sp>
      <p:sp>
        <p:nvSpPr>
          <p:cNvPr id="556" name=""/>
          <p:cNvSpPr/>
          <p:nvPr/>
        </p:nvSpPr>
        <p:spPr>
          <a:xfrm>
            <a:off x="1208160" y="3755880"/>
            <a:ext cx="45540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655</a:t>
            </a:r>
            <a:endParaRPr b="0" lang="en-US" sz="1600" strike="noStrike" u="none">
              <a:solidFill>
                <a:srgbClr val="000000"/>
              </a:solidFill>
              <a:effectLst/>
              <a:uFillTx/>
              <a:latin typeface="Arial"/>
            </a:endParaRPr>
          </a:p>
        </p:txBody>
      </p:sp>
      <p:sp>
        <p:nvSpPr>
          <p:cNvPr id="557" name=""/>
          <p:cNvSpPr/>
          <p:nvPr/>
        </p:nvSpPr>
        <p:spPr>
          <a:xfrm>
            <a:off x="2125800" y="3632040"/>
            <a:ext cx="45540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755</a:t>
            </a:r>
            <a:endParaRPr b="0" lang="en-US" sz="1600" strike="noStrike" u="none">
              <a:solidFill>
                <a:srgbClr val="000000"/>
              </a:solidFill>
              <a:effectLst/>
              <a:uFillTx/>
              <a:latin typeface="Arial"/>
            </a:endParaRPr>
          </a:p>
        </p:txBody>
      </p:sp>
      <p:sp>
        <p:nvSpPr>
          <p:cNvPr id="558" name=""/>
          <p:cNvSpPr/>
          <p:nvPr/>
        </p:nvSpPr>
        <p:spPr>
          <a:xfrm>
            <a:off x="2927520" y="3240000"/>
            <a:ext cx="54900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1,006</a:t>
            </a:r>
            <a:endParaRPr b="0" lang="en-US" sz="1600" strike="noStrike" u="none">
              <a:solidFill>
                <a:srgbClr val="000000"/>
              </a:solidFill>
              <a:effectLst/>
              <a:uFillTx/>
              <a:latin typeface="Arial"/>
            </a:endParaRPr>
          </a:p>
        </p:txBody>
      </p:sp>
      <p:sp>
        <p:nvSpPr>
          <p:cNvPr id="559" name=""/>
          <p:cNvSpPr/>
          <p:nvPr/>
        </p:nvSpPr>
        <p:spPr>
          <a:xfrm>
            <a:off x="3797280" y="2281320"/>
            <a:ext cx="54936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1,652</a:t>
            </a:r>
            <a:endParaRPr b="0" lang="en-US" sz="1600" strike="noStrike" u="none">
              <a:solidFill>
                <a:srgbClr val="000000"/>
              </a:solidFill>
              <a:effectLst/>
              <a:uFillTx/>
              <a:latin typeface="Arial"/>
            </a:endParaRPr>
          </a:p>
        </p:txBody>
      </p:sp>
      <p:sp>
        <p:nvSpPr>
          <p:cNvPr id="560" name=""/>
          <p:cNvSpPr/>
          <p:nvPr/>
        </p:nvSpPr>
        <p:spPr>
          <a:xfrm>
            <a:off x="4668840" y="1574640"/>
            <a:ext cx="59040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2,133</a:t>
            </a:r>
            <a:endParaRPr b="0" lang="en-US" sz="1600" strike="noStrike" u="none">
              <a:solidFill>
                <a:srgbClr val="000000"/>
              </a:solidFill>
              <a:effectLst/>
              <a:uFillTx/>
              <a:latin typeface="Arial"/>
            </a:endParaRPr>
          </a:p>
        </p:txBody>
      </p:sp>
      <p:sp>
        <p:nvSpPr>
          <p:cNvPr id="561" name=""/>
          <p:cNvSpPr/>
          <p:nvPr/>
        </p:nvSpPr>
        <p:spPr>
          <a:xfrm>
            <a:off x="5386320" y="1158840"/>
            <a:ext cx="73836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CAGR</a:t>
            </a:r>
            <a:endParaRPr b="0" lang="en-US" sz="1600" strike="noStrike" u="none">
              <a:solidFill>
                <a:srgbClr val="000000"/>
              </a:solidFill>
              <a:effectLst/>
              <a:uFillTx/>
              <a:latin typeface="Arial"/>
            </a:endParaRPr>
          </a:p>
        </p:txBody>
      </p:sp>
      <p:sp>
        <p:nvSpPr>
          <p:cNvPr id="562" name=""/>
          <p:cNvSpPr/>
          <p:nvPr/>
        </p:nvSpPr>
        <p:spPr>
          <a:xfrm>
            <a:off x="5400720" y="1574640"/>
            <a:ext cx="45540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40%</a:t>
            </a:r>
            <a:endParaRPr b="0" lang="en-US" sz="1600" strike="noStrike" u="none">
              <a:solidFill>
                <a:srgbClr val="000000"/>
              </a:solidFill>
              <a:effectLst/>
              <a:uFillTx/>
              <a:latin typeface="Arial"/>
            </a:endParaRPr>
          </a:p>
        </p:txBody>
      </p:sp>
      <p:sp>
        <p:nvSpPr>
          <p:cNvPr id="563" name=""/>
          <p:cNvSpPr/>
          <p:nvPr/>
        </p:nvSpPr>
        <p:spPr>
          <a:xfrm>
            <a:off x="5400720" y="2711520"/>
            <a:ext cx="45540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46</a:t>
            </a:r>
            <a:endParaRPr b="0" lang="en-US" sz="1600" strike="noStrike" u="none">
              <a:solidFill>
                <a:srgbClr val="000000"/>
              </a:solidFill>
              <a:effectLst/>
              <a:uFillTx/>
              <a:latin typeface="Arial"/>
            </a:endParaRPr>
          </a:p>
        </p:txBody>
      </p:sp>
      <p:sp>
        <p:nvSpPr>
          <p:cNvPr id="564" name=""/>
          <p:cNvSpPr/>
          <p:nvPr/>
        </p:nvSpPr>
        <p:spPr>
          <a:xfrm>
            <a:off x="5400720" y="4300560"/>
            <a:ext cx="45540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33</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8FA8DF6B-0D29-4CAD-988F-29068D2D56E6}"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123840" y="228240"/>
            <a:ext cx="8672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OVERVIEW</a:t>
            </a:r>
            <a:endParaRPr b="1" lang="en-US" sz="1900" strike="noStrike" u="none">
              <a:solidFill>
                <a:srgbClr val="000000"/>
              </a:solidFill>
              <a:effectLst/>
              <a:uFillTx/>
              <a:latin typeface="Arial"/>
            </a:endParaRPr>
          </a:p>
        </p:txBody>
      </p:sp>
      <p:sp>
        <p:nvSpPr>
          <p:cNvPr id="61" name=""/>
          <p:cNvSpPr/>
          <p:nvPr/>
        </p:nvSpPr>
        <p:spPr>
          <a:xfrm>
            <a:off x="728640" y="1065240"/>
            <a:ext cx="8096400" cy="2117880"/>
          </a:xfrm>
          <a:prstGeom prst="rect">
            <a:avLst/>
          </a:prstGeom>
          <a:noFill/>
          <a:ln w="0">
            <a:noFill/>
          </a:ln>
        </p:spPr>
        <p:style>
          <a:lnRef idx="0"/>
          <a:fillRef idx="0"/>
          <a:effectRef idx="0"/>
          <a:fontRef idx="minor"/>
        </p:style>
        <p:txBody>
          <a:bodyPr lIns="0" rIns="0" tIns="0" bIns="0" anchor="t">
            <a:spAutoFit/>
          </a:bodyPr>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Telecom basics and network architecture</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Telecom industry overview</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Backbone networks</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Internet and e-commerce</a:t>
            </a:r>
            <a:endParaRPr b="0" lang="en-US" sz="1600" strike="noStrike" u="none">
              <a:solidFill>
                <a:srgbClr val="000000"/>
              </a:solidFill>
              <a:effectLst/>
              <a:uFillTx/>
              <a:latin typeface="Arial"/>
            </a:endParaRPr>
          </a:p>
        </p:txBody>
      </p:sp>
      <p:sp>
        <p:nvSpPr>
          <p:cNvPr id="62" name=""/>
          <p:cNvSpPr/>
          <p:nvPr/>
        </p:nvSpPr>
        <p:spPr>
          <a:xfrm>
            <a:off x="139680" y="982800"/>
            <a:ext cx="452520" cy="361800"/>
          </a:xfrm>
          <a:prstGeom prst="rightArrow">
            <a:avLst>
              <a:gd name="adj1" fmla="val 54000"/>
              <a:gd name="adj2" fmla="val 66764"/>
            </a:avLst>
          </a:prstGeom>
          <a:solidFill>
            <a:srgbClr val="000000"/>
          </a:solidFill>
          <a:ln w="12600">
            <a:solidFill>
              <a:srgbClr val="000000"/>
            </a:solidFill>
            <a:miter/>
          </a:ln>
        </p:spPr>
        <p:style>
          <a:lnRef idx="0"/>
          <a:fillRef idx="0"/>
          <a:effectRef idx="0"/>
          <a:fontRef idx="minor"/>
        </p:style>
        <p:txBody>
          <a:bodyPr lIns="76320" rIns="0" tIns="76320" bIns="0" anchor="t">
            <a:noAutofit/>
          </a:bodyPr>
          <a:p>
            <a:pPr>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EEA83AD9-892E-487C-ACE3-15B645AD47BD}"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5" name="McK Measure"/>
          <p:cNvSpPr/>
          <p:nvPr/>
        </p:nvSpPr>
        <p:spPr>
          <a:xfrm>
            <a:off x="137160" y="547560"/>
            <a:ext cx="8118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 Billions</a:t>
            </a:r>
            <a:endParaRPr b="0" lang="en-US" sz="1600" strike="noStrike" u="none">
              <a:solidFill>
                <a:srgbClr val="000000"/>
              </a:solidFill>
              <a:effectLst/>
              <a:uFillTx/>
              <a:latin typeface="Arial"/>
            </a:endParaRPr>
          </a:p>
        </p:txBody>
      </p:sp>
      <p:sp>
        <p:nvSpPr>
          <p:cNvPr id="566" name="McK Footnote"/>
          <p:cNvSpPr/>
          <p:nvPr/>
        </p:nvSpPr>
        <p:spPr>
          <a:xfrm>
            <a:off x="7959960" y="309600"/>
            <a:ext cx="86436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ESTIMATES</a:t>
            </a:r>
            <a:endParaRPr b="0" lang="en-US" sz="1200" strike="noStrike" u="none">
              <a:solidFill>
                <a:srgbClr val="000000"/>
              </a:solidFill>
              <a:effectLst/>
              <a:uFillTx/>
              <a:latin typeface="Arial"/>
            </a:endParaRPr>
          </a:p>
        </p:txBody>
      </p:sp>
      <p:grpSp>
        <p:nvGrpSpPr>
          <p:cNvPr id="567" name=""/>
          <p:cNvGrpSpPr/>
          <p:nvPr/>
        </p:nvGrpSpPr>
        <p:grpSpPr>
          <a:xfrm>
            <a:off x="7932600" y="293760"/>
            <a:ext cx="892080" cy="215640"/>
            <a:chOff x="7932600" y="293760"/>
            <a:chExt cx="892080" cy="215640"/>
          </a:xfrm>
        </p:grpSpPr>
        <p:sp>
          <p:nvSpPr>
            <p:cNvPr id="568" name=""/>
            <p:cNvSpPr/>
            <p:nvPr/>
          </p:nvSpPr>
          <p:spPr>
            <a:xfrm>
              <a:off x="7932600" y="293760"/>
              <a:ext cx="892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69" name=""/>
            <p:cNvSpPr/>
            <p:nvPr/>
          </p:nvSpPr>
          <p:spPr>
            <a:xfrm>
              <a:off x="7932600" y="509400"/>
              <a:ext cx="892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570"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MARKET CAPITALIZATION BY SERVICE SEGMENT</a:t>
            </a:r>
            <a:endParaRPr b="1" lang="en-US" sz="1900" strike="noStrike" u="none">
              <a:solidFill>
                <a:srgbClr val="000000"/>
              </a:solidFill>
              <a:effectLst/>
              <a:uFillTx/>
              <a:latin typeface="Arial"/>
            </a:endParaRPr>
          </a:p>
        </p:txBody>
      </p:sp>
      <p:sp>
        <p:nvSpPr>
          <p:cNvPr id="571" name=""/>
          <p:cNvSpPr/>
          <p:nvPr/>
        </p:nvSpPr>
        <p:spPr>
          <a:xfrm>
            <a:off x="3586320" y="1343520"/>
            <a:ext cx="801360" cy="24408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1/1/95</a:t>
            </a:r>
            <a:endParaRPr b="0" lang="en-US" sz="1600" strike="noStrike" u="none">
              <a:solidFill>
                <a:srgbClr val="000000"/>
              </a:solidFill>
              <a:effectLst/>
              <a:uFillTx/>
              <a:latin typeface="Arial"/>
            </a:endParaRPr>
          </a:p>
        </p:txBody>
      </p:sp>
      <p:sp>
        <p:nvSpPr>
          <p:cNvPr id="572" name=""/>
          <p:cNvSpPr/>
          <p:nvPr/>
        </p:nvSpPr>
        <p:spPr>
          <a:xfrm>
            <a:off x="8193960" y="1941480"/>
            <a:ext cx="519120" cy="244080"/>
          </a:xfrm>
          <a:prstGeom prst="rect">
            <a:avLst/>
          </a:prstGeom>
          <a:noFill/>
          <a:ln w="0">
            <a:noFill/>
          </a:ln>
        </p:spPr>
        <p:style>
          <a:lnRef idx="0"/>
          <a:fillRef idx="0"/>
          <a:effectRef idx="0"/>
          <a:fontRef idx="minor"/>
        </p:style>
        <p:txBody>
          <a:bodyPr wrap="none" lIns="0" rIns="0" tIns="0" bIns="0" anchor="t">
            <a:spAutoFit/>
          </a:bodyPr>
          <a:p>
            <a:pPr>
              <a:tabLst>
                <a:tab algn="l" pos="0"/>
                <a:tab algn="r" pos="22392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  27%</a:t>
            </a:r>
            <a:endParaRPr b="0" lang="en-US" sz="1600" strike="noStrike" u="none">
              <a:solidFill>
                <a:srgbClr val="000000"/>
              </a:solidFill>
              <a:effectLst/>
              <a:uFillTx/>
              <a:latin typeface="Arial"/>
            </a:endParaRPr>
          </a:p>
        </p:txBody>
      </p:sp>
      <p:sp>
        <p:nvSpPr>
          <p:cNvPr id="573" name=""/>
          <p:cNvSpPr/>
          <p:nvPr/>
        </p:nvSpPr>
        <p:spPr>
          <a:xfrm>
            <a:off x="8193240" y="1343520"/>
            <a:ext cx="625320" cy="24408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CAGR</a:t>
            </a:r>
            <a:endParaRPr b="0" lang="en-US" sz="1600" strike="noStrike" u="none">
              <a:solidFill>
                <a:srgbClr val="000000"/>
              </a:solidFill>
              <a:effectLst/>
              <a:uFillTx/>
              <a:latin typeface="Arial"/>
            </a:endParaRPr>
          </a:p>
        </p:txBody>
      </p:sp>
      <p:sp>
        <p:nvSpPr>
          <p:cNvPr id="574" name=""/>
          <p:cNvSpPr/>
          <p:nvPr/>
        </p:nvSpPr>
        <p:spPr>
          <a:xfrm>
            <a:off x="5229360" y="1343520"/>
            <a:ext cx="801720" cy="24408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6/30/99</a:t>
            </a:r>
            <a:endParaRPr b="0" lang="en-US" sz="1600" strike="noStrike" u="none">
              <a:solidFill>
                <a:srgbClr val="000000"/>
              </a:solidFill>
              <a:effectLst/>
              <a:uFillTx/>
              <a:latin typeface="Arial"/>
            </a:endParaRPr>
          </a:p>
        </p:txBody>
      </p:sp>
      <p:sp>
        <p:nvSpPr>
          <p:cNvPr id="575" name=""/>
          <p:cNvSpPr/>
          <p:nvPr/>
        </p:nvSpPr>
        <p:spPr>
          <a:xfrm>
            <a:off x="3589200" y="1064160"/>
            <a:ext cx="1656360" cy="24408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Total entity value</a:t>
            </a:r>
            <a:endParaRPr b="0" lang="en-US" sz="1600" strike="noStrike" u="none">
              <a:solidFill>
                <a:srgbClr val="000000"/>
              </a:solidFill>
              <a:effectLst/>
              <a:uFillTx/>
              <a:latin typeface="Arial"/>
            </a:endParaRPr>
          </a:p>
        </p:txBody>
      </p:sp>
      <p:grpSp>
        <p:nvGrpSpPr>
          <p:cNvPr id="576" name=""/>
          <p:cNvGrpSpPr/>
          <p:nvPr/>
        </p:nvGrpSpPr>
        <p:grpSpPr>
          <a:xfrm>
            <a:off x="3587760" y="1328760"/>
            <a:ext cx="5187600" cy="298080"/>
            <a:chOff x="3587760" y="1328760"/>
            <a:chExt cx="5187600" cy="298080"/>
          </a:xfrm>
        </p:grpSpPr>
        <p:sp>
          <p:nvSpPr>
            <p:cNvPr id="577" name=""/>
            <p:cNvSpPr/>
            <p:nvPr/>
          </p:nvSpPr>
          <p:spPr>
            <a:xfrm>
              <a:off x="3587760" y="1626840"/>
              <a:ext cx="5187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78" name=""/>
            <p:cNvSpPr/>
            <p:nvPr/>
          </p:nvSpPr>
          <p:spPr>
            <a:xfrm>
              <a:off x="3587760" y="1328760"/>
              <a:ext cx="41202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579" name=""/>
          <p:cNvSpPr/>
          <p:nvPr/>
        </p:nvSpPr>
        <p:spPr>
          <a:xfrm>
            <a:off x="138240" y="2519280"/>
            <a:ext cx="3060720" cy="24408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Long distance incumbents (IXCs)</a:t>
            </a:r>
            <a:endParaRPr b="0" lang="en-US" sz="1600" strike="noStrike" u="none">
              <a:solidFill>
                <a:srgbClr val="000000"/>
              </a:solidFill>
              <a:effectLst/>
              <a:uFillTx/>
              <a:latin typeface="Arial"/>
            </a:endParaRPr>
          </a:p>
        </p:txBody>
      </p:sp>
      <p:sp>
        <p:nvSpPr>
          <p:cNvPr id="580" name=""/>
          <p:cNvSpPr/>
          <p:nvPr/>
        </p:nvSpPr>
        <p:spPr>
          <a:xfrm>
            <a:off x="140400" y="1943280"/>
            <a:ext cx="2456280" cy="24408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Local incumbents (RBOCs)</a:t>
            </a:r>
            <a:endParaRPr b="0" lang="en-US" sz="1600" strike="noStrike" u="none">
              <a:solidFill>
                <a:srgbClr val="000000"/>
              </a:solidFill>
              <a:effectLst/>
              <a:uFillTx/>
              <a:latin typeface="Arial"/>
            </a:endParaRPr>
          </a:p>
        </p:txBody>
      </p:sp>
      <p:sp>
        <p:nvSpPr>
          <p:cNvPr id="581" name=""/>
          <p:cNvSpPr/>
          <p:nvPr/>
        </p:nvSpPr>
        <p:spPr>
          <a:xfrm>
            <a:off x="137520" y="3659400"/>
            <a:ext cx="530280" cy="24408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Cable</a:t>
            </a:r>
            <a:endParaRPr b="0" lang="en-US" sz="1600" strike="noStrike" u="none">
              <a:solidFill>
                <a:srgbClr val="000000"/>
              </a:solidFill>
              <a:effectLst/>
              <a:uFillTx/>
              <a:latin typeface="Arial"/>
            </a:endParaRPr>
          </a:p>
        </p:txBody>
      </p:sp>
      <p:sp>
        <p:nvSpPr>
          <p:cNvPr id="582" name=""/>
          <p:cNvSpPr/>
          <p:nvPr/>
        </p:nvSpPr>
        <p:spPr>
          <a:xfrm>
            <a:off x="138240" y="3079800"/>
            <a:ext cx="777600" cy="24408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Wireless</a:t>
            </a:r>
            <a:endParaRPr b="0" lang="en-US" sz="1600" strike="noStrike" u="none">
              <a:solidFill>
                <a:srgbClr val="000000"/>
              </a:solidFill>
              <a:effectLst/>
              <a:uFillTx/>
              <a:latin typeface="Arial"/>
            </a:endParaRPr>
          </a:p>
        </p:txBody>
      </p:sp>
      <p:sp>
        <p:nvSpPr>
          <p:cNvPr id="583" name=""/>
          <p:cNvSpPr/>
          <p:nvPr/>
        </p:nvSpPr>
        <p:spPr>
          <a:xfrm>
            <a:off x="138240" y="4846680"/>
            <a:ext cx="3477960" cy="24408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Local attackers (CLECs and DLECs)</a:t>
            </a:r>
            <a:endParaRPr b="0" lang="en-US" sz="1600" strike="noStrike" u="none">
              <a:solidFill>
                <a:srgbClr val="000000"/>
              </a:solidFill>
              <a:effectLst/>
              <a:uFillTx/>
              <a:latin typeface="Arial"/>
            </a:endParaRPr>
          </a:p>
        </p:txBody>
      </p:sp>
      <p:graphicFrame>
        <p:nvGraphicFramePr>
          <p:cNvPr id="584" name=""/>
          <p:cNvGraphicFramePr/>
          <p:nvPr/>
        </p:nvGraphicFramePr>
        <p:xfrm>
          <a:off x="5222880" y="1739880"/>
          <a:ext cx="2603520" cy="4160880"/>
        </p:xfrm>
        <a:graphic>
          <a:graphicData uri="http://schemas.openxmlformats.org/presentationml/2006/ole">
            <p:oleObj r:id="rId1" spid="">
              <p:embed/>
              <p:pic>
                <p:nvPicPr>
                  <p:cNvPr id="585" name="" descr=""/>
                  <p:cNvPicPr/>
                  <p:nvPr/>
                </p:nvPicPr>
                <p:blipFill>
                  <a:blip r:embed="rId2"/>
                  <a:stretch/>
                </p:blipFill>
                <p:spPr>
                  <a:xfrm>
                    <a:off x="5222880" y="1739880"/>
                    <a:ext cx="2603520" cy="4160880"/>
                  </a:xfrm>
                  <a:prstGeom prst="rect">
                    <a:avLst/>
                  </a:prstGeom>
                  <a:noFill/>
                  <a:ln w="0">
                    <a:noFill/>
                  </a:ln>
                </p:spPr>
              </p:pic>
            </p:oleObj>
          </a:graphicData>
        </a:graphic>
      </p:graphicFrame>
      <p:sp>
        <p:nvSpPr>
          <p:cNvPr id="586" name=""/>
          <p:cNvSpPr/>
          <p:nvPr/>
        </p:nvSpPr>
        <p:spPr>
          <a:xfrm>
            <a:off x="138240" y="4210200"/>
            <a:ext cx="2979720" cy="24408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Long distance attackers (CIXCs)</a:t>
            </a:r>
            <a:endParaRPr b="0" lang="en-US" sz="1600" strike="noStrike" u="none">
              <a:solidFill>
                <a:srgbClr val="000000"/>
              </a:solidFill>
              <a:effectLst/>
              <a:uFillTx/>
              <a:latin typeface="Arial"/>
            </a:endParaRPr>
          </a:p>
        </p:txBody>
      </p:sp>
      <p:sp>
        <p:nvSpPr>
          <p:cNvPr id="587" name=""/>
          <p:cNvSpPr/>
          <p:nvPr/>
        </p:nvSpPr>
        <p:spPr>
          <a:xfrm>
            <a:off x="8193600" y="2506680"/>
            <a:ext cx="338760" cy="244080"/>
          </a:xfrm>
          <a:prstGeom prst="rect">
            <a:avLst/>
          </a:prstGeom>
          <a:noFill/>
          <a:ln w="0">
            <a:noFill/>
          </a:ln>
        </p:spPr>
        <p:style>
          <a:lnRef idx="0"/>
          <a:fillRef idx="0"/>
          <a:effectRef idx="0"/>
          <a:fontRef idx="minor"/>
        </p:style>
        <p:txBody>
          <a:bodyPr wrap="none" lIns="0" rIns="0" tIns="0" bIns="0" anchor="t">
            <a:spAutoFit/>
          </a:bodyPr>
          <a:p>
            <a:pPr>
              <a:tabLst>
                <a:tab algn="l" pos="0"/>
                <a:tab algn="r" pos="16812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36</a:t>
            </a:r>
            <a:endParaRPr b="0" lang="en-US" sz="1600" strike="noStrike" u="none">
              <a:solidFill>
                <a:srgbClr val="000000"/>
              </a:solidFill>
              <a:effectLst/>
              <a:uFillTx/>
              <a:latin typeface="Arial"/>
            </a:endParaRPr>
          </a:p>
        </p:txBody>
      </p:sp>
      <p:sp>
        <p:nvSpPr>
          <p:cNvPr id="588" name=""/>
          <p:cNvSpPr/>
          <p:nvPr/>
        </p:nvSpPr>
        <p:spPr>
          <a:xfrm>
            <a:off x="8193600" y="3079800"/>
            <a:ext cx="338760" cy="244080"/>
          </a:xfrm>
          <a:prstGeom prst="rect">
            <a:avLst/>
          </a:prstGeom>
          <a:noFill/>
          <a:ln w="0">
            <a:noFill/>
          </a:ln>
        </p:spPr>
        <p:style>
          <a:lnRef idx="0"/>
          <a:fillRef idx="0"/>
          <a:effectRef idx="0"/>
          <a:fontRef idx="minor"/>
        </p:style>
        <p:txBody>
          <a:bodyPr wrap="none"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  21</a:t>
            </a:r>
            <a:endParaRPr b="0" lang="en-US" sz="1600" strike="noStrike" u="none">
              <a:solidFill>
                <a:srgbClr val="000000"/>
              </a:solidFill>
              <a:effectLst/>
              <a:uFillTx/>
              <a:latin typeface="Arial"/>
            </a:endParaRPr>
          </a:p>
        </p:txBody>
      </p:sp>
      <p:sp>
        <p:nvSpPr>
          <p:cNvPr id="589" name=""/>
          <p:cNvSpPr/>
          <p:nvPr/>
        </p:nvSpPr>
        <p:spPr>
          <a:xfrm>
            <a:off x="137880" y="5388120"/>
            <a:ext cx="327600" cy="24408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ISP</a:t>
            </a:r>
            <a:endParaRPr b="0" lang="en-US" sz="1600" strike="noStrike" u="none">
              <a:solidFill>
                <a:srgbClr val="000000"/>
              </a:solidFill>
              <a:effectLst/>
              <a:uFillTx/>
              <a:latin typeface="Arial"/>
            </a:endParaRPr>
          </a:p>
        </p:txBody>
      </p:sp>
      <p:sp>
        <p:nvSpPr>
          <p:cNvPr id="590" name=""/>
          <p:cNvSpPr/>
          <p:nvPr/>
        </p:nvSpPr>
        <p:spPr>
          <a:xfrm>
            <a:off x="8193600" y="3659040"/>
            <a:ext cx="338760" cy="244080"/>
          </a:xfrm>
          <a:prstGeom prst="rect">
            <a:avLst/>
          </a:prstGeom>
          <a:noFill/>
          <a:ln w="0">
            <a:noFill/>
          </a:ln>
        </p:spPr>
        <p:style>
          <a:lnRef idx="0"/>
          <a:fillRef idx="0"/>
          <a:effectRef idx="0"/>
          <a:fontRef idx="minor"/>
        </p:style>
        <p:txBody>
          <a:bodyPr wrap="none"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  49</a:t>
            </a:r>
            <a:endParaRPr b="0" lang="en-US" sz="1600" strike="noStrike" u="none">
              <a:solidFill>
                <a:srgbClr val="000000"/>
              </a:solidFill>
              <a:effectLst/>
              <a:uFillTx/>
              <a:latin typeface="Arial"/>
            </a:endParaRPr>
          </a:p>
        </p:txBody>
      </p:sp>
      <p:sp>
        <p:nvSpPr>
          <p:cNvPr id="591" name=""/>
          <p:cNvSpPr/>
          <p:nvPr/>
        </p:nvSpPr>
        <p:spPr>
          <a:xfrm>
            <a:off x="8193600" y="4210200"/>
            <a:ext cx="338760" cy="244080"/>
          </a:xfrm>
          <a:prstGeom prst="rect">
            <a:avLst/>
          </a:prstGeom>
          <a:noFill/>
          <a:ln w="0">
            <a:noFill/>
          </a:ln>
        </p:spPr>
        <p:style>
          <a:lnRef idx="0"/>
          <a:fillRef idx="0"/>
          <a:effectRef idx="0"/>
          <a:fontRef idx="minor"/>
        </p:style>
        <p:txBody>
          <a:bodyPr wrap="none"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  95</a:t>
            </a:r>
            <a:endParaRPr b="0" lang="en-US" sz="1600" strike="noStrike" u="none">
              <a:solidFill>
                <a:srgbClr val="000000"/>
              </a:solidFill>
              <a:effectLst/>
              <a:uFillTx/>
              <a:latin typeface="Arial"/>
            </a:endParaRPr>
          </a:p>
        </p:txBody>
      </p:sp>
      <p:sp>
        <p:nvSpPr>
          <p:cNvPr id="592" name=""/>
          <p:cNvSpPr/>
          <p:nvPr/>
        </p:nvSpPr>
        <p:spPr>
          <a:xfrm>
            <a:off x="8193600" y="4846680"/>
            <a:ext cx="338760" cy="244080"/>
          </a:xfrm>
          <a:prstGeom prst="rect">
            <a:avLst/>
          </a:prstGeom>
          <a:noFill/>
          <a:ln w="0">
            <a:noFill/>
          </a:ln>
        </p:spPr>
        <p:style>
          <a:lnRef idx="0"/>
          <a:fillRef idx="0"/>
          <a:effectRef idx="0"/>
          <a:fontRef idx="minor"/>
        </p:style>
        <p:txBody>
          <a:bodyPr wrap="none"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  69</a:t>
            </a:r>
            <a:endParaRPr b="0" lang="en-US" sz="1600" strike="noStrike" u="none">
              <a:solidFill>
                <a:srgbClr val="000000"/>
              </a:solidFill>
              <a:effectLst/>
              <a:uFillTx/>
              <a:latin typeface="Arial"/>
            </a:endParaRPr>
          </a:p>
        </p:txBody>
      </p:sp>
      <p:sp>
        <p:nvSpPr>
          <p:cNvPr id="593" name=""/>
          <p:cNvSpPr/>
          <p:nvPr/>
        </p:nvSpPr>
        <p:spPr>
          <a:xfrm>
            <a:off x="8192880" y="5388120"/>
            <a:ext cx="338760" cy="244080"/>
          </a:xfrm>
          <a:prstGeom prst="rect">
            <a:avLst/>
          </a:prstGeom>
          <a:noFill/>
          <a:ln w="0">
            <a:noFill/>
          </a:ln>
        </p:spPr>
        <p:style>
          <a:lnRef idx="0"/>
          <a:fillRef idx="0"/>
          <a:effectRef idx="0"/>
          <a:fontRef idx="minor"/>
        </p:style>
        <p:txBody>
          <a:bodyPr wrap="none"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202</a:t>
            </a:r>
            <a:endParaRPr b="0" lang="en-US" sz="1600" strike="noStrike" u="none">
              <a:solidFill>
                <a:srgbClr val="000000"/>
              </a:solidFill>
              <a:effectLst/>
              <a:uFillTx/>
              <a:latin typeface="Arial"/>
            </a:endParaRPr>
          </a:p>
        </p:txBody>
      </p:sp>
      <p:graphicFrame>
        <p:nvGraphicFramePr>
          <p:cNvPr id="594" name=""/>
          <p:cNvGraphicFramePr/>
          <p:nvPr/>
        </p:nvGraphicFramePr>
        <p:xfrm>
          <a:off x="3586320" y="1739880"/>
          <a:ext cx="1261800" cy="4160880"/>
        </p:xfrm>
        <a:graphic>
          <a:graphicData uri="http://schemas.openxmlformats.org/presentationml/2006/ole">
            <p:oleObj r:id="rId3" spid="">
              <p:embed/>
              <p:pic>
                <p:nvPicPr>
                  <p:cNvPr id="595" name="" descr=""/>
                  <p:cNvPicPr/>
                  <p:nvPr/>
                </p:nvPicPr>
                <p:blipFill>
                  <a:blip r:embed="rId4"/>
                  <a:stretch/>
                </p:blipFill>
                <p:spPr>
                  <a:xfrm>
                    <a:off x="3586320" y="1739880"/>
                    <a:ext cx="1261800" cy="4160880"/>
                  </a:xfrm>
                  <a:prstGeom prst="rect">
                    <a:avLst/>
                  </a:prstGeom>
                  <a:noFill/>
                  <a:ln w="0">
                    <a:noFill/>
                  </a:ln>
                </p:spPr>
              </p:pic>
            </p:oleObj>
          </a:graphicData>
        </a:graphic>
      </p:graphicFrame>
      <p:sp>
        <p:nvSpPr>
          <p:cNvPr id="3" name="PlaceHolder 2"/>
          <p:cNvSpPr>
            <a:spLocks noGrp="1"/>
          </p:cNvSpPr>
          <p:nvPr>
            <p:ph type="sldNum" idx="2"/>
          </p:nvPr>
        </p:nvSpPr>
        <p:spPr/>
        <p:txBody>
          <a:bodyPr/>
          <a:p>
            <a:fld id="{052CD52D-0CD3-4852-B4C3-6F4992DA1818}"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6" name="McK Measure"/>
          <p:cNvSpPr/>
          <p:nvPr/>
        </p:nvSpPr>
        <p:spPr>
          <a:xfrm>
            <a:off x="137160" y="547560"/>
            <a:ext cx="8118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 Billions</a:t>
            </a:r>
            <a:endParaRPr b="0" lang="en-US" sz="1600" strike="noStrike" u="none">
              <a:solidFill>
                <a:srgbClr val="000000"/>
              </a:solidFill>
              <a:effectLst/>
              <a:uFillTx/>
              <a:latin typeface="Arial"/>
            </a:endParaRPr>
          </a:p>
        </p:txBody>
      </p:sp>
      <p:sp>
        <p:nvSpPr>
          <p:cNvPr id="597"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GROWTH IN DEMAND FOR LOCAL SERVICE</a:t>
            </a:r>
            <a:endParaRPr b="1" lang="en-US" sz="1900" strike="noStrike" u="none">
              <a:solidFill>
                <a:srgbClr val="000000"/>
              </a:solidFill>
              <a:effectLst/>
              <a:uFillTx/>
              <a:latin typeface="Arial"/>
            </a:endParaRPr>
          </a:p>
        </p:txBody>
      </p:sp>
      <p:sp>
        <p:nvSpPr>
          <p:cNvPr id="598" name="McK Footnote"/>
          <p:cNvSpPr/>
          <p:nvPr/>
        </p:nvSpPr>
        <p:spPr>
          <a:xfrm>
            <a:off x="7959960" y="309600"/>
            <a:ext cx="86436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ESTIMATES</a:t>
            </a:r>
            <a:endParaRPr b="0" lang="en-US" sz="1200" strike="noStrike" u="none">
              <a:solidFill>
                <a:srgbClr val="000000"/>
              </a:solidFill>
              <a:effectLst/>
              <a:uFillTx/>
              <a:latin typeface="Arial"/>
            </a:endParaRPr>
          </a:p>
        </p:txBody>
      </p:sp>
      <p:grpSp>
        <p:nvGrpSpPr>
          <p:cNvPr id="599" name=""/>
          <p:cNvGrpSpPr/>
          <p:nvPr/>
        </p:nvGrpSpPr>
        <p:grpSpPr>
          <a:xfrm>
            <a:off x="7932600" y="293760"/>
            <a:ext cx="892080" cy="215640"/>
            <a:chOff x="7932600" y="293760"/>
            <a:chExt cx="892080" cy="215640"/>
          </a:xfrm>
        </p:grpSpPr>
        <p:sp>
          <p:nvSpPr>
            <p:cNvPr id="600" name=""/>
            <p:cNvSpPr/>
            <p:nvPr/>
          </p:nvSpPr>
          <p:spPr>
            <a:xfrm>
              <a:off x="7932600" y="293760"/>
              <a:ext cx="892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01" name=""/>
            <p:cNvSpPr/>
            <p:nvPr/>
          </p:nvSpPr>
          <p:spPr>
            <a:xfrm>
              <a:off x="7932600" y="509400"/>
              <a:ext cx="892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602" name="McK Footnote"/>
          <p:cNvSpPr/>
          <p:nvPr/>
        </p:nvSpPr>
        <p:spPr>
          <a:xfrm>
            <a:off x="131760" y="6223320"/>
            <a:ext cx="8686800" cy="39168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Total of ATM, Frame Relay, X.25, xDSL, and ISDN</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Dataquest; Forrester</a:t>
            </a:r>
            <a:endParaRPr b="0" lang="en-US" sz="1200" strike="noStrike" u="none">
              <a:solidFill>
                <a:srgbClr val="000000"/>
              </a:solidFill>
              <a:effectLst/>
              <a:uFillTx/>
              <a:latin typeface="Arial"/>
            </a:endParaRPr>
          </a:p>
        </p:txBody>
      </p:sp>
      <p:graphicFrame>
        <p:nvGraphicFramePr>
          <p:cNvPr id="603" name=""/>
          <p:cNvGraphicFramePr/>
          <p:nvPr/>
        </p:nvGraphicFramePr>
        <p:xfrm>
          <a:off x="1509840" y="1192320"/>
          <a:ext cx="6399000" cy="4525920"/>
        </p:xfrm>
        <a:graphic>
          <a:graphicData uri="http://schemas.openxmlformats.org/presentationml/2006/ole">
            <p:oleObj r:id="rId1" spid="">
              <p:embed/>
              <p:pic>
                <p:nvPicPr>
                  <p:cNvPr id="604" name="" descr=""/>
                  <p:cNvPicPr/>
                  <p:nvPr/>
                </p:nvPicPr>
                <p:blipFill>
                  <a:blip r:embed="rId2"/>
                  <a:stretch/>
                </p:blipFill>
                <p:spPr>
                  <a:xfrm>
                    <a:off x="1509840" y="1192320"/>
                    <a:ext cx="6399000" cy="4525920"/>
                  </a:xfrm>
                  <a:prstGeom prst="rect">
                    <a:avLst/>
                  </a:prstGeom>
                  <a:noFill/>
                  <a:ln w="0">
                    <a:noFill/>
                  </a:ln>
                </p:spPr>
              </p:pic>
            </p:oleObj>
          </a:graphicData>
        </a:graphic>
      </p:graphicFrame>
      <p:sp>
        <p:nvSpPr>
          <p:cNvPr id="605" name=""/>
          <p:cNvSpPr/>
          <p:nvPr/>
        </p:nvSpPr>
        <p:spPr>
          <a:xfrm>
            <a:off x="135360" y="2731680"/>
            <a:ext cx="131400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Residential Internet</a:t>
            </a:r>
            <a:endParaRPr b="0" lang="en-US" sz="1200" strike="noStrike" u="none">
              <a:solidFill>
                <a:srgbClr val="000000"/>
              </a:solidFill>
              <a:effectLst/>
              <a:uFillTx/>
              <a:latin typeface="Arial"/>
            </a:endParaRPr>
          </a:p>
        </p:txBody>
      </p:sp>
      <p:sp>
        <p:nvSpPr>
          <p:cNvPr id="606" name=""/>
          <p:cNvSpPr/>
          <p:nvPr/>
        </p:nvSpPr>
        <p:spPr>
          <a:xfrm>
            <a:off x="1773360" y="2503440"/>
            <a:ext cx="6620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107</a:t>
            </a:r>
            <a:endParaRPr b="0" lang="en-US" sz="1200" strike="noStrike" u="none">
              <a:solidFill>
                <a:srgbClr val="000000"/>
              </a:solidFill>
              <a:effectLst/>
              <a:uFillTx/>
              <a:latin typeface="Arial"/>
            </a:endParaRPr>
          </a:p>
        </p:txBody>
      </p:sp>
      <p:sp>
        <p:nvSpPr>
          <p:cNvPr id="607" name=""/>
          <p:cNvSpPr/>
          <p:nvPr/>
        </p:nvSpPr>
        <p:spPr>
          <a:xfrm>
            <a:off x="2811600" y="2313000"/>
            <a:ext cx="66168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115</a:t>
            </a:r>
            <a:endParaRPr b="0" lang="en-US" sz="1200" strike="noStrike" u="none">
              <a:solidFill>
                <a:srgbClr val="000000"/>
              </a:solidFill>
              <a:effectLst/>
              <a:uFillTx/>
              <a:latin typeface="Arial"/>
            </a:endParaRPr>
          </a:p>
        </p:txBody>
      </p:sp>
      <p:sp>
        <p:nvSpPr>
          <p:cNvPr id="608" name=""/>
          <p:cNvSpPr/>
          <p:nvPr/>
        </p:nvSpPr>
        <p:spPr>
          <a:xfrm>
            <a:off x="3871800" y="2189160"/>
            <a:ext cx="6620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125</a:t>
            </a:r>
            <a:endParaRPr b="0" lang="en-US" sz="1200" strike="noStrike" u="none">
              <a:solidFill>
                <a:srgbClr val="000000"/>
              </a:solidFill>
              <a:effectLst/>
              <a:uFillTx/>
              <a:latin typeface="Arial"/>
            </a:endParaRPr>
          </a:p>
        </p:txBody>
      </p:sp>
      <p:sp>
        <p:nvSpPr>
          <p:cNvPr id="609" name=""/>
          <p:cNvSpPr/>
          <p:nvPr/>
        </p:nvSpPr>
        <p:spPr>
          <a:xfrm>
            <a:off x="4883040" y="1947960"/>
            <a:ext cx="67176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137</a:t>
            </a:r>
            <a:endParaRPr b="0" lang="en-US" sz="1200" strike="noStrike" u="none">
              <a:solidFill>
                <a:srgbClr val="000000"/>
              </a:solidFill>
              <a:effectLst/>
              <a:uFillTx/>
              <a:latin typeface="Arial"/>
            </a:endParaRPr>
          </a:p>
        </p:txBody>
      </p:sp>
      <p:sp>
        <p:nvSpPr>
          <p:cNvPr id="610" name=""/>
          <p:cNvSpPr/>
          <p:nvPr/>
        </p:nvSpPr>
        <p:spPr>
          <a:xfrm>
            <a:off x="5942160" y="1579680"/>
            <a:ext cx="67140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152</a:t>
            </a:r>
            <a:endParaRPr b="0" lang="en-US" sz="1200" strike="noStrike" u="none">
              <a:solidFill>
                <a:srgbClr val="000000"/>
              </a:solidFill>
              <a:effectLst/>
              <a:uFillTx/>
              <a:latin typeface="Arial"/>
            </a:endParaRPr>
          </a:p>
        </p:txBody>
      </p:sp>
      <p:sp>
        <p:nvSpPr>
          <p:cNvPr id="611" name=""/>
          <p:cNvSpPr/>
          <p:nvPr/>
        </p:nvSpPr>
        <p:spPr>
          <a:xfrm>
            <a:off x="7005600" y="1211400"/>
            <a:ext cx="67140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170</a:t>
            </a:r>
            <a:endParaRPr b="0" lang="en-US" sz="1200" strike="noStrike" u="none">
              <a:solidFill>
                <a:srgbClr val="000000"/>
              </a:solidFill>
              <a:effectLst/>
              <a:uFillTx/>
              <a:latin typeface="Arial"/>
            </a:endParaRPr>
          </a:p>
        </p:txBody>
      </p:sp>
      <p:sp>
        <p:nvSpPr>
          <p:cNvPr id="612" name=""/>
          <p:cNvSpPr/>
          <p:nvPr/>
        </p:nvSpPr>
        <p:spPr>
          <a:xfrm>
            <a:off x="136440" y="2954160"/>
            <a:ext cx="9831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Data services*</a:t>
            </a:r>
            <a:endParaRPr b="0" lang="en-US" sz="1200" strike="noStrike" u="none">
              <a:solidFill>
                <a:srgbClr val="000000"/>
              </a:solidFill>
              <a:effectLst/>
              <a:uFillTx/>
              <a:latin typeface="Arial"/>
            </a:endParaRPr>
          </a:p>
        </p:txBody>
      </p:sp>
      <p:sp>
        <p:nvSpPr>
          <p:cNvPr id="613" name=""/>
          <p:cNvSpPr/>
          <p:nvPr/>
        </p:nvSpPr>
        <p:spPr>
          <a:xfrm>
            <a:off x="136440" y="3198600"/>
            <a:ext cx="7545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Private line</a:t>
            </a:r>
            <a:endParaRPr b="0" lang="en-US" sz="1200" strike="noStrike" u="none">
              <a:solidFill>
                <a:srgbClr val="000000"/>
              </a:solidFill>
              <a:effectLst/>
              <a:uFillTx/>
              <a:latin typeface="Arial"/>
            </a:endParaRPr>
          </a:p>
        </p:txBody>
      </p:sp>
      <p:sp>
        <p:nvSpPr>
          <p:cNvPr id="614" name=""/>
          <p:cNvSpPr/>
          <p:nvPr/>
        </p:nvSpPr>
        <p:spPr>
          <a:xfrm>
            <a:off x="136440" y="2557080"/>
            <a:ext cx="1178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Business Internet</a:t>
            </a:r>
            <a:endParaRPr b="0" lang="en-US" sz="1200" strike="noStrike" u="none">
              <a:solidFill>
                <a:srgbClr val="000000"/>
              </a:solidFill>
              <a:effectLst/>
              <a:uFillTx/>
              <a:latin typeface="Arial"/>
            </a:endParaRPr>
          </a:p>
        </p:txBody>
      </p:sp>
      <p:sp>
        <p:nvSpPr>
          <p:cNvPr id="615" name=""/>
          <p:cNvSpPr/>
          <p:nvPr/>
        </p:nvSpPr>
        <p:spPr>
          <a:xfrm>
            <a:off x="136800" y="4282920"/>
            <a:ext cx="61920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Voice toll</a:t>
            </a:r>
            <a:endParaRPr b="0" lang="en-US" sz="1200" strike="noStrike" u="none">
              <a:solidFill>
                <a:srgbClr val="000000"/>
              </a:solidFill>
              <a:effectLst/>
              <a:uFillTx/>
              <a:latin typeface="Arial"/>
            </a:endParaRPr>
          </a:p>
        </p:txBody>
      </p:sp>
      <p:sp>
        <p:nvSpPr>
          <p:cNvPr id="616" name=""/>
          <p:cNvSpPr/>
          <p:nvPr/>
        </p:nvSpPr>
        <p:spPr>
          <a:xfrm flipH="1" flipV="1">
            <a:off x="1368000" y="2673360"/>
            <a:ext cx="343080" cy="203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17" name=""/>
          <p:cNvSpPr/>
          <p:nvPr/>
        </p:nvSpPr>
        <p:spPr>
          <a:xfrm>
            <a:off x="8149320" y="203796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35</a:t>
            </a:r>
            <a:endParaRPr b="0" lang="en-US" sz="1200" strike="noStrike" u="none">
              <a:solidFill>
                <a:srgbClr val="000000"/>
              </a:solidFill>
              <a:effectLst/>
              <a:uFillTx/>
              <a:latin typeface="Arial"/>
            </a:endParaRPr>
          </a:p>
        </p:txBody>
      </p:sp>
      <p:sp>
        <p:nvSpPr>
          <p:cNvPr id="618" name=""/>
          <p:cNvSpPr/>
          <p:nvPr/>
        </p:nvSpPr>
        <p:spPr>
          <a:xfrm>
            <a:off x="8149320" y="251604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41</a:t>
            </a:r>
            <a:endParaRPr b="0" lang="en-US" sz="1200" strike="noStrike" u="none">
              <a:solidFill>
                <a:srgbClr val="000000"/>
              </a:solidFill>
              <a:effectLst/>
              <a:uFillTx/>
              <a:latin typeface="Arial"/>
            </a:endParaRPr>
          </a:p>
        </p:txBody>
      </p:sp>
      <p:sp>
        <p:nvSpPr>
          <p:cNvPr id="619" name=""/>
          <p:cNvSpPr/>
          <p:nvPr/>
        </p:nvSpPr>
        <p:spPr>
          <a:xfrm>
            <a:off x="8149680" y="297612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6</a:t>
            </a:r>
            <a:endParaRPr b="0" lang="en-US" sz="1200" strike="noStrike" u="none">
              <a:solidFill>
                <a:srgbClr val="000000"/>
              </a:solidFill>
              <a:effectLst/>
              <a:uFillTx/>
              <a:latin typeface="Arial"/>
            </a:endParaRPr>
          </a:p>
        </p:txBody>
      </p:sp>
      <p:sp>
        <p:nvSpPr>
          <p:cNvPr id="620" name=""/>
          <p:cNvSpPr/>
          <p:nvPr/>
        </p:nvSpPr>
        <p:spPr>
          <a:xfrm>
            <a:off x="8149320" y="157464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75</a:t>
            </a:r>
            <a:endParaRPr b="0" lang="en-US" sz="1200" strike="noStrike" u="none">
              <a:solidFill>
                <a:srgbClr val="000000"/>
              </a:solidFill>
              <a:effectLst/>
              <a:uFillTx/>
              <a:latin typeface="Arial"/>
            </a:endParaRPr>
          </a:p>
        </p:txBody>
      </p:sp>
      <p:sp>
        <p:nvSpPr>
          <p:cNvPr id="621" name=""/>
          <p:cNvSpPr/>
          <p:nvPr/>
        </p:nvSpPr>
        <p:spPr>
          <a:xfrm>
            <a:off x="8149680" y="416700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a:t>
            </a:r>
            <a:endParaRPr b="0" lang="en-US" sz="1200" strike="noStrike" u="none">
              <a:solidFill>
                <a:srgbClr val="000000"/>
              </a:solidFill>
              <a:effectLst/>
              <a:uFillTx/>
              <a:latin typeface="Arial"/>
            </a:endParaRPr>
          </a:p>
        </p:txBody>
      </p:sp>
      <p:sp>
        <p:nvSpPr>
          <p:cNvPr id="622" name=""/>
          <p:cNvSpPr/>
          <p:nvPr/>
        </p:nvSpPr>
        <p:spPr>
          <a:xfrm>
            <a:off x="8149320" y="1033200"/>
            <a:ext cx="525960" cy="36612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CAGR</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Percent</a:t>
            </a:r>
            <a:endParaRPr b="0" lang="en-US" sz="1200" strike="noStrike" u="none">
              <a:solidFill>
                <a:srgbClr val="000000"/>
              </a:solidFill>
              <a:effectLst/>
              <a:uFillTx/>
              <a:latin typeface="Arial"/>
            </a:endParaRPr>
          </a:p>
        </p:txBody>
      </p:sp>
      <p:sp>
        <p:nvSpPr>
          <p:cNvPr id="623" name=""/>
          <p:cNvSpPr/>
          <p:nvPr/>
        </p:nvSpPr>
        <p:spPr>
          <a:xfrm flipH="1" flipV="1">
            <a:off x="1486080" y="2871720"/>
            <a:ext cx="225360" cy="68400"/>
          </a:xfrm>
          <a:prstGeom prst="line">
            <a:avLst/>
          </a:prstGeom>
          <a:ln w="9360">
            <a:solidFill>
              <a:srgbClr val="000000"/>
            </a:solidFill>
            <a:miter/>
          </a:ln>
        </p:spPr>
        <p:style>
          <a:lnRef idx="0"/>
          <a:fillRef idx="0"/>
          <a:effectRef idx="0"/>
          <a:fontRef idx="minor"/>
        </p:style>
        <p:txBody>
          <a:bodyPr lIns="90000" rIns="90000" tIns="21600" bIns="216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93CBA4F5-10B5-4E7B-B371-89B06A0ADC1F}"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4" name="McK Measure"/>
          <p:cNvSpPr/>
          <p:nvPr/>
        </p:nvSpPr>
        <p:spPr>
          <a:xfrm>
            <a:off x="137160" y="547560"/>
            <a:ext cx="8118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 Billions</a:t>
            </a:r>
            <a:endParaRPr b="0" lang="en-US" sz="1600" strike="noStrike" u="none">
              <a:solidFill>
                <a:srgbClr val="000000"/>
              </a:solidFill>
              <a:effectLst/>
              <a:uFillTx/>
              <a:latin typeface="Arial"/>
            </a:endParaRPr>
          </a:p>
        </p:txBody>
      </p:sp>
      <p:sp>
        <p:nvSpPr>
          <p:cNvPr id="625" name="McK Footnote"/>
          <p:cNvSpPr/>
          <p:nvPr/>
        </p:nvSpPr>
        <p:spPr>
          <a:xfrm>
            <a:off x="-331920" y="6446160"/>
            <a:ext cx="8686800" cy="18324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Limited to transactions of greater than $250 million and U.S. acquirers</a:t>
            </a:r>
            <a:endParaRPr b="0" lang="en-US" sz="1200" strike="noStrike" u="none">
              <a:solidFill>
                <a:srgbClr val="000000"/>
              </a:solidFill>
              <a:effectLst/>
              <a:uFillTx/>
              <a:latin typeface="Arial"/>
            </a:endParaRPr>
          </a:p>
        </p:txBody>
      </p:sp>
      <p:sp>
        <p:nvSpPr>
          <p:cNvPr id="626"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TOTAL VALUE OF ANNOUNCED M&amp;A TRANSACTIONS*</a:t>
            </a:r>
            <a:endParaRPr b="1" lang="en-US" sz="1900" strike="noStrike" u="none">
              <a:solidFill>
                <a:srgbClr val="000000"/>
              </a:solidFill>
              <a:effectLst/>
              <a:uFillTx/>
              <a:latin typeface="Arial"/>
            </a:endParaRPr>
          </a:p>
        </p:txBody>
      </p:sp>
      <p:graphicFrame>
        <p:nvGraphicFramePr>
          <p:cNvPr id="627" name=""/>
          <p:cNvGraphicFramePr/>
          <p:nvPr/>
        </p:nvGraphicFramePr>
        <p:xfrm>
          <a:off x="92160" y="1351080"/>
          <a:ext cx="5419800" cy="3956040"/>
        </p:xfrm>
        <a:graphic>
          <a:graphicData uri="http://schemas.openxmlformats.org/presentationml/2006/ole">
            <p:oleObj r:id="rId1" spid="">
              <p:embed/>
              <p:pic>
                <p:nvPicPr>
                  <p:cNvPr id="628" name="" descr=""/>
                  <p:cNvPicPr/>
                  <p:nvPr/>
                </p:nvPicPr>
                <p:blipFill>
                  <a:blip r:embed="rId2"/>
                  <a:stretch/>
                </p:blipFill>
                <p:spPr>
                  <a:xfrm>
                    <a:off x="92160" y="1351080"/>
                    <a:ext cx="5419800" cy="3956040"/>
                  </a:xfrm>
                  <a:prstGeom prst="rect">
                    <a:avLst/>
                  </a:prstGeom>
                  <a:noFill/>
                  <a:ln w="0">
                    <a:noFill/>
                  </a:ln>
                </p:spPr>
              </p:pic>
            </p:oleObj>
          </a:graphicData>
        </a:graphic>
      </p:graphicFrame>
      <p:sp>
        <p:nvSpPr>
          <p:cNvPr id="629" name=""/>
          <p:cNvSpPr/>
          <p:nvPr/>
        </p:nvSpPr>
        <p:spPr>
          <a:xfrm>
            <a:off x="5662440" y="1548000"/>
            <a:ext cx="2853000" cy="3139920"/>
          </a:xfrm>
          <a:custGeom>
            <a:avLst/>
            <a:gdLst>
              <a:gd name="textAreaLeft" fmla="*/ 651240 w 2853000"/>
              <a:gd name="textAreaRight" fmla="*/ 2201760 w 2853000"/>
              <a:gd name="textAreaTop" fmla="*/ 716760 h 3139920"/>
              <a:gd name="textAreaBottom" fmla="*/ 2423160 h 3139920"/>
            </a:gdLst>
            <a:ahLst/>
            <a:cxnLst/>
            <a:rect l="textAreaLeft" t="textAreaTop" r="textAreaRight" b="textAreaBottom"/>
            <a:pathLst>
              <a:path w="21600" h="21600">
                <a:moveTo>
                  <a:pt x="0" y="10800"/>
                </a:moveTo>
                <a:lnTo>
                  <a:pt x="2652" y="12384"/>
                </a:lnTo>
                <a:lnTo>
                  <a:pt x="786" y="14846"/>
                </a:lnTo>
                <a:lnTo>
                  <a:pt x="3839" y="15321"/>
                </a:lnTo>
                <a:lnTo>
                  <a:pt x="3163" y="18437"/>
                </a:lnTo>
                <a:lnTo>
                  <a:pt x="6159" y="17681"/>
                </a:lnTo>
                <a:lnTo>
                  <a:pt x="6580" y="20741"/>
                </a:lnTo>
                <a:lnTo>
                  <a:pt x="9074" y="18919"/>
                </a:lnTo>
                <a:lnTo>
                  <a:pt x="10800" y="21600"/>
                </a:lnTo>
                <a:lnTo>
                  <a:pt x="12384" y="18948"/>
                </a:lnTo>
                <a:lnTo>
                  <a:pt x="14846" y="20814"/>
                </a:lnTo>
                <a:lnTo>
                  <a:pt x="15321" y="17761"/>
                </a:lnTo>
                <a:lnTo>
                  <a:pt x="18437" y="18437"/>
                </a:lnTo>
                <a:lnTo>
                  <a:pt x="17681" y="15441"/>
                </a:lnTo>
                <a:lnTo>
                  <a:pt x="20741" y="15020"/>
                </a:lnTo>
                <a:lnTo>
                  <a:pt x="18919" y="12526"/>
                </a:lnTo>
                <a:lnTo>
                  <a:pt x="21600" y="10800"/>
                </a:lnTo>
                <a:lnTo>
                  <a:pt x="18948" y="9216"/>
                </a:lnTo>
                <a:lnTo>
                  <a:pt x="20814" y="6754"/>
                </a:lnTo>
                <a:lnTo>
                  <a:pt x="17761" y="6279"/>
                </a:lnTo>
                <a:lnTo>
                  <a:pt x="18437" y="3163"/>
                </a:lnTo>
                <a:lnTo>
                  <a:pt x="15441" y="3919"/>
                </a:lnTo>
                <a:lnTo>
                  <a:pt x="15020" y="859"/>
                </a:lnTo>
                <a:lnTo>
                  <a:pt x="12526" y="2681"/>
                </a:lnTo>
                <a:lnTo>
                  <a:pt x="10800" y="0"/>
                </a:lnTo>
                <a:lnTo>
                  <a:pt x="9216" y="2652"/>
                </a:lnTo>
                <a:lnTo>
                  <a:pt x="6754" y="786"/>
                </a:lnTo>
                <a:lnTo>
                  <a:pt x="6279" y="3839"/>
                </a:lnTo>
                <a:lnTo>
                  <a:pt x="3163" y="3163"/>
                </a:lnTo>
                <a:lnTo>
                  <a:pt x="3919" y="6159"/>
                </a:lnTo>
                <a:lnTo>
                  <a:pt x="859" y="6580"/>
                </a:lnTo>
                <a:lnTo>
                  <a:pt x="2681" y="9074"/>
                </a:lnTo>
                <a:lnTo>
                  <a:pt x="0" y="10800"/>
                </a:lnTo>
                <a:close/>
              </a:path>
            </a:pathLst>
          </a:cu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pace of MA&amp;A activity has rapidly increased since the passage of the 1996 Telecom Act</a:t>
            </a:r>
            <a:endParaRPr b="0" lang="en-US" sz="1600" strike="noStrike" u="none">
              <a:solidFill>
                <a:srgbClr val="000000"/>
              </a:solidFill>
              <a:effectLst/>
              <a:uFillTx/>
              <a:latin typeface="Arial"/>
            </a:endParaRPr>
          </a:p>
        </p:txBody>
      </p:sp>
      <p:sp>
        <p:nvSpPr>
          <p:cNvPr id="630" name=""/>
          <p:cNvSpPr/>
          <p:nvPr/>
        </p:nvSpPr>
        <p:spPr>
          <a:xfrm>
            <a:off x="4622760" y="1209600"/>
            <a:ext cx="56052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998696D6-90D7-40AB-B32B-6881D3064BBA}"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1"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MERGER ACTIVITY FALLS WITHIN SEVERAL MAJOR CATEGORIES</a:t>
            </a:r>
            <a:endParaRPr b="1" lang="en-US" sz="1900" strike="noStrike" u="none">
              <a:solidFill>
                <a:srgbClr val="000000"/>
              </a:solidFill>
              <a:effectLst/>
              <a:uFillTx/>
              <a:latin typeface="Arial"/>
            </a:endParaRPr>
          </a:p>
        </p:txBody>
      </p:sp>
      <p:sp>
        <p:nvSpPr>
          <p:cNvPr id="632" name=""/>
          <p:cNvSpPr/>
          <p:nvPr/>
        </p:nvSpPr>
        <p:spPr>
          <a:xfrm flipH="1">
            <a:off x="5333760" y="2944800"/>
            <a:ext cx="726840" cy="67464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33" name=""/>
          <p:cNvSpPr/>
          <p:nvPr/>
        </p:nvSpPr>
        <p:spPr>
          <a:xfrm>
            <a:off x="2886120" y="2954160"/>
            <a:ext cx="681120" cy="70812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34" name=""/>
          <p:cNvSpPr/>
          <p:nvPr/>
        </p:nvSpPr>
        <p:spPr>
          <a:xfrm flipH="1" flipV="1">
            <a:off x="5551200" y="4127400"/>
            <a:ext cx="563400" cy="31608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35" name=""/>
          <p:cNvSpPr/>
          <p:nvPr/>
        </p:nvSpPr>
        <p:spPr>
          <a:xfrm flipV="1">
            <a:off x="2502000" y="4136760"/>
            <a:ext cx="984240" cy="39348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36" name=""/>
          <p:cNvSpPr/>
          <p:nvPr/>
        </p:nvSpPr>
        <p:spPr>
          <a:xfrm>
            <a:off x="5997600" y="3587760"/>
            <a:ext cx="2739960" cy="14461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37" name=""/>
          <p:cNvSpPr/>
          <p:nvPr/>
        </p:nvSpPr>
        <p:spPr>
          <a:xfrm>
            <a:off x="217440" y="3587760"/>
            <a:ext cx="2739960" cy="14461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38" name=""/>
          <p:cNvSpPr/>
          <p:nvPr/>
        </p:nvSpPr>
        <p:spPr>
          <a:xfrm>
            <a:off x="5918040" y="922320"/>
            <a:ext cx="2900520" cy="251784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39" name=""/>
          <p:cNvSpPr/>
          <p:nvPr/>
        </p:nvSpPr>
        <p:spPr>
          <a:xfrm>
            <a:off x="138240" y="922320"/>
            <a:ext cx="2900160" cy="251784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0" name=""/>
          <p:cNvSpPr/>
          <p:nvPr/>
        </p:nvSpPr>
        <p:spPr>
          <a:xfrm flipH="1" flipV="1">
            <a:off x="4889520" y="4554000"/>
            <a:ext cx="458640" cy="69228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41" name=""/>
          <p:cNvSpPr/>
          <p:nvPr/>
        </p:nvSpPr>
        <p:spPr>
          <a:xfrm>
            <a:off x="471600" y="1012680"/>
            <a:ext cx="2421000" cy="23486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New companies exploiting new technologies/regulatory arbitrage</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Equant</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Level 3</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Rhythms</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Covad</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Northpoint</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RCN</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Qwest</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@Home</a:t>
            </a:r>
            <a:endParaRPr b="0" lang="en-US" sz="1400" strike="noStrike" u="none">
              <a:solidFill>
                <a:srgbClr val="000000"/>
              </a:solidFill>
              <a:effectLst/>
              <a:uFillTx/>
              <a:latin typeface="Arial"/>
            </a:endParaRPr>
          </a:p>
        </p:txBody>
      </p:sp>
      <p:sp>
        <p:nvSpPr>
          <p:cNvPr id="642" name=""/>
          <p:cNvSpPr/>
          <p:nvPr/>
        </p:nvSpPr>
        <p:spPr>
          <a:xfrm>
            <a:off x="6105600" y="1039680"/>
            <a:ext cx="2522520" cy="213516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US Cable/xDSL/ Satellite consolidation</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AT&amp;T/TCI</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AT&amp;T/Media One</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Paul Allen/Charter/several MSOs</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AOL/DirecTV </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DirecTV/USSB/Primestar  </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Chrome/Roadrunner?</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@Home</a:t>
            </a:r>
            <a:endParaRPr b="0" lang="en-US" sz="1400" strike="noStrike" u="none">
              <a:solidFill>
                <a:srgbClr val="000000"/>
              </a:solidFill>
              <a:effectLst/>
              <a:uFillTx/>
              <a:latin typeface="Arial"/>
            </a:endParaRPr>
          </a:p>
        </p:txBody>
      </p:sp>
      <p:sp>
        <p:nvSpPr>
          <p:cNvPr id="643" name=""/>
          <p:cNvSpPr/>
          <p:nvPr/>
        </p:nvSpPr>
        <p:spPr>
          <a:xfrm>
            <a:off x="6189840" y="3681360"/>
            <a:ext cx="2455560" cy="1281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Vertical telephony consolidation</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Worldcom/MCI  </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Global Crossing/Frontier</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Qwest/US West</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SBC/Williams</a:t>
            </a:r>
            <a:endParaRPr b="0" lang="en-US" sz="1400" strike="noStrike" u="none">
              <a:solidFill>
                <a:srgbClr val="000000"/>
              </a:solidFill>
              <a:effectLst/>
              <a:uFillTx/>
              <a:latin typeface="Arial"/>
            </a:endParaRPr>
          </a:p>
        </p:txBody>
      </p:sp>
      <p:sp>
        <p:nvSpPr>
          <p:cNvPr id="644" name=""/>
          <p:cNvSpPr/>
          <p:nvPr/>
        </p:nvSpPr>
        <p:spPr>
          <a:xfrm>
            <a:off x="3457440" y="3375000"/>
            <a:ext cx="2070360" cy="12114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Telecom industry</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consolidation</a:t>
            </a:r>
            <a:endParaRPr b="0" lang="en-US" sz="1400" strike="noStrike" u="none">
              <a:solidFill>
                <a:srgbClr val="000000"/>
              </a:solidFill>
              <a:effectLst/>
              <a:uFillTx/>
              <a:latin typeface="Arial"/>
            </a:endParaRPr>
          </a:p>
        </p:txBody>
      </p:sp>
      <p:sp>
        <p:nvSpPr>
          <p:cNvPr id="645" name=""/>
          <p:cNvSpPr/>
          <p:nvPr/>
        </p:nvSpPr>
        <p:spPr>
          <a:xfrm>
            <a:off x="4478400" y="2516040"/>
            <a:ext cx="0" cy="8319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46" name=""/>
          <p:cNvSpPr/>
          <p:nvPr/>
        </p:nvSpPr>
        <p:spPr>
          <a:xfrm>
            <a:off x="3436920" y="1017720"/>
            <a:ext cx="2082960" cy="177480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7" name=""/>
          <p:cNvSpPr/>
          <p:nvPr/>
        </p:nvSpPr>
        <p:spPr>
          <a:xfrm>
            <a:off x="3610080" y="1136520"/>
            <a:ext cx="1776240" cy="14947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Horizontal telephony consolidation</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Telebras auction</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GTE/Bell Atlantic</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SBC/Ameritech </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Ameritech/Bell Canada </a:t>
            </a:r>
            <a:endParaRPr b="0" lang="en-US" sz="1400" strike="noStrike" u="none">
              <a:solidFill>
                <a:srgbClr val="000000"/>
              </a:solidFill>
              <a:effectLst/>
              <a:uFillTx/>
              <a:latin typeface="Arial"/>
            </a:endParaRPr>
          </a:p>
        </p:txBody>
      </p:sp>
      <p:sp>
        <p:nvSpPr>
          <p:cNvPr id="648" name=""/>
          <p:cNvSpPr/>
          <p:nvPr/>
        </p:nvSpPr>
        <p:spPr>
          <a:xfrm>
            <a:off x="436680" y="3751200"/>
            <a:ext cx="2336760" cy="854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Wireless consolidation</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Videophone/ airtouch</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GTE/Ameritech wireless</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Nascent US GSM roll-up</a:t>
            </a:r>
            <a:endParaRPr b="0" lang="en-US" sz="1400" strike="noStrike" u="none">
              <a:solidFill>
                <a:srgbClr val="000000"/>
              </a:solidFill>
              <a:effectLst/>
              <a:uFillTx/>
              <a:latin typeface="Arial"/>
            </a:endParaRPr>
          </a:p>
        </p:txBody>
      </p:sp>
      <p:sp>
        <p:nvSpPr>
          <p:cNvPr id="649" name=""/>
          <p:cNvSpPr/>
          <p:nvPr/>
        </p:nvSpPr>
        <p:spPr>
          <a:xfrm>
            <a:off x="4684680" y="5170320"/>
            <a:ext cx="1847880" cy="1381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50" name=""/>
          <p:cNvSpPr/>
          <p:nvPr/>
        </p:nvSpPr>
        <p:spPr>
          <a:xfrm>
            <a:off x="4750200" y="5263200"/>
            <a:ext cx="1805760" cy="94788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Microsoft buying</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its way into</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multiple platforms</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 multiple markets</a:t>
            </a:r>
            <a:endParaRPr b="0" lang="en-US" sz="1400" strike="noStrike" u="none">
              <a:solidFill>
                <a:srgbClr val="000000"/>
              </a:solidFill>
              <a:effectLst/>
              <a:uFillTx/>
              <a:latin typeface="Arial"/>
            </a:endParaRPr>
          </a:p>
        </p:txBody>
      </p:sp>
      <p:sp>
        <p:nvSpPr>
          <p:cNvPr id="651" name=""/>
          <p:cNvSpPr/>
          <p:nvPr/>
        </p:nvSpPr>
        <p:spPr>
          <a:xfrm flipV="1">
            <a:off x="3541680" y="4541760"/>
            <a:ext cx="459000" cy="69048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52" name=""/>
          <p:cNvSpPr/>
          <p:nvPr/>
        </p:nvSpPr>
        <p:spPr>
          <a:xfrm>
            <a:off x="2433600" y="5170320"/>
            <a:ext cx="1981080" cy="1381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53" name=""/>
          <p:cNvSpPr/>
          <p:nvPr/>
        </p:nvSpPr>
        <p:spPr>
          <a:xfrm>
            <a:off x="2603520" y="5265720"/>
            <a:ext cx="1631880" cy="106776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Cross industry applications/ development deals</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AT&amp;T/IBM</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Qwest/Microsoft</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4C0D5B35-136C-48CB-A935-A0C0AC55E888}"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4" name="McK Measure"/>
          <p:cNvSpPr/>
          <p:nvPr/>
        </p:nvSpPr>
        <p:spPr>
          <a:xfrm>
            <a:off x="137880" y="547560"/>
            <a:ext cx="8456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 Millions</a:t>
            </a:r>
            <a:endParaRPr b="0" lang="en-US" sz="1600" strike="noStrike" u="none">
              <a:solidFill>
                <a:srgbClr val="000000"/>
              </a:solidFill>
              <a:effectLst/>
              <a:uFillTx/>
              <a:latin typeface="Arial"/>
            </a:endParaRPr>
          </a:p>
        </p:txBody>
      </p:sp>
      <p:sp>
        <p:nvSpPr>
          <p:cNvPr id="655" name="McK Footnote"/>
          <p:cNvSpPr/>
          <p:nvPr/>
        </p:nvSpPr>
        <p:spPr>
          <a:xfrm>
            <a:off x="138240" y="6446160"/>
            <a:ext cx="8686800" cy="18324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1999 National Venture Capital Association Yearbook</a:t>
            </a:r>
            <a:r>
              <a:rPr b="0" lang="en-US" sz="1200" strike="noStrike" u="none">
                <a:solidFill>
                  <a:srgbClr val="000000"/>
                </a:solidFill>
                <a:effectLst/>
                <a:uFillTx/>
                <a:latin typeface="Arial"/>
              </a:rPr>
              <a:t>; trade press; fund websites</a:t>
            </a:r>
            <a:endParaRPr b="0" lang="en-US" sz="1200" strike="noStrike" u="none">
              <a:solidFill>
                <a:srgbClr val="000000"/>
              </a:solidFill>
              <a:effectLst/>
              <a:uFillTx/>
              <a:latin typeface="Arial"/>
            </a:endParaRPr>
          </a:p>
        </p:txBody>
      </p:sp>
      <p:grpSp>
        <p:nvGrpSpPr>
          <p:cNvPr id="656" name=""/>
          <p:cNvGrpSpPr/>
          <p:nvPr/>
        </p:nvGrpSpPr>
        <p:grpSpPr>
          <a:xfrm>
            <a:off x="7740720" y="641520"/>
            <a:ext cx="1010160" cy="183240"/>
            <a:chOff x="7740720" y="641520"/>
            <a:chExt cx="1010160" cy="183240"/>
          </a:xfrm>
        </p:grpSpPr>
        <p:sp>
          <p:nvSpPr>
            <p:cNvPr id="657" name=""/>
            <p:cNvSpPr/>
            <p:nvPr/>
          </p:nvSpPr>
          <p:spPr>
            <a:xfrm>
              <a:off x="7740720" y="663840"/>
              <a:ext cx="284040" cy="139680"/>
            </a:xfrm>
            <a:prstGeom prst="rect">
              <a:avLst/>
            </a:prstGeom>
            <a:solidFill>
              <a:srgbClr val="ffffff"/>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658" name="McK Footnote"/>
            <p:cNvSpPr/>
            <p:nvPr/>
          </p:nvSpPr>
          <p:spPr>
            <a:xfrm>
              <a:off x="8089560" y="641520"/>
              <a:ext cx="661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Follow-on</a:t>
              </a:r>
              <a:endParaRPr b="0" lang="en-US" sz="1200" strike="noStrike" u="none">
                <a:solidFill>
                  <a:srgbClr val="000000"/>
                </a:solidFill>
                <a:effectLst/>
                <a:uFillTx/>
                <a:latin typeface="Arial"/>
              </a:endParaRPr>
            </a:p>
          </p:txBody>
        </p:sp>
      </p:grpSp>
      <p:grpSp>
        <p:nvGrpSpPr>
          <p:cNvPr id="659" name=""/>
          <p:cNvGrpSpPr/>
          <p:nvPr/>
        </p:nvGrpSpPr>
        <p:grpSpPr>
          <a:xfrm>
            <a:off x="7740720" y="835200"/>
            <a:ext cx="1078920" cy="183240"/>
            <a:chOff x="7740720" y="835200"/>
            <a:chExt cx="1078920" cy="183240"/>
          </a:xfrm>
        </p:grpSpPr>
        <p:sp>
          <p:nvSpPr>
            <p:cNvPr id="660" name=""/>
            <p:cNvSpPr/>
            <p:nvPr/>
          </p:nvSpPr>
          <p:spPr>
            <a:xfrm>
              <a:off x="7740720" y="85752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661" name="McK Footnote"/>
            <p:cNvSpPr/>
            <p:nvPr/>
          </p:nvSpPr>
          <p:spPr>
            <a:xfrm>
              <a:off x="8090640" y="835200"/>
              <a:ext cx="729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First round</a:t>
              </a:r>
              <a:endParaRPr b="0" lang="en-US" sz="1200" strike="noStrike" u="none">
                <a:solidFill>
                  <a:srgbClr val="000000"/>
                </a:solidFill>
                <a:effectLst/>
                <a:uFillTx/>
                <a:latin typeface="Arial"/>
              </a:endParaRPr>
            </a:p>
          </p:txBody>
        </p:sp>
      </p:grpSp>
      <p:sp>
        <p:nvSpPr>
          <p:cNvPr id="662"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VENTURE CAPITAL DISBURSEMENT – FIRST VS. FOLLOW-ON 1979-98</a:t>
            </a:r>
            <a:endParaRPr b="1" lang="en-US" sz="1900" strike="noStrike" u="none">
              <a:solidFill>
                <a:srgbClr val="000000"/>
              </a:solidFill>
              <a:effectLst/>
              <a:uFillTx/>
              <a:latin typeface="Arial"/>
            </a:endParaRPr>
          </a:p>
        </p:txBody>
      </p:sp>
      <p:sp>
        <p:nvSpPr>
          <p:cNvPr id="663" name=""/>
          <p:cNvSpPr/>
          <p:nvPr/>
        </p:nvSpPr>
        <p:spPr>
          <a:xfrm>
            <a:off x="421920" y="5583240"/>
            <a:ext cx="8139960" cy="39672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Both traditional and corporate VC funds are aggressively pursuing opportunities in the telecom space</a:t>
            </a:r>
            <a:endParaRPr b="0" lang="en-US" sz="1400" strike="noStrike" u="none">
              <a:solidFill>
                <a:srgbClr val="000000"/>
              </a:solidFill>
              <a:effectLst/>
              <a:uFillTx/>
              <a:latin typeface="Arial"/>
            </a:endParaRPr>
          </a:p>
        </p:txBody>
      </p:sp>
      <p:graphicFrame>
        <p:nvGraphicFramePr>
          <p:cNvPr id="664" name=""/>
          <p:cNvGraphicFramePr/>
          <p:nvPr/>
        </p:nvGraphicFramePr>
        <p:xfrm>
          <a:off x="88920" y="1214280"/>
          <a:ext cx="8653320" cy="4334040"/>
        </p:xfrm>
        <a:graphic>
          <a:graphicData uri="http://schemas.openxmlformats.org/presentationml/2006/ole">
            <p:oleObj r:id="rId1" spid="">
              <p:embed/>
              <p:pic>
                <p:nvPicPr>
                  <p:cNvPr id="665" name="" descr=""/>
                  <p:cNvPicPr/>
                  <p:nvPr/>
                </p:nvPicPr>
                <p:blipFill>
                  <a:blip r:embed="rId2"/>
                  <a:stretch/>
                </p:blipFill>
                <p:spPr>
                  <a:xfrm>
                    <a:off x="88920" y="1214280"/>
                    <a:ext cx="8653320" cy="4334040"/>
                  </a:xfrm>
                  <a:prstGeom prst="rect">
                    <a:avLst/>
                  </a:prstGeom>
                  <a:noFill/>
                  <a:ln w="0">
                    <a:noFill/>
                  </a:ln>
                </p:spPr>
              </p:pic>
            </p:oleObj>
          </a:graphicData>
        </a:graphic>
      </p:graphicFrame>
      <p:sp>
        <p:nvSpPr>
          <p:cNvPr id="3" name="PlaceHolder 2"/>
          <p:cNvSpPr>
            <a:spLocks noGrp="1"/>
          </p:cNvSpPr>
          <p:nvPr>
            <p:ph type="sldNum" idx="2"/>
          </p:nvPr>
        </p:nvSpPr>
        <p:spPr/>
        <p:txBody>
          <a:bodyPr/>
          <a:p>
            <a:fld id="{935AE219-0363-4F96-8BDA-DC0A2DFF8D44}"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6" name="PlaceHolder 1"/>
          <p:cNvSpPr>
            <a:spLocks noGrp="1"/>
          </p:cNvSpPr>
          <p:nvPr>
            <p:ph type="title"/>
          </p:nvPr>
        </p:nvSpPr>
        <p:spPr>
          <a:xfrm>
            <a:off x="123840" y="228240"/>
            <a:ext cx="8672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OVERVIEW</a:t>
            </a:r>
            <a:endParaRPr b="1" lang="en-US" sz="1900" strike="noStrike" u="none">
              <a:solidFill>
                <a:srgbClr val="000000"/>
              </a:solidFill>
              <a:effectLst/>
              <a:uFillTx/>
              <a:latin typeface="Arial"/>
            </a:endParaRPr>
          </a:p>
        </p:txBody>
      </p:sp>
      <p:sp>
        <p:nvSpPr>
          <p:cNvPr id="667" name=""/>
          <p:cNvSpPr/>
          <p:nvPr/>
        </p:nvSpPr>
        <p:spPr>
          <a:xfrm>
            <a:off x="728640" y="1065240"/>
            <a:ext cx="8096400" cy="2117880"/>
          </a:xfrm>
          <a:prstGeom prst="rect">
            <a:avLst/>
          </a:prstGeom>
          <a:noFill/>
          <a:ln w="0">
            <a:noFill/>
          </a:ln>
        </p:spPr>
        <p:style>
          <a:lnRef idx="0"/>
          <a:fillRef idx="0"/>
          <a:effectRef idx="0"/>
          <a:fontRef idx="minor"/>
        </p:style>
        <p:txBody>
          <a:bodyPr lIns="0" rIns="0" tIns="0" bIns="0" anchor="t">
            <a:spAutoFit/>
          </a:bodyPr>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Network architecture and telecom basics</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Telecom industry overview</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Backbone networks</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Internet</a:t>
            </a:r>
            <a:endParaRPr b="0" lang="en-US" sz="1600" strike="noStrike" u="none">
              <a:solidFill>
                <a:srgbClr val="000000"/>
              </a:solidFill>
              <a:effectLst/>
              <a:uFillTx/>
              <a:latin typeface="Arial"/>
            </a:endParaRPr>
          </a:p>
        </p:txBody>
      </p:sp>
      <p:sp>
        <p:nvSpPr>
          <p:cNvPr id="668" name=""/>
          <p:cNvSpPr/>
          <p:nvPr/>
        </p:nvSpPr>
        <p:spPr>
          <a:xfrm>
            <a:off x="139680" y="2189160"/>
            <a:ext cx="452520" cy="361800"/>
          </a:xfrm>
          <a:prstGeom prst="rightArrow">
            <a:avLst>
              <a:gd name="adj1" fmla="val 54000"/>
              <a:gd name="adj2" fmla="val 66764"/>
            </a:avLst>
          </a:prstGeom>
          <a:solidFill>
            <a:srgbClr val="000000"/>
          </a:solidFill>
          <a:ln w="12600">
            <a:solidFill>
              <a:srgbClr val="000000"/>
            </a:solidFill>
            <a:miter/>
          </a:ln>
        </p:spPr>
        <p:style>
          <a:lnRef idx="0"/>
          <a:fillRef idx="0"/>
          <a:effectRef idx="0"/>
          <a:fontRef idx="minor"/>
        </p:style>
        <p:txBody>
          <a:bodyPr lIns="76320" rIns="0" tIns="76320" bIns="0" anchor="t">
            <a:noAutofit/>
          </a:bodyPr>
          <a:p>
            <a:pPr>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7EE82ABB-BD9E-4588-BC3C-99AEAFD5FEFD}"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9" name="McK Footnote"/>
          <p:cNvSpPr/>
          <p:nvPr/>
        </p:nvSpPr>
        <p:spPr>
          <a:xfrm>
            <a:off x="-331920" y="6446160"/>
            <a:ext cx="8686800" cy="18324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OC-192 16xWDM</a:t>
            </a:r>
            <a:endParaRPr b="0" lang="en-US" sz="1200" strike="noStrike" u="none">
              <a:solidFill>
                <a:srgbClr val="000000"/>
              </a:solidFill>
              <a:effectLst/>
              <a:uFillTx/>
              <a:latin typeface="Arial"/>
            </a:endParaRPr>
          </a:p>
        </p:txBody>
      </p:sp>
      <p:sp>
        <p:nvSpPr>
          <p:cNvPr id="670"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BACKBONE NETWORK DESCRIPTION</a:t>
            </a:r>
            <a:endParaRPr b="1" lang="en-US" sz="1900" strike="noStrike" u="none">
              <a:solidFill>
                <a:srgbClr val="000000"/>
              </a:solidFill>
              <a:effectLst/>
              <a:uFillTx/>
              <a:latin typeface="Arial"/>
            </a:endParaRPr>
          </a:p>
        </p:txBody>
      </p:sp>
      <p:sp>
        <p:nvSpPr>
          <p:cNvPr id="671" name=""/>
          <p:cNvSpPr/>
          <p:nvPr/>
        </p:nvSpPr>
        <p:spPr>
          <a:xfrm>
            <a:off x="1874880" y="1446120"/>
            <a:ext cx="5665680" cy="335160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Backbone</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backbone is the part of a communications network that provides high-capacity long distance transport of data and voice information</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Backbones consist of fiber optic links between points of presence (POP) usually located in major cities. There are ~125 POPs in U.S. backbone networks.  Traffic is carried to and from these POPs by the local access networks</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Using the latest technology*, each fiber can carry upward of 160 Gbps – the equivalent of 2 million voice calls</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DC77AA80-F0B7-47F8-90B9-D6A12B7099CF}"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2" name="McK Footnote"/>
          <p:cNvSpPr/>
          <p:nvPr/>
        </p:nvSpPr>
        <p:spPr>
          <a:xfrm>
            <a:off x="-331920" y="6446160"/>
            <a:ext cx="8686800" cy="18324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Wave division multiplexing</a:t>
            </a:r>
            <a:endParaRPr b="0" lang="en-US" sz="1200" strike="noStrike" u="none">
              <a:solidFill>
                <a:srgbClr val="000000"/>
              </a:solidFill>
              <a:effectLst/>
              <a:uFillTx/>
              <a:latin typeface="Arial"/>
            </a:endParaRPr>
          </a:p>
        </p:txBody>
      </p:sp>
      <p:sp>
        <p:nvSpPr>
          <p:cNvPr id="673"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BACKBONE FACILITIES AND SERVICES SCHEMATIC</a:t>
            </a:r>
            <a:endParaRPr b="1" lang="en-US" sz="1900" strike="noStrike" u="none">
              <a:solidFill>
                <a:srgbClr val="000000"/>
              </a:solidFill>
              <a:effectLst/>
              <a:uFillTx/>
              <a:latin typeface="Arial"/>
            </a:endParaRPr>
          </a:p>
        </p:txBody>
      </p:sp>
      <p:sp>
        <p:nvSpPr>
          <p:cNvPr id="674" name=""/>
          <p:cNvSpPr/>
          <p:nvPr/>
        </p:nvSpPr>
        <p:spPr>
          <a:xfrm>
            <a:off x="138240" y="1671480"/>
            <a:ext cx="556920" cy="246240"/>
          </a:xfrm>
          <a:prstGeom prst="rect">
            <a:avLst/>
          </a:prstGeom>
          <a:noFill/>
          <a:ln w="0">
            <a:noFill/>
          </a:ln>
        </p:spPr>
        <p:style>
          <a:lnRef idx="0"/>
          <a:fillRef idx="0"/>
          <a:effectRef idx="0"/>
          <a:fontRef idx="minor"/>
        </p:style>
        <p:txBody>
          <a:bodyPr wrap="none" lIns="0" rIns="45720" tIns="0" bIns="0" anchor="t">
            <a:no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IP</a:t>
            </a:r>
            <a:endParaRPr b="0" lang="en-US" sz="1600" strike="noStrike" u="none">
              <a:solidFill>
                <a:srgbClr val="000000"/>
              </a:solidFill>
              <a:effectLst/>
              <a:uFillTx/>
              <a:latin typeface="Arial"/>
            </a:endParaRPr>
          </a:p>
        </p:txBody>
      </p:sp>
      <p:sp>
        <p:nvSpPr>
          <p:cNvPr id="675" name=""/>
          <p:cNvSpPr/>
          <p:nvPr/>
        </p:nvSpPr>
        <p:spPr>
          <a:xfrm>
            <a:off x="1127160" y="1571760"/>
            <a:ext cx="1319040" cy="44604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Router</a:t>
            </a:r>
            <a:endParaRPr b="0" lang="en-US" sz="1600" strike="noStrike" u="none">
              <a:solidFill>
                <a:srgbClr val="000000"/>
              </a:solidFill>
              <a:effectLst/>
              <a:uFillTx/>
              <a:latin typeface="Arial"/>
            </a:endParaRPr>
          </a:p>
        </p:txBody>
      </p:sp>
      <p:sp>
        <p:nvSpPr>
          <p:cNvPr id="676" name=""/>
          <p:cNvSpPr/>
          <p:nvPr/>
        </p:nvSpPr>
        <p:spPr>
          <a:xfrm>
            <a:off x="1127160" y="2649600"/>
            <a:ext cx="1325520" cy="44604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Voice switch</a:t>
            </a:r>
            <a:endParaRPr b="0" lang="en-US" sz="1600" strike="noStrike" u="none">
              <a:solidFill>
                <a:srgbClr val="000000"/>
              </a:solidFill>
              <a:effectLst/>
              <a:uFillTx/>
              <a:latin typeface="Arial"/>
            </a:endParaRPr>
          </a:p>
        </p:txBody>
      </p:sp>
      <p:sp>
        <p:nvSpPr>
          <p:cNvPr id="677" name=""/>
          <p:cNvSpPr/>
          <p:nvPr/>
        </p:nvSpPr>
        <p:spPr>
          <a:xfrm>
            <a:off x="1127160" y="3727440"/>
            <a:ext cx="1320840" cy="44604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ATM switch</a:t>
            </a:r>
            <a:endParaRPr b="0" lang="en-US" sz="1600" strike="noStrike" u="none">
              <a:solidFill>
                <a:srgbClr val="000000"/>
              </a:solidFill>
              <a:effectLst/>
              <a:uFillTx/>
              <a:latin typeface="Arial"/>
            </a:endParaRPr>
          </a:p>
        </p:txBody>
      </p:sp>
      <p:sp>
        <p:nvSpPr>
          <p:cNvPr id="678" name=""/>
          <p:cNvSpPr/>
          <p:nvPr/>
        </p:nvSpPr>
        <p:spPr>
          <a:xfrm>
            <a:off x="2614680" y="1571760"/>
            <a:ext cx="1039680" cy="2601720"/>
          </a:xfrm>
          <a:custGeom>
            <a:avLst/>
            <a:gdLst>
              <a:gd name="textAreaLeft" fmla="*/ 0 w 1039680"/>
              <a:gd name="textAreaRight" fmla="*/ 1040040 w 1039680"/>
              <a:gd name="textAreaTop" fmla="*/ 0 h 2601720"/>
              <a:gd name="textAreaBottom" fmla="*/ 2602080 h 260172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WDM*</a:t>
            </a:r>
            <a:endParaRPr b="0" lang="en-US" sz="1600" strike="noStrike" u="none">
              <a:solidFill>
                <a:srgbClr val="000000"/>
              </a:solidFill>
              <a:effectLst/>
              <a:uFillTx/>
              <a:latin typeface="Arial"/>
            </a:endParaRPr>
          </a:p>
        </p:txBody>
      </p:sp>
      <p:sp>
        <p:nvSpPr>
          <p:cNvPr id="679" name=""/>
          <p:cNvSpPr/>
          <p:nvPr/>
        </p:nvSpPr>
        <p:spPr>
          <a:xfrm flipH="1">
            <a:off x="5301360" y="1571760"/>
            <a:ext cx="1040040" cy="2601720"/>
          </a:xfrm>
          <a:custGeom>
            <a:avLst/>
            <a:gdLst>
              <a:gd name="textAreaLeft" fmla="*/ -360 w 1040040"/>
              <a:gd name="textAreaRight" fmla="*/ 1040040 w 1040040"/>
              <a:gd name="textAreaTop" fmla="*/ 0 h 2601720"/>
              <a:gd name="textAreaBottom" fmla="*/ 2602080 h 260172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WDM</a:t>
            </a:r>
            <a:endParaRPr b="0" lang="en-US" sz="1600" strike="noStrike" u="none">
              <a:solidFill>
                <a:srgbClr val="000000"/>
              </a:solidFill>
              <a:effectLst/>
              <a:uFillTx/>
              <a:latin typeface="Arial"/>
            </a:endParaRPr>
          </a:p>
        </p:txBody>
      </p:sp>
      <p:sp>
        <p:nvSpPr>
          <p:cNvPr id="680" name=""/>
          <p:cNvSpPr/>
          <p:nvPr/>
        </p:nvSpPr>
        <p:spPr>
          <a:xfrm>
            <a:off x="3816360" y="2649600"/>
            <a:ext cx="1324080" cy="44604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Fiber</a:t>
            </a:r>
            <a:endParaRPr b="0" lang="en-US" sz="1600" strike="noStrike" u="none">
              <a:solidFill>
                <a:srgbClr val="000000"/>
              </a:solidFill>
              <a:effectLst/>
              <a:uFillTx/>
              <a:latin typeface="Arial"/>
            </a:endParaRPr>
          </a:p>
        </p:txBody>
      </p:sp>
      <p:sp>
        <p:nvSpPr>
          <p:cNvPr id="681" name=""/>
          <p:cNvSpPr/>
          <p:nvPr/>
        </p:nvSpPr>
        <p:spPr>
          <a:xfrm>
            <a:off x="6504120" y="1571760"/>
            <a:ext cx="1319040" cy="44604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Router</a:t>
            </a:r>
            <a:endParaRPr b="0" lang="en-US" sz="1600" strike="noStrike" u="none">
              <a:solidFill>
                <a:srgbClr val="000000"/>
              </a:solidFill>
              <a:effectLst/>
              <a:uFillTx/>
              <a:latin typeface="Arial"/>
            </a:endParaRPr>
          </a:p>
        </p:txBody>
      </p:sp>
      <p:sp>
        <p:nvSpPr>
          <p:cNvPr id="682" name=""/>
          <p:cNvSpPr/>
          <p:nvPr/>
        </p:nvSpPr>
        <p:spPr>
          <a:xfrm>
            <a:off x="6504120" y="2649600"/>
            <a:ext cx="1325520" cy="44604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Voice switch</a:t>
            </a:r>
            <a:endParaRPr b="0" lang="en-US" sz="1600" strike="noStrike" u="none">
              <a:solidFill>
                <a:srgbClr val="000000"/>
              </a:solidFill>
              <a:effectLst/>
              <a:uFillTx/>
              <a:latin typeface="Arial"/>
            </a:endParaRPr>
          </a:p>
        </p:txBody>
      </p:sp>
      <p:sp>
        <p:nvSpPr>
          <p:cNvPr id="683" name=""/>
          <p:cNvSpPr/>
          <p:nvPr/>
        </p:nvSpPr>
        <p:spPr>
          <a:xfrm>
            <a:off x="6504120" y="3727440"/>
            <a:ext cx="1322280" cy="44604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ATM switch</a:t>
            </a:r>
            <a:endParaRPr b="0" lang="en-US" sz="1600" strike="noStrike" u="none">
              <a:solidFill>
                <a:srgbClr val="000000"/>
              </a:solidFill>
              <a:effectLst/>
              <a:uFillTx/>
              <a:latin typeface="Arial"/>
            </a:endParaRPr>
          </a:p>
        </p:txBody>
      </p:sp>
      <p:sp>
        <p:nvSpPr>
          <p:cNvPr id="684" name=""/>
          <p:cNvSpPr/>
          <p:nvPr/>
        </p:nvSpPr>
        <p:spPr>
          <a:xfrm>
            <a:off x="138240" y="2749680"/>
            <a:ext cx="560160" cy="245880"/>
          </a:xfrm>
          <a:prstGeom prst="rect">
            <a:avLst/>
          </a:prstGeom>
          <a:noFill/>
          <a:ln w="0">
            <a:noFill/>
          </a:ln>
        </p:spPr>
        <p:style>
          <a:lnRef idx="0"/>
          <a:fillRef idx="0"/>
          <a:effectRef idx="0"/>
          <a:fontRef idx="minor"/>
        </p:style>
        <p:txBody>
          <a:bodyPr wrap="none" lIns="0" rIns="45720" tIns="0" bIns="0" anchor="t">
            <a:no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Voice</a:t>
            </a:r>
            <a:endParaRPr b="0" lang="en-US" sz="1600" strike="noStrike" u="none">
              <a:solidFill>
                <a:srgbClr val="000000"/>
              </a:solidFill>
              <a:effectLst/>
              <a:uFillTx/>
              <a:latin typeface="Arial"/>
            </a:endParaRPr>
          </a:p>
        </p:txBody>
      </p:sp>
      <p:sp>
        <p:nvSpPr>
          <p:cNvPr id="685" name=""/>
          <p:cNvSpPr/>
          <p:nvPr/>
        </p:nvSpPr>
        <p:spPr>
          <a:xfrm>
            <a:off x="138240" y="3827520"/>
            <a:ext cx="556920" cy="245880"/>
          </a:xfrm>
          <a:prstGeom prst="rect">
            <a:avLst/>
          </a:prstGeom>
          <a:noFill/>
          <a:ln w="0">
            <a:noFill/>
          </a:ln>
        </p:spPr>
        <p:style>
          <a:lnRef idx="0"/>
          <a:fillRef idx="0"/>
          <a:effectRef idx="0"/>
          <a:fontRef idx="minor"/>
        </p:style>
        <p:txBody>
          <a:bodyPr wrap="none" lIns="0" rIns="45720" tIns="0" bIns="0" anchor="t">
            <a:no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Data</a:t>
            </a:r>
            <a:endParaRPr b="0" lang="en-US" sz="1600" strike="noStrike" u="none">
              <a:solidFill>
                <a:srgbClr val="000000"/>
              </a:solidFill>
              <a:effectLst/>
              <a:uFillTx/>
              <a:latin typeface="Arial"/>
            </a:endParaRPr>
          </a:p>
        </p:txBody>
      </p:sp>
      <p:cxnSp>
        <p:nvCxnSpPr>
          <p:cNvPr id="686" name=""/>
          <p:cNvCxnSpPr>
            <a:stCxn id="674" idx="3"/>
            <a:endCxn id="675" idx="1"/>
          </p:cNvCxnSpPr>
          <p:nvPr/>
        </p:nvCxnSpPr>
        <p:spPr>
          <a:xfrm>
            <a:off x="695160" y="1794960"/>
            <a:ext cx="432720" cy="1080"/>
          </a:xfrm>
          <a:prstGeom prst="straightConnector1">
            <a:avLst/>
          </a:prstGeom>
          <a:ln w="28440">
            <a:solidFill>
              <a:srgbClr val="000000"/>
            </a:solidFill>
            <a:miter/>
            <a:tailEnd len="med" type="triangle" w="med"/>
          </a:ln>
        </p:spPr>
      </p:cxnSp>
      <p:cxnSp>
        <p:nvCxnSpPr>
          <p:cNvPr id="687" name=""/>
          <p:cNvCxnSpPr>
            <a:stCxn id="684" idx="3"/>
            <a:endCxn id="676" idx="1"/>
          </p:cNvCxnSpPr>
          <p:nvPr/>
        </p:nvCxnSpPr>
        <p:spPr>
          <a:xfrm>
            <a:off x="698040" y="2873160"/>
            <a:ext cx="429480" cy="1080"/>
          </a:xfrm>
          <a:prstGeom prst="straightConnector1">
            <a:avLst/>
          </a:prstGeom>
          <a:ln w="28440">
            <a:solidFill>
              <a:srgbClr val="000000"/>
            </a:solidFill>
            <a:miter/>
            <a:tailEnd len="med" type="triangle" w="med"/>
          </a:ln>
        </p:spPr>
      </p:cxnSp>
      <p:cxnSp>
        <p:nvCxnSpPr>
          <p:cNvPr id="688" name=""/>
          <p:cNvCxnSpPr>
            <a:stCxn id="685" idx="3"/>
            <a:endCxn id="677" idx="1"/>
          </p:cNvCxnSpPr>
          <p:nvPr/>
        </p:nvCxnSpPr>
        <p:spPr>
          <a:xfrm>
            <a:off x="695160" y="3951000"/>
            <a:ext cx="432720" cy="1080"/>
          </a:xfrm>
          <a:prstGeom prst="straightConnector1">
            <a:avLst/>
          </a:prstGeom>
          <a:ln w="28440">
            <a:solidFill>
              <a:srgbClr val="000000"/>
            </a:solidFill>
            <a:miter/>
            <a:tailEnd len="med" type="triangle" w="med"/>
          </a:ln>
        </p:spPr>
      </p:cxnSp>
      <p:sp>
        <p:nvSpPr>
          <p:cNvPr id="689" name=""/>
          <p:cNvSpPr/>
          <p:nvPr/>
        </p:nvSpPr>
        <p:spPr>
          <a:xfrm>
            <a:off x="8258040" y="1671480"/>
            <a:ext cx="559080" cy="246240"/>
          </a:xfrm>
          <a:prstGeom prst="rect">
            <a:avLst/>
          </a:prstGeom>
          <a:noFill/>
          <a:ln w="0">
            <a:noFill/>
          </a:ln>
        </p:spPr>
        <p:style>
          <a:lnRef idx="0"/>
          <a:fillRef idx="0"/>
          <a:effectRef idx="0"/>
          <a:fontRef idx="minor"/>
        </p:style>
        <p:txBody>
          <a:bodyPr wrap="none" lIns="45720" rIns="0" tIns="0" bIns="0" anchor="t">
            <a:no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IP</a:t>
            </a:r>
            <a:endParaRPr b="0" lang="en-US" sz="1600" strike="noStrike" u="none">
              <a:solidFill>
                <a:srgbClr val="000000"/>
              </a:solidFill>
              <a:effectLst/>
              <a:uFillTx/>
              <a:latin typeface="Arial"/>
            </a:endParaRPr>
          </a:p>
        </p:txBody>
      </p:sp>
      <p:sp>
        <p:nvSpPr>
          <p:cNvPr id="690" name=""/>
          <p:cNvSpPr/>
          <p:nvPr/>
        </p:nvSpPr>
        <p:spPr>
          <a:xfrm>
            <a:off x="8258040" y="2749680"/>
            <a:ext cx="560520" cy="245880"/>
          </a:xfrm>
          <a:prstGeom prst="rect">
            <a:avLst/>
          </a:prstGeom>
          <a:noFill/>
          <a:ln w="0">
            <a:noFill/>
          </a:ln>
        </p:spPr>
        <p:style>
          <a:lnRef idx="0"/>
          <a:fillRef idx="0"/>
          <a:effectRef idx="0"/>
          <a:fontRef idx="minor"/>
        </p:style>
        <p:txBody>
          <a:bodyPr wrap="none" lIns="45720" rIns="0" tIns="0" bIns="0" anchor="t">
            <a:no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Voice</a:t>
            </a:r>
            <a:endParaRPr b="0" lang="en-US" sz="1600" strike="noStrike" u="none">
              <a:solidFill>
                <a:srgbClr val="000000"/>
              </a:solidFill>
              <a:effectLst/>
              <a:uFillTx/>
              <a:latin typeface="Arial"/>
            </a:endParaRPr>
          </a:p>
        </p:txBody>
      </p:sp>
      <p:sp>
        <p:nvSpPr>
          <p:cNvPr id="691" name=""/>
          <p:cNvSpPr/>
          <p:nvPr/>
        </p:nvSpPr>
        <p:spPr>
          <a:xfrm>
            <a:off x="8258040" y="3827520"/>
            <a:ext cx="559080" cy="245880"/>
          </a:xfrm>
          <a:prstGeom prst="rect">
            <a:avLst/>
          </a:prstGeom>
          <a:noFill/>
          <a:ln w="0">
            <a:noFill/>
          </a:ln>
        </p:spPr>
        <p:style>
          <a:lnRef idx="0"/>
          <a:fillRef idx="0"/>
          <a:effectRef idx="0"/>
          <a:fontRef idx="minor"/>
        </p:style>
        <p:txBody>
          <a:bodyPr wrap="none" lIns="45720" rIns="0" tIns="0" bIns="0" anchor="t">
            <a:no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Data</a:t>
            </a:r>
            <a:endParaRPr b="0" lang="en-US" sz="1600" strike="noStrike" u="none">
              <a:solidFill>
                <a:srgbClr val="000000"/>
              </a:solidFill>
              <a:effectLst/>
              <a:uFillTx/>
              <a:latin typeface="Arial"/>
            </a:endParaRPr>
          </a:p>
        </p:txBody>
      </p:sp>
      <p:cxnSp>
        <p:nvCxnSpPr>
          <p:cNvPr id="692" name=""/>
          <p:cNvCxnSpPr>
            <a:stCxn id="689" idx="1"/>
            <a:endCxn id="681" idx="3"/>
          </p:cNvCxnSpPr>
          <p:nvPr/>
        </p:nvCxnSpPr>
        <p:spPr>
          <a:xfrm flipH="1">
            <a:off x="7822800" y="1794960"/>
            <a:ext cx="435600" cy="1080"/>
          </a:xfrm>
          <a:prstGeom prst="straightConnector1">
            <a:avLst/>
          </a:prstGeom>
          <a:ln w="28440">
            <a:solidFill>
              <a:srgbClr val="000000"/>
            </a:solidFill>
            <a:miter/>
            <a:headEnd len="med" type="triangle" w="med"/>
          </a:ln>
        </p:spPr>
      </p:cxnSp>
      <p:cxnSp>
        <p:nvCxnSpPr>
          <p:cNvPr id="693" name=""/>
          <p:cNvCxnSpPr>
            <a:stCxn id="690" idx="1"/>
            <a:endCxn id="682" idx="3"/>
          </p:cNvCxnSpPr>
          <p:nvPr/>
        </p:nvCxnSpPr>
        <p:spPr>
          <a:xfrm flipH="1">
            <a:off x="7829280" y="2873160"/>
            <a:ext cx="429120" cy="1080"/>
          </a:xfrm>
          <a:prstGeom prst="straightConnector1">
            <a:avLst/>
          </a:prstGeom>
          <a:ln w="28440">
            <a:solidFill>
              <a:srgbClr val="000000"/>
            </a:solidFill>
            <a:miter/>
            <a:headEnd len="med" type="triangle" w="med"/>
          </a:ln>
        </p:spPr>
      </p:cxnSp>
      <p:cxnSp>
        <p:nvCxnSpPr>
          <p:cNvPr id="694" name=""/>
          <p:cNvCxnSpPr>
            <a:stCxn id="691" idx="1"/>
            <a:endCxn id="683" idx="3"/>
          </p:cNvCxnSpPr>
          <p:nvPr/>
        </p:nvCxnSpPr>
        <p:spPr>
          <a:xfrm flipH="1">
            <a:off x="7825680" y="3951000"/>
            <a:ext cx="432360" cy="1080"/>
          </a:xfrm>
          <a:prstGeom prst="straightConnector1">
            <a:avLst/>
          </a:prstGeom>
          <a:ln w="28440">
            <a:solidFill>
              <a:srgbClr val="000000"/>
            </a:solidFill>
            <a:miter/>
            <a:headEnd len="med" type="triangle" w="med"/>
          </a:ln>
        </p:spPr>
      </p:cxnSp>
      <p:sp>
        <p:nvSpPr>
          <p:cNvPr id="3" name="PlaceHolder 2"/>
          <p:cNvSpPr>
            <a:spLocks noGrp="1"/>
          </p:cNvSpPr>
          <p:nvPr>
            <p:ph type="sldNum" idx="2"/>
          </p:nvPr>
        </p:nvSpPr>
        <p:spPr/>
        <p:txBody>
          <a:bodyPr/>
          <a:p>
            <a:fld id="{BB294C6D-E9C3-4CBB-91F0-8BAA3BD0CD44}"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5" name="McK Measure"/>
          <p:cNvSpPr/>
          <p:nvPr/>
        </p:nvSpPr>
        <p:spPr>
          <a:xfrm>
            <a:off x="137160" y="547560"/>
            <a:ext cx="8118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 Billions</a:t>
            </a:r>
            <a:endParaRPr b="0" lang="en-US" sz="1600" strike="noStrike" u="none">
              <a:solidFill>
                <a:srgbClr val="000000"/>
              </a:solidFill>
              <a:effectLst/>
              <a:uFillTx/>
              <a:latin typeface="Arial"/>
            </a:endParaRPr>
          </a:p>
        </p:txBody>
      </p:sp>
      <p:sp>
        <p:nvSpPr>
          <p:cNvPr id="696" name="McK Footnote"/>
          <p:cNvSpPr/>
          <p:nvPr/>
        </p:nvSpPr>
        <p:spPr>
          <a:xfrm>
            <a:off x="138240" y="6237720"/>
            <a:ext cx="8686800" cy="39168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Total of ATM, Frame Relay, X.25, xDSL, and ISDN</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Dataquest; Forrester</a:t>
            </a:r>
            <a:endParaRPr b="0" lang="en-US" sz="1200" strike="noStrike" u="none">
              <a:solidFill>
                <a:srgbClr val="000000"/>
              </a:solidFill>
              <a:effectLst/>
              <a:uFillTx/>
              <a:latin typeface="Arial"/>
            </a:endParaRPr>
          </a:p>
        </p:txBody>
      </p:sp>
      <p:sp>
        <p:nvSpPr>
          <p:cNvPr id="697"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DEMAND FOR BACKBONE-RELATED SERVICES</a:t>
            </a:r>
            <a:endParaRPr b="1" lang="en-US" sz="1900" strike="noStrike" u="none">
              <a:solidFill>
                <a:srgbClr val="000000"/>
              </a:solidFill>
              <a:effectLst/>
              <a:uFillTx/>
              <a:latin typeface="Arial"/>
            </a:endParaRPr>
          </a:p>
        </p:txBody>
      </p:sp>
      <p:graphicFrame>
        <p:nvGraphicFramePr>
          <p:cNvPr id="698" name=""/>
          <p:cNvGraphicFramePr/>
          <p:nvPr/>
        </p:nvGraphicFramePr>
        <p:xfrm>
          <a:off x="1492200" y="1498680"/>
          <a:ext cx="6265800" cy="4002120"/>
        </p:xfrm>
        <a:graphic>
          <a:graphicData uri="http://schemas.openxmlformats.org/presentationml/2006/ole">
            <p:oleObj r:id="rId1" spid="">
              <p:embed/>
              <p:pic>
                <p:nvPicPr>
                  <p:cNvPr id="699" name="" descr=""/>
                  <p:cNvPicPr/>
                  <p:nvPr/>
                </p:nvPicPr>
                <p:blipFill>
                  <a:blip r:embed="rId2"/>
                  <a:stretch/>
                </p:blipFill>
                <p:spPr>
                  <a:xfrm>
                    <a:off x="1492200" y="1498680"/>
                    <a:ext cx="6265800" cy="4002120"/>
                  </a:xfrm>
                  <a:prstGeom prst="rect">
                    <a:avLst/>
                  </a:prstGeom>
                  <a:noFill/>
                  <a:ln w="0">
                    <a:noFill/>
                  </a:ln>
                </p:spPr>
              </p:pic>
            </p:oleObj>
          </a:graphicData>
        </a:graphic>
      </p:graphicFrame>
      <p:sp>
        <p:nvSpPr>
          <p:cNvPr id="700" name=""/>
          <p:cNvSpPr/>
          <p:nvPr/>
        </p:nvSpPr>
        <p:spPr>
          <a:xfrm>
            <a:off x="135360" y="2798280"/>
            <a:ext cx="131400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Residential Internet</a:t>
            </a:r>
            <a:endParaRPr b="0" lang="en-US" sz="1200" strike="noStrike" u="none">
              <a:solidFill>
                <a:srgbClr val="000000"/>
              </a:solidFill>
              <a:effectLst/>
              <a:uFillTx/>
              <a:latin typeface="Arial"/>
            </a:endParaRPr>
          </a:p>
        </p:txBody>
      </p:sp>
      <p:sp>
        <p:nvSpPr>
          <p:cNvPr id="701" name=""/>
          <p:cNvSpPr/>
          <p:nvPr/>
        </p:nvSpPr>
        <p:spPr>
          <a:xfrm>
            <a:off x="1673280" y="2624040"/>
            <a:ext cx="6620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107</a:t>
            </a:r>
            <a:endParaRPr b="0" lang="en-US" sz="1200" strike="noStrike" u="none">
              <a:solidFill>
                <a:srgbClr val="000000"/>
              </a:solidFill>
              <a:effectLst/>
              <a:uFillTx/>
              <a:latin typeface="Arial"/>
            </a:endParaRPr>
          </a:p>
        </p:txBody>
      </p:sp>
      <p:sp>
        <p:nvSpPr>
          <p:cNvPr id="702" name=""/>
          <p:cNvSpPr/>
          <p:nvPr/>
        </p:nvSpPr>
        <p:spPr>
          <a:xfrm>
            <a:off x="2736720" y="2509920"/>
            <a:ext cx="6620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115</a:t>
            </a:r>
            <a:endParaRPr b="0" lang="en-US" sz="1200" strike="noStrike" u="none">
              <a:solidFill>
                <a:srgbClr val="000000"/>
              </a:solidFill>
              <a:effectLst/>
              <a:uFillTx/>
              <a:latin typeface="Arial"/>
            </a:endParaRPr>
          </a:p>
        </p:txBody>
      </p:sp>
      <p:sp>
        <p:nvSpPr>
          <p:cNvPr id="703" name=""/>
          <p:cNvSpPr/>
          <p:nvPr/>
        </p:nvSpPr>
        <p:spPr>
          <a:xfrm>
            <a:off x="3778200" y="2347920"/>
            <a:ext cx="6620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125</a:t>
            </a:r>
            <a:endParaRPr b="0" lang="en-US" sz="1200" strike="noStrike" u="none">
              <a:solidFill>
                <a:srgbClr val="000000"/>
              </a:solidFill>
              <a:effectLst/>
              <a:uFillTx/>
              <a:latin typeface="Arial"/>
            </a:endParaRPr>
          </a:p>
        </p:txBody>
      </p:sp>
      <p:sp>
        <p:nvSpPr>
          <p:cNvPr id="704" name=""/>
          <p:cNvSpPr/>
          <p:nvPr/>
        </p:nvSpPr>
        <p:spPr>
          <a:xfrm>
            <a:off x="4799160" y="2131920"/>
            <a:ext cx="67140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137</a:t>
            </a:r>
            <a:endParaRPr b="0" lang="en-US" sz="1200" strike="noStrike" u="none">
              <a:solidFill>
                <a:srgbClr val="000000"/>
              </a:solidFill>
              <a:effectLst/>
              <a:uFillTx/>
              <a:latin typeface="Arial"/>
            </a:endParaRPr>
          </a:p>
        </p:txBody>
      </p:sp>
      <p:sp>
        <p:nvSpPr>
          <p:cNvPr id="705" name=""/>
          <p:cNvSpPr/>
          <p:nvPr/>
        </p:nvSpPr>
        <p:spPr>
          <a:xfrm>
            <a:off x="5816520" y="1846440"/>
            <a:ext cx="67176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152</a:t>
            </a:r>
            <a:endParaRPr b="0" lang="en-US" sz="1200" strike="noStrike" u="none">
              <a:solidFill>
                <a:srgbClr val="000000"/>
              </a:solidFill>
              <a:effectLst/>
              <a:uFillTx/>
              <a:latin typeface="Arial"/>
            </a:endParaRPr>
          </a:p>
        </p:txBody>
      </p:sp>
      <p:sp>
        <p:nvSpPr>
          <p:cNvPr id="706" name=""/>
          <p:cNvSpPr/>
          <p:nvPr/>
        </p:nvSpPr>
        <p:spPr>
          <a:xfrm>
            <a:off x="6843600" y="1504800"/>
            <a:ext cx="67176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170</a:t>
            </a:r>
            <a:endParaRPr b="0" lang="en-US" sz="1200" strike="noStrike" u="none">
              <a:solidFill>
                <a:srgbClr val="000000"/>
              </a:solidFill>
              <a:effectLst/>
              <a:uFillTx/>
              <a:latin typeface="Arial"/>
            </a:endParaRPr>
          </a:p>
        </p:txBody>
      </p:sp>
      <p:sp>
        <p:nvSpPr>
          <p:cNvPr id="707" name=""/>
          <p:cNvSpPr/>
          <p:nvPr/>
        </p:nvSpPr>
        <p:spPr>
          <a:xfrm>
            <a:off x="136440" y="2963520"/>
            <a:ext cx="9831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Data services*</a:t>
            </a:r>
            <a:endParaRPr b="0" lang="en-US" sz="1200" strike="noStrike" u="none">
              <a:solidFill>
                <a:srgbClr val="000000"/>
              </a:solidFill>
              <a:effectLst/>
              <a:uFillTx/>
              <a:latin typeface="Arial"/>
            </a:endParaRPr>
          </a:p>
        </p:txBody>
      </p:sp>
      <p:sp>
        <p:nvSpPr>
          <p:cNvPr id="708" name=""/>
          <p:cNvSpPr/>
          <p:nvPr/>
        </p:nvSpPr>
        <p:spPr>
          <a:xfrm>
            <a:off x="136440" y="3261960"/>
            <a:ext cx="7545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Private line</a:t>
            </a:r>
            <a:endParaRPr b="0" lang="en-US" sz="1200" strike="noStrike" u="none">
              <a:solidFill>
                <a:srgbClr val="000000"/>
              </a:solidFill>
              <a:effectLst/>
              <a:uFillTx/>
              <a:latin typeface="Arial"/>
            </a:endParaRPr>
          </a:p>
        </p:txBody>
      </p:sp>
      <p:sp>
        <p:nvSpPr>
          <p:cNvPr id="709" name=""/>
          <p:cNvSpPr/>
          <p:nvPr/>
        </p:nvSpPr>
        <p:spPr>
          <a:xfrm>
            <a:off x="136440" y="2595240"/>
            <a:ext cx="1178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Business Internet</a:t>
            </a:r>
            <a:endParaRPr b="0" lang="en-US" sz="1200" strike="noStrike" u="none">
              <a:solidFill>
                <a:srgbClr val="000000"/>
              </a:solidFill>
              <a:effectLst/>
              <a:uFillTx/>
              <a:latin typeface="Arial"/>
            </a:endParaRPr>
          </a:p>
        </p:txBody>
      </p:sp>
      <p:sp>
        <p:nvSpPr>
          <p:cNvPr id="710" name=""/>
          <p:cNvSpPr/>
          <p:nvPr/>
        </p:nvSpPr>
        <p:spPr>
          <a:xfrm>
            <a:off x="136800" y="4195440"/>
            <a:ext cx="61920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Voice toll</a:t>
            </a:r>
            <a:endParaRPr b="0" lang="en-US" sz="1200" strike="noStrike" u="none">
              <a:solidFill>
                <a:srgbClr val="000000"/>
              </a:solidFill>
              <a:effectLst/>
              <a:uFillTx/>
              <a:latin typeface="Arial"/>
            </a:endParaRPr>
          </a:p>
        </p:txBody>
      </p:sp>
      <p:sp>
        <p:nvSpPr>
          <p:cNvPr id="711" name=""/>
          <p:cNvSpPr/>
          <p:nvPr/>
        </p:nvSpPr>
        <p:spPr>
          <a:xfrm flipH="1" flipV="1">
            <a:off x="1378080" y="2720520"/>
            <a:ext cx="342720" cy="203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12" name=""/>
          <p:cNvSpPr/>
          <p:nvPr/>
        </p:nvSpPr>
        <p:spPr>
          <a:xfrm>
            <a:off x="137880" y="2226960"/>
            <a:ext cx="7545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Wholesale</a:t>
            </a:r>
            <a:endParaRPr b="0" lang="en-US" sz="1200" strike="noStrike" u="none">
              <a:solidFill>
                <a:srgbClr val="000000"/>
              </a:solidFill>
              <a:effectLst/>
              <a:uFillTx/>
              <a:latin typeface="Arial"/>
            </a:endParaRPr>
          </a:p>
        </p:txBody>
      </p:sp>
      <p:sp>
        <p:nvSpPr>
          <p:cNvPr id="713" name=""/>
          <p:cNvSpPr/>
          <p:nvPr/>
        </p:nvSpPr>
        <p:spPr>
          <a:xfrm>
            <a:off x="7784280" y="221112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35</a:t>
            </a:r>
            <a:endParaRPr b="0" lang="en-US" sz="1200" strike="noStrike" u="none">
              <a:solidFill>
                <a:srgbClr val="000000"/>
              </a:solidFill>
              <a:effectLst/>
              <a:uFillTx/>
              <a:latin typeface="Arial"/>
            </a:endParaRPr>
          </a:p>
        </p:txBody>
      </p:sp>
      <p:sp>
        <p:nvSpPr>
          <p:cNvPr id="714" name=""/>
          <p:cNvSpPr/>
          <p:nvPr/>
        </p:nvSpPr>
        <p:spPr>
          <a:xfrm>
            <a:off x="7784280" y="263952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41</a:t>
            </a:r>
            <a:endParaRPr b="0" lang="en-US" sz="1200" strike="noStrike" u="none">
              <a:solidFill>
                <a:srgbClr val="000000"/>
              </a:solidFill>
              <a:effectLst/>
              <a:uFillTx/>
              <a:latin typeface="Arial"/>
            </a:endParaRPr>
          </a:p>
        </p:txBody>
      </p:sp>
      <p:sp>
        <p:nvSpPr>
          <p:cNvPr id="715" name=""/>
          <p:cNvSpPr/>
          <p:nvPr/>
        </p:nvSpPr>
        <p:spPr>
          <a:xfrm>
            <a:off x="7784640" y="302400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6</a:t>
            </a:r>
            <a:endParaRPr b="0" lang="en-US" sz="1200" strike="noStrike" u="none">
              <a:solidFill>
                <a:srgbClr val="000000"/>
              </a:solidFill>
              <a:effectLst/>
              <a:uFillTx/>
              <a:latin typeface="Arial"/>
            </a:endParaRPr>
          </a:p>
        </p:txBody>
      </p:sp>
      <p:sp>
        <p:nvSpPr>
          <p:cNvPr id="716" name=""/>
          <p:cNvSpPr/>
          <p:nvPr/>
        </p:nvSpPr>
        <p:spPr>
          <a:xfrm>
            <a:off x="7784280" y="183636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75</a:t>
            </a:r>
            <a:endParaRPr b="0" lang="en-US" sz="1200" strike="noStrike" u="none">
              <a:solidFill>
                <a:srgbClr val="000000"/>
              </a:solidFill>
              <a:effectLst/>
              <a:uFillTx/>
              <a:latin typeface="Arial"/>
            </a:endParaRPr>
          </a:p>
        </p:txBody>
      </p:sp>
      <p:sp>
        <p:nvSpPr>
          <p:cNvPr id="717" name=""/>
          <p:cNvSpPr/>
          <p:nvPr/>
        </p:nvSpPr>
        <p:spPr>
          <a:xfrm>
            <a:off x="7784640" y="419544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a:t>
            </a:r>
            <a:endParaRPr b="0" lang="en-US" sz="1200" strike="noStrike" u="none">
              <a:solidFill>
                <a:srgbClr val="000000"/>
              </a:solidFill>
              <a:effectLst/>
              <a:uFillTx/>
              <a:latin typeface="Arial"/>
            </a:endParaRPr>
          </a:p>
        </p:txBody>
      </p:sp>
      <p:sp>
        <p:nvSpPr>
          <p:cNvPr id="718" name=""/>
          <p:cNvSpPr/>
          <p:nvPr/>
        </p:nvSpPr>
        <p:spPr>
          <a:xfrm>
            <a:off x="7783920" y="1321920"/>
            <a:ext cx="525960" cy="36612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CAGR</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Percent</a:t>
            </a:r>
            <a:endParaRPr b="0" lang="en-US" sz="1200" strike="noStrike" u="none">
              <a:solidFill>
                <a:srgbClr val="000000"/>
              </a:solidFill>
              <a:effectLst/>
              <a:uFillTx/>
              <a:latin typeface="Arial"/>
            </a:endParaRPr>
          </a:p>
        </p:txBody>
      </p:sp>
      <p:sp>
        <p:nvSpPr>
          <p:cNvPr id="719" name=""/>
          <p:cNvSpPr/>
          <p:nvPr/>
        </p:nvSpPr>
        <p:spPr>
          <a:xfrm flipH="1" flipV="1">
            <a:off x="1476360" y="2917800"/>
            <a:ext cx="263520" cy="108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B4C25DAD-9361-42E2-97B0-316DC4A618E3}"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0" name=""/>
          <p:cNvSpPr/>
          <p:nvPr/>
        </p:nvSpPr>
        <p:spPr>
          <a:xfrm>
            <a:off x="1031760" y="3727440"/>
            <a:ext cx="3888000" cy="957240"/>
          </a:xfrm>
          <a:custGeom>
            <a:avLst/>
            <a:gdLst/>
            <a:ahLst/>
            <a:rect l="l" t="t" r="r" b="b"/>
            <a:pathLst>
              <a:path w="2778" h="678">
                <a:moveTo>
                  <a:pt x="0" y="114"/>
                </a:moveTo>
                <a:lnTo>
                  <a:pt x="2778" y="0"/>
                </a:lnTo>
                <a:lnTo>
                  <a:pt x="2778" y="678"/>
                </a:lnTo>
                <a:lnTo>
                  <a:pt x="0" y="678"/>
                </a:lnTo>
                <a:lnTo>
                  <a:pt x="0" y="114"/>
                </a:lnTo>
                <a:close/>
              </a:path>
            </a:pathLst>
          </a:custGeom>
          <a:solidFill>
            <a:srgbClr val="d0d0d0"/>
          </a:solidFill>
          <a:ln w="0">
            <a:noFill/>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aphicFrame>
        <p:nvGraphicFramePr>
          <p:cNvPr id="721" name=""/>
          <p:cNvGraphicFramePr/>
          <p:nvPr/>
        </p:nvGraphicFramePr>
        <p:xfrm>
          <a:off x="79200" y="1770120"/>
          <a:ext cx="5085000" cy="3338280"/>
        </p:xfrm>
        <a:graphic>
          <a:graphicData uri="http://schemas.openxmlformats.org/presentationml/2006/ole">
            <p:oleObj r:id="rId1" spid="">
              <p:embed/>
              <p:pic>
                <p:nvPicPr>
                  <p:cNvPr id="722" name="" descr=""/>
                  <p:cNvPicPr/>
                  <p:nvPr/>
                </p:nvPicPr>
                <p:blipFill>
                  <a:blip r:embed="rId2"/>
                  <a:stretch/>
                </p:blipFill>
                <p:spPr>
                  <a:xfrm>
                    <a:off x="79200" y="1770120"/>
                    <a:ext cx="5085000" cy="3338280"/>
                  </a:xfrm>
                  <a:prstGeom prst="rect">
                    <a:avLst/>
                  </a:prstGeom>
                  <a:noFill/>
                  <a:ln w="0">
                    <a:noFill/>
                  </a:ln>
                </p:spPr>
              </p:pic>
            </p:oleObj>
          </a:graphicData>
        </a:graphic>
      </p:graphicFrame>
      <p:sp>
        <p:nvSpPr>
          <p:cNvPr id="723" name="McK Footnote"/>
          <p:cNvSpPr/>
          <p:nvPr/>
        </p:nvSpPr>
        <p:spPr>
          <a:xfrm>
            <a:off x="138240" y="6446160"/>
            <a:ext cx="8686800" cy="18324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FCC; Salomon Brothers; McKinsey analysis</a:t>
            </a:r>
            <a:endParaRPr b="0" lang="en-US" sz="1200" strike="noStrike" u="none">
              <a:solidFill>
                <a:srgbClr val="000000"/>
              </a:solidFill>
              <a:effectLst/>
              <a:uFillTx/>
              <a:latin typeface="Arial"/>
            </a:endParaRPr>
          </a:p>
        </p:txBody>
      </p:sp>
      <p:sp>
        <p:nvSpPr>
          <p:cNvPr id="724"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BACKBONE CAPACITY DEMAND GROWTH SCENARIOS</a:t>
            </a:r>
            <a:endParaRPr b="1" lang="en-US" sz="1900" strike="noStrike" u="none">
              <a:solidFill>
                <a:srgbClr val="000000"/>
              </a:solidFill>
              <a:effectLst/>
              <a:uFillTx/>
              <a:latin typeface="Arial"/>
            </a:endParaRPr>
          </a:p>
        </p:txBody>
      </p:sp>
      <p:sp>
        <p:nvSpPr>
          <p:cNvPr id="725" name=""/>
          <p:cNvSpPr/>
          <p:nvPr/>
        </p:nvSpPr>
        <p:spPr>
          <a:xfrm>
            <a:off x="156960" y="1272240"/>
            <a:ext cx="2634480" cy="36612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Demand – U.S. voice and data traffic</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Terabits per day, log scale</a:t>
            </a:r>
            <a:endParaRPr b="0" lang="en-US" sz="1200" strike="noStrike" u="none">
              <a:solidFill>
                <a:srgbClr val="000000"/>
              </a:solidFill>
              <a:effectLst/>
              <a:uFillTx/>
              <a:latin typeface="Arial"/>
            </a:endParaRPr>
          </a:p>
        </p:txBody>
      </p:sp>
      <p:sp>
        <p:nvSpPr>
          <p:cNvPr id="726" name=""/>
          <p:cNvSpPr/>
          <p:nvPr/>
        </p:nvSpPr>
        <p:spPr>
          <a:xfrm>
            <a:off x="3948120" y="1272240"/>
            <a:ext cx="1779480" cy="366120"/>
          </a:xfrm>
          <a:prstGeom prst="rect">
            <a:avLst/>
          </a:prstGeom>
          <a:noFill/>
          <a:ln w="0">
            <a:noFill/>
          </a:ln>
        </p:spPr>
        <p:style>
          <a:lnRef idx="0"/>
          <a:fillRef idx="0"/>
          <a:effectRef idx="0"/>
          <a:fontRef idx="minor"/>
        </p:style>
        <p:txBody>
          <a:bodyPr wrap="none" lIns="0" rIns="0" tIns="0" bIns="0" anchor="b">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Capacity</a:t>
            </a:r>
            <a:endParaRPr b="0" lang="en-US" sz="1200" strike="noStrike" u="none">
              <a:solidFill>
                <a:srgbClr val="000000"/>
              </a:solidFill>
              <a:effectLst/>
              <a:uFillTx/>
              <a:latin typeface="Arial"/>
            </a:endParaRPr>
          </a:p>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Number of DS-3s required</a:t>
            </a:r>
            <a:endParaRPr b="0" lang="en-US" sz="1200" strike="noStrike" u="none">
              <a:solidFill>
                <a:srgbClr val="000000"/>
              </a:solidFill>
              <a:effectLst/>
              <a:uFillTx/>
              <a:latin typeface="Arial"/>
            </a:endParaRPr>
          </a:p>
        </p:txBody>
      </p:sp>
      <p:grpSp>
        <p:nvGrpSpPr>
          <p:cNvPr id="727" name=""/>
          <p:cNvGrpSpPr/>
          <p:nvPr/>
        </p:nvGrpSpPr>
        <p:grpSpPr>
          <a:xfrm>
            <a:off x="1031760" y="2465280"/>
            <a:ext cx="3897000" cy="1381320"/>
            <a:chOff x="1031760" y="2465280"/>
            <a:chExt cx="3897000" cy="1381320"/>
          </a:xfrm>
        </p:grpSpPr>
        <p:sp>
          <p:nvSpPr>
            <p:cNvPr id="728" name=""/>
            <p:cNvSpPr/>
            <p:nvPr/>
          </p:nvSpPr>
          <p:spPr>
            <a:xfrm flipV="1">
              <a:off x="1031760" y="3335400"/>
              <a:ext cx="3897000" cy="5112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29" name=""/>
            <p:cNvSpPr/>
            <p:nvPr/>
          </p:nvSpPr>
          <p:spPr>
            <a:xfrm>
              <a:off x="1031760" y="2465280"/>
              <a:ext cx="3897000" cy="1381320"/>
            </a:xfrm>
            <a:custGeom>
              <a:avLst/>
              <a:gdLst/>
              <a:ahLst/>
              <a:rect l="l" t="t" r="r" b="b"/>
              <a:pathLst>
                <a:path w="2784" h="972">
                  <a:moveTo>
                    <a:pt x="0" y="972"/>
                  </a:moveTo>
                  <a:lnTo>
                    <a:pt x="1212" y="816"/>
                  </a:lnTo>
                  <a:lnTo>
                    <a:pt x="2784" y="0"/>
                  </a:ln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pSp>
      <p:sp>
        <p:nvSpPr>
          <p:cNvPr id="730" name=""/>
          <p:cNvSpPr/>
          <p:nvPr/>
        </p:nvSpPr>
        <p:spPr>
          <a:xfrm>
            <a:off x="2528640" y="4164840"/>
            <a:ext cx="40716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Voice</a:t>
            </a:r>
            <a:endParaRPr b="0" lang="en-US" sz="1200" strike="noStrike" u="none">
              <a:solidFill>
                <a:srgbClr val="000000"/>
              </a:solidFill>
              <a:effectLst/>
              <a:uFillTx/>
              <a:latin typeface="Arial"/>
            </a:endParaRPr>
          </a:p>
        </p:txBody>
      </p:sp>
      <p:sp>
        <p:nvSpPr>
          <p:cNvPr id="731" name=""/>
          <p:cNvSpPr/>
          <p:nvPr/>
        </p:nvSpPr>
        <p:spPr>
          <a:xfrm>
            <a:off x="5047920" y="1850400"/>
            <a:ext cx="67860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4,000,000</a:t>
            </a:r>
            <a:endParaRPr b="0" lang="en-US" sz="1200" strike="noStrike" u="none">
              <a:solidFill>
                <a:srgbClr val="000000"/>
              </a:solidFill>
              <a:effectLst/>
              <a:uFillTx/>
              <a:latin typeface="Arial"/>
            </a:endParaRPr>
          </a:p>
        </p:txBody>
      </p:sp>
      <p:sp>
        <p:nvSpPr>
          <p:cNvPr id="732" name=""/>
          <p:cNvSpPr/>
          <p:nvPr/>
        </p:nvSpPr>
        <p:spPr>
          <a:xfrm>
            <a:off x="5047920" y="2391840"/>
            <a:ext cx="55152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400,000</a:t>
            </a:r>
            <a:endParaRPr b="0" lang="en-US" sz="1200" strike="noStrike" u="none">
              <a:solidFill>
                <a:srgbClr val="000000"/>
              </a:solidFill>
              <a:effectLst/>
              <a:uFillTx/>
              <a:latin typeface="Arial"/>
            </a:endParaRPr>
          </a:p>
        </p:txBody>
      </p:sp>
      <p:sp>
        <p:nvSpPr>
          <p:cNvPr id="733" name=""/>
          <p:cNvSpPr/>
          <p:nvPr/>
        </p:nvSpPr>
        <p:spPr>
          <a:xfrm>
            <a:off x="5048280" y="2932920"/>
            <a:ext cx="46692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40,000</a:t>
            </a:r>
            <a:endParaRPr b="0" lang="en-US" sz="1200" strike="noStrike" u="none">
              <a:solidFill>
                <a:srgbClr val="000000"/>
              </a:solidFill>
              <a:effectLst/>
              <a:uFillTx/>
              <a:latin typeface="Arial"/>
            </a:endParaRPr>
          </a:p>
        </p:txBody>
      </p:sp>
      <p:sp>
        <p:nvSpPr>
          <p:cNvPr id="734" name=""/>
          <p:cNvSpPr/>
          <p:nvPr/>
        </p:nvSpPr>
        <p:spPr>
          <a:xfrm>
            <a:off x="5048640" y="3494880"/>
            <a:ext cx="38196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4,000</a:t>
            </a:r>
            <a:endParaRPr b="0" lang="en-US" sz="1200" strike="noStrike" u="none">
              <a:solidFill>
                <a:srgbClr val="000000"/>
              </a:solidFill>
              <a:effectLst/>
              <a:uFillTx/>
              <a:latin typeface="Arial"/>
            </a:endParaRPr>
          </a:p>
        </p:txBody>
      </p:sp>
      <p:sp>
        <p:nvSpPr>
          <p:cNvPr id="735" name=""/>
          <p:cNvSpPr/>
          <p:nvPr/>
        </p:nvSpPr>
        <p:spPr>
          <a:xfrm>
            <a:off x="5048640" y="4037760"/>
            <a:ext cx="25488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400</a:t>
            </a:r>
            <a:endParaRPr b="0" lang="en-US" sz="1200" strike="noStrike" u="none">
              <a:solidFill>
                <a:srgbClr val="000000"/>
              </a:solidFill>
              <a:effectLst/>
              <a:uFillTx/>
              <a:latin typeface="Arial"/>
            </a:endParaRPr>
          </a:p>
        </p:txBody>
      </p:sp>
      <p:sp>
        <p:nvSpPr>
          <p:cNvPr id="736" name=""/>
          <p:cNvSpPr/>
          <p:nvPr/>
        </p:nvSpPr>
        <p:spPr>
          <a:xfrm>
            <a:off x="5049000" y="4560120"/>
            <a:ext cx="17028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40</a:t>
            </a:r>
            <a:endParaRPr b="0" lang="en-US" sz="1200" strike="noStrike" u="none">
              <a:solidFill>
                <a:srgbClr val="000000"/>
              </a:solidFill>
              <a:effectLst/>
              <a:uFillTx/>
              <a:latin typeface="Arial"/>
            </a:endParaRPr>
          </a:p>
        </p:txBody>
      </p:sp>
      <p:sp>
        <p:nvSpPr>
          <p:cNvPr id="737" name=""/>
          <p:cNvSpPr/>
          <p:nvPr/>
        </p:nvSpPr>
        <p:spPr>
          <a:xfrm>
            <a:off x="3235680" y="3561840"/>
            <a:ext cx="33120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Data</a:t>
            </a:r>
            <a:endParaRPr b="0" lang="en-US" sz="1200" strike="noStrike" u="none">
              <a:solidFill>
                <a:srgbClr val="000000"/>
              </a:solidFill>
              <a:effectLst/>
              <a:uFillTx/>
              <a:latin typeface="Arial"/>
            </a:endParaRPr>
          </a:p>
        </p:txBody>
      </p:sp>
      <p:sp>
        <p:nvSpPr>
          <p:cNvPr id="738" name=""/>
          <p:cNvSpPr/>
          <p:nvPr/>
        </p:nvSpPr>
        <p:spPr>
          <a:xfrm rot="21167400">
            <a:off x="3552480" y="3215520"/>
            <a:ext cx="88164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150% CAGR</a:t>
            </a:r>
            <a:endParaRPr b="0" lang="en-US" sz="1200" strike="noStrike" u="none">
              <a:solidFill>
                <a:srgbClr val="000000"/>
              </a:solidFill>
              <a:effectLst/>
              <a:uFillTx/>
              <a:latin typeface="Arial"/>
            </a:endParaRPr>
          </a:p>
        </p:txBody>
      </p:sp>
      <p:sp>
        <p:nvSpPr>
          <p:cNvPr id="739" name=""/>
          <p:cNvSpPr/>
          <p:nvPr/>
        </p:nvSpPr>
        <p:spPr>
          <a:xfrm rot="19999800">
            <a:off x="3303000" y="2765880"/>
            <a:ext cx="88164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300% CAGR</a:t>
            </a:r>
            <a:endParaRPr b="0" lang="en-US" sz="1200" strike="noStrike" u="none">
              <a:solidFill>
                <a:srgbClr val="000000"/>
              </a:solidFill>
              <a:effectLst/>
              <a:uFillTx/>
              <a:latin typeface="Arial"/>
            </a:endParaRPr>
          </a:p>
        </p:txBody>
      </p:sp>
      <p:sp>
        <p:nvSpPr>
          <p:cNvPr id="740" name=""/>
          <p:cNvSpPr/>
          <p:nvPr/>
        </p:nvSpPr>
        <p:spPr>
          <a:xfrm rot="21531000">
            <a:off x="3951360" y="3586680"/>
            <a:ext cx="71208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6% CAGR</a:t>
            </a:r>
            <a:endParaRPr b="0" lang="en-US" sz="1200" strike="noStrike" u="none">
              <a:solidFill>
                <a:srgbClr val="000000"/>
              </a:solidFill>
              <a:effectLst/>
              <a:uFillTx/>
              <a:latin typeface="Arial"/>
            </a:endParaRPr>
          </a:p>
        </p:txBody>
      </p:sp>
      <p:sp>
        <p:nvSpPr>
          <p:cNvPr id="741" name=""/>
          <p:cNvSpPr/>
          <p:nvPr/>
        </p:nvSpPr>
        <p:spPr>
          <a:xfrm>
            <a:off x="6485040" y="2651040"/>
            <a:ext cx="2224080" cy="1280520"/>
          </a:xfrm>
          <a:prstGeom prst="rect">
            <a:avLst/>
          </a:prstGeom>
          <a:solidFill>
            <a:srgbClr val="ffffff"/>
          </a:solidFill>
          <a:ln w="12600">
            <a:solidFill>
              <a:srgbClr val="000000"/>
            </a:solidFill>
            <a:miter/>
          </a:ln>
          <a:effectLst>
            <a:outerShdw dist="107932" dir="2700000" blurRad="0" rotWithShape="0">
              <a:srgbClr val="000000"/>
            </a:outerShdw>
          </a:effectLst>
        </p:spPr>
        <p:style>
          <a:lnRef idx="0"/>
          <a:fillRef idx="0"/>
          <a:effectRef idx="0"/>
          <a:fontRef idx="minor"/>
        </p:style>
        <p:txBody>
          <a:bodyPr lIns="90000" rIns="90000" tIns="91440" bIns="91440" anchor="t">
            <a:spAutoFit/>
          </a:bodyPr>
          <a:p>
            <a:pPr lvl="1" marL="1440">
              <a:tabLst>
                <a:tab algn="l" pos="0"/>
                <a:tab algn="r" pos="2006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“Data traffic in the public network is outpacing the familiar Moore’s Law by doubling about every </a:t>
            </a:r>
            <a:br>
              <a:rPr sz="1200"/>
            </a:br>
            <a:r>
              <a:rPr b="0" lang="en-US" sz="1200" strike="noStrike" u="none">
                <a:solidFill>
                  <a:srgbClr val="000000"/>
                </a:solidFill>
                <a:effectLst/>
                <a:uFillTx/>
                <a:latin typeface="Arial"/>
              </a:rPr>
              <a:t>12 months.”</a:t>
            </a:r>
            <a:endParaRPr b="0" lang="en-US" sz="1200" strike="noStrike" u="none">
              <a:solidFill>
                <a:srgbClr val="000000"/>
              </a:solidFill>
              <a:effectLst/>
              <a:uFillTx/>
              <a:latin typeface="Arial"/>
            </a:endParaRPr>
          </a:p>
          <a:p>
            <a:pPr>
              <a:tabLst>
                <a:tab algn="l" pos="0"/>
                <a:tab algn="r" pos="2006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 Telephony, 6/98</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48DBD79C-745C-4C0B-A05C-7CD8156C6485}"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BASIC TERMINOLOGY</a:t>
            </a:r>
            <a:endParaRPr b="1" lang="en-US" sz="1900" strike="noStrike" u="none">
              <a:solidFill>
                <a:srgbClr val="000000"/>
              </a:solidFill>
              <a:effectLst/>
              <a:uFillTx/>
              <a:latin typeface="Arial"/>
            </a:endParaRPr>
          </a:p>
        </p:txBody>
      </p:sp>
      <p:sp>
        <p:nvSpPr>
          <p:cNvPr id="64" name=""/>
          <p:cNvSpPr/>
          <p:nvPr/>
        </p:nvSpPr>
        <p:spPr>
          <a:xfrm>
            <a:off x="135000" y="1282680"/>
            <a:ext cx="8688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65" name=""/>
          <p:cNvGrpSpPr/>
          <p:nvPr/>
        </p:nvGrpSpPr>
        <p:grpSpPr>
          <a:xfrm>
            <a:off x="139680" y="981360"/>
            <a:ext cx="1349280" cy="5126040"/>
            <a:chOff x="139680" y="981360"/>
            <a:chExt cx="1349280" cy="5126040"/>
          </a:xfrm>
        </p:grpSpPr>
        <p:sp>
          <p:nvSpPr>
            <p:cNvPr id="66" name=""/>
            <p:cNvSpPr/>
            <p:nvPr/>
          </p:nvSpPr>
          <p:spPr>
            <a:xfrm>
              <a:off x="139680" y="981360"/>
              <a:ext cx="1349280" cy="24408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Term</a:t>
              </a:r>
              <a:endParaRPr b="0" lang="en-US" sz="1600" strike="noStrike" u="none">
                <a:solidFill>
                  <a:srgbClr val="000000"/>
                </a:solidFill>
                <a:effectLst/>
                <a:uFillTx/>
                <a:latin typeface="Arial"/>
              </a:endParaRPr>
            </a:p>
          </p:txBody>
        </p:sp>
        <p:sp>
          <p:nvSpPr>
            <p:cNvPr id="67" name=""/>
            <p:cNvSpPr/>
            <p:nvPr/>
          </p:nvSpPr>
          <p:spPr>
            <a:xfrm>
              <a:off x="139680" y="1476360"/>
              <a:ext cx="1289160" cy="4631040"/>
            </a:xfrm>
            <a:prstGeom prst="rect">
              <a:avLst/>
            </a:prstGeom>
            <a:noFill/>
            <a:ln w="0">
              <a:noFill/>
            </a:ln>
          </p:spPr>
          <p:style>
            <a:lnRef idx="0"/>
            <a:fillRef idx="0"/>
            <a:effectRef idx="0"/>
            <a:fontRef idx="minor"/>
          </p:style>
          <p:txBody>
            <a:bodyPr lIns="0" rIns="0" tIns="0" bIns="0" anchor="t">
              <a:spAutoFit/>
            </a:bodyPr>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RBOC (LEC)</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CLEC</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DLEC</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IXC</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CIXC</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ISP</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MSO</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xDSL</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POP</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POPS</a:t>
              </a:r>
              <a:endParaRPr b="0" lang="en-US" sz="1600" strike="noStrike" u="none">
                <a:solidFill>
                  <a:srgbClr val="000000"/>
                </a:solidFill>
                <a:effectLst/>
                <a:uFillTx/>
                <a:latin typeface="Arial"/>
              </a:endParaRPr>
            </a:p>
          </p:txBody>
        </p:sp>
      </p:grpSp>
      <p:grpSp>
        <p:nvGrpSpPr>
          <p:cNvPr id="68" name=""/>
          <p:cNvGrpSpPr/>
          <p:nvPr/>
        </p:nvGrpSpPr>
        <p:grpSpPr>
          <a:xfrm>
            <a:off x="1741320" y="981360"/>
            <a:ext cx="5380920" cy="5369760"/>
            <a:chOff x="1741320" y="981360"/>
            <a:chExt cx="5380920" cy="5369760"/>
          </a:xfrm>
        </p:grpSpPr>
        <p:sp>
          <p:nvSpPr>
            <p:cNvPr id="69" name=""/>
            <p:cNvSpPr/>
            <p:nvPr/>
          </p:nvSpPr>
          <p:spPr>
            <a:xfrm>
              <a:off x="1741320" y="981360"/>
              <a:ext cx="5380920" cy="24408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Definition</a:t>
              </a:r>
              <a:endParaRPr b="0" lang="en-US" sz="1600" strike="noStrike" u="none">
                <a:solidFill>
                  <a:srgbClr val="000000"/>
                </a:solidFill>
                <a:effectLst/>
                <a:uFillTx/>
                <a:latin typeface="Arial"/>
              </a:endParaRPr>
            </a:p>
          </p:txBody>
        </p:sp>
        <p:sp>
          <p:nvSpPr>
            <p:cNvPr id="70" name=""/>
            <p:cNvSpPr/>
            <p:nvPr/>
          </p:nvSpPr>
          <p:spPr>
            <a:xfrm>
              <a:off x="1741320" y="1476360"/>
              <a:ext cx="5380920" cy="4874760"/>
            </a:xfrm>
            <a:prstGeom prst="rect">
              <a:avLst/>
            </a:prstGeom>
            <a:noFill/>
            <a:ln w="0">
              <a:noFill/>
            </a:ln>
          </p:spPr>
          <p:style>
            <a:lnRef idx="0"/>
            <a:fillRef idx="0"/>
            <a:effectRef idx="0"/>
            <a:fontRef idx="minor"/>
          </p:style>
          <p:txBody>
            <a:bodyPr lIns="0" rIns="0" tIns="0" bIns="0" anchor="t">
              <a:spAutoFit/>
            </a:bodyPr>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Regional Bell Operating Company or local exchange carrier</a:t>
              </a: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Competitive Local Exchange Carrier</a:t>
              </a: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Digital Local Exchange Carrier</a:t>
              </a: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IntereXchange Carrier</a:t>
              </a: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Competitive IntereXchange Carrier</a:t>
              </a: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Internet Service Provider</a:t>
              </a: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Multiple System Operator</a:t>
              </a: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Digital Subscriber Line</a:t>
              </a: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Point of presence in a local service area</a:t>
              </a: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Potential population served by a wireless service provider in their service area</a:t>
              </a:r>
              <a:endParaRPr b="0" lang="en-US" sz="1600" strike="noStrike" u="none">
                <a:solidFill>
                  <a:srgbClr val="000000"/>
                </a:solidFill>
                <a:effectLst/>
                <a:uFillTx/>
                <a:latin typeface="Arial"/>
              </a:endParaRPr>
            </a:p>
          </p:txBody>
        </p:sp>
      </p:grpSp>
      <p:grpSp>
        <p:nvGrpSpPr>
          <p:cNvPr id="71" name=""/>
          <p:cNvGrpSpPr/>
          <p:nvPr/>
        </p:nvGrpSpPr>
        <p:grpSpPr>
          <a:xfrm>
            <a:off x="7435800" y="981360"/>
            <a:ext cx="1384200" cy="5126040"/>
            <a:chOff x="7435800" y="981360"/>
            <a:chExt cx="1384200" cy="5126040"/>
          </a:xfrm>
        </p:grpSpPr>
        <p:sp>
          <p:nvSpPr>
            <p:cNvPr id="72" name=""/>
            <p:cNvSpPr/>
            <p:nvPr/>
          </p:nvSpPr>
          <p:spPr>
            <a:xfrm>
              <a:off x="7435800" y="981360"/>
              <a:ext cx="1384200" cy="24408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Example</a:t>
              </a:r>
              <a:endParaRPr b="0" lang="en-US" sz="1600" strike="noStrike" u="none">
                <a:solidFill>
                  <a:srgbClr val="000000"/>
                </a:solidFill>
                <a:effectLst/>
                <a:uFillTx/>
                <a:latin typeface="Arial"/>
              </a:endParaRPr>
            </a:p>
          </p:txBody>
        </p:sp>
        <p:sp>
          <p:nvSpPr>
            <p:cNvPr id="73" name=""/>
            <p:cNvSpPr/>
            <p:nvPr/>
          </p:nvSpPr>
          <p:spPr>
            <a:xfrm>
              <a:off x="7435800" y="1476360"/>
              <a:ext cx="1384200" cy="4631040"/>
            </a:xfrm>
            <a:prstGeom prst="rect">
              <a:avLst/>
            </a:prstGeom>
            <a:noFill/>
            <a:ln w="0">
              <a:noFill/>
            </a:ln>
          </p:spPr>
          <p:style>
            <a:lnRef idx="0"/>
            <a:fillRef idx="0"/>
            <a:effectRef idx="0"/>
            <a:fontRef idx="minor"/>
          </p:style>
          <p:txBody>
            <a:bodyPr lIns="0" rIns="0" tIns="0" bIns="0" anchor="t">
              <a:spAutoFit/>
            </a:bodyPr>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SBC</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Birch Telecom</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Rythms</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AT&amp;T</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Qwest</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Mindspring</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Time-Warner</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t>
              </a: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t>
              </a:r>
              <a:endParaRPr b="0" lang="en-US" sz="16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06AEE395-79C9-4F69-A96F-8907D0B9AAC2}"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2" name="McK Footnote"/>
          <p:cNvSpPr/>
          <p:nvPr/>
        </p:nvSpPr>
        <p:spPr>
          <a:xfrm>
            <a:off x="138240" y="5238000"/>
            <a:ext cx="8686800" cy="139140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Assumes fibers are fully lit and operational</a:t>
            </a:r>
            <a:endParaRPr b="0" lang="en-US" sz="1200" strike="noStrike" u="none">
              <a:solidFill>
                <a:srgbClr val="000000"/>
              </a:solidFill>
              <a:effectLst/>
              <a:uFillTx/>
              <a:latin typeface="Arial"/>
            </a:endParaRPr>
          </a:p>
          <a:p>
            <a:pPr marL="588960" indent="-588960">
              <a:spcAft>
                <a:spcPts val="224"/>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DS-3s = number of fibers X backbone speed X number of windows ÷ 4 (4 fiber BLSR topology); OC-192 = 10Gbps fully lit, assuming today’s state-of-the-art Sonet technology – 96 Windows OC 192</a:t>
            </a:r>
            <a:endParaRPr b="0" lang="en-US" sz="1200" strike="noStrike" u="none">
              <a:solidFill>
                <a:srgbClr val="000000"/>
              </a:solidFill>
              <a:effectLst/>
              <a:uFillTx/>
              <a:latin typeface="Arial"/>
            </a:endParaRPr>
          </a:p>
          <a:p>
            <a:pPr marL="588960" indent="-588960">
              <a:spcAft>
                <a:spcPts val="224"/>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Does not include regional providers' capacity. </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marL="588960" indent="-588960">
              <a:spcAft>
                <a:spcPts val="224"/>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Note: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Qwest, Williams, and Level 3 have laid spare conduits through which they could pull additional fiber at a fraction of new build cost</a:t>
            </a:r>
            <a:endParaRPr b="0" lang="en-US" sz="1200" strike="noStrike" u="none">
              <a:solidFill>
                <a:srgbClr val="000000"/>
              </a:solidFill>
              <a:effectLst/>
              <a:uFillTx/>
              <a:latin typeface="Arial"/>
            </a:endParaRPr>
          </a:p>
          <a:p>
            <a:pPr marL="588960" indent="-588960">
              <a:spcAft>
                <a:spcPts val="224"/>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Salomon Brothers; Standard &amp; Poor’s; interviews; company reports</a:t>
            </a:r>
            <a:endParaRPr b="0" lang="en-US" sz="1200" strike="noStrike" u="none">
              <a:solidFill>
                <a:srgbClr val="000000"/>
              </a:solidFill>
              <a:effectLst/>
              <a:uFillTx/>
              <a:latin typeface="Arial"/>
            </a:endParaRPr>
          </a:p>
        </p:txBody>
      </p:sp>
      <p:sp>
        <p:nvSpPr>
          <p:cNvPr id="743" name="PlaceHolder 1"/>
          <p:cNvSpPr>
            <a:spLocks noGrp="1"/>
          </p:cNvSpPr>
          <p:nvPr>
            <p:ph type="title"/>
          </p:nvPr>
        </p:nvSpPr>
        <p:spPr>
          <a:xfrm>
            <a:off x="138240" y="232920"/>
            <a:ext cx="8686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POTENTIAL BANDWIDTH SUPPLY IN 2002</a:t>
            </a:r>
            <a:br>
              <a:rPr sz="1900"/>
            </a:br>
            <a:r>
              <a:rPr b="1" lang="en-US" sz="1900" strike="noStrike" u="none">
                <a:solidFill>
                  <a:srgbClr val="000000"/>
                </a:solidFill>
                <a:effectLst/>
                <a:uFillTx/>
                <a:latin typeface="Arial"/>
              </a:rPr>
              <a:t>Theoretical number of DS-3S* of national networks**</a:t>
            </a:r>
            <a:endParaRPr b="1" lang="en-US" sz="1900" strike="noStrike" u="none">
              <a:solidFill>
                <a:srgbClr val="000000"/>
              </a:solidFill>
              <a:effectLst/>
              <a:uFillTx/>
              <a:latin typeface="Arial"/>
            </a:endParaRPr>
          </a:p>
        </p:txBody>
      </p:sp>
      <p:sp>
        <p:nvSpPr>
          <p:cNvPr id="744" name="McK Measure"/>
          <p:cNvSpPr/>
          <p:nvPr/>
        </p:nvSpPr>
        <p:spPr>
          <a:xfrm>
            <a:off x="138240" y="865080"/>
            <a:ext cx="1003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Thousands</a:t>
            </a:r>
            <a:endParaRPr b="0" lang="en-US" sz="1600" strike="noStrike" u="none">
              <a:solidFill>
                <a:srgbClr val="000000"/>
              </a:solidFill>
              <a:effectLst/>
              <a:uFillTx/>
              <a:latin typeface="Arial"/>
            </a:endParaRPr>
          </a:p>
        </p:txBody>
      </p:sp>
      <p:sp>
        <p:nvSpPr>
          <p:cNvPr id="745" name=""/>
          <p:cNvSpPr/>
          <p:nvPr/>
        </p:nvSpPr>
        <p:spPr>
          <a:xfrm>
            <a:off x="119160" y="3625920"/>
            <a:ext cx="866520" cy="153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Company</a:t>
            </a:r>
            <a:endParaRPr b="0" lang="en-US" sz="1000" strike="noStrike" u="none">
              <a:solidFill>
                <a:srgbClr val="000000"/>
              </a:solidFill>
              <a:effectLst/>
              <a:uFillTx/>
              <a:latin typeface="Arial"/>
            </a:endParaRPr>
          </a:p>
        </p:txBody>
      </p:sp>
      <p:graphicFrame>
        <p:nvGraphicFramePr>
          <p:cNvPr id="746" name=""/>
          <p:cNvGraphicFramePr/>
          <p:nvPr/>
        </p:nvGraphicFramePr>
        <p:xfrm>
          <a:off x="1509840" y="1482840"/>
          <a:ext cx="7013520" cy="2120760"/>
        </p:xfrm>
        <a:graphic>
          <a:graphicData uri="http://schemas.openxmlformats.org/presentationml/2006/ole">
            <p:oleObj r:id="rId1" spid="">
              <p:embed/>
              <p:pic>
                <p:nvPicPr>
                  <p:cNvPr id="747" name="" descr=""/>
                  <p:cNvPicPr/>
                  <p:nvPr/>
                </p:nvPicPr>
                <p:blipFill>
                  <a:blip r:embed="rId2"/>
                  <a:stretch/>
                </p:blipFill>
                <p:spPr>
                  <a:xfrm>
                    <a:off x="1509840" y="1482840"/>
                    <a:ext cx="7013520" cy="2120760"/>
                  </a:xfrm>
                  <a:prstGeom prst="rect">
                    <a:avLst/>
                  </a:prstGeom>
                  <a:noFill/>
                  <a:ln w="0">
                    <a:noFill/>
                  </a:ln>
                </p:spPr>
              </p:pic>
            </p:oleObj>
          </a:graphicData>
        </a:graphic>
      </p:graphicFrame>
      <p:sp>
        <p:nvSpPr>
          <p:cNvPr id="748" name=""/>
          <p:cNvSpPr/>
          <p:nvPr/>
        </p:nvSpPr>
        <p:spPr>
          <a:xfrm>
            <a:off x="1614600" y="3625920"/>
            <a:ext cx="32400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AT&amp;T</a:t>
            </a:r>
            <a:endParaRPr b="0" lang="en-US" sz="1000" strike="noStrike" u="none">
              <a:solidFill>
                <a:srgbClr val="000000"/>
              </a:solidFill>
              <a:effectLst/>
              <a:uFillTx/>
              <a:latin typeface="Arial"/>
            </a:endParaRPr>
          </a:p>
        </p:txBody>
      </p:sp>
      <p:sp>
        <p:nvSpPr>
          <p:cNvPr id="749" name=""/>
          <p:cNvSpPr/>
          <p:nvPr/>
        </p:nvSpPr>
        <p:spPr>
          <a:xfrm>
            <a:off x="2073240" y="3625920"/>
            <a:ext cx="501840" cy="458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MCI/</a:t>
            </a:r>
            <a:br>
              <a:rPr sz="1000"/>
            </a:br>
            <a:r>
              <a:rPr b="0" lang="en-US" sz="1000" strike="noStrike" u="none">
                <a:solidFill>
                  <a:srgbClr val="000000"/>
                </a:solidFill>
                <a:effectLst/>
                <a:uFillTx/>
                <a:latin typeface="Arial"/>
              </a:rPr>
              <a:t>World Com</a:t>
            </a:r>
            <a:endParaRPr b="0" lang="en-US" sz="1000" strike="noStrike" u="none">
              <a:solidFill>
                <a:srgbClr val="000000"/>
              </a:solidFill>
              <a:effectLst/>
              <a:uFillTx/>
              <a:latin typeface="Arial"/>
            </a:endParaRPr>
          </a:p>
        </p:txBody>
      </p:sp>
      <p:sp>
        <p:nvSpPr>
          <p:cNvPr id="750" name=""/>
          <p:cNvSpPr/>
          <p:nvPr/>
        </p:nvSpPr>
        <p:spPr>
          <a:xfrm>
            <a:off x="2541240" y="3625920"/>
            <a:ext cx="33120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Sprint</a:t>
            </a:r>
            <a:endParaRPr b="0" lang="en-US" sz="1000" strike="noStrike" u="none">
              <a:solidFill>
                <a:srgbClr val="000000"/>
              </a:solidFill>
              <a:effectLst/>
              <a:uFillTx/>
              <a:latin typeface="Arial"/>
            </a:endParaRPr>
          </a:p>
        </p:txBody>
      </p:sp>
      <p:sp>
        <p:nvSpPr>
          <p:cNvPr id="751" name=""/>
          <p:cNvSpPr/>
          <p:nvPr/>
        </p:nvSpPr>
        <p:spPr>
          <a:xfrm>
            <a:off x="2957040" y="3625920"/>
            <a:ext cx="38016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Others</a:t>
            </a:r>
            <a:endParaRPr b="0" lang="en-US" sz="1000" strike="noStrike" u="none">
              <a:solidFill>
                <a:srgbClr val="000000"/>
              </a:solidFill>
              <a:effectLst/>
              <a:uFillTx/>
              <a:latin typeface="Arial"/>
            </a:endParaRPr>
          </a:p>
        </p:txBody>
      </p:sp>
      <p:sp>
        <p:nvSpPr>
          <p:cNvPr id="752" name=""/>
          <p:cNvSpPr/>
          <p:nvPr/>
        </p:nvSpPr>
        <p:spPr>
          <a:xfrm>
            <a:off x="3416400" y="3625920"/>
            <a:ext cx="511200" cy="6109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Total 1997 fiber capacity</a:t>
            </a:r>
            <a:endParaRPr b="0" lang="en-US" sz="1000" strike="noStrike" u="none">
              <a:solidFill>
                <a:srgbClr val="000000"/>
              </a:solidFill>
              <a:effectLst/>
              <a:uFillTx/>
              <a:latin typeface="Arial"/>
            </a:endParaRPr>
          </a:p>
        </p:txBody>
      </p:sp>
      <p:sp>
        <p:nvSpPr>
          <p:cNvPr id="753" name=""/>
          <p:cNvSpPr/>
          <p:nvPr/>
        </p:nvSpPr>
        <p:spPr>
          <a:xfrm>
            <a:off x="3868560" y="3625920"/>
            <a:ext cx="36864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Qwest</a:t>
            </a:r>
            <a:endParaRPr b="0" lang="en-US" sz="1000" strike="noStrike" u="none">
              <a:solidFill>
                <a:srgbClr val="000000"/>
              </a:solidFill>
              <a:effectLst/>
              <a:uFillTx/>
              <a:latin typeface="Arial"/>
            </a:endParaRPr>
          </a:p>
        </p:txBody>
      </p:sp>
      <p:sp>
        <p:nvSpPr>
          <p:cNvPr id="754" name=""/>
          <p:cNvSpPr/>
          <p:nvPr/>
        </p:nvSpPr>
        <p:spPr>
          <a:xfrm>
            <a:off x="4292640" y="3625920"/>
            <a:ext cx="511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Williams</a:t>
            </a:r>
            <a:endParaRPr b="0" lang="en-US" sz="1000" strike="noStrike" u="none">
              <a:solidFill>
                <a:srgbClr val="000000"/>
              </a:solidFill>
              <a:effectLst/>
              <a:uFillTx/>
              <a:latin typeface="Arial"/>
            </a:endParaRPr>
          </a:p>
        </p:txBody>
      </p:sp>
      <p:sp>
        <p:nvSpPr>
          <p:cNvPr id="755" name=""/>
          <p:cNvSpPr/>
          <p:nvPr/>
        </p:nvSpPr>
        <p:spPr>
          <a:xfrm>
            <a:off x="4764240" y="3625920"/>
            <a:ext cx="511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Level 3</a:t>
            </a:r>
            <a:endParaRPr b="0" lang="en-US" sz="1000" strike="noStrike" u="none">
              <a:solidFill>
                <a:srgbClr val="000000"/>
              </a:solidFill>
              <a:effectLst/>
              <a:uFillTx/>
              <a:latin typeface="Arial"/>
            </a:endParaRPr>
          </a:p>
        </p:txBody>
      </p:sp>
      <p:sp>
        <p:nvSpPr>
          <p:cNvPr id="756" name=""/>
          <p:cNvSpPr/>
          <p:nvPr/>
        </p:nvSpPr>
        <p:spPr>
          <a:xfrm>
            <a:off x="5232240" y="3625920"/>
            <a:ext cx="53352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Frontier</a:t>
            </a:r>
            <a:endParaRPr b="0" lang="en-US" sz="1000" strike="noStrike" u="none">
              <a:solidFill>
                <a:srgbClr val="000000"/>
              </a:solidFill>
              <a:effectLst/>
              <a:uFillTx/>
              <a:latin typeface="Arial"/>
            </a:endParaRPr>
          </a:p>
        </p:txBody>
      </p:sp>
      <p:sp>
        <p:nvSpPr>
          <p:cNvPr id="757" name=""/>
          <p:cNvSpPr/>
          <p:nvPr/>
        </p:nvSpPr>
        <p:spPr>
          <a:xfrm>
            <a:off x="5821200" y="3625920"/>
            <a:ext cx="39708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IXC</a:t>
            </a:r>
            <a:endParaRPr b="0" lang="en-US" sz="1000" strike="noStrike" u="none">
              <a:solidFill>
                <a:srgbClr val="000000"/>
              </a:solidFill>
              <a:effectLst/>
              <a:uFillTx/>
              <a:latin typeface="Arial"/>
            </a:endParaRPr>
          </a:p>
        </p:txBody>
      </p:sp>
      <p:sp>
        <p:nvSpPr>
          <p:cNvPr id="758" name=""/>
          <p:cNvSpPr/>
          <p:nvPr/>
        </p:nvSpPr>
        <p:spPr>
          <a:xfrm>
            <a:off x="7999560" y="3625920"/>
            <a:ext cx="612720" cy="6109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Maximum fiber capacity*** in 2002</a:t>
            </a:r>
            <a:endParaRPr b="0" lang="en-US" sz="1000" strike="noStrike" u="none">
              <a:solidFill>
                <a:srgbClr val="000000"/>
              </a:solidFill>
              <a:effectLst/>
              <a:uFillTx/>
              <a:latin typeface="Arial"/>
            </a:endParaRPr>
          </a:p>
        </p:txBody>
      </p:sp>
      <p:sp>
        <p:nvSpPr>
          <p:cNvPr id="759" name=""/>
          <p:cNvSpPr/>
          <p:nvPr/>
        </p:nvSpPr>
        <p:spPr>
          <a:xfrm flipH="1">
            <a:off x="3630240" y="1631880"/>
            <a:ext cx="4267080" cy="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60" name=""/>
          <p:cNvSpPr/>
          <p:nvPr/>
        </p:nvSpPr>
        <p:spPr>
          <a:xfrm>
            <a:off x="3614760" y="1646280"/>
            <a:ext cx="0" cy="1171440"/>
          </a:xfrm>
          <a:prstGeom prst="line">
            <a:avLst/>
          </a:prstGeom>
          <a:ln w="1908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61" name=""/>
          <p:cNvSpPr/>
          <p:nvPr/>
        </p:nvSpPr>
        <p:spPr>
          <a:xfrm>
            <a:off x="3297240" y="2027160"/>
            <a:ext cx="636480" cy="458280"/>
          </a:xfrm>
          <a:prstGeom prst="rect">
            <a:avLst/>
          </a:prstGeom>
          <a:solidFill>
            <a:srgbClr val="ffffff"/>
          </a:solid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700X</a:t>
            </a: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1997 capacity</a:t>
            </a:r>
            <a:endParaRPr b="0" lang="en-US" sz="1000" strike="noStrike" u="none">
              <a:solidFill>
                <a:srgbClr val="000000"/>
              </a:solidFill>
              <a:effectLst/>
              <a:uFillTx/>
              <a:latin typeface="Arial"/>
            </a:endParaRPr>
          </a:p>
        </p:txBody>
      </p:sp>
      <p:sp>
        <p:nvSpPr>
          <p:cNvPr id="762" name=""/>
          <p:cNvSpPr/>
          <p:nvPr/>
        </p:nvSpPr>
        <p:spPr>
          <a:xfrm>
            <a:off x="7365960" y="1859040"/>
            <a:ext cx="230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63" name=""/>
          <p:cNvSpPr/>
          <p:nvPr/>
        </p:nvSpPr>
        <p:spPr>
          <a:xfrm>
            <a:off x="119160" y="4305240"/>
            <a:ext cx="1455480" cy="458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Route miles of fiber network</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Thousands</a:t>
            </a:r>
            <a:endParaRPr b="0" lang="en-US" sz="1000" strike="noStrike" u="none">
              <a:solidFill>
                <a:srgbClr val="000000"/>
              </a:solidFill>
              <a:effectLst/>
              <a:uFillTx/>
              <a:latin typeface="Arial"/>
            </a:endParaRPr>
          </a:p>
        </p:txBody>
      </p:sp>
      <p:sp>
        <p:nvSpPr>
          <p:cNvPr id="764" name=""/>
          <p:cNvSpPr/>
          <p:nvPr/>
        </p:nvSpPr>
        <p:spPr>
          <a:xfrm>
            <a:off x="1647000" y="4305240"/>
            <a:ext cx="14148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39</a:t>
            </a:r>
            <a:endParaRPr b="0" lang="en-US" sz="1000" strike="noStrike" u="none">
              <a:solidFill>
                <a:srgbClr val="000000"/>
              </a:solidFill>
              <a:effectLst/>
              <a:uFillTx/>
              <a:latin typeface="Arial"/>
            </a:endParaRPr>
          </a:p>
        </p:txBody>
      </p:sp>
      <p:sp>
        <p:nvSpPr>
          <p:cNvPr id="765" name=""/>
          <p:cNvSpPr/>
          <p:nvPr/>
        </p:nvSpPr>
        <p:spPr>
          <a:xfrm>
            <a:off x="2216880" y="4305240"/>
            <a:ext cx="14148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32</a:t>
            </a:r>
            <a:endParaRPr b="0" lang="en-US" sz="1000" strike="noStrike" u="none">
              <a:solidFill>
                <a:srgbClr val="000000"/>
              </a:solidFill>
              <a:effectLst/>
              <a:uFillTx/>
              <a:latin typeface="Arial"/>
            </a:endParaRPr>
          </a:p>
        </p:txBody>
      </p:sp>
      <p:sp>
        <p:nvSpPr>
          <p:cNvPr id="766" name=""/>
          <p:cNvSpPr/>
          <p:nvPr/>
        </p:nvSpPr>
        <p:spPr>
          <a:xfrm>
            <a:off x="2653560" y="4305240"/>
            <a:ext cx="14148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23</a:t>
            </a:r>
            <a:endParaRPr b="0" lang="en-US" sz="1000" strike="noStrike" u="none">
              <a:solidFill>
                <a:srgbClr val="000000"/>
              </a:solidFill>
              <a:effectLst/>
              <a:uFillTx/>
              <a:latin typeface="Arial"/>
            </a:endParaRPr>
          </a:p>
        </p:txBody>
      </p:sp>
      <p:sp>
        <p:nvSpPr>
          <p:cNvPr id="767" name=""/>
          <p:cNvSpPr/>
          <p:nvPr/>
        </p:nvSpPr>
        <p:spPr>
          <a:xfrm>
            <a:off x="3079080" y="4305240"/>
            <a:ext cx="14148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12</a:t>
            </a:r>
            <a:endParaRPr b="0" lang="en-US" sz="1000" strike="noStrike" u="none">
              <a:solidFill>
                <a:srgbClr val="000000"/>
              </a:solidFill>
              <a:effectLst/>
              <a:uFillTx/>
              <a:latin typeface="Arial"/>
            </a:endParaRPr>
          </a:p>
        </p:txBody>
      </p:sp>
      <p:sp>
        <p:nvSpPr>
          <p:cNvPr id="768" name=""/>
          <p:cNvSpPr/>
          <p:nvPr/>
        </p:nvSpPr>
        <p:spPr>
          <a:xfrm>
            <a:off x="3849840" y="4305240"/>
            <a:ext cx="511200" cy="136440"/>
          </a:xfrm>
          <a:prstGeom prst="rect">
            <a:avLst/>
          </a:prstGeom>
          <a:noFill/>
          <a:ln w="0">
            <a:noFill/>
          </a:ln>
        </p:spPr>
        <p:style>
          <a:lnRef idx="0"/>
          <a:fillRef idx="0"/>
          <a:effectRef idx="0"/>
          <a:fontRef idx="minor"/>
        </p:style>
        <p:txBody>
          <a:bodyPr lIns="0" rIns="0" tIns="0" bIns="0" anchor="t">
            <a:normAutofit fontScale="775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18</a:t>
            </a:r>
            <a:endParaRPr b="0" lang="en-US" sz="1000" strike="noStrike" u="none">
              <a:solidFill>
                <a:srgbClr val="000000"/>
              </a:solidFill>
              <a:effectLst/>
              <a:uFillTx/>
              <a:latin typeface="Arial"/>
            </a:endParaRPr>
          </a:p>
        </p:txBody>
      </p:sp>
      <p:sp>
        <p:nvSpPr>
          <p:cNvPr id="769" name=""/>
          <p:cNvSpPr/>
          <p:nvPr/>
        </p:nvSpPr>
        <p:spPr>
          <a:xfrm>
            <a:off x="4307040" y="4305240"/>
            <a:ext cx="511200" cy="136440"/>
          </a:xfrm>
          <a:prstGeom prst="rect">
            <a:avLst/>
          </a:prstGeom>
          <a:noFill/>
          <a:ln w="0">
            <a:noFill/>
          </a:ln>
        </p:spPr>
        <p:style>
          <a:lnRef idx="0"/>
          <a:fillRef idx="0"/>
          <a:effectRef idx="0"/>
          <a:fontRef idx="minor"/>
        </p:style>
        <p:txBody>
          <a:bodyPr lIns="0" rIns="0" tIns="0" bIns="0" anchor="t">
            <a:normAutofit fontScale="775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21</a:t>
            </a:r>
            <a:endParaRPr b="0" lang="en-US" sz="1000" strike="noStrike" u="none">
              <a:solidFill>
                <a:srgbClr val="000000"/>
              </a:solidFill>
              <a:effectLst/>
              <a:uFillTx/>
              <a:latin typeface="Arial"/>
            </a:endParaRPr>
          </a:p>
        </p:txBody>
      </p:sp>
      <p:sp>
        <p:nvSpPr>
          <p:cNvPr id="770" name=""/>
          <p:cNvSpPr/>
          <p:nvPr/>
        </p:nvSpPr>
        <p:spPr>
          <a:xfrm>
            <a:off x="4762440" y="4305240"/>
            <a:ext cx="511200" cy="136440"/>
          </a:xfrm>
          <a:prstGeom prst="rect">
            <a:avLst/>
          </a:prstGeom>
          <a:noFill/>
          <a:ln w="0">
            <a:noFill/>
          </a:ln>
        </p:spPr>
        <p:style>
          <a:lnRef idx="0"/>
          <a:fillRef idx="0"/>
          <a:effectRef idx="0"/>
          <a:fontRef idx="minor"/>
        </p:style>
        <p:txBody>
          <a:bodyPr lIns="0" rIns="0" tIns="0" bIns="0" anchor="t">
            <a:normAutofit fontScale="775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15</a:t>
            </a:r>
            <a:endParaRPr b="0" lang="en-US" sz="1000" strike="noStrike" u="none">
              <a:solidFill>
                <a:srgbClr val="000000"/>
              </a:solidFill>
              <a:effectLst/>
              <a:uFillTx/>
              <a:latin typeface="Arial"/>
            </a:endParaRPr>
          </a:p>
        </p:txBody>
      </p:sp>
      <p:sp>
        <p:nvSpPr>
          <p:cNvPr id="771" name=""/>
          <p:cNvSpPr/>
          <p:nvPr/>
        </p:nvSpPr>
        <p:spPr>
          <a:xfrm>
            <a:off x="5219640" y="4305240"/>
            <a:ext cx="513000" cy="136440"/>
          </a:xfrm>
          <a:prstGeom prst="rect">
            <a:avLst/>
          </a:prstGeom>
          <a:noFill/>
          <a:ln w="0">
            <a:noFill/>
          </a:ln>
        </p:spPr>
        <p:style>
          <a:lnRef idx="0"/>
          <a:fillRef idx="0"/>
          <a:effectRef idx="0"/>
          <a:fontRef idx="minor"/>
        </p:style>
        <p:txBody>
          <a:bodyPr lIns="0" rIns="0" tIns="0" bIns="0" anchor="t">
            <a:normAutofit fontScale="775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13</a:t>
            </a:r>
            <a:endParaRPr b="0" lang="en-US" sz="1000" strike="noStrike" u="none">
              <a:solidFill>
                <a:srgbClr val="000000"/>
              </a:solidFill>
              <a:effectLst/>
              <a:uFillTx/>
              <a:latin typeface="Arial"/>
            </a:endParaRPr>
          </a:p>
        </p:txBody>
      </p:sp>
      <p:sp>
        <p:nvSpPr>
          <p:cNvPr id="772" name=""/>
          <p:cNvSpPr/>
          <p:nvPr/>
        </p:nvSpPr>
        <p:spPr>
          <a:xfrm>
            <a:off x="5676840" y="4305240"/>
            <a:ext cx="513000" cy="136440"/>
          </a:xfrm>
          <a:prstGeom prst="rect">
            <a:avLst/>
          </a:prstGeom>
          <a:noFill/>
          <a:ln w="0">
            <a:noFill/>
          </a:ln>
        </p:spPr>
        <p:style>
          <a:lnRef idx="0"/>
          <a:fillRef idx="0"/>
          <a:effectRef idx="0"/>
          <a:fontRef idx="minor"/>
        </p:style>
        <p:txBody>
          <a:bodyPr lIns="0" rIns="0" tIns="0" bIns="0" anchor="t">
            <a:normAutofit fontScale="775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13</a:t>
            </a:r>
            <a:endParaRPr b="0" lang="en-US" sz="1000" strike="noStrike" u="none">
              <a:solidFill>
                <a:srgbClr val="000000"/>
              </a:solidFill>
              <a:effectLst/>
              <a:uFillTx/>
              <a:latin typeface="Arial"/>
            </a:endParaRPr>
          </a:p>
        </p:txBody>
      </p:sp>
      <p:sp>
        <p:nvSpPr>
          <p:cNvPr id="773" name=""/>
          <p:cNvSpPr/>
          <p:nvPr/>
        </p:nvSpPr>
        <p:spPr>
          <a:xfrm>
            <a:off x="7967520" y="4305240"/>
            <a:ext cx="513000" cy="136440"/>
          </a:xfrm>
          <a:prstGeom prst="rect">
            <a:avLst/>
          </a:prstGeom>
          <a:noFill/>
          <a:ln w="0">
            <a:noFill/>
          </a:ln>
        </p:spPr>
        <p:style>
          <a:lnRef idx="0"/>
          <a:fillRef idx="0"/>
          <a:effectRef idx="0"/>
          <a:fontRef idx="minor"/>
        </p:style>
        <p:txBody>
          <a:bodyPr lIns="0" rIns="0" tIns="0" bIns="0" anchor="t">
            <a:normAutofit fontScale="775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186</a:t>
            </a:r>
            <a:endParaRPr b="0" lang="en-US" sz="1000" strike="noStrike" u="none">
              <a:solidFill>
                <a:srgbClr val="000000"/>
              </a:solidFill>
              <a:effectLst/>
              <a:uFillTx/>
              <a:latin typeface="Arial"/>
            </a:endParaRPr>
          </a:p>
        </p:txBody>
      </p:sp>
      <p:sp>
        <p:nvSpPr>
          <p:cNvPr id="774" name=""/>
          <p:cNvSpPr/>
          <p:nvPr/>
        </p:nvSpPr>
        <p:spPr>
          <a:xfrm>
            <a:off x="6235560" y="3625920"/>
            <a:ext cx="39708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GTE</a:t>
            </a:r>
            <a:endParaRPr b="0" lang="en-US" sz="1000" strike="noStrike" u="none">
              <a:solidFill>
                <a:srgbClr val="000000"/>
              </a:solidFill>
              <a:effectLst/>
              <a:uFillTx/>
              <a:latin typeface="Arial"/>
            </a:endParaRPr>
          </a:p>
        </p:txBody>
      </p:sp>
      <p:sp>
        <p:nvSpPr>
          <p:cNvPr id="775" name=""/>
          <p:cNvSpPr/>
          <p:nvPr/>
        </p:nvSpPr>
        <p:spPr>
          <a:xfrm>
            <a:off x="7831080" y="1631880"/>
            <a:ext cx="230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76" name=""/>
          <p:cNvSpPr/>
          <p:nvPr/>
        </p:nvSpPr>
        <p:spPr>
          <a:xfrm>
            <a:off x="1963800" y="3257640"/>
            <a:ext cx="13788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77" name=""/>
          <p:cNvSpPr/>
          <p:nvPr/>
        </p:nvSpPr>
        <p:spPr>
          <a:xfrm>
            <a:off x="2387520" y="3154320"/>
            <a:ext cx="230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78" name=""/>
          <p:cNvSpPr/>
          <p:nvPr/>
        </p:nvSpPr>
        <p:spPr>
          <a:xfrm>
            <a:off x="2835360" y="3095640"/>
            <a:ext cx="23004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79" name=""/>
          <p:cNvSpPr/>
          <p:nvPr/>
        </p:nvSpPr>
        <p:spPr>
          <a:xfrm>
            <a:off x="3268800" y="3052800"/>
            <a:ext cx="23004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0" name=""/>
          <p:cNvSpPr/>
          <p:nvPr/>
        </p:nvSpPr>
        <p:spPr>
          <a:xfrm>
            <a:off x="3745080" y="3052800"/>
            <a:ext cx="23004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1" name=""/>
          <p:cNvSpPr/>
          <p:nvPr/>
        </p:nvSpPr>
        <p:spPr>
          <a:xfrm>
            <a:off x="4197240" y="2928960"/>
            <a:ext cx="230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2" name=""/>
          <p:cNvSpPr/>
          <p:nvPr/>
        </p:nvSpPr>
        <p:spPr>
          <a:xfrm>
            <a:off x="4638600" y="2797200"/>
            <a:ext cx="230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3" name=""/>
          <p:cNvSpPr/>
          <p:nvPr/>
        </p:nvSpPr>
        <p:spPr>
          <a:xfrm>
            <a:off x="5086440" y="2674800"/>
            <a:ext cx="23004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4" name=""/>
          <p:cNvSpPr/>
          <p:nvPr/>
        </p:nvSpPr>
        <p:spPr>
          <a:xfrm>
            <a:off x="5567400" y="2543040"/>
            <a:ext cx="23004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5" name=""/>
          <p:cNvSpPr/>
          <p:nvPr/>
        </p:nvSpPr>
        <p:spPr>
          <a:xfrm>
            <a:off x="6018120" y="2424240"/>
            <a:ext cx="230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6" name=""/>
          <p:cNvSpPr/>
          <p:nvPr/>
        </p:nvSpPr>
        <p:spPr>
          <a:xfrm>
            <a:off x="6456240" y="2290680"/>
            <a:ext cx="230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7" name=""/>
          <p:cNvSpPr/>
          <p:nvPr/>
        </p:nvSpPr>
        <p:spPr>
          <a:xfrm>
            <a:off x="6905520" y="2082960"/>
            <a:ext cx="230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8" name=""/>
          <p:cNvSpPr/>
          <p:nvPr/>
        </p:nvSpPr>
        <p:spPr>
          <a:xfrm>
            <a:off x="3470400" y="3197160"/>
            <a:ext cx="30168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9" name=""/>
          <p:cNvSpPr/>
          <p:nvPr/>
        </p:nvSpPr>
        <p:spPr>
          <a:xfrm>
            <a:off x="1704240" y="3094200"/>
            <a:ext cx="17640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1.2</a:t>
            </a:r>
            <a:endParaRPr b="0" lang="en-US" sz="1000" strike="noStrike" u="none">
              <a:solidFill>
                <a:srgbClr val="000000"/>
              </a:solidFill>
              <a:effectLst/>
              <a:uFillTx/>
              <a:latin typeface="Arial"/>
            </a:endParaRPr>
          </a:p>
        </p:txBody>
      </p:sp>
      <p:sp>
        <p:nvSpPr>
          <p:cNvPr id="790" name=""/>
          <p:cNvSpPr/>
          <p:nvPr/>
        </p:nvSpPr>
        <p:spPr>
          <a:xfrm>
            <a:off x="2152080" y="3151080"/>
            <a:ext cx="176400" cy="153000"/>
          </a:xfrm>
          <a:prstGeom prst="rect">
            <a:avLst/>
          </a:prstGeom>
          <a:solidFill>
            <a:srgbClr val="ffffff"/>
          </a:solid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0.4</a:t>
            </a:r>
            <a:endParaRPr b="0" lang="en-US" sz="1000" strike="noStrike" u="none">
              <a:solidFill>
                <a:srgbClr val="000000"/>
              </a:solidFill>
              <a:effectLst/>
              <a:uFillTx/>
              <a:latin typeface="Arial"/>
            </a:endParaRPr>
          </a:p>
        </p:txBody>
      </p:sp>
      <p:sp>
        <p:nvSpPr>
          <p:cNvPr id="791" name=""/>
          <p:cNvSpPr/>
          <p:nvPr/>
        </p:nvSpPr>
        <p:spPr>
          <a:xfrm>
            <a:off x="2612160" y="3049560"/>
            <a:ext cx="176400" cy="153000"/>
          </a:xfrm>
          <a:prstGeom prst="rect">
            <a:avLst/>
          </a:prstGeom>
          <a:solidFill>
            <a:srgbClr val="ffffff"/>
          </a:solid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0.2</a:t>
            </a:r>
            <a:endParaRPr b="0" lang="en-US" sz="1000" strike="noStrike" u="none">
              <a:solidFill>
                <a:srgbClr val="000000"/>
              </a:solidFill>
              <a:effectLst/>
              <a:uFillTx/>
              <a:latin typeface="Arial"/>
            </a:endParaRPr>
          </a:p>
        </p:txBody>
      </p:sp>
      <p:sp>
        <p:nvSpPr>
          <p:cNvPr id="792" name=""/>
          <p:cNvSpPr/>
          <p:nvPr/>
        </p:nvSpPr>
        <p:spPr>
          <a:xfrm>
            <a:off x="3088440" y="3006720"/>
            <a:ext cx="176400" cy="153000"/>
          </a:xfrm>
          <a:prstGeom prst="rect">
            <a:avLst/>
          </a:prstGeom>
          <a:solidFill>
            <a:srgbClr val="ffffff"/>
          </a:solid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0.2</a:t>
            </a:r>
            <a:endParaRPr b="0" lang="en-US" sz="1000" strike="noStrike" u="none">
              <a:solidFill>
                <a:srgbClr val="000000"/>
              </a:solidFill>
              <a:effectLst/>
              <a:uFillTx/>
              <a:latin typeface="Arial"/>
            </a:endParaRPr>
          </a:p>
        </p:txBody>
      </p:sp>
      <p:sp>
        <p:nvSpPr>
          <p:cNvPr id="793" name=""/>
          <p:cNvSpPr/>
          <p:nvPr/>
        </p:nvSpPr>
        <p:spPr>
          <a:xfrm>
            <a:off x="3418560" y="2890800"/>
            <a:ext cx="394560" cy="153000"/>
          </a:xfrm>
          <a:prstGeom prst="rect">
            <a:avLst/>
          </a:prstGeom>
          <a:solidFill>
            <a:srgbClr val="ffffff"/>
          </a:solid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2.0-5.0</a:t>
            </a:r>
            <a:endParaRPr b="0" lang="en-US" sz="1000" strike="noStrike" u="none">
              <a:solidFill>
                <a:srgbClr val="000000"/>
              </a:solidFill>
              <a:effectLst/>
              <a:uFillTx/>
              <a:latin typeface="Arial"/>
            </a:endParaRPr>
          </a:p>
        </p:txBody>
      </p:sp>
      <p:sp>
        <p:nvSpPr>
          <p:cNvPr id="794" name=""/>
          <p:cNvSpPr/>
          <p:nvPr/>
        </p:nvSpPr>
        <p:spPr>
          <a:xfrm>
            <a:off x="3980520" y="2919240"/>
            <a:ext cx="21168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221</a:t>
            </a:r>
            <a:endParaRPr b="0" lang="en-US" sz="1000" strike="noStrike" u="none">
              <a:solidFill>
                <a:srgbClr val="000000"/>
              </a:solidFill>
              <a:effectLst/>
              <a:uFillTx/>
              <a:latin typeface="Arial"/>
            </a:endParaRPr>
          </a:p>
        </p:txBody>
      </p:sp>
      <p:sp>
        <p:nvSpPr>
          <p:cNvPr id="795" name=""/>
          <p:cNvSpPr/>
          <p:nvPr/>
        </p:nvSpPr>
        <p:spPr>
          <a:xfrm>
            <a:off x="4413960" y="2805120"/>
            <a:ext cx="21168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442</a:t>
            </a:r>
            <a:endParaRPr b="0" lang="en-US" sz="1000" strike="noStrike" u="none">
              <a:solidFill>
                <a:srgbClr val="000000"/>
              </a:solidFill>
              <a:effectLst/>
              <a:uFillTx/>
              <a:latin typeface="Arial"/>
            </a:endParaRPr>
          </a:p>
        </p:txBody>
      </p:sp>
      <p:sp>
        <p:nvSpPr>
          <p:cNvPr id="796" name=""/>
          <p:cNvSpPr/>
          <p:nvPr/>
        </p:nvSpPr>
        <p:spPr>
          <a:xfrm>
            <a:off x="4889880" y="2674800"/>
            <a:ext cx="21168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442</a:t>
            </a:r>
            <a:endParaRPr b="0" lang="en-US" sz="1000" strike="noStrike" u="none">
              <a:solidFill>
                <a:srgbClr val="000000"/>
              </a:solidFill>
              <a:effectLst/>
              <a:uFillTx/>
              <a:latin typeface="Arial"/>
            </a:endParaRPr>
          </a:p>
        </p:txBody>
      </p:sp>
      <p:sp>
        <p:nvSpPr>
          <p:cNvPr id="797" name=""/>
          <p:cNvSpPr/>
          <p:nvPr/>
        </p:nvSpPr>
        <p:spPr>
          <a:xfrm>
            <a:off x="5331240" y="2536920"/>
            <a:ext cx="21168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111</a:t>
            </a:r>
            <a:endParaRPr b="0" lang="en-US" sz="1000" strike="noStrike" u="none">
              <a:solidFill>
                <a:srgbClr val="000000"/>
              </a:solidFill>
              <a:effectLst/>
              <a:uFillTx/>
              <a:latin typeface="Arial"/>
            </a:endParaRPr>
          </a:p>
        </p:txBody>
      </p:sp>
      <p:sp>
        <p:nvSpPr>
          <p:cNvPr id="798" name=""/>
          <p:cNvSpPr/>
          <p:nvPr/>
        </p:nvSpPr>
        <p:spPr>
          <a:xfrm>
            <a:off x="5791680" y="2413080"/>
            <a:ext cx="21168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111</a:t>
            </a:r>
            <a:endParaRPr b="0" lang="en-US" sz="1000" strike="noStrike" u="none">
              <a:solidFill>
                <a:srgbClr val="000000"/>
              </a:solidFill>
              <a:effectLst/>
              <a:uFillTx/>
              <a:latin typeface="Arial"/>
            </a:endParaRPr>
          </a:p>
        </p:txBody>
      </p:sp>
      <p:sp>
        <p:nvSpPr>
          <p:cNvPr id="799" name=""/>
          <p:cNvSpPr/>
          <p:nvPr/>
        </p:nvSpPr>
        <p:spPr>
          <a:xfrm>
            <a:off x="6233040" y="2284560"/>
            <a:ext cx="21168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111</a:t>
            </a:r>
            <a:endParaRPr b="0" lang="en-US" sz="1000" strike="noStrike" u="none">
              <a:solidFill>
                <a:srgbClr val="000000"/>
              </a:solidFill>
              <a:effectLst/>
              <a:uFillTx/>
              <a:latin typeface="Arial"/>
            </a:endParaRPr>
          </a:p>
        </p:txBody>
      </p:sp>
      <p:sp>
        <p:nvSpPr>
          <p:cNvPr id="800" name=""/>
          <p:cNvSpPr/>
          <p:nvPr/>
        </p:nvSpPr>
        <p:spPr>
          <a:xfrm>
            <a:off x="6694920" y="2111400"/>
            <a:ext cx="211680" cy="153000"/>
          </a:xfrm>
          <a:prstGeom prst="rect">
            <a:avLst/>
          </a:prstGeom>
          <a:solidFill>
            <a:srgbClr val="ffffff"/>
          </a:solid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571</a:t>
            </a:r>
            <a:endParaRPr b="0" lang="en-US" sz="1000" strike="noStrike" u="none">
              <a:solidFill>
                <a:srgbClr val="000000"/>
              </a:solidFill>
              <a:effectLst/>
              <a:uFillTx/>
              <a:latin typeface="Arial"/>
            </a:endParaRPr>
          </a:p>
        </p:txBody>
      </p:sp>
      <p:sp>
        <p:nvSpPr>
          <p:cNvPr id="801" name=""/>
          <p:cNvSpPr/>
          <p:nvPr/>
        </p:nvSpPr>
        <p:spPr>
          <a:xfrm>
            <a:off x="7157160" y="1909800"/>
            <a:ext cx="211680" cy="153000"/>
          </a:xfrm>
          <a:prstGeom prst="rect">
            <a:avLst/>
          </a:prstGeom>
          <a:solidFill>
            <a:srgbClr val="ffffff"/>
          </a:solid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664</a:t>
            </a:r>
            <a:endParaRPr b="0" lang="en-US" sz="1000" strike="noStrike" u="none">
              <a:solidFill>
                <a:srgbClr val="000000"/>
              </a:solidFill>
              <a:effectLst/>
              <a:uFillTx/>
              <a:latin typeface="Arial"/>
            </a:endParaRPr>
          </a:p>
        </p:txBody>
      </p:sp>
      <p:sp>
        <p:nvSpPr>
          <p:cNvPr id="802" name=""/>
          <p:cNvSpPr/>
          <p:nvPr/>
        </p:nvSpPr>
        <p:spPr>
          <a:xfrm>
            <a:off x="7604640" y="1679400"/>
            <a:ext cx="211680" cy="153000"/>
          </a:xfrm>
          <a:prstGeom prst="rect">
            <a:avLst/>
          </a:prstGeom>
          <a:solidFill>
            <a:srgbClr val="ffffff"/>
          </a:solid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664</a:t>
            </a:r>
            <a:endParaRPr b="0" lang="en-US" sz="1000" strike="noStrike" u="none">
              <a:solidFill>
                <a:srgbClr val="000000"/>
              </a:solidFill>
              <a:effectLst/>
              <a:uFillTx/>
              <a:latin typeface="Arial"/>
            </a:endParaRPr>
          </a:p>
        </p:txBody>
      </p:sp>
      <p:sp>
        <p:nvSpPr>
          <p:cNvPr id="803" name=""/>
          <p:cNvSpPr/>
          <p:nvPr/>
        </p:nvSpPr>
        <p:spPr>
          <a:xfrm>
            <a:off x="7985160" y="1447920"/>
            <a:ext cx="317160" cy="153000"/>
          </a:xfrm>
          <a:prstGeom prst="rect">
            <a:avLst/>
          </a:prstGeom>
          <a:solidFill>
            <a:srgbClr val="ffffff"/>
          </a:solid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3,338</a:t>
            </a:r>
            <a:endParaRPr b="0" lang="en-US" sz="1000" strike="noStrike" u="none">
              <a:solidFill>
                <a:srgbClr val="000000"/>
              </a:solidFill>
              <a:effectLst/>
              <a:uFillTx/>
              <a:latin typeface="Arial"/>
            </a:endParaRPr>
          </a:p>
        </p:txBody>
      </p:sp>
      <p:sp>
        <p:nvSpPr>
          <p:cNvPr id="804" name=""/>
          <p:cNvSpPr/>
          <p:nvPr/>
        </p:nvSpPr>
        <p:spPr>
          <a:xfrm>
            <a:off x="6624720" y="3625920"/>
            <a:ext cx="39672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Enron</a:t>
            </a:r>
            <a:endParaRPr b="0" lang="en-US" sz="1000" strike="noStrike" u="none">
              <a:solidFill>
                <a:srgbClr val="000000"/>
              </a:solidFill>
              <a:effectLst/>
              <a:uFillTx/>
              <a:latin typeface="Arial"/>
            </a:endParaRPr>
          </a:p>
        </p:txBody>
      </p:sp>
      <p:sp>
        <p:nvSpPr>
          <p:cNvPr id="805" name=""/>
          <p:cNvSpPr/>
          <p:nvPr/>
        </p:nvSpPr>
        <p:spPr>
          <a:xfrm>
            <a:off x="7086600" y="3625920"/>
            <a:ext cx="468360" cy="3056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Touch America</a:t>
            </a:r>
            <a:endParaRPr b="0" lang="en-US" sz="1000" strike="noStrike" u="none">
              <a:solidFill>
                <a:srgbClr val="000000"/>
              </a:solidFill>
              <a:effectLst/>
              <a:uFillTx/>
              <a:latin typeface="Arial"/>
            </a:endParaRPr>
          </a:p>
        </p:txBody>
      </p:sp>
      <p:sp>
        <p:nvSpPr>
          <p:cNvPr id="806" name=""/>
          <p:cNvSpPr/>
          <p:nvPr/>
        </p:nvSpPr>
        <p:spPr>
          <a:xfrm>
            <a:off x="7548480" y="3625920"/>
            <a:ext cx="468360" cy="153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PF.Net</a:t>
            </a:r>
            <a:endParaRPr b="0" lang="en-US" sz="1000" strike="noStrike" u="none">
              <a:solidFill>
                <a:srgbClr val="000000"/>
              </a:solidFill>
              <a:effectLst/>
              <a:uFillTx/>
              <a:latin typeface="Arial"/>
            </a:endParaRPr>
          </a:p>
        </p:txBody>
      </p:sp>
      <p:sp>
        <p:nvSpPr>
          <p:cNvPr id="807" name=""/>
          <p:cNvSpPr/>
          <p:nvPr/>
        </p:nvSpPr>
        <p:spPr>
          <a:xfrm>
            <a:off x="3392640" y="4305240"/>
            <a:ext cx="511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106</a:t>
            </a:r>
            <a:endParaRPr b="0" lang="en-US" sz="1000" strike="noStrike" u="none">
              <a:solidFill>
                <a:srgbClr val="000000"/>
              </a:solidFill>
              <a:effectLst/>
              <a:uFillTx/>
              <a:latin typeface="Arial"/>
            </a:endParaRPr>
          </a:p>
        </p:txBody>
      </p:sp>
      <p:sp>
        <p:nvSpPr>
          <p:cNvPr id="808" name=""/>
          <p:cNvSpPr/>
          <p:nvPr/>
        </p:nvSpPr>
        <p:spPr>
          <a:xfrm>
            <a:off x="6135840" y="4305240"/>
            <a:ext cx="512640" cy="136440"/>
          </a:xfrm>
          <a:prstGeom prst="rect">
            <a:avLst/>
          </a:prstGeom>
          <a:noFill/>
          <a:ln w="0">
            <a:noFill/>
          </a:ln>
        </p:spPr>
        <p:style>
          <a:lnRef idx="0"/>
          <a:fillRef idx="0"/>
          <a:effectRef idx="0"/>
          <a:fontRef idx="minor"/>
        </p:style>
        <p:txBody>
          <a:bodyPr lIns="0" rIns="0" tIns="0" bIns="0" anchor="t">
            <a:normAutofit fontScale="775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17</a:t>
            </a:r>
            <a:endParaRPr b="0" lang="en-US" sz="1000" strike="noStrike" u="none">
              <a:solidFill>
                <a:srgbClr val="000000"/>
              </a:solidFill>
              <a:effectLst/>
              <a:uFillTx/>
              <a:latin typeface="Arial"/>
            </a:endParaRPr>
          </a:p>
        </p:txBody>
      </p:sp>
      <p:sp>
        <p:nvSpPr>
          <p:cNvPr id="809" name=""/>
          <p:cNvSpPr/>
          <p:nvPr/>
        </p:nvSpPr>
        <p:spPr>
          <a:xfrm>
            <a:off x="6594480" y="4305240"/>
            <a:ext cx="512640" cy="136440"/>
          </a:xfrm>
          <a:prstGeom prst="rect">
            <a:avLst/>
          </a:prstGeom>
          <a:noFill/>
          <a:ln w="0">
            <a:noFill/>
          </a:ln>
        </p:spPr>
        <p:style>
          <a:lnRef idx="0"/>
          <a:fillRef idx="0"/>
          <a:effectRef idx="0"/>
          <a:fontRef idx="minor"/>
        </p:style>
        <p:txBody>
          <a:bodyPr lIns="0" rIns="0" tIns="0" bIns="0" anchor="t">
            <a:normAutofit fontScale="775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20</a:t>
            </a:r>
            <a:endParaRPr b="0" lang="en-US" sz="1000" strike="noStrike" u="none">
              <a:solidFill>
                <a:srgbClr val="000000"/>
              </a:solidFill>
              <a:effectLst/>
              <a:uFillTx/>
              <a:latin typeface="Arial"/>
            </a:endParaRPr>
          </a:p>
        </p:txBody>
      </p:sp>
      <p:sp>
        <p:nvSpPr>
          <p:cNvPr id="810" name=""/>
          <p:cNvSpPr/>
          <p:nvPr/>
        </p:nvSpPr>
        <p:spPr>
          <a:xfrm>
            <a:off x="7051680" y="4305240"/>
            <a:ext cx="512640" cy="136440"/>
          </a:xfrm>
          <a:prstGeom prst="rect">
            <a:avLst/>
          </a:prstGeom>
          <a:noFill/>
          <a:ln w="0">
            <a:noFill/>
          </a:ln>
        </p:spPr>
        <p:style>
          <a:lnRef idx="0"/>
          <a:fillRef idx="0"/>
          <a:effectRef idx="0"/>
          <a:fontRef idx="minor"/>
        </p:style>
        <p:txBody>
          <a:bodyPr lIns="0" rIns="0" tIns="0" bIns="0" anchor="t">
            <a:normAutofit fontScale="775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18</a:t>
            </a:r>
            <a:endParaRPr b="0" lang="en-US" sz="1000" strike="noStrike" u="none">
              <a:solidFill>
                <a:srgbClr val="000000"/>
              </a:solidFill>
              <a:effectLst/>
              <a:uFillTx/>
              <a:latin typeface="Arial"/>
            </a:endParaRPr>
          </a:p>
        </p:txBody>
      </p:sp>
      <p:sp>
        <p:nvSpPr>
          <p:cNvPr id="811" name=""/>
          <p:cNvSpPr/>
          <p:nvPr/>
        </p:nvSpPr>
        <p:spPr>
          <a:xfrm>
            <a:off x="7510320" y="4305240"/>
            <a:ext cx="513000" cy="136440"/>
          </a:xfrm>
          <a:prstGeom prst="rect">
            <a:avLst/>
          </a:prstGeom>
          <a:noFill/>
          <a:ln w="0">
            <a:noFill/>
          </a:ln>
        </p:spPr>
        <p:style>
          <a:lnRef idx="0"/>
          <a:fillRef idx="0"/>
          <a:effectRef idx="0"/>
          <a:fontRef idx="minor"/>
        </p:style>
        <p:txBody>
          <a:bodyPr lIns="0" rIns="0" tIns="0" bIns="0" anchor="t">
            <a:normAutofit fontScale="775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11</a:t>
            </a:r>
            <a:endParaRPr b="0" lang="en-US" sz="1000" strike="noStrike" u="none">
              <a:solidFill>
                <a:srgbClr val="000000"/>
              </a:solidFill>
              <a:effectLst/>
              <a:uFillTx/>
              <a:latin typeface="Arial"/>
            </a:endParaRPr>
          </a:p>
        </p:txBody>
      </p:sp>
      <p:grpSp>
        <p:nvGrpSpPr>
          <p:cNvPr id="812" name=""/>
          <p:cNvGrpSpPr/>
          <p:nvPr/>
        </p:nvGrpSpPr>
        <p:grpSpPr>
          <a:xfrm>
            <a:off x="7962840" y="2246400"/>
            <a:ext cx="415800" cy="174600"/>
            <a:chOff x="7962840" y="2246400"/>
            <a:chExt cx="415800" cy="174600"/>
          </a:xfrm>
        </p:grpSpPr>
        <p:sp>
          <p:nvSpPr>
            <p:cNvPr id="813" name=""/>
            <p:cNvSpPr/>
            <p:nvPr/>
          </p:nvSpPr>
          <p:spPr>
            <a:xfrm flipV="1">
              <a:off x="7972200" y="2273040"/>
              <a:ext cx="406440" cy="111240"/>
            </a:xfrm>
            <a:prstGeom prst="line">
              <a:avLst/>
            </a:prstGeom>
            <a:ln w="63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14" name=""/>
            <p:cNvSpPr/>
            <p:nvPr/>
          </p:nvSpPr>
          <p:spPr>
            <a:xfrm flipV="1">
              <a:off x="7962840" y="2246400"/>
              <a:ext cx="407880" cy="1080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15" name=""/>
            <p:cNvSpPr/>
            <p:nvPr/>
          </p:nvSpPr>
          <p:spPr>
            <a:xfrm flipV="1">
              <a:off x="7962840" y="2313000"/>
              <a:ext cx="407880" cy="1080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BC4DF5F0-1763-4F0E-977F-4AF2CE6E3243}"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6" name="McK Footnote"/>
          <p:cNvSpPr/>
          <p:nvPr/>
        </p:nvSpPr>
        <p:spPr>
          <a:xfrm>
            <a:off x="-316080" y="6446160"/>
            <a:ext cx="8686800" cy="18324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Wave division multiplexing</a:t>
            </a:r>
            <a:endParaRPr b="0" lang="en-US" sz="1200" strike="noStrike" u="none">
              <a:solidFill>
                <a:srgbClr val="000000"/>
              </a:solidFill>
              <a:effectLst/>
              <a:uFillTx/>
              <a:latin typeface="Arial"/>
            </a:endParaRPr>
          </a:p>
        </p:txBody>
      </p:sp>
      <p:sp>
        <p:nvSpPr>
          <p:cNvPr id="817"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TECHNOLOGY RAPIDLY INCREASING BACKBONE CAPACITY</a:t>
            </a:r>
            <a:endParaRPr b="1" lang="en-US" sz="1900" strike="noStrike" u="none">
              <a:solidFill>
                <a:srgbClr val="000000"/>
              </a:solidFill>
              <a:effectLst/>
              <a:uFillTx/>
              <a:latin typeface="Arial"/>
            </a:endParaRPr>
          </a:p>
        </p:txBody>
      </p:sp>
      <p:sp>
        <p:nvSpPr>
          <p:cNvPr id="818" name=""/>
          <p:cNvSpPr/>
          <p:nvPr/>
        </p:nvSpPr>
        <p:spPr>
          <a:xfrm rot="2109000">
            <a:off x="333000" y="2987640"/>
            <a:ext cx="7305840" cy="930240"/>
          </a:xfrm>
          <a:prstGeom prst="rightArrow">
            <a:avLst>
              <a:gd name="adj1" fmla="val 49824"/>
              <a:gd name="adj2" fmla="val 50286"/>
            </a:avLst>
          </a:prstGeom>
          <a:solidFill>
            <a:srgbClr val="dcdcd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19" name=""/>
          <p:cNvSpPr/>
          <p:nvPr/>
        </p:nvSpPr>
        <p:spPr>
          <a:xfrm flipV="1" rot="5400000">
            <a:off x="-1328400" y="3176280"/>
            <a:ext cx="3844800" cy="939960"/>
          </a:xfrm>
          <a:prstGeom prst="rightArrow">
            <a:avLst>
              <a:gd name="adj1" fmla="val 49824"/>
              <a:gd name="adj2" fmla="val 49842"/>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20" name=""/>
          <p:cNvSpPr/>
          <p:nvPr/>
        </p:nvSpPr>
        <p:spPr>
          <a:xfrm>
            <a:off x="4441680" y="2770200"/>
            <a:ext cx="1895760" cy="213516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WDM* technology</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WDM allows for multiplexing 16 OC-192 channels on 1 fiber, e.g.</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OC-192 with 16-channel WDM allows for 160 Gbps on 1 fiber</a:t>
            </a:r>
            <a:endParaRPr b="0" lang="en-US" sz="1400" strike="noStrike" u="none">
              <a:solidFill>
                <a:srgbClr val="000000"/>
              </a:solidFill>
              <a:effectLst/>
              <a:uFillTx/>
              <a:latin typeface="Arial"/>
            </a:endParaRPr>
          </a:p>
        </p:txBody>
      </p:sp>
      <p:sp>
        <p:nvSpPr>
          <p:cNvPr id="821" name=""/>
          <p:cNvSpPr/>
          <p:nvPr/>
        </p:nvSpPr>
        <p:spPr>
          <a:xfrm>
            <a:off x="4441680" y="3006720"/>
            <a:ext cx="1852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22" name=""/>
          <p:cNvSpPr/>
          <p:nvPr/>
        </p:nvSpPr>
        <p:spPr>
          <a:xfrm rot="5400000">
            <a:off x="2763360" y="3360600"/>
            <a:ext cx="2462400" cy="33840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Arial"/>
            </a:endParaRPr>
          </a:p>
        </p:txBody>
      </p:sp>
      <p:sp>
        <p:nvSpPr>
          <p:cNvPr id="823" name=""/>
          <p:cNvSpPr/>
          <p:nvPr/>
        </p:nvSpPr>
        <p:spPr>
          <a:xfrm rot="5400000">
            <a:off x="5402160" y="3360600"/>
            <a:ext cx="2462400" cy="33840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Arial"/>
            </a:endParaRPr>
          </a:p>
        </p:txBody>
      </p:sp>
      <p:sp>
        <p:nvSpPr>
          <p:cNvPr id="824" name=""/>
          <p:cNvSpPr/>
          <p:nvPr/>
        </p:nvSpPr>
        <p:spPr>
          <a:xfrm>
            <a:off x="7078680" y="2859120"/>
            <a:ext cx="1749240" cy="170820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Pure optical signaling and computing components (e.g., no electrical signaling)</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Arial"/>
            </a:endParaRPr>
          </a:p>
        </p:txBody>
      </p:sp>
      <p:sp>
        <p:nvSpPr>
          <p:cNvPr id="825" name=""/>
          <p:cNvSpPr/>
          <p:nvPr/>
        </p:nvSpPr>
        <p:spPr>
          <a:xfrm>
            <a:off x="7078680" y="3095640"/>
            <a:ext cx="1646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826" name=""/>
          <p:cNvGraphicFramePr/>
          <p:nvPr/>
        </p:nvGraphicFramePr>
        <p:xfrm>
          <a:off x="1601640" y="1874880"/>
          <a:ext cx="2035440" cy="3219480"/>
        </p:xfrm>
        <a:graphic>
          <a:graphicData uri="http://schemas.openxmlformats.org/presentationml/2006/ole">
            <p:oleObj progId="Word.Document.12" r:id="rId1" spid="">
              <p:embed/>
              <p:pic>
                <p:nvPicPr>
                  <p:cNvPr id="827" name="" descr=""/>
                  <p:cNvPicPr/>
                  <p:nvPr/>
                </p:nvPicPr>
                <p:blipFill>
                  <a:blip r:embed="rId2"/>
                  <a:stretch/>
                </p:blipFill>
                <p:spPr>
                  <a:xfrm>
                    <a:off x="1601640" y="1874880"/>
                    <a:ext cx="2035440" cy="3219480"/>
                  </a:xfrm>
                  <a:prstGeom prst="rect">
                    <a:avLst/>
                  </a:prstGeom>
                  <a:noFill/>
                  <a:ln w="0">
                    <a:noFill/>
                  </a:ln>
                </p:spPr>
              </p:pic>
            </p:oleObj>
          </a:graphicData>
        </a:graphic>
      </p:graphicFrame>
      <p:sp>
        <p:nvSpPr>
          <p:cNvPr id="828" name=""/>
          <p:cNvSpPr/>
          <p:nvPr/>
        </p:nvSpPr>
        <p:spPr>
          <a:xfrm>
            <a:off x="1620720" y="687240"/>
            <a:ext cx="5596200" cy="930600"/>
          </a:xfrm>
          <a:prstGeom prst="rightArrow">
            <a:avLst>
              <a:gd name="adj1" fmla="val 49824"/>
              <a:gd name="adj2" fmla="val 49751"/>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29" name=""/>
          <p:cNvSpPr/>
          <p:nvPr/>
        </p:nvSpPr>
        <p:spPr>
          <a:xfrm>
            <a:off x="3589200" y="1058760"/>
            <a:ext cx="1659240" cy="2138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New technologies</a:t>
            </a:r>
            <a:endParaRPr b="0" lang="en-US" sz="1400" strike="noStrike" u="none">
              <a:solidFill>
                <a:srgbClr val="000000"/>
              </a:solidFill>
              <a:effectLst/>
              <a:uFillTx/>
              <a:latin typeface="Arial"/>
            </a:endParaRPr>
          </a:p>
        </p:txBody>
      </p:sp>
      <p:sp>
        <p:nvSpPr>
          <p:cNvPr id="830" name=""/>
          <p:cNvSpPr/>
          <p:nvPr/>
        </p:nvSpPr>
        <p:spPr>
          <a:xfrm>
            <a:off x="123840" y="3363840"/>
            <a:ext cx="1241280" cy="64080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Improvements to existing technologies</a:t>
            </a:r>
            <a:endParaRPr b="0" lang="en-US" sz="1400" strike="noStrike" u="none">
              <a:solidFill>
                <a:srgbClr val="000000"/>
              </a:solidFill>
              <a:effectLst/>
              <a:uFillTx/>
              <a:latin typeface="Arial"/>
            </a:endParaRPr>
          </a:p>
        </p:txBody>
      </p:sp>
      <p:sp>
        <p:nvSpPr>
          <p:cNvPr id="831" name=""/>
          <p:cNvSpPr/>
          <p:nvPr/>
        </p:nvSpPr>
        <p:spPr>
          <a:xfrm>
            <a:off x="6831000" y="5114880"/>
            <a:ext cx="1682640" cy="1411200"/>
          </a:xfrm>
          <a:custGeom>
            <a:avLst/>
            <a:gdLst>
              <a:gd name="textAreaLeft" fmla="*/ 384120 w 1682640"/>
              <a:gd name="textAreaRight" fmla="*/ 1298520 w 1682640"/>
              <a:gd name="textAreaTop" fmla="*/ 322200 h 1411200"/>
              <a:gd name="textAreaBottom" fmla="*/ 1089000 h 1411200"/>
            </a:gdLst>
            <a:ahLst/>
            <a:cxnLst/>
            <a:rect l="textAreaLeft" t="textAreaTop" r="textAreaRight" b="textAreaBottom"/>
            <a:pathLst>
              <a:path w="21600" h="21600">
                <a:moveTo>
                  <a:pt x="0" y="10800"/>
                </a:moveTo>
                <a:lnTo>
                  <a:pt x="2652" y="12384"/>
                </a:lnTo>
                <a:lnTo>
                  <a:pt x="786" y="14846"/>
                </a:lnTo>
                <a:lnTo>
                  <a:pt x="3839" y="15321"/>
                </a:lnTo>
                <a:lnTo>
                  <a:pt x="3163" y="18437"/>
                </a:lnTo>
                <a:lnTo>
                  <a:pt x="6159" y="17681"/>
                </a:lnTo>
                <a:lnTo>
                  <a:pt x="6580" y="20741"/>
                </a:lnTo>
                <a:lnTo>
                  <a:pt x="9074" y="18919"/>
                </a:lnTo>
                <a:lnTo>
                  <a:pt x="10800" y="21600"/>
                </a:lnTo>
                <a:lnTo>
                  <a:pt x="12384" y="18948"/>
                </a:lnTo>
                <a:lnTo>
                  <a:pt x="14846" y="20814"/>
                </a:lnTo>
                <a:lnTo>
                  <a:pt x="15321" y="17761"/>
                </a:lnTo>
                <a:lnTo>
                  <a:pt x="18437" y="18437"/>
                </a:lnTo>
                <a:lnTo>
                  <a:pt x="17681" y="15441"/>
                </a:lnTo>
                <a:lnTo>
                  <a:pt x="20741" y="15020"/>
                </a:lnTo>
                <a:lnTo>
                  <a:pt x="18919" y="12526"/>
                </a:lnTo>
                <a:lnTo>
                  <a:pt x="21600" y="10800"/>
                </a:lnTo>
                <a:lnTo>
                  <a:pt x="18948" y="9216"/>
                </a:lnTo>
                <a:lnTo>
                  <a:pt x="20814" y="6754"/>
                </a:lnTo>
                <a:lnTo>
                  <a:pt x="17761" y="6279"/>
                </a:lnTo>
                <a:lnTo>
                  <a:pt x="18437" y="3163"/>
                </a:lnTo>
                <a:lnTo>
                  <a:pt x="15441" y="3919"/>
                </a:lnTo>
                <a:lnTo>
                  <a:pt x="15020" y="859"/>
                </a:lnTo>
                <a:lnTo>
                  <a:pt x="12526" y="2681"/>
                </a:lnTo>
                <a:lnTo>
                  <a:pt x="10800" y="0"/>
                </a:lnTo>
                <a:lnTo>
                  <a:pt x="9216" y="2652"/>
                </a:lnTo>
                <a:lnTo>
                  <a:pt x="6754" y="786"/>
                </a:lnTo>
                <a:lnTo>
                  <a:pt x="6279" y="3839"/>
                </a:lnTo>
                <a:lnTo>
                  <a:pt x="3163" y="3163"/>
                </a:lnTo>
                <a:lnTo>
                  <a:pt x="3919" y="6159"/>
                </a:lnTo>
                <a:lnTo>
                  <a:pt x="859" y="6580"/>
                </a:lnTo>
                <a:lnTo>
                  <a:pt x="2681" y="9074"/>
                </a:lnTo>
                <a:lnTo>
                  <a:pt x="0" y="10800"/>
                </a:lnTo>
                <a:close/>
              </a:path>
            </a:pathLst>
          </a:custGeom>
          <a:solidFill>
            <a:srgbClr val="ffffff"/>
          </a:solidFill>
          <a:ln w="9360">
            <a:solidFill>
              <a:srgbClr val="000000"/>
            </a:solidFill>
            <a:miter/>
          </a:ln>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Increased bandwidth per fiber</a:t>
            </a:r>
            <a:endParaRPr b="0" lang="en-US" sz="1400" strike="noStrike" u="none">
              <a:solidFill>
                <a:srgbClr val="000000"/>
              </a:solidFill>
              <a:effectLst/>
              <a:uFillTx/>
              <a:latin typeface="Arial"/>
            </a:endParaRPr>
          </a:p>
        </p:txBody>
      </p:sp>
      <p:sp>
        <p:nvSpPr>
          <p:cNvPr id="832" name=""/>
          <p:cNvSpPr/>
          <p:nvPr/>
        </p:nvSpPr>
        <p:spPr>
          <a:xfrm>
            <a:off x="1509840" y="4416480"/>
            <a:ext cx="1714320" cy="560160"/>
          </a:xfrm>
          <a:prstGeom prst="ellipse">
            <a:avLst/>
          </a:prstGeom>
          <a:noFill/>
          <a:ln w="936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33" name=""/>
          <p:cNvSpPr/>
          <p:nvPr/>
        </p:nvSpPr>
        <p:spPr>
          <a:xfrm>
            <a:off x="1368360" y="4592520"/>
            <a:ext cx="108000" cy="2138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Arial"/>
            </a:endParaRPr>
          </a:p>
        </p:txBody>
      </p:sp>
      <p:sp>
        <p:nvSpPr>
          <p:cNvPr id="834" name=""/>
          <p:cNvSpPr/>
          <p:nvPr/>
        </p:nvSpPr>
        <p:spPr>
          <a:xfrm>
            <a:off x="3270240" y="4592520"/>
            <a:ext cx="108000" cy="2138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Arial"/>
            </a:endParaRPr>
          </a:p>
        </p:txBody>
      </p:sp>
      <p:sp>
        <p:nvSpPr>
          <p:cNvPr id="835" name=""/>
          <p:cNvSpPr/>
          <p:nvPr/>
        </p:nvSpPr>
        <p:spPr>
          <a:xfrm>
            <a:off x="1581120" y="4327560"/>
            <a:ext cx="108000" cy="2138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Arial"/>
            </a:endParaRPr>
          </a:p>
        </p:txBody>
      </p:sp>
      <p:sp>
        <p:nvSpPr>
          <p:cNvPr id="836" name=""/>
          <p:cNvSpPr/>
          <p:nvPr/>
        </p:nvSpPr>
        <p:spPr>
          <a:xfrm>
            <a:off x="1581120" y="4856040"/>
            <a:ext cx="108000" cy="2138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Arial"/>
            </a:endParaRPr>
          </a:p>
        </p:txBody>
      </p:sp>
      <p:sp>
        <p:nvSpPr>
          <p:cNvPr id="837" name=""/>
          <p:cNvSpPr/>
          <p:nvPr/>
        </p:nvSpPr>
        <p:spPr>
          <a:xfrm>
            <a:off x="3070080" y="4327560"/>
            <a:ext cx="108000" cy="2138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Arial"/>
            </a:endParaRPr>
          </a:p>
        </p:txBody>
      </p:sp>
      <p:sp>
        <p:nvSpPr>
          <p:cNvPr id="838" name=""/>
          <p:cNvSpPr/>
          <p:nvPr/>
        </p:nvSpPr>
        <p:spPr>
          <a:xfrm>
            <a:off x="3070080" y="4856040"/>
            <a:ext cx="108000" cy="2138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Arial"/>
            </a:endParaRPr>
          </a:p>
        </p:txBody>
      </p:sp>
      <p:sp>
        <p:nvSpPr>
          <p:cNvPr id="839" name=""/>
          <p:cNvSpPr/>
          <p:nvPr/>
        </p:nvSpPr>
        <p:spPr>
          <a:xfrm>
            <a:off x="2050920" y="4967280"/>
            <a:ext cx="108000" cy="2138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Arial"/>
            </a:endParaRPr>
          </a:p>
        </p:txBody>
      </p:sp>
      <p:sp>
        <p:nvSpPr>
          <p:cNvPr id="840" name=""/>
          <p:cNvSpPr/>
          <p:nvPr/>
        </p:nvSpPr>
        <p:spPr>
          <a:xfrm>
            <a:off x="2595600" y="4967280"/>
            <a:ext cx="108000" cy="2138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901EBED2-4E47-485D-8BA5-0D554CB2F19E}"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1" name="McK Footnote"/>
          <p:cNvSpPr/>
          <p:nvPr/>
        </p:nvSpPr>
        <p:spPr>
          <a:xfrm>
            <a:off x="138240" y="5820840"/>
            <a:ext cx="8686800" cy="80856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Assumes 16,000 route miles with 96 fibers (48 fiber pairs)</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Assumes 125 POPs with $250,000 OC-192 terminal and $250,000 gigabit router</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Assumes 125 POPs with $500,000 16-32 window DWDM equipment</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Salomon Brothers; press clippings; McKinsey analysis</a:t>
            </a:r>
            <a:endParaRPr b="0" lang="en-US" sz="1200" strike="noStrike" u="none">
              <a:solidFill>
                <a:srgbClr val="000000"/>
              </a:solidFill>
              <a:effectLst/>
              <a:uFillTx/>
              <a:latin typeface="Arial"/>
            </a:endParaRPr>
          </a:p>
        </p:txBody>
      </p:sp>
      <p:sp>
        <p:nvSpPr>
          <p:cNvPr id="842" name="PlaceHolder 1"/>
          <p:cNvSpPr>
            <a:spLocks noGrp="1"/>
          </p:cNvSpPr>
          <p:nvPr>
            <p:ph type="title"/>
          </p:nvPr>
        </p:nvSpPr>
        <p:spPr>
          <a:xfrm>
            <a:off x="137880" y="233280"/>
            <a:ext cx="755964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TYPICAL CAPITAL COSTS OF A NEW NATIONAL COVERAGE FIBER OPTIC NETWORK</a:t>
            </a:r>
            <a:br>
              <a:rPr sz="1900"/>
            </a:br>
            <a:r>
              <a:rPr b="1" lang="en-US" sz="1900" strike="noStrike" u="none">
                <a:solidFill>
                  <a:srgbClr val="000000"/>
                </a:solidFill>
                <a:effectLst/>
                <a:uFillTx/>
                <a:latin typeface="Arial"/>
              </a:rPr>
              <a:t>Attacker network costs</a:t>
            </a:r>
            <a:endParaRPr b="1" lang="en-US" sz="1900" strike="noStrike" u="none">
              <a:solidFill>
                <a:srgbClr val="000000"/>
              </a:solidFill>
              <a:effectLst/>
              <a:uFillTx/>
              <a:latin typeface="Arial"/>
            </a:endParaRPr>
          </a:p>
        </p:txBody>
      </p:sp>
      <p:sp>
        <p:nvSpPr>
          <p:cNvPr id="843" name="McK Footnote"/>
          <p:cNvSpPr/>
          <p:nvPr/>
        </p:nvSpPr>
        <p:spPr>
          <a:xfrm>
            <a:off x="7959960" y="309600"/>
            <a:ext cx="86436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ESTIMATES</a:t>
            </a:r>
            <a:endParaRPr b="0" lang="en-US" sz="1200" strike="noStrike" u="none">
              <a:solidFill>
                <a:srgbClr val="000000"/>
              </a:solidFill>
              <a:effectLst/>
              <a:uFillTx/>
              <a:latin typeface="Arial"/>
            </a:endParaRPr>
          </a:p>
        </p:txBody>
      </p:sp>
      <p:grpSp>
        <p:nvGrpSpPr>
          <p:cNvPr id="844" name=""/>
          <p:cNvGrpSpPr/>
          <p:nvPr/>
        </p:nvGrpSpPr>
        <p:grpSpPr>
          <a:xfrm>
            <a:off x="7948440" y="293760"/>
            <a:ext cx="876240" cy="215640"/>
            <a:chOff x="7948440" y="293760"/>
            <a:chExt cx="876240" cy="215640"/>
          </a:xfrm>
        </p:grpSpPr>
        <p:sp>
          <p:nvSpPr>
            <p:cNvPr id="845" name=""/>
            <p:cNvSpPr/>
            <p:nvPr/>
          </p:nvSpPr>
          <p:spPr>
            <a:xfrm>
              <a:off x="7948440" y="293760"/>
              <a:ext cx="876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46" name=""/>
            <p:cNvSpPr/>
            <p:nvPr/>
          </p:nvSpPr>
          <p:spPr>
            <a:xfrm>
              <a:off x="7948440" y="509400"/>
              <a:ext cx="876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847" name="McK Measure"/>
          <p:cNvSpPr/>
          <p:nvPr/>
        </p:nvSpPr>
        <p:spPr>
          <a:xfrm>
            <a:off x="137880" y="1182600"/>
            <a:ext cx="8456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 Millions</a:t>
            </a:r>
            <a:endParaRPr b="0" lang="en-US" sz="1600" strike="noStrike" u="none">
              <a:solidFill>
                <a:srgbClr val="000000"/>
              </a:solidFill>
              <a:effectLst/>
              <a:uFillTx/>
              <a:latin typeface="Arial"/>
            </a:endParaRPr>
          </a:p>
        </p:txBody>
      </p:sp>
      <p:sp>
        <p:nvSpPr>
          <p:cNvPr id="848" name=""/>
          <p:cNvSpPr/>
          <p:nvPr/>
        </p:nvSpPr>
        <p:spPr>
          <a:xfrm>
            <a:off x="2222640" y="4462560"/>
            <a:ext cx="123336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Cost to build</a:t>
            </a:r>
            <a:endParaRPr b="0" lang="en-US" sz="1600" strike="noStrike" u="none">
              <a:solidFill>
                <a:srgbClr val="000000"/>
              </a:solidFill>
              <a:effectLst/>
              <a:uFillTx/>
              <a:latin typeface="Arial"/>
            </a:endParaRPr>
          </a:p>
        </p:txBody>
      </p:sp>
      <p:sp>
        <p:nvSpPr>
          <p:cNvPr id="849" name=""/>
          <p:cNvSpPr/>
          <p:nvPr/>
        </p:nvSpPr>
        <p:spPr>
          <a:xfrm>
            <a:off x="5405400" y="4462560"/>
            <a:ext cx="1017720" cy="7315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Total network costs</a:t>
            </a:r>
            <a:endParaRPr b="0" lang="en-US" sz="1600" strike="noStrike" u="none">
              <a:solidFill>
                <a:srgbClr val="000000"/>
              </a:solidFill>
              <a:effectLst/>
              <a:uFillTx/>
              <a:latin typeface="Arial"/>
            </a:endParaRPr>
          </a:p>
        </p:txBody>
      </p:sp>
      <p:sp>
        <p:nvSpPr>
          <p:cNvPr id="850" name=""/>
          <p:cNvSpPr/>
          <p:nvPr/>
        </p:nvSpPr>
        <p:spPr>
          <a:xfrm>
            <a:off x="3363840" y="3897360"/>
            <a:ext cx="39528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51" name=""/>
          <p:cNvSpPr/>
          <p:nvPr/>
        </p:nvSpPr>
        <p:spPr>
          <a:xfrm>
            <a:off x="3876840" y="4462560"/>
            <a:ext cx="1312560" cy="7315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Cost to light entire network**,***</a:t>
            </a:r>
            <a:endParaRPr b="0" lang="en-US" sz="1600" strike="noStrike" u="none">
              <a:solidFill>
                <a:srgbClr val="000000"/>
              </a:solidFill>
              <a:effectLst/>
              <a:uFillTx/>
              <a:latin typeface="Arial"/>
            </a:endParaRPr>
          </a:p>
        </p:txBody>
      </p:sp>
      <p:sp>
        <p:nvSpPr>
          <p:cNvPr id="852" name=""/>
          <p:cNvSpPr/>
          <p:nvPr/>
        </p:nvSpPr>
        <p:spPr>
          <a:xfrm>
            <a:off x="4883040" y="1922400"/>
            <a:ext cx="39528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853" name=""/>
          <p:cNvGraphicFramePr/>
          <p:nvPr/>
        </p:nvGraphicFramePr>
        <p:xfrm>
          <a:off x="2155680" y="1430280"/>
          <a:ext cx="4267440" cy="3013200"/>
        </p:xfrm>
        <a:graphic>
          <a:graphicData uri="http://schemas.openxmlformats.org/presentationml/2006/ole">
            <p:oleObj r:id="rId1" spid="">
              <p:embed/>
              <p:pic>
                <p:nvPicPr>
                  <p:cNvPr id="854" name="" descr=""/>
                  <p:cNvPicPr/>
                  <p:nvPr/>
                </p:nvPicPr>
                <p:blipFill>
                  <a:blip r:embed="rId2"/>
                  <a:stretch/>
                </p:blipFill>
                <p:spPr>
                  <a:xfrm>
                    <a:off x="2155680" y="1430280"/>
                    <a:ext cx="4267440" cy="3013200"/>
                  </a:xfrm>
                  <a:prstGeom prst="rect">
                    <a:avLst/>
                  </a:prstGeom>
                  <a:noFill/>
                  <a:ln w="0">
                    <a:noFill/>
                  </a:ln>
                </p:spPr>
              </p:pic>
            </p:oleObj>
          </a:graphicData>
        </a:graphic>
      </p:graphicFrame>
      <p:sp>
        <p:nvSpPr>
          <p:cNvPr id="3" name="PlaceHolder 2"/>
          <p:cNvSpPr>
            <a:spLocks noGrp="1"/>
          </p:cNvSpPr>
          <p:nvPr>
            <p:ph type="sldNum" idx="2"/>
          </p:nvPr>
        </p:nvSpPr>
        <p:spPr/>
        <p:txBody>
          <a:bodyPr/>
          <a:p>
            <a:fld id="{FE3D4DFB-B1C6-4ADE-8E88-E6C76281D93D}"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5"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COST TO CONSTRUCT AND LIGHT A U.S. BACKBONE NETWORK</a:t>
            </a:r>
            <a:endParaRPr b="1" lang="en-US" sz="1900" strike="noStrike" u="none">
              <a:solidFill>
                <a:srgbClr val="000000"/>
              </a:solidFill>
              <a:effectLst/>
              <a:uFillTx/>
              <a:latin typeface="Arial"/>
            </a:endParaRPr>
          </a:p>
        </p:txBody>
      </p:sp>
      <p:sp>
        <p:nvSpPr>
          <p:cNvPr id="856" name="McK Measure"/>
          <p:cNvSpPr/>
          <p:nvPr/>
        </p:nvSpPr>
        <p:spPr>
          <a:xfrm>
            <a:off x="137880" y="547560"/>
            <a:ext cx="8456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600" strike="noStrike" u="none">
                <a:solidFill>
                  <a:srgbClr val="000000"/>
                </a:solidFill>
                <a:effectLst/>
                <a:uFillTx/>
                <a:latin typeface="Arial"/>
              </a:rPr>
              <a:t>$ Millions</a:t>
            </a:r>
            <a:endParaRPr b="0" lang="en-US" sz="1600" strike="noStrike" u="none">
              <a:solidFill>
                <a:srgbClr val="000000"/>
              </a:solidFill>
              <a:effectLst/>
              <a:uFillTx/>
              <a:latin typeface="Arial"/>
            </a:endParaRPr>
          </a:p>
        </p:txBody>
      </p:sp>
      <p:sp>
        <p:nvSpPr>
          <p:cNvPr id="857" name="McK Footnote"/>
          <p:cNvSpPr/>
          <p:nvPr/>
        </p:nvSpPr>
        <p:spPr>
          <a:xfrm>
            <a:off x="138240" y="6029280"/>
            <a:ext cx="8686800" cy="60012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Assumes 16,000 route miles with 48 fiber pairs, redundancy</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Assumes 125 POPs at $1 million per POP for opto-electronics</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Salomon Brothers; Qwest 10K; press clippings; McKinsey analysis</a:t>
            </a:r>
            <a:endParaRPr b="0" lang="en-US" sz="1200" strike="noStrike" u="none">
              <a:solidFill>
                <a:srgbClr val="000000"/>
              </a:solidFill>
              <a:effectLst/>
              <a:uFillTx/>
              <a:latin typeface="Arial"/>
            </a:endParaRPr>
          </a:p>
        </p:txBody>
      </p:sp>
      <p:sp>
        <p:nvSpPr>
          <p:cNvPr id="858" name="McK Footnote"/>
          <p:cNvSpPr/>
          <p:nvPr/>
        </p:nvSpPr>
        <p:spPr>
          <a:xfrm>
            <a:off x="7959960" y="309600"/>
            <a:ext cx="86436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ESTIMATES</a:t>
            </a:r>
            <a:endParaRPr b="0" lang="en-US" sz="1200" strike="noStrike" u="none">
              <a:solidFill>
                <a:srgbClr val="000000"/>
              </a:solidFill>
              <a:effectLst/>
              <a:uFillTx/>
              <a:latin typeface="Arial"/>
            </a:endParaRPr>
          </a:p>
        </p:txBody>
      </p:sp>
      <p:grpSp>
        <p:nvGrpSpPr>
          <p:cNvPr id="859" name=""/>
          <p:cNvGrpSpPr/>
          <p:nvPr/>
        </p:nvGrpSpPr>
        <p:grpSpPr>
          <a:xfrm>
            <a:off x="7948440" y="293760"/>
            <a:ext cx="876240" cy="215640"/>
            <a:chOff x="7948440" y="293760"/>
            <a:chExt cx="876240" cy="215640"/>
          </a:xfrm>
        </p:grpSpPr>
        <p:sp>
          <p:nvSpPr>
            <p:cNvPr id="860" name=""/>
            <p:cNvSpPr/>
            <p:nvPr/>
          </p:nvSpPr>
          <p:spPr>
            <a:xfrm>
              <a:off x="7948440" y="293760"/>
              <a:ext cx="876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61" name=""/>
            <p:cNvSpPr/>
            <p:nvPr/>
          </p:nvSpPr>
          <p:spPr>
            <a:xfrm>
              <a:off x="7948440" y="509400"/>
              <a:ext cx="876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aphicFrame>
        <p:nvGraphicFramePr>
          <p:cNvPr id="862" name=""/>
          <p:cNvGraphicFramePr/>
          <p:nvPr/>
        </p:nvGraphicFramePr>
        <p:xfrm>
          <a:off x="123840" y="1554120"/>
          <a:ext cx="5408640" cy="2924280"/>
        </p:xfrm>
        <a:graphic>
          <a:graphicData uri="http://schemas.openxmlformats.org/presentationml/2006/ole">
            <p:oleObj r:id="rId1" spid="">
              <p:embed/>
              <p:pic>
                <p:nvPicPr>
                  <p:cNvPr id="863" name="" descr=""/>
                  <p:cNvPicPr/>
                  <p:nvPr/>
                </p:nvPicPr>
                <p:blipFill>
                  <a:blip r:embed="rId2"/>
                  <a:stretch/>
                </p:blipFill>
                <p:spPr>
                  <a:xfrm>
                    <a:off x="123840" y="1554120"/>
                    <a:ext cx="5408640" cy="2924280"/>
                  </a:xfrm>
                  <a:prstGeom prst="rect">
                    <a:avLst/>
                  </a:prstGeom>
                  <a:noFill/>
                  <a:ln w="0">
                    <a:noFill/>
                  </a:ln>
                </p:spPr>
              </p:pic>
            </p:oleObj>
          </a:graphicData>
        </a:graphic>
      </p:graphicFrame>
      <p:sp>
        <p:nvSpPr>
          <p:cNvPr id="864" name=""/>
          <p:cNvSpPr/>
          <p:nvPr/>
        </p:nvSpPr>
        <p:spPr>
          <a:xfrm>
            <a:off x="263520" y="4592520"/>
            <a:ext cx="744480" cy="549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Cost in build network*</a:t>
            </a:r>
            <a:endParaRPr b="0" lang="en-US" sz="1200" strike="noStrike" u="none">
              <a:solidFill>
                <a:srgbClr val="000000"/>
              </a:solidFill>
              <a:effectLst/>
              <a:uFillTx/>
              <a:latin typeface="Arial"/>
            </a:endParaRPr>
          </a:p>
        </p:txBody>
      </p:sp>
      <p:sp>
        <p:nvSpPr>
          <p:cNvPr id="865" name=""/>
          <p:cNvSpPr/>
          <p:nvPr/>
        </p:nvSpPr>
        <p:spPr>
          <a:xfrm>
            <a:off x="1190520" y="4592520"/>
            <a:ext cx="725760" cy="549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Cost to light first fiber pair**</a:t>
            </a:r>
            <a:endParaRPr b="0" lang="en-US" sz="1200" strike="noStrike" u="none">
              <a:solidFill>
                <a:srgbClr val="000000"/>
              </a:solidFill>
              <a:effectLst/>
              <a:uFillTx/>
              <a:latin typeface="Arial"/>
            </a:endParaRPr>
          </a:p>
        </p:txBody>
      </p:sp>
      <p:sp>
        <p:nvSpPr>
          <p:cNvPr id="866" name=""/>
          <p:cNvSpPr/>
          <p:nvPr/>
        </p:nvSpPr>
        <p:spPr>
          <a:xfrm>
            <a:off x="2124000" y="4592520"/>
            <a:ext cx="698400" cy="7318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Cost to light second fiber pair</a:t>
            </a:r>
            <a:endParaRPr b="0" lang="en-US" sz="1200" strike="noStrike" u="none">
              <a:solidFill>
                <a:srgbClr val="000000"/>
              </a:solidFill>
              <a:effectLst/>
              <a:uFillTx/>
              <a:latin typeface="Arial"/>
            </a:endParaRPr>
          </a:p>
        </p:txBody>
      </p:sp>
      <p:sp>
        <p:nvSpPr>
          <p:cNvPr id="867" name=""/>
          <p:cNvSpPr/>
          <p:nvPr/>
        </p:nvSpPr>
        <p:spPr>
          <a:xfrm>
            <a:off x="3857760" y="4592520"/>
            <a:ext cx="784080" cy="549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Cost to light 24th fiber pair</a:t>
            </a:r>
            <a:endParaRPr b="0" lang="en-US" sz="1200" strike="noStrike" u="none">
              <a:solidFill>
                <a:srgbClr val="000000"/>
              </a:solidFill>
              <a:effectLst/>
              <a:uFillTx/>
              <a:latin typeface="Arial"/>
            </a:endParaRPr>
          </a:p>
        </p:txBody>
      </p:sp>
      <p:sp>
        <p:nvSpPr>
          <p:cNvPr id="868" name=""/>
          <p:cNvSpPr/>
          <p:nvPr/>
        </p:nvSpPr>
        <p:spPr>
          <a:xfrm>
            <a:off x="4740120" y="4592520"/>
            <a:ext cx="968400" cy="3661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Total network costs</a:t>
            </a:r>
            <a:endParaRPr b="0" lang="en-US" sz="1200" strike="noStrike" u="none">
              <a:solidFill>
                <a:srgbClr val="000000"/>
              </a:solidFill>
              <a:effectLst/>
              <a:uFillTx/>
              <a:latin typeface="Arial"/>
            </a:endParaRPr>
          </a:p>
        </p:txBody>
      </p:sp>
      <p:sp>
        <p:nvSpPr>
          <p:cNvPr id="869" name=""/>
          <p:cNvSpPr/>
          <p:nvPr/>
        </p:nvSpPr>
        <p:spPr>
          <a:xfrm>
            <a:off x="928800" y="3938760"/>
            <a:ext cx="2682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70" name=""/>
          <p:cNvSpPr/>
          <p:nvPr/>
        </p:nvSpPr>
        <p:spPr>
          <a:xfrm>
            <a:off x="5734080" y="1909800"/>
            <a:ext cx="457200" cy="2502000"/>
          </a:xfrm>
          <a:prstGeom prst="rightArrow">
            <a:avLst>
              <a:gd name="adj1" fmla="val 40093"/>
              <a:gd name="adj2" fmla="val 10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71" name=""/>
          <p:cNvSpPr/>
          <p:nvPr/>
        </p:nvSpPr>
        <p:spPr>
          <a:xfrm>
            <a:off x="6372360" y="1545840"/>
            <a:ext cx="2414520" cy="3334680"/>
          </a:xfrm>
          <a:prstGeom prst="rect">
            <a:avLst/>
          </a:prstGeom>
          <a:noFill/>
          <a:ln w="0">
            <a:noFill/>
          </a:ln>
        </p:spPr>
        <p:style>
          <a:lnRef idx="0"/>
          <a:fillRef idx="0"/>
          <a:effectRef idx="0"/>
          <a:fontRef idx="minor"/>
        </p:style>
        <p:txBody>
          <a:bodyPr lIns="0" rIns="0" tIns="0" bIns="0" anchor="ctr">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The construction costs are roughly 1/5 of the total cost to build a fully lit backbone network and so represents an option to add new capacity</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Capacity can be added one fiber pair at a time and so the network can be brought on as existing capacity is filled</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Switching technology price performance improvements will drive down lighting costs in the future; the last fiber pair is likely to be less expensive to light (or provide more capacity than the first pair)</a:t>
            </a:r>
            <a:endParaRPr b="0" lang="en-US" sz="1200" strike="noStrike" u="none">
              <a:solidFill>
                <a:srgbClr val="000000"/>
              </a:solidFill>
              <a:effectLst/>
              <a:uFillTx/>
              <a:latin typeface="Arial"/>
            </a:endParaRPr>
          </a:p>
        </p:txBody>
      </p:sp>
      <p:sp>
        <p:nvSpPr>
          <p:cNvPr id="872" name=""/>
          <p:cNvSpPr/>
          <p:nvPr/>
        </p:nvSpPr>
        <p:spPr>
          <a:xfrm>
            <a:off x="1806480" y="3898800"/>
            <a:ext cx="26856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73" name=""/>
          <p:cNvSpPr/>
          <p:nvPr/>
        </p:nvSpPr>
        <p:spPr>
          <a:xfrm>
            <a:off x="4486320" y="1936800"/>
            <a:ext cx="2682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74" name=""/>
          <p:cNvSpPr/>
          <p:nvPr/>
        </p:nvSpPr>
        <p:spPr>
          <a:xfrm flipV="1">
            <a:off x="2682720" y="1955520"/>
            <a:ext cx="1138320" cy="188604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75" name=""/>
          <p:cNvSpPr/>
          <p:nvPr/>
        </p:nvSpPr>
        <p:spPr>
          <a:xfrm>
            <a:off x="3038400" y="4592520"/>
            <a:ext cx="69840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 . .</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DC70C2A8-391B-4F98-968D-D35AB74D34DB}"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6" name="PlaceHolder 1"/>
          <p:cNvSpPr>
            <a:spLocks noGrp="1"/>
          </p:cNvSpPr>
          <p:nvPr>
            <p:ph type="title"/>
          </p:nvPr>
        </p:nvSpPr>
        <p:spPr>
          <a:xfrm>
            <a:off x="138240" y="232920"/>
            <a:ext cx="8686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TRANSATLANTIC CABLE CAPACITY ADDITIONS</a:t>
            </a:r>
            <a:br>
              <a:rPr sz="1900"/>
            </a:br>
            <a:r>
              <a:rPr b="1" lang="en-US" sz="1900" strike="noStrike" u="none">
                <a:solidFill>
                  <a:srgbClr val="000000"/>
                </a:solidFill>
                <a:effectLst/>
                <a:uFillTx/>
                <a:latin typeface="Arial"/>
              </a:rPr>
              <a:t>Voice paths</a:t>
            </a:r>
            <a:endParaRPr b="1" lang="en-US" sz="1900" strike="noStrike" u="none">
              <a:solidFill>
                <a:srgbClr val="000000"/>
              </a:solidFill>
              <a:effectLst/>
              <a:uFillTx/>
              <a:latin typeface="Arial"/>
            </a:endParaRPr>
          </a:p>
        </p:txBody>
      </p:sp>
      <p:sp>
        <p:nvSpPr>
          <p:cNvPr id="877" name="McK Footnote"/>
          <p:cNvSpPr/>
          <p:nvPr/>
        </p:nvSpPr>
        <p:spPr>
          <a:xfrm>
            <a:off x="138240" y="6446160"/>
            <a:ext cx="8686800" cy="18324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TeleGeography; www.globalcrossing.com</a:t>
            </a:r>
            <a:endParaRPr b="0" lang="en-US" sz="1200" strike="noStrike" u="none">
              <a:solidFill>
                <a:srgbClr val="000000"/>
              </a:solidFill>
              <a:effectLst/>
              <a:uFillTx/>
              <a:latin typeface="Arial"/>
            </a:endParaRPr>
          </a:p>
        </p:txBody>
      </p:sp>
      <p:sp>
        <p:nvSpPr>
          <p:cNvPr id="878" name=""/>
          <p:cNvSpPr/>
          <p:nvPr/>
        </p:nvSpPr>
        <p:spPr>
          <a:xfrm>
            <a:off x="3728880" y="1380960"/>
            <a:ext cx="4838760" cy="3543480"/>
          </a:xfrm>
          <a:custGeom>
            <a:avLst/>
            <a:gdLst/>
            <a:ahLst/>
            <a:rect l="l" t="t" r="r" b="b"/>
            <a:pathLst>
              <a:path w="3048" h="2232">
                <a:moveTo>
                  <a:pt x="0" y="2232"/>
                </a:moveTo>
                <a:lnTo>
                  <a:pt x="328" y="2224"/>
                </a:lnTo>
                <a:lnTo>
                  <a:pt x="1080" y="2224"/>
                </a:lnTo>
                <a:lnTo>
                  <a:pt x="1528" y="2224"/>
                </a:lnTo>
                <a:lnTo>
                  <a:pt x="1840" y="2136"/>
                </a:lnTo>
                <a:lnTo>
                  <a:pt x="2208" y="1952"/>
                </a:lnTo>
                <a:lnTo>
                  <a:pt x="2576" y="1920"/>
                </a:lnTo>
                <a:lnTo>
                  <a:pt x="3048" y="0"/>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aphicFrame>
        <p:nvGraphicFramePr>
          <p:cNvPr id="879" name=""/>
          <p:cNvGraphicFramePr/>
          <p:nvPr/>
        </p:nvGraphicFramePr>
        <p:xfrm>
          <a:off x="1622520" y="4994280"/>
          <a:ext cx="7102440" cy="474480"/>
        </p:xfrm>
        <a:graphic>
          <a:graphicData uri="http://schemas.openxmlformats.org/presentationml/2006/ole">
            <p:oleObj r:id="rId1" spid="">
              <p:embed/>
              <p:pic>
                <p:nvPicPr>
                  <p:cNvPr id="880" name="" descr=""/>
                  <p:cNvPicPr/>
                  <p:nvPr/>
                </p:nvPicPr>
                <p:blipFill>
                  <a:blip r:embed="rId2"/>
                  <a:stretch/>
                </p:blipFill>
                <p:spPr>
                  <a:xfrm>
                    <a:off x="1622520" y="4994280"/>
                    <a:ext cx="7102440" cy="474480"/>
                  </a:xfrm>
                  <a:prstGeom prst="rect">
                    <a:avLst/>
                  </a:prstGeom>
                  <a:noFill/>
                  <a:ln w="0">
                    <a:noFill/>
                  </a:ln>
                </p:spPr>
              </p:pic>
            </p:oleObj>
          </a:graphicData>
        </a:graphic>
      </p:graphicFrame>
      <p:sp>
        <p:nvSpPr>
          <p:cNvPr id="881" name=""/>
          <p:cNvSpPr/>
          <p:nvPr/>
        </p:nvSpPr>
        <p:spPr>
          <a:xfrm>
            <a:off x="139680" y="1231920"/>
            <a:ext cx="1917720" cy="1690560"/>
          </a:xfrm>
          <a:prstGeom prst="ellipse">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commercial submarine cables built, used, and paid for by large incumbent/</a:t>
            </a:r>
            <a:br>
              <a:rPr sz="1200"/>
            </a:br>
            <a:r>
              <a:rPr b="0" lang="en-US" sz="1200" strike="noStrike" u="none">
                <a:solidFill>
                  <a:srgbClr val="000000"/>
                </a:solidFill>
                <a:effectLst/>
                <a:uFillTx/>
                <a:latin typeface="Arial"/>
              </a:rPr>
              <a:t>monopoly carriers until late 1980s</a:t>
            </a:r>
            <a:endParaRPr b="0" lang="en-US" sz="1200" strike="noStrike" u="none">
              <a:solidFill>
                <a:srgbClr val="000000"/>
              </a:solidFill>
              <a:effectLst/>
              <a:uFillTx/>
              <a:latin typeface="Arial"/>
            </a:endParaRPr>
          </a:p>
        </p:txBody>
      </p:sp>
      <p:sp>
        <p:nvSpPr>
          <p:cNvPr id="882" name=""/>
          <p:cNvSpPr/>
          <p:nvPr/>
        </p:nvSpPr>
        <p:spPr>
          <a:xfrm>
            <a:off x="1406520" y="3516480"/>
            <a:ext cx="1379520" cy="61884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45720" rIns="4572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Sprint and Cable &amp; Wireless PTAT</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1.68 Gbps</a:t>
            </a:r>
            <a:endParaRPr b="0" lang="en-US" sz="1200" strike="noStrike" u="none">
              <a:solidFill>
                <a:srgbClr val="000000"/>
              </a:solidFill>
              <a:effectLst/>
              <a:uFillTx/>
              <a:latin typeface="Arial"/>
            </a:endParaRPr>
          </a:p>
        </p:txBody>
      </p:sp>
      <p:sp>
        <p:nvSpPr>
          <p:cNvPr id="883" name=""/>
          <p:cNvSpPr/>
          <p:nvPr/>
        </p:nvSpPr>
        <p:spPr>
          <a:xfrm>
            <a:off x="2673360" y="2781360"/>
            <a:ext cx="2006640" cy="64908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45720" rIns="4572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Incumbent consortium </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TAT 9, 10, and 11</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1.68 Gbps</a:t>
            </a:r>
            <a:endParaRPr b="0" lang="en-US" sz="1200" strike="noStrike" u="none">
              <a:solidFill>
                <a:srgbClr val="000000"/>
              </a:solidFill>
              <a:effectLst/>
              <a:uFillTx/>
              <a:latin typeface="Arial"/>
            </a:endParaRPr>
          </a:p>
        </p:txBody>
      </p:sp>
      <p:sp>
        <p:nvSpPr>
          <p:cNvPr id="884" name=""/>
          <p:cNvSpPr/>
          <p:nvPr/>
        </p:nvSpPr>
        <p:spPr>
          <a:xfrm>
            <a:off x="4911840" y="1889280"/>
            <a:ext cx="1177920" cy="100800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45720" rIns="4572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AT&amp;T, BT, DT et al TAT 12/13</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 Gbps upgraded to 155 1999</a:t>
            </a:r>
            <a:endParaRPr b="0" lang="en-US" sz="1200" strike="noStrike" u="none">
              <a:solidFill>
                <a:srgbClr val="000000"/>
              </a:solidFill>
              <a:effectLst/>
              <a:uFillTx/>
              <a:latin typeface="Arial"/>
            </a:endParaRPr>
          </a:p>
        </p:txBody>
      </p:sp>
      <p:sp>
        <p:nvSpPr>
          <p:cNvPr id="885" name=""/>
          <p:cNvSpPr/>
          <p:nvPr/>
        </p:nvSpPr>
        <p:spPr>
          <a:xfrm>
            <a:off x="6273720" y="1582560"/>
            <a:ext cx="866880" cy="100980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45720" rIns="4572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WorldCom, Cable &amp; Wireless</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Gemini</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 Gbps</a:t>
            </a:r>
            <a:endParaRPr b="0" lang="en-US" sz="1200" strike="noStrike" u="none">
              <a:solidFill>
                <a:srgbClr val="000000"/>
              </a:solidFill>
              <a:effectLst/>
              <a:uFillTx/>
              <a:latin typeface="Arial"/>
            </a:endParaRPr>
          </a:p>
        </p:txBody>
      </p:sp>
      <p:sp>
        <p:nvSpPr>
          <p:cNvPr id="886" name=""/>
          <p:cNvSpPr/>
          <p:nvPr/>
        </p:nvSpPr>
        <p:spPr>
          <a:xfrm>
            <a:off x="6912000" y="2822400"/>
            <a:ext cx="744480" cy="83664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45720" rIns="4572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Global Crossing</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AC-1</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 Gbps</a:t>
            </a:r>
            <a:endParaRPr b="0" lang="en-US" sz="1200" strike="noStrike" u="none">
              <a:solidFill>
                <a:srgbClr val="000000"/>
              </a:solidFill>
              <a:effectLst/>
              <a:uFillTx/>
              <a:latin typeface="Arial"/>
            </a:endParaRPr>
          </a:p>
        </p:txBody>
      </p:sp>
      <p:sp>
        <p:nvSpPr>
          <p:cNvPr id="887" name=""/>
          <p:cNvSpPr/>
          <p:nvPr/>
        </p:nvSpPr>
        <p:spPr>
          <a:xfrm>
            <a:off x="7934400" y="3040200"/>
            <a:ext cx="825480" cy="90468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45720" rIns="4572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AT&amp;T, BT, DT et al</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TAT 14</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640 Gbps</a:t>
            </a:r>
            <a:endParaRPr b="0" lang="en-US" sz="1200" strike="noStrike" u="none">
              <a:solidFill>
                <a:srgbClr val="000000"/>
              </a:solidFill>
              <a:effectLst/>
              <a:uFillTx/>
              <a:latin typeface="Arial"/>
            </a:endParaRPr>
          </a:p>
        </p:txBody>
      </p:sp>
      <p:sp>
        <p:nvSpPr>
          <p:cNvPr id="888" name=""/>
          <p:cNvSpPr/>
          <p:nvPr/>
        </p:nvSpPr>
        <p:spPr>
          <a:xfrm>
            <a:off x="1957320" y="4219560"/>
            <a:ext cx="0" cy="79056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889" name=""/>
          <p:cNvGrpSpPr/>
          <p:nvPr/>
        </p:nvGrpSpPr>
        <p:grpSpPr>
          <a:xfrm>
            <a:off x="3119400" y="3505320"/>
            <a:ext cx="1181160" cy="1504440"/>
            <a:chOff x="3119400" y="3505320"/>
            <a:chExt cx="1181160" cy="1504440"/>
          </a:xfrm>
        </p:grpSpPr>
        <p:sp>
          <p:nvSpPr>
            <p:cNvPr id="890" name=""/>
            <p:cNvSpPr/>
            <p:nvPr/>
          </p:nvSpPr>
          <p:spPr>
            <a:xfrm>
              <a:off x="3119400" y="3505320"/>
              <a:ext cx="0" cy="150444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91" name=""/>
            <p:cNvSpPr/>
            <p:nvPr/>
          </p:nvSpPr>
          <p:spPr>
            <a:xfrm>
              <a:off x="3728880" y="3505320"/>
              <a:ext cx="0" cy="150444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92" name=""/>
            <p:cNvSpPr/>
            <p:nvPr/>
          </p:nvSpPr>
          <p:spPr>
            <a:xfrm>
              <a:off x="4300560" y="3505320"/>
              <a:ext cx="0" cy="150444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893" name=""/>
          <p:cNvSpPr/>
          <p:nvPr/>
        </p:nvSpPr>
        <p:spPr>
          <a:xfrm>
            <a:off x="5481720" y="2943360"/>
            <a:ext cx="0" cy="206676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94" name=""/>
          <p:cNvSpPr/>
          <p:nvPr/>
        </p:nvSpPr>
        <p:spPr>
          <a:xfrm>
            <a:off x="6653160" y="2657520"/>
            <a:ext cx="0" cy="235260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95" name=""/>
          <p:cNvSpPr/>
          <p:nvPr/>
        </p:nvSpPr>
        <p:spPr>
          <a:xfrm>
            <a:off x="7243920" y="3695760"/>
            <a:ext cx="0" cy="131436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96" name=""/>
          <p:cNvSpPr/>
          <p:nvPr/>
        </p:nvSpPr>
        <p:spPr>
          <a:xfrm>
            <a:off x="8415360" y="3981600"/>
            <a:ext cx="0" cy="102852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97" name=""/>
          <p:cNvSpPr/>
          <p:nvPr/>
        </p:nvSpPr>
        <p:spPr>
          <a:xfrm>
            <a:off x="8155080" y="1212840"/>
            <a:ext cx="66168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750 Gbps</a:t>
            </a:r>
            <a:endParaRPr b="0" lang="en-US" sz="1200" strike="noStrike" u="none">
              <a:solidFill>
                <a:srgbClr val="000000"/>
              </a:solidFill>
              <a:effectLst/>
              <a:uFillTx/>
              <a:latin typeface="Arial"/>
            </a:endParaRPr>
          </a:p>
        </p:txBody>
      </p:sp>
      <p:sp>
        <p:nvSpPr>
          <p:cNvPr id="898" name=""/>
          <p:cNvSpPr/>
          <p:nvPr/>
        </p:nvSpPr>
        <p:spPr>
          <a:xfrm>
            <a:off x="7533000" y="4552920"/>
            <a:ext cx="661680" cy="1832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100 Gbps</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7904E291-92B4-4054-9571-B3ECF609CF7B}"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9" name="PlaceHolder 1"/>
          <p:cNvSpPr>
            <a:spLocks noGrp="1"/>
          </p:cNvSpPr>
          <p:nvPr>
            <p:ph type="title"/>
          </p:nvPr>
        </p:nvSpPr>
        <p:spPr>
          <a:xfrm>
            <a:off x="123840" y="228240"/>
            <a:ext cx="8672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OVERVIEW</a:t>
            </a:r>
            <a:endParaRPr b="1" lang="en-US" sz="1900" strike="noStrike" u="none">
              <a:solidFill>
                <a:srgbClr val="000000"/>
              </a:solidFill>
              <a:effectLst/>
              <a:uFillTx/>
              <a:latin typeface="Arial"/>
            </a:endParaRPr>
          </a:p>
        </p:txBody>
      </p:sp>
      <p:sp>
        <p:nvSpPr>
          <p:cNvPr id="900" name=""/>
          <p:cNvSpPr/>
          <p:nvPr/>
        </p:nvSpPr>
        <p:spPr>
          <a:xfrm>
            <a:off x="728640" y="1065240"/>
            <a:ext cx="8096400" cy="2117880"/>
          </a:xfrm>
          <a:prstGeom prst="rect">
            <a:avLst/>
          </a:prstGeom>
          <a:noFill/>
          <a:ln w="0">
            <a:noFill/>
          </a:ln>
        </p:spPr>
        <p:style>
          <a:lnRef idx="0"/>
          <a:fillRef idx="0"/>
          <a:effectRef idx="0"/>
          <a:fontRef idx="minor"/>
        </p:style>
        <p:txBody>
          <a:bodyPr lIns="0" rIns="0" tIns="0" bIns="0" anchor="t">
            <a:spAutoFit/>
          </a:bodyPr>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Network architecture and telecom basics</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Telecom industry overview</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Backbone networks</a:t>
            </a:r>
            <a:endParaRPr b="0" lang="en-US" sz="1600" strike="noStrike" u="none">
              <a:solidFill>
                <a:srgbClr val="000000"/>
              </a:solidFill>
              <a:effectLst/>
              <a:uFillTx/>
              <a:latin typeface="Arial"/>
            </a:endParaRPr>
          </a:p>
          <a:p>
            <a:pPr lvl="1" marL="133200" indent="-131760">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Internet</a:t>
            </a:r>
            <a:endParaRPr b="0" lang="en-US" sz="1600" strike="noStrike" u="none">
              <a:solidFill>
                <a:srgbClr val="000000"/>
              </a:solidFill>
              <a:effectLst/>
              <a:uFillTx/>
              <a:latin typeface="Arial"/>
            </a:endParaRPr>
          </a:p>
        </p:txBody>
      </p:sp>
      <p:sp>
        <p:nvSpPr>
          <p:cNvPr id="901" name=""/>
          <p:cNvSpPr/>
          <p:nvPr/>
        </p:nvSpPr>
        <p:spPr>
          <a:xfrm>
            <a:off x="139680" y="2832120"/>
            <a:ext cx="452520" cy="361800"/>
          </a:xfrm>
          <a:prstGeom prst="rightArrow">
            <a:avLst>
              <a:gd name="adj1" fmla="val 54000"/>
              <a:gd name="adj2" fmla="val 66764"/>
            </a:avLst>
          </a:prstGeom>
          <a:solidFill>
            <a:srgbClr val="000000"/>
          </a:solidFill>
          <a:ln w="12600">
            <a:solidFill>
              <a:srgbClr val="000000"/>
            </a:solidFill>
            <a:miter/>
          </a:ln>
        </p:spPr>
        <p:style>
          <a:lnRef idx="0"/>
          <a:fillRef idx="0"/>
          <a:effectRef idx="0"/>
          <a:fontRef idx="minor"/>
        </p:style>
        <p:txBody>
          <a:bodyPr lIns="76320" rIns="0" tIns="76320" bIns="0" anchor="t">
            <a:noAutofit/>
          </a:bodyPr>
          <a:p>
            <a:pPr>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636A4721-C689-441C-B4AB-852D35CC391A}"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2"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INTERNET – DEFINITIONS</a:t>
            </a:r>
            <a:endParaRPr b="1" lang="en-US" sz="1900" strike="noStrike" u="none">
              <a:solidFill>
                <a:srgbClr val="000000"/>
              </a:solidFill>
              <a:effectLst/>
              <a:uFillTx/>
              <a:latin typeface="Arial"/>
            </a:endParaRPr>
          </a:p>
        </p:txBody>
      </p:sp>
      <p:sp>
        <p:nvSpPr>
          <p:cNvPr id="903" name="McK Footnote"/>
          <p:cNvSpPr/>
          <p:nvPr/>
        </p:nvSpPr>
        <p:spPr>
          <a:xfrm>
            <a:off x="138240" y="6446160"/>
            <a:ext cx="8686800" cy="18324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Newton’s Telecom Dictionary</a:t>
            </a:r>
            <a:endParaRPr b="0" lang="en-US" sz="1200" strike="noStrike" u="none">
              <a:solidFill>
                <a:srgbClr val="000000"/>
              </a:solidFill>
              <a:effectLst/>
              <a:uFillTx/>
              <a:latin typeface="Arial"/>
            </a:endParaRPr>
          </a:p>
        </p:txBody>
      </p:sp>
      <p:sp>
        <p:nvSpPr>
          <p:cNvPr id="904" name=""/>
          <p:cNvSpPr/>
          <p:nvPr/>
        </p:nvSpPr>
        <p:spPr>
          <a:xfrm>
            <a:off x="169920" y="1006560"/>
            <a:ext cx="2173320" cy="430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The Internet</a:t>
            </a:r>
            <a:endParaRPr b="0" lang="en-US" sz="1600" strike="noStrike" u="none">
              <a:solidFill>
                <a:srgbClr val="000000"/>
              </a:solidFill>
              <a:effectLst/>
              <a:uFillTx/>
              <a:latin typeface="Arial"/>
            </a:endParaRPr>
          </a:p>
        </p:txBody>
      </p:sp>
      <p:sp>
        <p:nvSpPr>
          <p:cNvPr id="905" name=""/>
          <p:cNvSpPr/>
          <p:nvPr/>
        </p:nvSpPr>
        <p:spPr>
          <a:xfrm>
            <a:off x="2746440" y="1006560"/>
            <a:ext cx="6067440" cy="47476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The Internet consists of networks joined together by high-speed backbone data links ranging from 56 bps to 160 Gbps . . . the Internet effectively is a network of networks</a:t>
            </a: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The web embodies all of the information universally available on the Internet through web access software (e.g., NETSCAPE)</a:t>
            </a: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Computer servers that handle the web pages, information, and databases that are accessible through the Internet with web access software; this service is provided by content hosts or by Internet service providers agreeing to host data for others</a:t>
            </a: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Providers of dial-up or direct access to the Internet from a computer or a local area network (MindSpring, AOL, MSN)</a:t>
            </a: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The network software protocol that allows multiple hardware technologies and software to connect and exchange data</a:t>
            </a: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Core network protocol that underlies interconnection of multiple networks (Transmission Control Protocol/Internet Protocol)</a:t>
            </a:r>
            <a:endParaRPr b="0" lang="en-US" sz="1600" strike="noStrike" u="none">
              <a:solidFill>
                <a:srgbClr val="000000"/>
              </a:solidFill>
              <a:effectLst/>
              <a:uFillTx/>
              <a:latin typeface="Arial"/>
            </a:endParaRPr>
          </a:p>
        </p:txBody>
      </p:sp>
      <p:sp>
        <p:nvSpPr>
          <p:cNvPr id="906" name=""/>
          <p:cNvSpPr/>
          <p:nvPr/>
        </p:nvSpPr>
        <p:spPr>
          <a:xfrm>
            <a:off x="169920" y="2006640"/>
            <a:ext cx="2173320" cy="430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World Wide Web</a:t>
            </a:r>
            <a:endParaRPr b="0" lang="en-US" sz="1600" strike="noStrike" u="none">
              <a:solidFill>
                <a:srgbClr val="000000"/>
              </a:solidFill>
              <a:effectLst/>
              <a:uFillTx/>
              <a:latin typeface="Arial"/>
            </a:endParaRPr>
          </a:p>
        </p:txBody>
      </p:sp>
      <p:sp>
        <p:nvSpPr>
          <p:cNvPr id="907" name=""/>
          <p:cNvSpPr/>
          <p:nvPr/>
        </p:nvSpPr>
        <p:spPr>
          <a:xfrm>
            <a:off x="169920" y="2747880"/>
            <a:ext cx="2173320" cy="430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Web hosts</a:t>
            </a:r>
            <a:endParaRPr b="0" lang="en-US" sz="1600" strike="noStrike" u="none">
              <a:solidFill>
                <a:srgbClr val="000000"/>
              </a:solidFill>
              <a:effectLst/>
              <a:uFillTx/>
              <a:latin typeface="Arial"/>
            </a:endParaRPr>
          </a:p>
        </p:txBody>
      </p:sp>
      <p:sp>
        <p:nvSpPr>
          <p:cNvPr id="908" name=""/>
          <p:cNvSpPr/>
          <p:nvPr/>
        </p:nvSpPr>
        <p:spPr>
          <a:xfrm>
            <a:off x="169920" y="3981600"/>
            <a:ext cx="2173320" cy="6872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Internet access/ service providers</a:t>
            </a:r>
            <a:endParaRPr b="0" lang="en-US" sz="1600" strike="noStrike" u="none">
              <a:solidFill>
                <a:srgbClr val="000000"/>
              </a:solidFill>
              <a:effectLst/>
              <a:uFillTx/>
              <a:latin typeface="Arial"/>
            </a:endParaRPr>
          </a:p>
        </p:txBody>
      </p:sp>
      <p:sp>
        <p:nvSpPr>
          <p:cNvPr id="909" name=""/>
          <p:cNvSpPr/>
          <p:nvPr/>
        </p:nvSpPr>
        <p:spPr>
          <a:xfrm>
            <a:off x="169920" y="5176800"/>
            <a:ext cx="2173320" cy="430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TCP/IP</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23615013-6519-49E5-B5FB-9DF3AA512E2B}"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0"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DESCRIPTION OF TCP/IP TECHNOLOGY</a:t>
            </a:r>
            <a:endParaRPr b="1" lang="en-US" sz="1900" strike="noStrike" u="none">
              <a:solidFill>
                <a:srgbClr val="000000"/>
              </a:solidFill>
              <a:effectLst/>
              <a:uFillTx/>
              <a:latin typeface="Arial"/>
            </a:endParaRPr>
          </a:p>
        </p:txBody>
      </p:sp>
      <p:sp>
        <p:nvSpPr>
          <p:cNvPr id="911" name=""/>
          <p:cNvSpPr/>
          <p:nvPr/>
        </p:nvSpPr>
        <p:spPr>
          <a:xfrm>
            <a:off x="158760" y="4419720"/>
            <a:ext cx="8628120" cy="149184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Characteristics of the TCP/IP</a:t>
            </a:r>
            <a:endParaRPr b="0" lang="en-US" sz="16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The protocol allows universal connections between various types of hardware architectures and software which allows the interconnection of networks</a:t>
            </a: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IP packets addressed and sent independent of one another</a:t>
            </a:r>
            <a:endParaRPr b="0" lang="en-US" sz="1600" strike="noStrike" u="none">
              <a:solidFill>
                <a:srgbClr val="000000"/>
              </a:solidFill>
              <a:effectLst/>
              <a:uFillTx/>
              <a:latin typeface="Arial"/>
            </a:endParaRPr>
          </a:p>
        </p:txBody>
      </p:sp>
      <p:grpSp>
        <p:nvGrpSpPr>
          <p:cNvPr id="912" name=""/>
          <p:cNvGrpSpPr/>
          <p:nvPr/>
        </p:nvGrpSpPr>
        <p:grpSpPr>
          <a:xfrm>
            <a:off x="157320" y="1027440"/>
            <a:ext cx="8656200" cy="3111120"/>
            <a:chOff x="157320" y="1027440"/>
            <a:chExt cx="8656200" cy="3111120"/>
          </a:xfrm>
        </p:grpSpPr>
        <p:sp>
          <p:nvSpPr>
            <p:cNvPr id="913" name=""/>
            <p:cNvSpPr/>
            <p:nvPr/>
          </p:nvSpPr>
          <p:spPr>
            <a:xfrm>
              <a:off x="158760" y="1311120"/>
              <a:ext cx="8654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14" name=""/>
            <p:cNvSpPr/>
            <p:nvPr/>
          </p:nvSpPr>
          <p:spPr>
            <a:xfrm>
              <a:off x="354960" y="1027440"/>
              <a:ext cx="2129760" cy="24408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TCP/IP network layers</a:t>
              </a:r>
              <a:endParaRPr b="0" lang="en-US" sz="1600" strike="noStrike" u="none">
                <a:solidFill>
                  <a:srgbClr val="000000"/>
                </a:solidFill>
                <a:effectLst/>
                <a:uFillTx/>
                <a:latin typeface="Arial"/>
              </a:endParaRPr>
            </a:p>
          </p:txBody>
        </p:sp>
        <p:sp>
          <p:nvSpPr>
            <p:cNvPr id="915" name=""/>
            <p:cNvSpPr/>
            <p:nvPr/>
          </p:nvSpPr>
          <p:spPr>
            <a:xfrm>
              <a:off x="3129120" y="1555920"/>
              <a:ext cx="5682240" cy="2440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HTTP, FTP, SMTP – higher order protocols that allow retrieval</a:t>
              </a:r>
              <a:endParaRPr b="0" lang="en-US" sz="1600" strike="noStrike" u="none">
                <a:solidFill>
                  <a:srgbClr val="000000"/>
                </a:solidFill>
                <a:effectLst/>
                <a:uFillTx/>
                <a:latin typeface="Arial"/>
              </a:endParaRPr>
            </a:p>
          </p:txBody>
        </p:sp>
        <p:sp>
          <p:nvSpPr>
            <p:cNvPr id="916" name=""/>
            <p:cNvSpPr/>
            <p:nvPr/>
          </p:nvSpPr>
          <p:spPr>
            <a:xfrm>
              <a:off x="3129120" y="1027440"/>
              <a:ext cx="2708640" cy="24408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Description</a:t>
              </a:r>
              <a:endParaRPr b="0" lang="en-US" sz="1600" strike="noStrike" u="none">
                <a:solidFill>
                  <a:srgbClr val="000000"/>
                </a:solidFill>
                <a:effectLst/>
                <a:uFillTx/>
                <a:latin typeface="Arial"/>
              </a:endParaRPr>
            </a:p>
          </p:txBody>
        </p:sp>
        <p:sp>
          <p:nvSpPr>
            <p:cNvPr id="917" name=""/>
            <p:cNvSpPr/>
            <p:nvPr/>
          </p:nvSpPr>
          <p:spPr>
            <a:xfrm>
              <a:off x="352080" y="1454040"/>
              <a:ext cx="2368800" cy="6717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Applications</a:t>
              </a:r>
              <a:endParaRPr b="0" lang="en-US" sz="1600" strike="noStrike" u="none">
                <a:solidFill>
                  <a:srgbClr val="000000"/>
                </a:solidFill>
                <a:effectLst/>
                <a:uFillTx/>
                <a:latin typeface="Arial"/>
              </a:endParaRPr>
            </a:p>
          </p:txBody>
        </p:sp>
        <p:sp>
          <p:nvSpPr>
            <p:cNvPr id="918" name=""/>
            <p:cNvSpPr/>
            <p:nvPr/>
          </p:nvSpPr>
          <p:spPr>
            <a:xfrm>
              <a:off x="352080" y="2125800"/>
              <a:ext cx="236880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Transport</a:t>
              </a:r>
              <a:endParaRPr b="0" lang="en-US" sz="1600" strike="noStrike" u="none">
                <a:solidFill>
                  <a:srgbClr val="000000"/>
                </a:solidFill>
                <a:effectLst/>
                <a:uFillTx/>
                <a:latin typeface="Arial"/>
              </a:endParaRPr>
            </a:p>
          </p:txBody>
        </p:sp>
        <p:sp>
          <p:nvSpPr>
            <p:cNvPr id="919" name=""/>
            <p:cNvSpPr/>
            <p:nvPr/>
          </p:nvSpPr>
          <p:spPr>
            <a:xfrm>
              <a:off x="352080" y="2797200"/>
              <a:ext cx="2368800" cy="6699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Network</a:t>
              </a:r>
              <a:endParaRPr b="0" lang="en-US" sz="1600" strike="noStrike" u="none">
                <a:solidFill>
                  <a:srgbClr val="000000"/>
                </a:solidFill>
                <a:effectLst/>
                <a:uFillTx/>
                <a:latin typeface="Arial"/>
              </a:endParaRPr>
            </a:p>
          </p:txBody>
        </p:sp>
        <p:sp>
          <p:nvSpPr>
            <p:cNvPr id="920" name=""/>
            <p:cNvSpPr/>
            <p:nvPr/>
          </p:nvSpPr>
          <p:spPr>
            <a:xfrm>
              <a:off x="352080" y="3467160"/>
              <a:ext cx="236880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Physical/data link (host to network connection)</a:t>
              </a:r>
              <a:endParaRPr b="0" lang="en-US" sz="1600" strike="noStrike" u="none">
                <a:solidFill>
                  <a:srgbClr val="000000"/>
                </a:solidFill>
                <a:effectLst/>
                <a:uFillTx/>
                <a:latin typeface="Arial"/>
              </a:endParaRPr>
            </a:p>
          </p:txBody>
        </p:sp>
        <p:sp>
          <p:nvSpPr>
            <p:cNvPr id="921" name=""/>
            <p:cNvSpPr/>
            <p:nvPr/>
          </p:nvSpPr>
          <p:spPr>
            <a:xfrm>
              <a:off x="3129120" y="2227320"/>
              <a:ext cx="5682240" cy="4878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TCP – </a:t>
              </a:r>
              <a:r>
                <a:rPr b="1" lang="en-US" sz="1600" strike="noStrike" u="none">
                  <a:solidFill>
                    <a:srgbClr val="000000"/>
                  </a:solidFill>
                  <a:effectLst/>
                  <a:uFillTx/>
                  <a:latin typeface="Arial"/>
                </a:rPr>
                <a:t>Transmission Control Protocol</a:t>
              </a:r>
              <a:r>
                <a:rPr b="0" lang="en-US" sz="1600" strike="noStrike" u="none">
                  <a:solidFill>
                    <a:srgbClr val="000000"/>
                  </a:solidFill>
                  <a:effectLst/>
                  <a:uFillTx/>
                  <a:latin typeface="Arial"/>
                </a:rPr>
                <a:t> breaks data into packets and reassembles the packets</a:t>
              </a:r>
              <a:endParaRPr b="0" lang="en-US" sz="1600" strike="noStrike" u="none">
                <a:solidFill>
                  <a:srgbClr val="000000"/>
                </a:solidFill>
                <a:effectLst/>
                <a:uFillTx/>
                <a:latin typeface="Arial"/>
              </a:endParaRPr>
            </a:p>
          </p:txBody>
        </p:sp>
        <p:sp>
          <p:nvSpPr>
            <p:cNvPr id="922" name=""/>
            <p:cNvSpPr/>
            <p:nvPr/>
          </p:nvSpPr>
          <p:spPr>
            <a:xfrm>
              <a:off x="3129120" y="2898720"/>
              <a:ext cx="5682240" cy="4878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IP-</a:t>
              </a:r>
              <a:r>
                <a:rPr b="1" lang="en-US" sz="1600" strike="noStrike" u="none">
                  <a:solidFill>
                    <a:srgbClr val="000000"/>
                  </a:solidFill>
                  <a:effectLst/>
                  <a:uFillTx/>
                  <a:latin typeface="Arial"/>
                </a:rPr>
                <a:t>Internet Protocol</a:t>
              </a:r>
              <a:r>
                <a:rPr b="0" lang="en-US" sz="1600" strike="noStrike" u="none">
                  <a:solidFill>
                    <a:srgbClr val="000000"/>
                  </a:solidFill>
                  <a:effectLst/>
                  <a:uFillTx/>
                  <a:latin typeface="Arial"/>
                </a:rPr>
                <a:t> addresses the packets of information so they can be routed throughout the network</a:t>
              </a:r>
              <a:endParaRPr b="0" lang="en-US" sz="1600" strike="noStrike" u="none">
                <a:solidFill>
                  <a:srgbClr val="000000"/>
                </a:solidFill>
                <a:effectLst/>
                <a:uFillTx/>
                <a:latin typeface="Arial"/>
              </a:endParaRPr>
            </a:p>
          </p:txBody>
        </p:sp>
        <p:sp>
          <p:nvSpPr>
            <p:cNvPr id="923" name=""/>
            <p:cNvSpPr/>
            <p:nvPr/>
          </p:nvSpPr>
          <p:spPr>
            <a:xfrm>
              <a:off x="3129120" y="3594240"/>
              <a:ext cx="5682240" cy="4878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LAN, WAN, Internet – the physical connection between the host computer/server and the network</a:t>
              </a:r>
              <a:endParaRPr b="0" lang="en-US" sz="1600" strike="noStrike" u="none">
                <a:solidFill>
                  <a:srgbClr val="000000"/>
                </a:solidFill>
                <a:effectLst/>
                <a:uFillTx/>
                <a:latin typeface="Arial"/>
              </a:endParaRPr>
            </a:p>
          </p:txBody>
        </p:sp>
        <p:sp>
          <p:nvSpPr>
            <p:cNvPr id="924" name=""/>
            <p:cNvSpPr/>
            <p:nvPr/>
          </p:nvSpPr>
          <p:spPr>
            <a:xfrm>
              <a:off x="157320" y="2004840"/>
              <a:ext cx="8654040" cy="1460520"/>
            </a:xfrm>
            <a:prstGeom prst="rect">
              <a:avLst/>
            </a:prstGeom>
            <a:noFill/>
            <a:ln w="9360">
              <a:solidFill>
                <a:srgbClr val="000000"/>
              </a:solidFill>
              <a:prstDash val="lg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A0D7DE6B-6EF8-4DB9-A43A-43564B6C00AC}"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5"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CHARACTERISTICS OF TCP/IP ARCHITECTURE</a:t>
            </a:r>
            <a:endParaRPr b="1" lang="en-US" sz="1900" strike="noStrike" u="none">
              <a:solidFill>
                <a:srgbClr val="000000"/>
              </a:solidFill>
              <a:effectLst/>
              <a:uFillTx/>
              <a:latin typeface="Arial"/>
            </a:endParaRPr>
          </a:p>
        </p:txBody>
      </p:sp>
      <p:sp>
        <p:nvSpPr>
          <p:cNvPr id="926" name=""/>
          <p:cNvSpPr/>
          <p:nvPr/>
        </p:nvSpPr>
        <p:spPr>
          <a:xfrm>
            <a:off x="147600" y="965160"/>
            <a:ext cx="12700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Pros</a:t>
            </a:r>
            <a:endParaRPr b="0" lang="en-US" sz="1600" strike="noStrike" u="none">
              <a:solidFill>
                <a:srgbClr val="000000"/>
              </a:solidFill>
              <a:effectLst/>
              <a:uFillTx/>
              <a:latin typeface="Arial"/>
            </a:endParaRPr>
          </a:p>
        </p:txBody>
      </p:sp>
      <p:sp>
        <p:nvSpPr>
          <p:cNvPr id="927" name=""/>
          <p:cNvSpPr/>
          <p:nvPr/>
        </p:nvSpPr>
        <p:spPr>
          <a:xfrm>
            <a:off x="4265640" y="965160"/>
            <a:ext cx="12700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Cons</a:t>
            </a:r>
            <a:endParaRPr b="0" lang="en-US" sz="1600" strike="noStrike" u="none">
              <a:solidFill>
                <a:srgbClr val="000000"/>
              </a:solidFill>
              <a:effectLst/>
              <a:uFillTx/>
              <a:latin typeface="Arial"/>
            </a:endParaRPr>
          </a:p>
        </p:txBody>
      </p:sp>
      <p:sp>
        <p:nvSpPr>
          <p:cNvPr id="928" name=""/>
          <p:cNvSpPr/>
          <p:nvPr/>
        </p:nvSpPr>
        <p:spPr>
          <a:xfrm>
            <a:off x="147600" y="1476360"/>
            <a:ext cx="3782880" cy="423108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Flexible and extensible networks based on agreement over modest set of packet protocols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Robust architecture that can suffer multiple failure points and can dynamically adjust based on local conditions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Enables much faster growth of services and applications by migrating control and intelligence to end-user devices (computers)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Routers and hardware able to take advantage of PC price-power performance trajectory</a:t>
            </a:r>
            <a:endParaRPr b="0" lang="en-US" sz="1600" strike="noStrike" u="none">
              <a:solidFill>
                <a:srgbClr val="000000"/>
              </a:solidFill>
              <a:effectLst/>
              <a:uFillTx/>
              <a:latin typeface="Arial"/>
            </a:endParaRPr>
          </a:p>
        </p:txBody>
      </p:sp>
      <p:sp>
        <p:nvSpPr>
          <p:cNvPr id="929" name=""/>
          <p:cNvSpPr/>
          <p:nvPr/>
        </p:nvSpPr>
        <p:spPr>
          <a:xfrm>
            <a:off x="4265640" y="1476360"/>
            <a:ext cx="4575240" cy="401652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Generally unsuited to synchronous traffic (voice and data)</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No way to guarantee end-to-end quality of service</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Distributed information makes network management, operations, billings, etc. very complex</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Public Internet structures are less secure – difficult to know which machines have looked at your data</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Fundamental upgrades or changes to network architecture (e.g., IPv6) very hard to coordinate</a:t>
            </a:r>
            <a:endParaRPr b="0" lang="en-US" sz="1600" strike="noStrike" u="none">
              <a:solidFill>
                <a:srgbClr val="000000"/>
              </a:solidFill>
              <a:effectLst/>
              <a:uFillTx/>
              <a:latin typeface="Arial"/>
            </a:endParaRPr>
          </a:p>
        </p:txBody>
      </p:sp>
      <p:sp>
        <p:nvSpPr>
          <p:cNvPr id="930" name=""/>
          <p:cNvSpPr/>
          <p:nvPr/>
        </p:nvSpPr>
        <p:spPr>
          <a:xfrm>
            <a:off x="127080" y="1241280"/>
            <a:ext cx="8769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34A57C8A-CBA0-48A6-AD15-6DF7173423BF}"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1"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INTERNET TRANSPORT ARCHITECTURE</a:t>
            </a:r>
            <a:endParaRPr b="1" lang="en-US" sz="1900" strike="noStrike" u="none">
              <a:solidFill>
                <a:srgbClr val="000000"/>
              </a:solidFill>
              <a:effectLst/>
              <a:uFillTx/>
              <a:latin typeface="Arial"/>
            </a:endParaRPr>
          </a:p>
        </p:txBody>
      </p:sp>
      <p:sp>
        <p:nvSpPr>
          <p:cNvPr id="932" name=""/>
          <p:cNvSpPr/>
          <p:nvPr/>
        </p:nvSpPr>
        <p:spPr>
          <a:xfrm>
            <a:off x="2724120" y="876240"/>
            <a:ext cx="3327480" cy="3479760"/>
          </a:xfrm>
          <a:prstGeom prst="ellipse">
            <a:avLst/>
          </a:prstGeom>
          <a:noFill/>
          <a:ln w="936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33" name=""/>
          <p:cNvSpPr/>
          <p:nvPr/>
        </p:nvSpPr>
        <p:spPr>
          <a:xfrm flipV="1">
            <a:off x="6216480" y="2088720"/>
            <a:ext cx="736920" cy="4446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34" name=""/>
          <p:cNvSpPr/>
          <p:nvPr/>
        </p:nvSpPr>
        <p:spPr>
          <a:xfrm>
            <a:off x="717120" y="981000"/>
            <a:ext cx="3312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ISP A</a:t>
            </a:r>
            <a:endParaRPr b="0" lang="en-US" sz="1000" strike="noStrike" u="none">
              <a:solidFill>
                <a:srgbClr val="000000"/>
              </a:solidFill>
              <a:effectLst/>
              <a:uFillTx/>
              <a:latin typeface="Arial"/>
            </a:endParaRPr>
          </a:p>
        </p:txBody>
      </p:sp>
      <p:sp>
        <p:nvSpPr>
          <p:cNvPr id="935" name=""/>
          <p:cNvSpPr/>
          <p:nvPr/>
        </p:nvSpPr>
        <p:spPr>
          <a:xfrm>
            <a:off x="717480" y="1365120"/>
            <a:ext cx="1536840" cy="1536840"/>
          </a:xfrm>
          <a:prstGeom prst="ellipse">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pic>
        <p:nvPicPr>
          <p:cNvPr id="936" name="" descr=""/>
          <p:cNvPicPr/>
          <p:nvPr/>
        </p:nvPicPr>
        <p:blipFill>
          <a:blip r:embed="rId1"/>
          <a:stretch/>
        </p:blipFill>
        <p:spPr>
          <a:xfrm>
            <a:off x="1316160" y="1238400"/>
            <a:ext cx="353880" cy="398160"/>
          </a:xfrm>
          <a:prstGeom prst="rect">
            <a:avLst/>
          </a:prstGeom>
          <a:noFill/>
          <a:ln w="0">
            <a:noFill/>
          </a:ln>
        </p:spPr>
      </p:pic>
      <p:pic>
        <p:nvPicPr>
          <p:cNvPr id="937" name="" descr=""/>
          <p:cNvPicPr/>
          <p:nvPr/>
        </p:nvPicPr>
        <p:blipFill>
          <a:blip r:embed="rId2"/>
          <a:stretch/>
        </p:blipFill>
        <p:spPr>
          <a:xfrm>
            <a:off x="1316160" y="2685960"/>
            <a:ext cx="353880" cy="398520"/>
          </a:xfrm>
          <a:prstGeom prst="rect">
            <a:avLst/>
          </a:prstGeom>
          <a:noFill/>
          <a:ln w="0">
            <a:noFill/>
          </a:ln>
        </p:spPr>
      </p:pic>
      <p:sp>
        <p:nvSpPr>
          <p:cNvPr id="938" name=""/>
          <p:cNvSpPr/>
          <p:nvPr/>
        </p:nvSpPr>
        <p:spPr>
          <a:xfrm>
            <a:off x="351000" y="3279600"/>
            <a:ext cx="401400" cy="3056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Dial-up</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56 K</a:t>
            </a:r>
            <a:endParaRPr b="0" lang="en-US" sz="1000" strike="noStrike" u="none">
              <a:solidFill>
                <a:srgbClr val="000000"/>
              </a:solidFill>
              <a:effectLst/>
              <a:uFillTx/>
              <a:latin typeface="Arial"/>
            </a:endParaRPr>
          </a:p>
        </p:txBody>
      </p:sp>
      <p:sp>
        <p:nvSpPr>
          <p:cNvPr id="939" name=""/>
          <p:cNvSpPr/>
          <p:nvPr/>
        </p:nvSpPr>
        <p:spPr>
          <a:xfrm flipH="1">
            <a:off x="755280" y="2711520"/>
            <a:ext cx="228600" cy="102852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40" name=""/>
          <p:cNvSpPr/>
          <p:nvPr/>
        </p:nvSpPr>
        <p:spPr>
          <a:xfrm>
            <a:off x="1924200" y="2774880"/>
            <a:ext cx="215640" cy="102888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41" name=""/>
          <p:cNvSpPr/>
          <p:nvPr/>
        </p:nvSpPr>
        <p:spPr>
          <a:xfrm>
            <a:off x="2184480" y="3279600"/>
            <a:ext cx="289080" cy="3056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DS-3</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T-1</a:t>
            </a:r>
            <a:endParaRPr b="0" lang="en-US" sz="1000" strike="noStrike" u="none">
              <a:solidFill>
                <a:srgbClr val="000000"/>
              </a:solidFill>
              <a:effectLst/>
              <a:uFillTx/>
              <a:latin typeface="Arial"/>
            </a:endParaRPr>
          </a:p>
        </p:txBody>
      </p:sp>
      <p:sp>
        <p:nvSpPr>
          <p:cNvPr id="942" name=""/>
          <p:cNvSpPr/>
          <p:nvPr/>
        </p:nvSpPr>
        <p:spPr>
          <a:xfrm>
            <a:off x="1243080" y="3165480"/>
            <a:ext cx="4366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Servers</a:t>
            </a:r>
            <a:endParaRPr b="0" lang="en-US" sz="1000" strike="noStrike" u="none">
              <a:solidFill>
                <a:srgbClr val="000000"/>
              </a:solidFill>
              <a:effectLst/>
              <a:uFillTx/>
              <a:latin typeface="Arial"/>
            </a:endParaRPr>
          </a:p>
        </p:txBody>
      </p:sp>
      <p:sp>
        <p:nvSpPr>
          <p:cNvPr id="943" name=""/>
          <p:cNvSpPr/>
          <p:nvPr/>
        </p:nvSpPr>
        <p:spPr>
          <a:xfrm>
            <a:off x="6965640" y="981000"/>
            <a:ext cx="3312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ISP B</a:t>
            </a:r>
            <a:endParaRPr b="0" lang="en-US" sz="1000" strike="noStrike" u="none">
              <a:solidFill>
                <a:srgbClr val="000000"/>
              </a:solidFill>
              <a:effectLst/>
              <a:uFillTx/>
              <a:latin typeface="Arial"/>
            </a:endParaRPr>
          </a:p>
        </p:txBody>
      </p:sp>
      <p:sp>
        <p:nvSpPr>
          <p:cNvPr id="944" name=""/>
          <p:cNvSpPr/>
          <p:nvPr/>
        </p:nvSpPr>
        <p:spPr>
          <a:xfrm>
            <a:off x="6966000" y="1365120"/>
            <a:ext cx="1536480" cy="1536840"/>
          </a:xfrm>
          <a:prstGeom prst="ellipse">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pic>
        <p:nvPicPr>
          <p:cNvPr id="945" name="" descr=""/>
          <p:cNvPicPr/>
          <p:nvPr/>
        </p:nvPicPr>
        <p:blipFill>
          <a:blip r:embed="rId3"/>
          <a:stretch/>
        </p:blipFill>
        <p:spPr>
          <a:xfrm>
            <a:off x="7564320" y="1238400"/>
            <a:ext cx="354240" cy="398160"/>
          </a:xfrm>
          <a:prstGeom prst="rect">
            <a:avLst/>
          </a:prstGeom>
          <a:noFill/>
          <a:ln w="0">
            <a:noFill/>
          </a:ln>
        </p:spPr>
      </p:pic>
      <p:pic>
        <p:nvPicPr>
          <p:cNvPr id="946" name="" descr=""/>
          <p:cNvPicPr/>
          <p:nvPr/>
        </p:nvPicPr>
        <p:blipFill>
          <a:blip r:embed="rId4"/>
          <a:stretch/>
        </p:blipFill>
        <p:spPr>
          <a:xfrm>
            <a:off x="6865920" y="2355840"/>
            <a:ext cx="353880" cy="398520"/>
          </a:xfrm>
          <a:prstGeom prst="rect">
            <a:avLst/>
          </a:prstGeom>
          <a:noFill/>
          <a:ln w="0">
            <a:noFill/>
          </a:ln>
        </p:spPr>
      </p:pic>
      <p:sp>
        <p:nvSpPr>
          <p:cNvPr id="947" name=""/>
          <p:cNvSpPr/>
          <p:nvPr/>
        </p:nvSpPr>
        <p:spPr>
          <a:xfrm>
            <a:off x="6586560" y="3495600"/>
            <a:ext cx="3380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Home</a:t>
            </a:r>
            <a:endParaRPr b="0" lang="en-US" sz="1000" strike="noStrike" u="none">
              <a:solidFill>
                <a:srgbClr val="000000"/>
              </a:solidFill>
              <a:effectLst/>
              <a:uFillTx/>
              <a:latin typeface="Arial"/>
            </a:endParaRPr>
          </a:p>
        </p:txBody>
      </p:sp>
      <p:sp>
        <p:nvSpPr>
          <p:cNvPr id="948" name=""/>
          <p:cNvSpPr/>
          <p:nvPr/>
        </p:nvSpPr>
        <p:spPr>
          <a:xfrm flipH="1">
            <a:off x="7003800" y="2711520"/>
            <a:ext cx="228600" cy="102852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49" name=""/>
          <p:cNvSpPr/>
          <p:nvPr/>
        </p:nvSpPr>
        <p:spPr>
          <a:xfrm>
            <a:off x="8172360" y="2774880"/>
            <a:ext cx="216000" cy="102888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50" name=""/>
          <p:cNvSpPr/>
          <p:nvPr/>
        </p:nvSpPr>
        <p:spPr>
          <a:xfrm>
            <a:off x="8432640" y="3279600"/>
            <a:ext cx="289080" cy="3056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DS-3</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T-1</a:t>
            </a:r>
            <a:endParaRPr b="0" lang="en-US" sz="1000" strike="noStrike" u="none">
              <a:solidFill>
                <a:srgbClr val="000000"/>
              </a:solidFill>
              <a:effectLst/>
              <a:uFillTx/>
              <a:latin typeface="Arial"/>
            </a:endParaRPr>
          </a:p>
        </p:txBody>
      </p:sp>
      <p:sp>
        <p:nvSpPr>
          <p:cNvPr id="951" name=""/>
          <p:cNvSpPr/>
          <p:nvPr/>
        </p:nvSpPr>
        <p:spPr>
          <a:xfrm>
            <a:off x="8024760" y="1209600"/>
            <a:ext cx="4366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Servers</a:t>
            </a:r>
            <a:endParaRPr b="0" lang="en-US" sz="1000" strike="noStrike" u="none">
              <a:solidFill>
                <a:srgbClr val="000000"/>
              </a:solidFill>
              <a:effectLst/>
              <a:uFillTx/>
              <a:latin typeface="Arial"/>
            </a:endParaRPr>
          </a:p>
        </p:txBody>
      </p:sp>
      <p:pic>
        <p:nvPicPr>
          <p:cNvPr id="952" name="" descr=""/>
          <p:cNvPicPr/>
          <p:nvPr/>
        </p:nvPicPr>
        <p:blipFill>
          <a:blip r:embed="rId5"/>
          <a:stretch/>
        </p:blipFill>
        <p:spPr>
          <a:xfrm>
            <a:off x="8161200" y="2355840"/>
            <a:ext cx="354240" cy="398520"/>
          </a:xfrm>
          <a:prstGeom prst="rect">
            <a:avLst/>
          </a:prstGeom>
          <a:noFill/>
          <a:ln w="0">
            <a:noFill/>
          </a:ln>
        </p:spPr>
      </p:pic>
      <p:sp>
        <p:nvSpPr>
          <p:cNvPr id="953" name=""/>
          <p:cNvSpPr/>
          <p:nvPr/>
        </p:nvSpPr>
        <p:spPr>
          <a:xfrm>
            <a:off x="6586560" y="2924280"/>
            <a:ext cx="401400" cy="3056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Dial-up</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56 K</a:t>
            </a:r>
            <a:endParaRPr b="0" lang="en-US" sz="1000" strike="noStrike" u="none">
              <a:solidFill>
                <a:srgbClr val="000000"/>
              </a:solidFill>
              <a:effectLst/>
              <a:uFillTx/>
              <a:latin typeface="Arial"/>
            </a:endParaRPr>
          </a:p>
        </p:txBody>
      </p:sp>
      <p:pic>
        <p:nvPicPr>
          <p:cNvPr id="954" name="" descr=""/>
          <p:cNvPicPr/>
          <p:nvPr/>
        </p:nvPicPr>
        <p:blipFill>
          <a:blip r:embed="rId6"/>
          <a:stretch/>
        </p:blipFill>
        <p:spPr>
          <a:xfrm>
            <a:off x="236520" y="3675240"/>
            <a:ext cx="984240" cy="430200"/>
          </a:xfrm>
          <a:prstGeom prst="rect">
            <a:avLst/>
          </a:prstGeom>
          <a:noFill/>
          <a:ln w="0">
            <a:noFill/>
          </a:ln>
        </p:spPr>
      </p:pic>
      <p:pic>
        <p:nvPicPr>
          <p:cNvPr id="955" name="" descr=""/>
          <p:cNvPicPr/>
          <p:nvPr/>
        </p:nvPicPr>
        <p:blipFill>
          <a:blip r:embed="rId7"/>
          <a:stretch/>
        </p:blipFill>
        <p:spPr>
          <a:xfrm>
            <a:off x="1417680" y="3559320"/>
            <a:ext cx="1103400" cy="603000"/>
          </a:xfrm>
          <a:prstGeom prst="rect">
            <a:avLst/>
          </a:prstGeom>
          <a:noFill/>
          <a:ln w="0">
            <a:noFill/>
          </a:ln>
        </p:spPr>
      </p:pic>
      <p:sp>
        <p:nvSpPr>
          <p:cNvPr id="956" name=""/>
          <p:cNvSpPr/>
          <p:nvPr/>
        </p:nvSpPr>
        <p:spPr>
          <a:xfrm>
            <a:off x="6586560" y="4206960"/>
            <a:ext cx="3380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Home</a:t>
            </a:r>
            <a:endParaRPr b="0" lang="en-US" sz="1000" strike="noStrike" u="none">
              <a:solidFill>
                <a:srgbClr val="000000"/>
              </a:solidFill>
              <a:effectLst/>
              <a:uFillTx/>
              <a:latin typeface="Arial"/>
            </a:endParaRPr>
          </a:p>
        </p:txBody>
      </p:sp>
      <p:sp>
        <p:nvSpPr>
          <p:cNvPr id="957" name=""/>
          <p:cNvSpPr/>
          <p:nvPr/>
        </p:nvSpPr>
        <p:spPr>
          <a:xfrm>
            <a:off x="7767360" y="4206960"/>
            <a:ext cx="5630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Corporate</a:t>
            </a:r>
            <a:endParaRPr b="0" lang="en-US" sz="1000" strike="noStrike" u="none">
              <a:solidFill>
                <a:srgbClr val="000000"/>
              </a:solidFill>
              <a:effectLst/>
              <a:uFillTx/>
              <a:latin typeface="Arial"/>
            </a:endParaRPr>
          </a:p>
        </p:txBody>
      </p:sp>
      <p:sp>
        <p:nvSpPr>
          <p:cNvPr id="958" name=""/>
          <p:cNvSpPr/>
          <p:nvPr/>
        </p:nvSpPr>
        <p:spPr>
          <a:xfrm>
            <a:off x="274680" y="4181400"/>
            <a:ext cx="3380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Home</a:t>
            </a:r>
            <a:endParaRPr b="0" lang="en-US" sz="1000" strike="noStrike" u="none">
              <a:solidFill>
                <a:srgbClr val="000000"/>
              </a:solidFill>
              <a:effectLst/>
              <a:uFillTx/>
              <a:latin typeface="Arial"/>
            </a:endParaRPr>
          </a:p>
        </p:txBody>
      </p:sp>
      <p:sp>
        <p:nvSpPr>
          <p:cNvPr id="959" name=""/>
          <p:cNvSpPr/>
          <p:nvPr/>
        </p:nvSpPr>
        <p:spPr>
          <a:xfrm>
            <a:off x="1455480" y="4181400"/>
            <a:ext cx="5630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Corporate</a:t>
            </a:r>
            <a:endParaRPr b="0" lang="en-US" sz="1000" strike="noStrike" u="none">
              <a:solidFill>
                <a:srgbClr val="000000"/>
              </a:solidFill>
              <a:effectLst/>
              <a:uFillTx/>
              <a:latin typeface="Arial"/>
            </a:endParaRPr>
          </a:p>
        </p:txBody>
      </p:sp>
      <p:grpSp>
        <p:nvGrpSpPr>
          <p:cNvPr id="960" name=""/>
          <p:cNvGrpSpPr/>
          <p:nvPr/>
        </p:nvGrpSpPr>
        <p:grpSpPr>
          <a:xfrm>
            <a:off x="3216240" y="1365120"/>
            <a:ext cx="939600" cy="939960"/>
            <a:chOff x="3216240" y="1365120"/>
            <a:chExt cx="939600" cy="939960"/>
          </a:xfrm>
        </p:grpSpPr>
        <p:sp>
          <p:nvSpPr>
            <p:cNvPr id="961" name=""/>
            <p:cNvSpPr/>
            <p:nvPr/>
          </p:nvSpPr>
          <p:spPr>
            <a:xfrm>
              <a:off x="3216240" y="1365120"/>
              <a:ext cx="939600" cy="939960"/>
            </a:xfrm>
            <a:prstGeom prst="ellipse">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962" name=""/>
            <p:cNvGrpSpPr/>
            <p:nvPr/>
          </p:nvGrpSpPr>
          <p:grpSpPr>
            <a:xfrm>
              <a:off x="3368520" y="1491840"/>
              <a:ext cx="634680" cy="686160"/>
              <a:chOff x="3368520" y="1491840"/>
              <a:chExt cx="634680" cy="686160"/>
            </a:xfrm>
          </p:grpSpPr>
          <p:sp>
            <p:nvSpPr>
              <p:cNvPr id="963" name=""/>
              <p:cNvSpPr/>
              <p:nvPr/>
            </p:nvSpPr>
            <p:spPr>
              <a:xfrm>
                <a:off x="3368520" y="1492200"/>
                <a:ext cx="634680" cy="6858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64" name=""/>
              <p:cNvSpPr/>
              <p:nvPr/>
            </p:nvSpPr>
            <p:spPr>
              <a:xfrm flipV="1">
                <a:off x="3368520" y="1491840"/>
                <a:ext cx="634680" cy="6858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grpSp>
        <p:nvGrpSpPr>
          <p:cNvPr id="965" name=""/>
          <p:cNvGrpSpPr/>
          <p:nvPr/>
        </p:nvGrpSpPr>
        <p:grpSpPr>
          <a:xfrm>
            <a:off x="4714920" y="1365120"/>
            <a:ext cx="939600" cy="939960"/>
            <a:chOff x="4714920" y="1365120"/>
            <a:chExt cx="939600" cy="939960"/>
          </a:xfrm>
        </p:grpSpPr>
        <p:sp>
          <p:nvSpPr>
            <p:cNvPr id="966" name=""/>
            <p:cNvSpPr/>
            <p:nvPr/>
          </p:nvSpPr>
          <p:spPr>
            <a:xfrm>
              <a:off x="4714920" y="1365120"/>
              <a:ext cx="939600" cy="939960"/>
            </a:xfrm>
            <a:prstGeom prst="ellipse">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967" name=""/>
            <p:cNvGrpSpPr/>
            <p:nvPr/>
          </p:nvGrpSpPr>
          <p:grpSpPr>
            <a:xfrm>
              <a:off x="4867200" y="1491840"/>
              <a:ext cx="634680" cy="686160"/>
              <a:chOff x="4867200" y="1491840"/>
              <a:chExt cx="634680" cy="686160"/>
            </a:xfrm>
          </p:grpSpPr>
          <p:sp>
            <p:nvSpPr>
              <p:cNvPr id="968" name=""/>
              <p:cNvSpPr/>
              <p:nvPr/>
            </p:nvSpPr>
            <p:spPr>
              <a:xfrm>
                <a:off x="4867200" y="1492200"/>
                <a:ext cx="634680" cy="6858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69" name=""/>
              <p:cNvSpPr/>
              <p:nvPr/>
            </p:nvSpPr>
            <p:spPr>
              <a:xfrm flipV="1">
                <a:off x="4867200" y="1491840"/>
                <a:ext cx="634680" cy="6858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grpSp>
        <p:nvGrpSpPr>
          <p:cNvPr id="970" name=""/>
          <p:cNvGrpSpPr/>
          <p:nvPr/>
        </p:nvGrpSpPr>
        <p:grpSpPr>
          <a:xfrm>
            <a:off x="3216240" y="2863800"/>
            <a:ext cx="939600" cy="939960"/>
            <a:chOff x="3216240" y="2863800"/>
            <a:chExt cx="939600" cy="939960"/>
          </a:xfrm>
        </p:grpSpPr>
        <p:sp>
          <p:nvSpPr>
            <p:cNvPr id="971" name=""/>
            <p:cNvSpPr/>
            <p:nvPr/>
          </p:nvSpPr>
          <p:spPr>
            <a:xfrm>
              <a:off x="3216240" y="2863800"/>
              <a:ext cx="939600" cy="939960"/>
            </a:xfrm>
            <a:prstGeom prst="ellipse">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972" name=""/>
            <p:cNvGrpSpPr/>
            <p:nvPr/>
          </p:nvGrpSpPr>
          <p:grpSpPr>
            <a:xfrm>
              <a:off x="3368520" y="2990520"/>
              <a:ext cx="634680" cy="686160"/>
              <a:chOff x="3368520" y="2990520"/>
              <a:chExt cx="634680" cy="686160"/>
            </a:xfrm>
          </p:grpSpPr>
          <p:sp>
            <p:nvSpPr>
              <p:cNvPr id="973" name=""/>
              <p:cNvSpPr/>
              <p:nvPr/>
            </p:nvSpPr>
            <p:spPr>
              <a:xfrm>
                <a:off x="3368520" y="2990880"/>
                <a:ext cx="634680" cy="6858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74" name=""/>
              <p:cNvSpPr/>
              <p:nvPr/>
            </p:nvSpPr>
            <p:spPr>
              <a:xfrm flipV="1">
                <a:off x="3368520" y="2990520"/>
                <a:ext cx="634680" cy="6858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grpSp>
        <p:nvGrpSpPr>
          <p:cNvPr id="975" name=""/>
          <p:cNvGrpSpPr/>
          <p:nvPr/>
        </p:nvGrpSpPr>
        <p:grpSpPr>
          <a:xfrm>
            <a:off x="4714920" y="2863800"/>
            <a:ext cx="939600" cy="939960"/>
            <a:chOff x="4714920" y="2863800"/>
            <a:chExt cx="939600" cy="939960"/>
          </a:xfrm>
        </p:grpSpPr>
        <p:sp>
          <p:nvSpPr>
            <p:cNvPr id="976" name=""/>
            <p:cNvSpPr/>
            <p:nvPr/>
          </p:nvSpPr>
          <p:spPr>
            <a:xfrm>
              <a:off x="4714920" y="2863800"/>
              <a:ext cx="939600" cy="939960"/>
            </a:xfrm>
            <a:prstGeom prst="ellipse">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977" name=""/>
            <p:cNvGrpSpPr/>
            <p:nvPr/>
          </p:nvGrpSpPr>
          <p:grpSpPr>
            <a:xfrm>
              <a:off x="4867200" y="2990520"/>
              <a:ext cx="634680" cy="686160"/>
              <a:chOff x="4867200" y="2990520"/>
              <a:chExt cx="634680" cy="686160"/>
            </a:xfrm>
          </p:grpSpPr>
          <p:sp>
            <p:nvSpPr>
              <p:cNvPr id="978" name=""/>
              <p:cNvSpPr/>
              <p:nvPr/>
            </p:nvSpPr>
            <p:spPr>
              <a:xfrm>
                <a:off x="4867200" y="2990880"/>
                <a:ext cx="634680" cy="6858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79" name=""/>
              <p:cNvSpPr/>
              <p:nvPr/>
            </p:nvSpPr>
            <p:spPr>
              <a:xfrm flipV="1">
                <a:off x="4867200" y="2990520"/>
                <a:ext cx="634680" cy="6858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sp>
        <p:nvSpPr>
          <p:cNvPr id="980" name=""/>
          <p:cNvSpPr/>
          <p:nvPr/>
        </p:nvSpPr>
        <p:spPr>
          <a:xfrm flipV="1">
            <a:off x="2241720" y="1834920"/>
            <a:ext cx="977760" cy="2538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81" name=""/>
          <p:cNvSpPr/>
          <p:nvPr/>
        </p:nvSpPr>
        <p:spPr>
          <a:xfrm>
            <a:off x="2724120" y="1873080"/>
            <a:ext cx="533520" cy="1257480"/>
          </a:xfrm>
          <a:custGeom>
            <a:avLst/>
            <a:gdLst/>
            <a:ahLst/>
            <a:rect l="l" t="t" r="r" b="b"/>
            <a:pathLst>
              <a:path w="336" h="792">
                <a:moveTo>
                  <a:pt x="304" y="0"/>
                </a:moveTo>
                <a:lnTo>
                  <a:pt x="0" y="432"/>
                </a:lnTo>
                <a:lnTo>
                  <a:pt x="336" y="79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982" name=""/>
          <p:cNvSpPr/>
          <p:nvPr/>
        </p:nvSpPr>
        <p:spPr>
          <a:xfrm>
            <a:off x="3841920" y="3727440"/>
            <a:ext cx="1130040" cy="609480"/>
          </a:xfrm>
          <a:custGeom>
            <a:avLst/>
            <a:gdLst/>
            <a:ahLst/>
            <a:rect l="l" t="t" r="r" b="b"/>
            <a:pathLst>
              <a:path w="712" h="384">
                <a:moveTo>
                  <a:pt x="0" y="24"/>
                </a:moveTo>
                <a:lnTo>
                  <a:pt x="424" y="384"/>
                </a:lnTo>
                <a:lnTo>
                  <a:pt x="712" y="0"/>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983" name=""/>
          <p:cNvSpPr/>
          <p:nvPr/>
        </p:nvSpPr>
        <p:spPr>
          <a:xfrm flipH="1">
            <a:off x="5581080" y="1873080"/>
            <a:ext cx="533160" cy="1257480"/>
          </a:xfrm>
          <a:custGeom>
            <a:avLst/>
            <a:gdLst/>
            <a:ahLst/>
            <a:rect l="l" t="t" r="r" b="b"/>
            <a:pathLst>
              <a:path w="336" h="792">
                <a:moveTo>
                  <a:pt x="304" y="0"/>
                </a:moveTo>
                <a:lnTo>
                  <a:pt x="0" y="432"/>
                </a:lnTo>
                <a:lnTo>
                  <a:pt x="336" y="79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984" name=""/>
          <p:cNvSpPr/>
          <p:nvPr/>
        </p:nvSpPr>
        <p:spPr>
          <a:xfrm>
            <a:off x="2544840" y="2390760"/>
            <a:ext cx="440640" cy="33588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NAP</a:t>
            </a:r>
            <a:endParaRPr b="0" lang="en-US" sz="1000" strike="noStrike" u="none">
              <a:solidFill>
                <a:srgbClr val="000000"/>
              </a:solidFill>
              <a:effectLst/>
              <a:uFillTx/>
              <a:latin typeface="Arial"/>
            </a:endParaRPr>
          </a:p>
        </p:txBody>
      </p:sp>
      <p:sp>
        <p:nvSpPr>
          <p:cNvPr id="985" name=""/>
          <p:cNvSpPr/>
          <p:nvPr/>
        </p:nvSpPr>
        <p:spPr>
          <a:xfrm>
            <a:off x="4284720" y="4156200"/>
            <a:ext cx="440640" cy="33588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NAP</a:t>
            </a:r>
            <a:endParaRPr b="0" lang="en-US" sz="1000" strike="noStrike" u="none">
              <a:solidFill>
                <a:srgbClr val="000000"/>
              </a:solidFill>
              <a:effectLst/>
              <a:uFillTx/>
              <a:latin typeface="Arial"/>
            </a:endParaRPr>
          </a:p>
        </p:txBody>
      </p:sp>
      <p:sp>
        <p:nvSpPr>
          <p:cNvPr id="986" name=""/>
          <p:cNvSpPr/>
          <p:nvPr/>
        </p:nvSpPr>
        <p:spPr>
          <a:xfrm>
            <a:off x="5847120" y="2390760"/>
            <a:ext cx="440640" cy="33588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NAP</a:t>
            </a:r>
            <a:endParaRPr b="0" lang="en-US" sz="1000" strike="noStrike" u="none">
              <a:solidFill>
                <a:srgbClr val="000000"/>
              </a:solidFill>
              <a:effectLst/>
              <a:uFillTx/>
              <a:latin typeface="Arial"/>
            </a:endParaRPr>
          </a:p>
        </p:txBody>
      </p:sp>
      <p:sp>
        <p:nvSpPr>
          <p:cNvPr id="987" name=""/>
          <p:cNvSpPr/>
          <p:nvPr/>
        </p:nvSpPr>
        <p:spPr>
          <a:xfrm flipH="1">
            <a:off x="3765240" y="907920"/>
            <a:ext cx="609480" cy="4572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88" name=""/>
          <p:cNvSpPr/>
          <p:nvPr/>
        </p:nvSpPr>
        <p:spPr>
          <a:xfrm>
            <a:off x="4159080" y="1822320"/>
            <a:ext cx="546120" cy="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89" name=""/>
          <p:cNvSpPr/>
          <p:nvPr/>
        </p:nvSpPr>
        <p:spPr>
          <a:xfrm>
            <a:off x="3740040" y="2292480"/>
            <a:ext cx="0" cy="55872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90" name=""/>
          <p:cNvSpPr/>
          <p:nvPr/>
        </p:nvSpPr>
        <p:spPr>
          <a:xfrm>
            <a:off x="5238720" y="2292480"/>
            <a:ext cx="0" cy="55872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91" name=""/>
          <p:cNvSpPr/>
          <p:nvPr/>
        </p:nvSpPr>
        <p:spPr>
          <a:xfrm>
            <a:off x="5200560" y="4708440"/>
            <a:ext cx="1536840" cy="825480"/>
          </a:xfrm>
          <a:prstGeom prst="ellipse">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pic>
        <p:nvPicPr>
          <p:cNvPr id="992" name="" descr=""/>
          <p:cNvPicPr/>
          <p:nvPr/>
        </p:nvPicPr>
        <p:blipFill>
          <a:blip r:embed="rId8"/>
          <a:stretch/>
        </p:blipFill>
        <p:spPr>
          <a:xfrm>
            <a:off x="5799240" y="4670280"/>
            <a:ext cx="353880" cy="398520"/>
          </a:xfrm>
          <a:prstGeom prst="rect">
            <a:avLst/>
          </a:prstGeom>
          <a:noFill/>
          <a:ln w="0">
            <a:noFill/>
          </a:ln>
        </p:spPr>
      </p:pic>
      <p:pic>
        <p:nvPicPr>
          <p:cNvPr id="993" name="" descr=""/>
          <p:cNvPicPr/>
          <p:nvPr/>
        </p:nvPicPr>
        <p:blipFill>
          <a:blip r:embed="rId9"/>
          <a:stretch/>
        </p:blipFill>
        <p:spPr>
          <a:xfrm>
            <a:off x="5799240" y="5305320"/>
            <a:ext cx="353880" cy="398520"/>
          </a:xfrm>
          <a:prstGeom prst="rect">
            <a:avLst/>
          </a:prstGeom>
          <a:noFill/>
          <a:ln w="0">
            <a:noFill/>
          </a:ln>
        </p:spPr>
      </p:pic>
      <p:sp>
        <p:nvSpPr>
          <p:cNvPr id="994" name=""/>
          <p:cNvSpPr/>
          <p:nvPr/>
        </p:nvSpPr>
        <p:spPr>
          <a:xfrm flipH="1">
            <a:off x="6724440" y="4876920"/>
            <a:ext cx="507960" cy="2412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95" name=""/>
          <p:cNvSpPr/>
          <p:nvPr/>
        </p:nvSpPr>
        <p:spPr>
          <a:xfrm>
            <a:off x="6386400" y="4600440"/>
            <a:ext cx="4366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Servers</a:t>
            </a:r>
            <a:endParaRPr b="0" lang="en-US" sz="1000" strike="noStrike" u="none">
              <a:solidFill>
                <a:srgbClr val="000000"/>
              </a:solidFill>
              <a:effectLst/>
              <a:uFillTx/>
              <a:latin typeface="Arial"/>
            </a:endParaRPr>
          </a:p>
        </p:txBody>
      </p:sp>
      <p:sp>
        <p:nvSpPr>
          <p:cNvPr id="996" name=""/>
          <p:cNvSpPr/>
          <p:nvPr/>
        </p:nvSpPr>
        <p:spPr>
          <a:xfrm flipH="1" flipV="1">
            <a:off x="5327640" y="3772080"/>
            <a:ext cx="380880" cy="97776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97" name=""/>
          <p:cNvSpPr/>
          <p:nvPr/>
        </p:nvSpPr>
        <p:spPr>
          <a:xfrm>
            <a:off x="4938840" y="4308480"/>
            <a:ext cx="581040" cy="458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Dedicated access </a:t>
            </a:r>
            <a:br>
              <a:rPr sz="1000"/>
            </a:br>
            <a:r>
              <a:rPr b="0" lang="en-US" sz="1000" strike="noStrike" u="none">
                <a:solidFill>
                  <a:srgbClr val="000000"/>
                </a:solidFill>
                <a:effectLst/>
                <a:uFillTx/>
                <a:latin typeface="Arial"/>
              </a:rPr>
              <a:t>T-1, T-3</a:t>
            </a:r>
            <a:endParaRPr b="0" lang="en-US" sz="1000" strike="noStrike" u="none">
              <a:solidFill>
                <a:srgbClr val="000000"/>
              </a:solidFill>
              <a:effectLst/>
              <a:uFillTx/>
              <a:latin typeface="Arial"/>
            </a:endParaRPr>
          </a:p>
        </p:txBody>
      </p:sp>
      <p:sp>
        <p:nvSpPr>
          <p:cNvPr id="998" name=""/>
          <p:cNvSpPr/>
          <p:nvPr/>
        </p:nvSpPr>
        <p:spPr>
          <a:xfrm>
            <a:off x="5815080" y="4359240"/>
            <a:ext cx="3380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ISP-C</a:t>
            </a:r>
            <a:endParaRPr b="0" lang="en-US" sz="1000" strike="noStrike" u="none">
              <a:solidFill>
                <a:srgbClr val="000000"/>
              </a:solidFill>
              <a:effectLst/>
              <a:uFillTx/>
              <a:latin typeface="Arial"/>
            </a:endParaRPr>
          </a:p>
        </p:txBody>
      </p:sp>
      <p:sp>
        <p:nvSpPr>
          <p:cNvPr id="999" name=""/>
          <p:cNvSpPr/>
          <p:nvPr/>
        </p:nvSpPr>
        <p:spPr>
          <a:xfrm>
            <a:off x="6256440" y="1768320"/>
            <a:ext cx="593640" cy="458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Dedicated access </a:t>
            </a:r>
            <a:br>
              <a:rPr sz="1000"/>
            </a:br>
            <a:r>
              <a:rPr b="0" lang="en-US" sz="1000" strike="noStrike" u="none">
                <a:solidFill>
                  <a:srgbClr val="000000"/>
                </a:solidFill>
                <a:effectLst/>
                <a:uFillTx/>
                <a:latin typeface="Arial"/>
              </a:rPr>
              <a:t>T-1, T-3</a:t>
            </a:r>
            <a:endParaRPr b="0" lang="en-US" sz="1000" strike="noStrike" u="none">
              <a:solidFill>
                <a:srgbClr val="000000"/>
              </a:solidFill>
              <a:effectLst/>
              <a:uFillTx/>
              <a:latin typeface="Arial"/>
            </a:endParaRPr>
          </a:p>
        </p:txBody>
      </p:sp>
      <p:sp>
        <p:nvSpPr>
          <p:cNvPr id="1000" name=""/>
          <p:cNvSpPr/>
          <p:nvPr/>
        </p:nvSpPr>
        <p:spPr>
          <a:xfrm>
            <a:off x="5964120" y="2759040"/>
            <a:ext cx="428760" cy="45828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Public peering point</a:t>
            </a:r>
            <a:endParaRPr b="0" lang="en-US" sz="1000" strike="noStrike" u="none">
              <a:solidFill>
                <a:srgbClr val="000000"/>
              </a:solidFill>
              <a:effectLst/>
              <a:uFillTx/>
              <a:latin typeface="Arial"/>
            </a:endParaRPr>
          </a:p>
        </p:txBody>
      </p:sp>
      <p:sp>
        <p:nvSpPr>
          <p:cNvPr id="1001" name=""/>
          <p:cNvSpPr/>
          <p:nvPr/>
        </p:nvSpPr>
        <p:spPr>
          <a:xfrm>
            <a:off x="3218040" y="846000"/>
            <a:ext cx="593640" cy="45828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Internet Transport Network A</a:t>
            </a:r>
            <a:endParaRPr b="0" lang="en-US" sz="1000" strike="noStrike" u="none">
              <a:solidFill>
                <a:srgbClr val="000000"/>
              </a:solidFill>
              <a:effectLst/>
              <a:uFillTx/>
              <a:latin typeface="Arial"/>
            </a:endParaRPr>
          </a:p>
        </p:txBody>
      </p:sp>
      <p:sp>
        <p:nvSpPr>
          <p:cNvPr id="1002" name=""/>
          <p:cNvSpPr/>
          <p:nvPr/>
        </p:nvSpPr>
        <p:spPr>
          <a:xfrm>
            <a:off x="4910040" y="865080"/>
            <a:ext cx="594000" cy="45828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Internet Transport Network D</a:t>
            </a:r>
            <a:endParaRPr b="0" lang="en-US" sz="1000" strike="noStrike" u="none">
              <a:solidFill>
                <a:srgbClr val="000000"/>
              </a:solidFill>
              <a:effectLst/>
              <a:uFillTx/>
              <a:latin typeface="Arial"/>
            </a:endParaRPr>
          </a:p>
        </p:txBody>
      </p:sp>
      <p:sp>
        <p:nvSpPr>
          <p:cNvPr id="1003" name=""/>
          <p:cNvSpPr/>
          <p:nvPr/>
        </p:nvSpPr>
        <p:spPr>
          <a:xfrm>
            <a:off x="3052800" y="2544840"/>
            <a:ext cx="689040" cy="3056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Internet Transport F</a:t>
            </a:r>
            <a:endParaRPr b="0" lang="en-US" sz="1000" strike="noStrike" u="none">
              <a:solidFill>
                <a:srgbClr val="000000"/>
              </a:solidFill>
              <a:effectLst/>
              <a:uFillTx/>
              <a:latin typeface="Arial"/>
            </a:endParaRPr>
          </a:p>
        </p:txBody>
      </p:sp>
      <p:sp>
        <p:nvSpPr>
          <p:cNvPr id="1004" name=""/>
          <p:cNvSpPr/>
          <p:nvPr/>
        </p:nvSpPr>
        <p:spPr>
          <a:xfrm>
            <a:off x="4665600" y="2478240"/>
            <a:ext cx="603360" cy="458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Internet Transport E</a:t>
            </a:r>
            <a:endParaRPr b="0" lang="en-US" sz="1000" strike="noStrike" u="none">
              <a:solidFill>
                <a:srgbClr val="000000"/>
              </a:solidFill>
              <a:effectLst/>
              <a:uFillTx/>
              <a:latin typeface="Arial"/>
            </a:endParaRPr>
          </a:p>
        </p:txBody>
      </p:sp>
      <p:sp>
        <p:nvSpPr>
          <p:cNvPr id="1005" name=""/>
          <p:cNvSpPr/>
          <p:nvPr/>
        </p:nvSpPr>
        <p:spPr>
          <a:xfrm>
            <a:off x="4071960" y="2174760"/>
            <a:ext cx="457200" cy="458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Private peering point</a:t>
            </a:r>
            <a:endParaRPr b="0" lang="en-US" sz="1000" strike="noStrike" u="none">
              <a:solidFill>
                <a:srgbClr val="000000"/>
              </a:solidFill>
              <a:effectLst/>
              <a:uFillTx/>
              <a:latin typeface="Arial"/>
            </a:endParaRPr>
          </a:p>
        </p:txBody>
      </p:sp>
      <p:sp>
        <p:nvSpPr>
          <p:cNvPr id="1006" name=""/>
          <p:cNvSpPr/>
          <p:nvPr/>
        </p:nvSpPr>
        <p:spPr>
          <a:xfrm flipH="1">
            <a:off x="3714480" y="2400480"/>
            <a:ext cx="266760" cy="114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07" name=""/>
          <p:cNvSpPr/>
          <p:nvPr/>
        </p:nvSpPr>
        <p:spPr>
          <a:xfrm flipV="1">
            <a:off x="4210200" y="1816200"/>
            <a:ext cx="63360" cy="342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08" name=""/>
          <p:cNvSpPr/>
          <p:nvPr/>
        </p:nvSpPr>
        <p:spPr>
          <a:xfrm rot="5400000">
            <a:off x="4425480" y="4238280"/>
            <a:ext cx="304560" cy="3264120"/>
          </a:xfrm>
          <a:custGeom>
            <a:avLst/>
            <a:gdLst>
              <a:gd name="textAreaLeft" fmla="*/ 0 w 304560"/>
              <a:gd name="textAreaRight" fmla="*/ 109800 w 304560"/>
              <a:gd name="textAreaTop" fmla="*/ 84960 h 3264120"/>
              <a:gd name="textAreaBottom" fmla="*/ 3179160 h 326412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09" name=""/>
          <p:cNvSpPr/>
          <p:nvPr/>
        </p:nvSpPr>
        <p:spPr>
          <a:xfrm>
            <a:off x="274680" y="6067440"/>
            <a:ext cx="8686800" cy="45828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The Internet is the network of networks (A, B, C), all of whom connect with each other at private peering points or public network peering points (NAP)</a:t>
            </a:r>
            <a:endParaRPr b="0" lang="en-US" sz="10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ISPs (ISP-AB) connect to the Internet (meaning Internet transport providers) at NAPS or private points (with Internet Transport D), or the ISP could be the Internet Transport Provider (ISP/Internet Transport – Provider A)</a:t>
            </a:r>
            <a:endParaRPr b="0" lang="en-US" sz="1000" strike="noStrike" u="none">
              <a:solidFill>
                <a:srgbClr val="000000"/>
              </a:solidFill>
              <a:effectLst/>
              <a:uFillTx/>
              <a:latin typeface="Arial"/>
            </a:endParaRPr>
          </a:p>
        </p:txBody>
      </p:sp>
      <p:sp>
        <p:nvSpPr>
          <p:cNvPr id="1010" name=""/>
          <p:cNvSpPr/>
          <p:nvPr/>
        </p:nvSpPr>
        <p:spPr>
          <a:xfrm flipH="1" flipV="1">
            <a:off x="4705200" y="903240"/>
            <a:ext cx="177840" cy="55872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11" name=""/>
          <p:cNvSpPr/>
          <p:nvPr/>
        </p:nvSpPr>
        <p:spPr>
          <a:xfrm>
            <a:off x="4284720" y="714240"/>
            <a:ext cx="440640" cy="33588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NAP</a:t>
            </a:r>
            <a:endParaRPr b="0" lang="en-US" sz="1000" strike="noStrike" u="none">
              <a:solidFill>
                <a:srgbClr val="000000"/>
              </a:solidFill>
              <a:effectLst/>
              <a:uFillTx/>
              <a:latin typeface="Arial"/>
            </a:endParaRPr>
          </a:p>
        </p:txBody>
      </p:sp>
      <p:pic>
        <p:nvPicPr>
          <p:cNvPr id="1012" name="" descr=""/>
          <p:cNvPicPr/>
          <p:nvPr/>
        </p:nvPicPr>
        <p:blipFill>
          <a:blip r:embed="rId10"/>
          <a:stretch/>
        </p:blipFill>
        <p:spPr>
          <a:xfrm>
            <a:off x="6446880" y="3700440"/>
            <a:ext cx="984240" cy="430200"/>
          </a:xfrm>
          <a:prstGeom prst="rect">
            <a:avLst/>
          </a:prstGeom>
          <a:noFill/>
          <a:ln w="0">
            <a:noFill/>
          </a:ln>
        </p:spPr>
      </p:pic>
      <p:pic>
        <p:nvPicPr>
          <p:cNvPr id="1013" name="" descr=""/>
          <p:cNvPicPr/>
          <p:nvPr/>
        </p:nvPicPr>
        <p:blipFill>
          <a:blip r:embed="rId11"/>
          <a:stretch/>
        </p:blipFill>
        <p:spPr>
          <a:xfrm>
            <a:off x="7628040" y="3584520"/>
            <a:ext cx="1103040" cy="603360"/>
          </a:xfrm>
          <a:prstGeom prst="rect">
            <a:avLst/>
          </a:prstGeom>
          <a:noFill/>
          <a:ln w="0">
            <a:noFill/>
          </a:ln>
        </p:spPr>
      </p:pic>
      <p:pic>
        <p:nvPicPr>
          <p:cNvPr id="1014" name="" descr=""/>
          <p:cNvPicPr/>
          <p:nvPr/>
        </p:nvPicPr>
        <p:blipFill>
          <a:blip r:embed="rId12"/>
          <a:stretch/>
        </p:blipFill>
        <p:spPr>
          <a:xfrm>
            <a:off x="7094520" y="4665600"/>
            <a:ext cx="984240" cy="430200"/>
          </a:xfrm>
          <a:prstGeom prst="rect">
            <a:avLst/>
          </a:prstGeom>
          <a:noFill/>
          <a:ln w="0">
            <a:noFill/>
          </a:ln>
        </p:spPr>
      </p:pic>
      <p:sp>
        <p:nvSpPr>
          <p:cNvPr id="3" name="PlaceHolder 2"/>
          <p:cNvSpPr>
            <a:spLocks noGrp="1"/>
          </p:cNvSpPr>
          <p:nvPr>
            <p:ph type="sldNum" idx="2"/>
          </p:nvPr>
        </p:nvSpPr>
        <p:spPr/>
        <p:txBody>
          <a:bodyPr/>
          <a:p>
            <a:fld id="{976E0DAF-86FA-43E3-A665-48EF212B660E}"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BASIC ACCESS AND TRANSPORT TERMINOLOGY</a:t>
            </a:r>
            <a:endParaRPr b="1" lang="en-US" sz="1900" strike="noStrike" u="none">
              <a:solidFill>
                <a:srgbClr val="000000"/>
              </a:solidFill>
              <a:effectLst/>
              <a:uFillTx/>
              <a:latin typeface="Arial"/>
            </a:endParaRPr>
          </a:p>
        </p:txBody>
      </p:sp>
      <p:sp>
        <p:nvSpPr>
          <p:cNvPr id="75" name=""/>
          <p:cNvSpPr/>
          <p:nvPr/>
        </p:nvSpPr>
        <p:spPr>
          <a:xfrm>
            <a:off x="1263600" y="1305000"/>
            <a:ext cx="6621480" cy="4722840"/>
          </a:xfrm>
          <a:prstGeom prst="rect">
            <a:avLst/>
          </a:prstGeom>
          <a:noFill/>
          <a:ln w="0">
            <a:noFill/>
          </a:ln>
        </p:spPr>
        <p:style>
          <a:lnRef idx="0"/>
          <a:fillRef idx="0"/>
          <a:effectRef idx="0"/>
          <a:fontRef idx="minor"/>
        </p:style>
        <p:txBody>
          <a:bodyPr lIns="0" rIns="0" tIns="0" bIns="0" anchor="t">
            <a:spAutoFit/>
          </a:bodyPr>
          <a:p>
            <a:pPr lvl="1" marL="133200" indent="-13176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Basic analog phone line = 64 kbps connection</a:t>
            </a:r>
            <a:endParaRPr b="0" lang="en-US" sz="1600" strike="noStrike" u="none">
              <a:solidFill>
                <a:srgbClr val="000000"/>
              </a:solidFill>
              <a:effectLst/>
              <a:uFillTx/>
              <a:latin typeface="Arial"/>
            </a:endParaRPr>
          </a:p>
          <a:p>
            <a:pPr lvl="1" marL="133200" indent="-13176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Typical dial-up modem data rate = 28.8 or 56 kbps</a:t>
            </a:r>
            <a:endParaRPr b="0" lang="en-US" sz="1600" strike="noStrike" u="none">
              <a:solidFill>
                <a:srgbClr val="000000"/>
              </a:solidFill>
              <a:effectLst/>
              <a:uFillTx/>
              <a:latin typeface="Arial"/>
            </a:endParaRPr>
          </a:p>
          <a:p>
            <a:pPr lvl="1" marL="133200" indent="-13176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Typical DSL connection data rates = 400 kbps-1.5 Mbps</a:t>
            </a:r>
            <a:endParaRPr b="0" lang="en-US" sz="1600" strike="noStrike" u="none">
              <a:solidFill>
                <a:srgbClr val="000000"/>
              </a:solidFill>
              <a:effectLst/>
              <a:uFillTx/>
              <a:latin typeface="Arial"/>
            </a:endParaRPr>
          </a:p>
          <a:p>
            <a:pPr lvl="1" marL="133200" indent="-13176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SONET = Synchronous Optical Network is an optical interface standard that allows internetworking of transmission products</a:t>
            </a:r>
            <a:endParaRPr b="0" lang="en-US" sz="1600" strike="noStrike" u="none">
              <a:solidFill>
                <a:srgbClr val="000000"/>
              </a:solidFill>
              <a:effectLst/>
              <a:uFillTx/>
              <a:latin typeface="Arial"/>
            </a:endParaRPr>
          </a:p>
          <a:p>
            <a:pPr lvl="1" marL="133200" indent="-13176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OC-n = Optical Carrier Signaling Rate for SONET; OC-1 = </a:t>
            </a:r>
            <a:r>
              <a:rPr b="1" lang="en-US" sz="1600" strike="noStrike" u="none">
                <a:solidFill>
                  <a:srgbClr val="000000"/>
                </a:solidFill>
                <a:effectLst/>
                <a:uFillTx/>
                <a:latin typeface="Arial"/>
              </a:rPr>
              <a:t>51.84 Mbps</a:t>
            </a:r>
            <a:r>
              <a:rPr b="0" lang="en-US" sz="1600" strike="noStrike" u="none">
                <a:solidFill>
                  <a:srgbClr val="000000"/>
                </a:solidFill>
                <a:effectLst/>
                <a:uFillTx/>
                <a:latin typeface="Arial"/>
              </a:rPr>
              <a:t> or about 672 voice channels </a:t>
            </a:r>
            <a:endParaRPr b="0" lang="en-US" sz="1600" strike="noStrike" u="none">
              <a:solidFill>
                <a:srgbClr val="000000"/>
              </a:solidFill>
              <a:effectLst/>
              <a:uFillTx/>
              <a:latin typeface="Arial"/>
            </a:endParaRPr>
          </a:p>
          <a:p>
            <a:pPr lvl="1" marL="133200" indent="-13176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OC-192 = 10 Gbps or about 130,000 voice channels</a:t>
            </a:r>
            <a:endParaRPr b="0" lang="en-US" sz="1600" strike="noStrike" u="none">
              <a:solidFill>
                <a:srgbClr val="000000"/>
              </a:solidFill>
              <a:effectLst/>
              <a:uFillTx/>
              <a:latin typeface="Arial"/>
            </a:endParaRPr>
          </a:p>
          <a:p>
            <a:pPr lvl="1" marL="133200" indent="-13176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WDM = Wave Division Multiplexing . . . allows multiple windows or frequencies to be run over fiber multiplying capacity by 4-32x</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552CC921-A093-4DF3-AFF5-7D5D74CA6709}"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5"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HISTORY OF THE INTERNET</a:t>
            </a:r>
            <a:endParaRPr b="1" lang="en-US" sz="1900" strike="noStrike" u="none">
              <a:solidFill>
                <a:srgbClr val="000000"/>
              </a:solidFill>
              <a:effectLst/>
              <a:uFillTx/>
              <a:latin typeface="Arial"/>
            </a:endParaRPr>
          </a:p>
        </p:txBody>
      </p:sp>
      <p:sp>
        <p:nvSpPr>
          <p:cNvPr id="1016" name=""/>
          <p:cNvSpPr/>
          <p:nvPr/>
        </p:nvSpPr>
        <p:spPr>
          <a:xfrm>
            <a:off x="5562720" y="974880"/>
            <a:ext cx="3155760" cy="815760"/>
          </a:xfrm>
          <a:custGeom>
            <a:avLst/>
            <a:gdLst/>
            <a:ahLst/>
            <a:rect l="l" t="t" r="r" b="b"/>
            <a:pathLst>
              <a:path w="1672" h="514">
                <a:moveTo>
                  <a:pt x="0" y="0"/>
                </a:moveTo>
                <a:lnTo>
                  <a:pt x="1579" y="0"/>
                </a:lnTo>
                <a:lnTo>
                  <a:pt x="1672" y="257"/>
                </a:lnTo>
                <a:lnTo>
                  <a:pt x="1579" y="514"/>
                </a:lnTo>
                <a:lnTo>
                  <a:pt x="0" y="514"/>
                </a:lnTo>
                <a:lnTo>
                  <a:pt x="0"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Arial"/>
            </a:endParaRPr>
          </a:p>
        </p:txBody>
      </p:sp>
      <p:sp>
        <p:nvSpPr>
          <p:cNvPr id="1017" name=""/>
          <p:cNvSpPr/>
          <p:nvPr/>
        </p:nvSpPr>
        <p:spPr>
          <a:xfrm>
            <a:off x="5622840" y="1020600"/>
            <a:ext cx="2919600" cy="213840"/>
          </a:xfrm>
          <a:prstGeom prst="rect">
            <a:avLst/>
          </a:prstGeom>
          <a:solidFill>
            <a:srgbClr val="ffffff"/>
          </a:solid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               The new Internet</a:t>
            </a:r>
            <a:endParaRPr b="0" lang="en-US" sz="1400" strike="noStrike" u="none">
              <a:solidFill>
                <a:srgbClr val="000000"/>
              </a:solidFill>
              <a:effectLst/>
              <a:uFillTx/>
              <a:latin typeface="Arial"/>
            </a:endParaRPr>
          </a:p>
        </p:txBody>
      </p:sp>
      <p:grpSp>
        <p:nvGrpSpPr>
          <p:cNvPr id="1018" name=""/>
          <p:cNvGrpSpPr/>
          <p:nvPr/>
        </p:nvGrpSpPr>
        <p:grpSpPr>
          <a:xfrm>
            <a:off x="144360" y="974880"/>
            <a:ext cx="5735520" cy="815760"/>
            <a:chOff x="144360" y="974880"/>
            <a:chExt cx="5735520" cy="815760"/>
          </a:xfrm>
        </p:grpSpPr>
        <p:sp>
          <p:nvSpPr>
            <p:cNvPr id="1019" name=""/>
            <p:cNvSpPr/>
            <p:nvPr/>
          </p:nvSpPr>
          <p:spPr>
            <a:xfrm>
              <a:off x="144360" y="974880"/>
              <a:ext cx="5735520" cy="815760"/>
            </a:xfrm>
            <a:custGeom>
              <a:avLst/>
              <a:gdLst/>
              <a:ahLst/>
              <a:rect l="l" t="t" r="r" b="b"/>
              <a:pathLst>
                <a:path w="3039" h="514">
                  <a:moveTo>
                    <a:pt x="0" y="0"/>
                  </a:moveTo>
                  <a:lnTo>
                    <a:pt x="2946" y="0"/>
                  </a:lnTo>
                  <a:lnTo>
                    <a:pt x="3039" y="257"/>
                  </a:lnTo>
                  <a:lnTo>
                    <a:pt x="2946" y="514"/>
                  </a:lnTo>
                  <a:lnTo>
                    <a:pt x="0" y="514"/>
                  </a:lnTo>
                  <a:lnTo>
                    <a:pt x="0"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Arial"/>
              </a:endParaRPr>
            </a:p>
          </p:txBody>
        </p:sp>
        <p:sp>
          <p:nvSpPr>
            <p:cNvPr id="1020" name=""/>
            <p:cNvSpPr/>
            <p:nvPr/>
          </p:nvSpPr>
          <p:spPr>
            <a:xfrm>
              <a:off x="204840" y="1020600"/>
              <a:ext cx="5499000" cy="701280"/>
            </a:xfrm>
            <a:prstGeom prst="rect">
              <a:avLst/>
            </a:prstGeom>
            <a:solidFill>
              <a:srgbClr val="ffffff"/>
            </a:solid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grpSp>
      <p:sp>
        <p:nvSpPr>
          <p:cNvPr id="1021" name=""/>
          <p:cNvSpPr/>
          <p:nvPr/>
        </p:nvSpPr>
        <p:spPr>
          <a:xfrm>
            <a:off x="144360" y="2174760"/>
            <a:ext cx="1359000" cy="106776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DARPA creates ARPANET to connect military bases</a:t>
            </a:r>
            <a:endParaRPr b="0" lang="en-US" sz="1400" strike="noStrike" u="none">
              <a:solidFill>
                <a:srgbClr val="000000"/>
              </a:solidFill>
              <a:effectLst/>
              <a:uFillTx/>
              <a:latin typeface="Arial"/>
            </a:endParaRPr>
          </a:p>
        </p:txBody>
      </p:sp>
      <p:sp>
        <p:nvSpPr>
          <p:cNvPr id="1022" name=""/>
          <p:cNvSpPr/>
          <p:nvPr/>
        </p:nvSpPr>
        <p:spPr>
          <a:xfrm>
            <a:off x="1562040" y="2174760"/>
            <a:ext cx="1403280" cy="194760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ARPANET includes research universities</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TCP/IP software released with UNIX</a:t>
            </a:r>
            <a:endParaRPr b="0" lang="en-US" sz="1400" strike="noStrike" u="none">
              <a:solidFill>
                <a:srgbClr val="000000"/>
              </a:solidFill>
              <a:effectLst/>
              <a:uFillTx/>
              <a:latin typeface="Arial"/>
            </a:endParaRPr>
          </a:p>
        </p:txBody>
      </p:sp>
      <p:grpSp>
        <p:nvGrpSpPr>
          <p:cNvPr id="1023" name=""/>
          <p:cNvGrpSpPr/>
          <p:nvPr/>
        </p:nvGrpSpPr>
        <p:grpSpPr>
          <a:xfrm>
            <a:off x="144360" y="1254240"/>
            <a:ext cx="1599840" cy="815760"/>
            <a:chOff x="144360" y="1254240"/>
            <a:chExt cx="1599840" cy="815760"/>
          </a:xfrm>
        </p:grpSpPr>
        <p:sp>
          <p:nvSpPr>
            <p:cNvPr id="1024" name=""/>
            <p:cNvSpPr/>
            <p:nvPr/>
          </p:nvSpPr>
          <p:spPr>
            <a:xfrm>
              <a:off x="144360" y="1254240"/>
              <a:ext cx="1599840" cy="815760"/>
            </a:xfrm>
            <a:custGeom>
              <a:avLst/>
              <a:gdLst/>
              <a:ahLst/>
              <a:rect l="l" t="t" r="r" b="b"/>
              <a:pathLst>
                <a:path w="848" h="514">
                  <a:moveTo>
                    <a:pt x="0" y="0"/>
                  </a:moveTo>
                  <a:lnTo>
                    <a:pt x="755" y="0"/>
                  </a:lnTo>
                  <a:lnTo>
                    <a:pt x="848" y="257"/>
                  </a:lnTo>
                  <a:lnTo>
                    <a:pt x="755" y="514"/>
                  </a:lnTo>
                  <a:lnTo>
                    <a:pt x="0" y="514"/>
                  </a:lnTo>
                  <a:lnTo>
                    <a:pt x="0"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025" name=""/>
            <p:cNvSpPr/>
            <p:nvPr/>
          </p:nvSpPr>
          <p:spPr>
            <a:xfrm>
              <a:off x="204840" y="1299960"/>
              <a:ext cx="1363680" cy="701280"/>
            </a:xfrm>
            <a:prstGeom prst="rect">
              <a:avLst/>
            </a:prstGeom>
            <a:solidFill>
              <a:srgbClr val="ffffff"/>
            </a:solidFill>
            <a:ln w="0">
              <a:noFill/>
            </a:ln>
          </p:spPr>
          <p:style>
            <a:lnRef idx="0"/>
            <a:fillRef idx="0"/>
            <a:effectRef idx="0"/>
            <a:fontRef idx="minor"/>
          </p:style>
          <p:txBody>
            <a:bodyPr lIns="3960" rIns="3960" tIns="0" bIns="0" anchor="ctr">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1969</a:t>
              </a:r>
              <a:endParaRPr b="0" lang="en-US" sz="1400" strike="noStrike" u="none">
                <a:solidFill>
                  <a:srgbClr val="000000"/>
                </a:solidFill>
                <a:effectLst/>
                <a:uFillTx/>
                <a:latin typeface="Arial"/>
              </a:endParaRPr>
            </a:p>
          </p:txBody>
        </p:sp>
      </p:grpSp>
      <p:grpSp>
        <p:nvGrpSpPr>
          <p:cNvPr id="1026" name=""/>
          <p:cNvGrpSpPr/>
          <p:nvPr/>
        </p:nvGrpSpPr>
        <p:grpSpPr>
          <a:xfrm>
            <a:off x="1569960" y="1254240"/>
            <a:ext cx="1599840" cy="815760"/>
            <a:chOff x="1569960" y="1254240"/>
            <a:chExt cx="1599840" cy="815760"/>
          </a:xfrm>
        </p:grpSpPr>
        <p:sp>
          <p:nvSpPr>
            <p:cNvPr id="1027" name=""/>
            <p:cNvSpPr/>
            <p:nvPr/>
          </p:nvSpPr>
          <p:spPr>
            <a:xfrm>
              <a:off x="1569960" y="1254240"/>
              <a:ext cx="1599840" cy="815760"/>
            </a:xfrm>
            <a:custGeom>
              <a:avLst/>
              <a:gdLst/>
              <a:ahLst/>
              <a:rect l="l" t="t" r="r" b="b"/>
              <a:pathLst>
                <a:path w="848" h="514">
                  <a:moveTo>
                    <a:pt x="0" y="0"/>
                  </a:moveTo>
                  <a:lnTo>
                    <a:pt x="755" y="0"/>
                  </a:lnTo>
                  <a:lnTo>
                    <a:pt x="848" y="257"/>
                  </a:lnTo>
                  <a:lnTo>
                    <a:pt x="755"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028" name=""/>
            <p:cNvSpPr/>
            <p:nvPr/>
          </p:nvSpPr>
          <p:spPr>
            <a:xfrm>
              <a:off x="1805400" y="1299960"/>
              <a:ext cx="1190520" cy="701280"/>
            </a:xfrm>
            <a:prstGeom prst="rect">
              <a:avLst/>
            </a:prstGeom>
            <a:solidFill>
              <a:srgbClr val="ffffff"/>
            </a:solidFill>
            <a:ln w="0">
              <a:noFill/>
            </a:ln>
          </p:spPr>
          <p:style>
            <a:lnRef idx="0"/>
            <a:fillRef idx="0"/>
            <a:effectRef idx="0"/>
            <a:fontRef idx="minor"/>
          </p:style>
          <p:txBody>
            <a:bodyPr lIns="3960" rIns="3960" tIns="0" bIns="0" anchor="ctr">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1970s</a:t>
              </a:r>
              <a:endParaRPr b="0" lang="en-US" sz="1400" strike="noStrike" u="none">
                <a:solidFill>
                  <a:srgbClr val="000000"/>
                </a:solidFill>
                <a:effectLst/>
                <a:uFillTx/>
                <a:latin typeface="Arial"/>
              </a:endParaRPr>
            </a:p>
          </p:txBody>
        </p:sp>
      </p:grpSp>
      <p:grpSp>
        <p:nvGrpSpPr>
          <p:cNvPr id="1029" name=""/>
          <p:cNvGrpSpPr/>
          <p:nvPr/>
        </p:nvGrpSpPr>
        <p:grpSpPr>
          <a:xfrm>
            <a:off x="2992320" y="1254240"/>
            <a:ext cx="1601640" cy="815760"/>
            <a:chOff x="2992320" y="1254240"/>
            <a:chExt cx="1601640" cy="815760"/>
          </a:xfrm>
        </p:grpSpPr>
        <p:sp>
          <p:nvSpPr>
            <p:cNvPr id="1030" name=""/>
            <p:cNvSpPr/>
            <p:nvPr/>
          </p:nvSpPr>
          <p:spPr>
            <a:xfrm>
              <a:off x="2992320" y="1254240"/>
              <a:ext cx="1601640" cy="815760"/>
            </a:xfrm>
            <a:custGeom>
              <a:avLst/>
              <a:gdLst/>
              <a:ahLst/>
              <a:rect l="l" t="t" r="r" b="b"/>
              <a:pathLst>
                <a:path w="849" h="514">
                  <a:moveTo>
                    <a:pt x="0" y="0"/>
                  </a:moveTo>
                  <a:lnTo>
                    <a:pt x="756" y="0"/>
                  </a:lnTo>
                  <a:lnTo>
                    <a:pt x="849" y="257"/>
                  </a:lnTo>
                  <a:lnTo>
                    <a:pt x="756"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031" name=""/>
            <p:cNvSpPr/>
            <p:nvPr/>
          </p:nvSpPr>
          <p:spPr>
            <a:xfrm>
              <a:off x="3228480" y="1299960"/>
              <a:ext cx="1192320" cy="701280"/>
            </a:xfrm>
            <a:prstGeom prst="rect">
              <a:avLst/>
            </a:prstGeom>
            <a:solidFill>
              <a:srgbClr val="ffffff"/>
            </a:solidFill>
            <a:ln w="0">
              <a:noFill/>
            </a:ln>
          </p:spPr>
          <p:style>
            <a:lnRef idx="0"/>
            <a:fillRef idx="0"/>
            <a:effectRef idx="0"/>
            <a:fontRef idx="minor"/>
          </p:style>
          <p:txBody>
            <a:bodyPr lIns="3960" rIns="3960" tIns="0" bIns="0" anchor="ctr">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1985-87</a:t>
              </a:r>
              <a:endParaRPr b="0" lang="en-US" sz="1400" strike="noStrike" u="none">
                <a:solidFill>
                  <a:srgbClr val="000000"/>
                </a:solidFill>
                <a:effectLst/>
                <a:uFillTx/>
                <a:latin typeface="Arial"/>
              </a:endParaRPr>
            </a:p>
          </p:txBody>
        </p:sp>
      </p:grpSp>
      <p:grpSp>
        <p:nvGrpSpPr>
          <p:cNvPr id="1032" name=""/>
          <p:cNvGrpSpPr/>
          <p:nvPr/>
        </p:nvGrpSpPr>
        <p:grpSpPr>
          <a:xfrm>
            <a:off x="4411800" y="1254240"/>
            <a:ext cx="1602720" cy="815760"/>
            <a:chOff x="4411800" y="1254240"/>
            <a:chExt cx="1602720" cy="815760"/>
          </a:xfrm>
        </p:grpSpPr>
        <p:sp>
          <p:nvSpPr>
            <p:cNvPr id="1033" name=""/>
            <p:cNvSpPr/>
            <p:nvPr/>
          </p:nvSpPr>
          <p:spPr>
            <a:xfrm>
              <a:off x="4411800" y="1254240"/>
              <a:ext cx="1602720" cy="815760"/>
            </a:xfrm>
            <a:custGeom>
              <a:avLst/>
              <a:gdLst/>
              <a:ahLst/>
              <a:rect l="l" t="t" r="r" b="b"/>
              <a:pathLst>
                <a:path w="850" h="514">
                  <a:moveTo>
                    <a:pt x="0" y="0"/>
                  </a:moveTo>
                  <a:lnTo>
                    <a:pt x="757" y="0"/>
                  </a:lnTo>
                  <a:lnTo>
                    <a:pt x="850" y="257"/>
                  </a:lnTo>
                  <a:lnTo>
                    <a:pt x="757"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034" name=""/>
            <p:cNvSpPr/>
            <p:nvPr/>
          </p:nvSpPr>
          <p:spPr>
            <a:xfrm>
              <a:off x="4647240" y="1299960"/>
              <a:ext cx="1193400" cy="701280"/>
            </a:xfrm>
            <a:prstGeom prst="rect">
              <a:avLst/>
            </a:prstGeom>
            <a:solidFill>
              <a:srgbClr val="ffffff"/>
            </a:solidFill>
            <a:ln w="0">
              <a:noFill/>
            </a:ln>
          </p:spPr>
          <p:style>
            <a:lnRef idx="0"/>
            <a:fillRef idx="0"/>
            <a:effectRef idx="0"/>
            <a:fontRef idx="minor"/>
          </p:style>
          <p:txBody>
            <a:bodyPr lIns="3960" rIns="3960" tIns="0" bIns="0" anchor="ctr">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1990-93</a:t>
              </a:r>
              <a:endParaRPr b="0" lang="en-US" sz="1400" strike="noStrike" u="none">
                <a:solidFill>
                  <a:srgbClr val="000000"/>
                </a:solidFill>
                <a:effectLst/>
                <a:uFillTx/>
                <a:latin typeface="Arial"/>
              </a:endParaRPr>
            </a:p>
          </p:txBody>
        </p:sp>
      </p:grpSp>
      <p:grpSp>
        <p:nvGrpSpPr>
          <p:cNvPr id="1035" name=""/>
          <p:cNvGrpSpPr/>
          <p:nvPr/>
        </p:nvGrpSpPr>
        <p:grpSpPr>
          <a:xfrm>
            <a:off x="5843520" y="1254240"/>
            <a:ext cx="1604520" cy="815760"/>
            <a:chOff x="5843520" y="1254240"/>
            <a:chExt cx="1604520" cy="815760"/>
          </a:xfrm>
        </p:grpSpPr>
        <p:sp>
          <p:nvSpPr>
            <p:cNvPr id="1036" name=""/>
            <p:cNvSpPr/>
            <p:nvPr/>
          </p:nvSpPr>
          <p:spPr>
            <a:xfrm>
              <a:off x="5843520" y="1254240"/>
              <a:ext cx="1604520" cy="815760"/>
            </a:xfrm>
            <a:custGeom>
              <a:avLst/>
              <a:gdLst/>
              <a:ahLst/>
              <a:rect l="l" t="t" r="r" b="b"/>
              <a:pathLst>
                <a:path w="850" h="514">
                  <a:moveTo>
                    <a:pt x="0" y="0"/>
                  </a:moveTo>
                  <a:lnTo>
                    <a:pt x="757" y="0"/>
                  </a:lnTo>
                  <a:lnTo>
                    <a:pt x="850" y="257"/>
                  </a:lnTo>
                  <a:lnTo>
                    <a:pt x="757"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037" name=""/>
            <p:cNvSpPr/>
            <p:nvPr/>
          </p:nvSpPr>
          <p:spPr>
            <a:xfrm>
              <a:off x="6079320" y="1299960"/>
              <a:ext cx="1195200" cy="701280"/>
            </a:xfrm>
            <a:prstGeom prst="rect">
              <a:avLst/>
            </a:prstGeom>
            <a:solidFill>
              <a:srgbClr val="ffffff"/>
            </a:solidFill>
            <a:ln w="0">
              <a:noFill/>
            </a:ln>
          </p:spPr>
          <p:style>
            <a:lnRef idx="0"/>
            <a:fillRef idx="0"/>
            <a:effectRef idx="0"/>
            <a:fontRef idx="minor"/>
          </p:style>
          <p:txBody>
            <a:bodyPr lIns="3960" rIns="3960" tIns="0" bIns="0" anchor="ctr">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1994-95</a:t>
              </a:r>
              <a:endParaRPr b="0" lang="en-US" sz="1400" strike="noStrike" u="none">
                <a:solidFill>
                  <a:srgbClr val="000000"/>
                </a:solidFill>
                <a:effectLst/>
                <a:uFillTx/>
                <a:latin typeface="Arial"/>
              </a:endParaRPr>
            </a:p>
          </p:txBody>
        </p:sp>
      </p:grpSp>
      <p:grpSp>
        <p:nvGrpSpPr>
          <p:cNvPr id="1038" name=""/>
          <p:cNvGrpSpPr/>
          <p:nvPr/>
        </p:nvGrpSpPr>
        <p:grpSpPr>
          <a:xfrm>
            <a:off x="7265880" y="1254240"/>
            <a:ext cx="1572840" cy="815760"/>
            <a:chOff x="7265880" y="1254240"/>
            <a:chExt cx="1572840" cy="815760"/>
          </a:xfrm>
        </p:grpSpPr>
        <p:sp>
          <p:nvSpPr>
            <p:cNvPr id="1039" name=""/>
            <p:cNvSpPr/>
            <p:nvPr/>
          </p:nvSpPr>
          <p:spPr>
            <a:xfrm>
              <a:off x="7265880" y="1254240"/>
              <a:ext cx="1572840" cy="815760"/>
            </a:xfrm>
            <a:custGeom>
              <a:avLst/>
              <a:gdLst/>
              <a:ahLst/>
              <a:rect l="l" t="t" r="r" b="b"/>
              <a:pathLst>
                <a:path w="850" h="514">
                  <a:moveTo>
                    <a:pt x="0" y="0"/>
                  </a:moveTo>
                  <a:lnTo>
                    <a:pt x="757" y="0"/>
                  </a:lnTo>
                  <a:lnTo>
                    <a:pt x="850" y="257"/>
                  </a:lnTo>
                  <a:lnTo>
                    <a:pt x="757"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040" name=""/>
            <p:cNvSpPr/>
            <p:nvPr/>
          </p:nvSpPr>
          <p:spPr>
            <a:xfrm>
              <a:off x="7497000" y="1299960"/>
              <a:ext cx="1171440" cy="701280"/>
            </a:xfrm>
            <a:prstGeom prst="rect">
              <a:avLst/>
            </a:prstGeom>
            <a:solidFill>
              <a:srgbClr val="ffffff"/>
            </a:solidFill>
            <a:ln w="0">
              <a:noFill/>
            </a:ln>
          </p:spPr>
          <p:style>
            <a:lnRef idx="0"/>
            <a:fillRef idx="0"/>
            <a:effectRef idx="0"/>
            <a:fontRef idx="minor"/>
          </p:style>
          <p:txBody>
            <a:bodyPr lIns="3960" rIns="3960" tIns="0" bIns="0" anchor="ctr">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1996-99</a:t>
              </a:r>
              <a:endParaRPr b="0" lang="en-US" sz="1400" strike="noStrike" u="none">
                <a:solidFill>
                  <a:srgbClr val="000000"/>
                </a:solidFill>
                <a:effectLst/>
                <a:uFillTx/>
                <a:latin typeface="Arial"/>
              </a:endParaRPr>
            </a:p>
          </p:txBody>
        </p:sp>
      </p:grpSp>
      <p:sp>
        <p:nvSpPr>
          <p:cNvPr id="1041" name=""/>
          <p:cNvSpPr/>
          <p:nvPr/>
        </p:nvSpPr>
        <p:spPr>
          <a:xfrm>
            <a:off x="2976480" y="2174760"/>
            <a:ext cx="1384560" cy="325440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NSF funds super computers and connects with ARPANET</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NSF opens access to other universities</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NSF contracts MCI and IBM to operate links between 5 sites and 170 LANS</a:t>
            </a:r>
            <a:endParaRPr b="0" lang="en-US" sz="1400" strike="noStrike" u="none">
              <a:solidFill>
                <a:srgbClr val="000000"/>
              </a:solidFill>
              <a:effectLst/>
              <a:uFillTx/>
              <a:latin typeface="Arial"/>
            </a:endParaRPr>
          </a:p>
        </p:txBody>
      </p:sp>
      <p:sp>
        <p:nvSpPr>
          <p:cNvPr id="1042" name=""/>
          <p:cNvSpPr/>
          <p:nvPr/>
        </p:nvSpPr>
        <p:spPr>
          <a:xfrm>
            <a:off x="4395960" y="2174760"/>
            <a:ext cx="1373040" cy="432180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MCI, IBM, and Merit create spin-off – ANS to manage backbone</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NSFNet size and reach attracts commercial user</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Wiltel creates commercial Internet exchange (CIX), as the first commercial peering point</a:t>
            </a:r>
            <a:endParaRPr b="0" lang="en-US" sz="1400" strike="noStrike" u="none">
              <a:solidFill>
                <a:srgbClr val="000000"/>
              </a:solidFill>
              <a:effectLst/>
              <a:uFillTx/>
              <a:latin typeface="Arial"/>
            </a:endParaRPr>
          </a:p>
        </p:txBody>
      </p:sp>
      <p:sp>
        <p:nvSpPr>
          <p:cNvPr id="1043" name=""/>
          <p:cNvSpPr/>
          <p:nvPr/>
        </p:nvSpPr>
        <p:spPr>
          <a:xfrm>
            <a:off x="5813280" y="2174760"/>
            <a:ext cx="1393920" cy="325440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NSF awards </a:t>
            </a:r>
            <a:br>
              <a:rPr sz="1400"/>
            </a:br>
            <a:r>
              <a:rPr b="0" lang="en-US" sz="1400" strike="noStrike" u="none">
                <a:solidFill>
                  <a:srgbClr val="000000"/>
                </a:solidFill>
                <a:effectLst/>
                <a:uFillTx/>
                <a:latin typeface="Arial"/>
              </a:rPr>
              <a:t>4 contracts to create 4 access points for backbone interconnection</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NSFNet shuts down </a:t>
            </a:r>
            <a:br>
              <a:rPr sz="1400"/>
            </a:br>
            <a:r>
              <a:rPr b="0" lang="en-US" sz="1400" strike="noStrike" u="none">
                <a:solidFill>
                  <a:srgbClr val="000000"/>
                </a:solidFill>
                <a:effectLst/>
                <a:uFillTx/>
                <a:latin typeface="Arial"/>
              </a:rPr>
              <a:t>(April 30, 1996)</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NAP infrastructure becomes the Internet</a:t>
            </a:r>
            <a:endParaRPr b="0" lang="en-US" sz="1400" strike="noStrike" u="none">
              <a:solidFill>
                <a:srgbClr val="000000"/>
              </a:solidFill>
              <a:effectLst/>
              <a:uFillTx/>
              <a:latin typeface="Arial"/>
            </a:endParaRPr>
          </a:p>
        </p:txBody>
      </p:sp>
      <p:sp>
        <p:nvSpPr>
          <p:cNvPr id="1044" name=""/>
          <p:cNvSpPr/>
          <p:nvPr/>
        </p:nvSpPr>
        <p:spPr>
          <a:xfrm>
            <a:off x="7234200" y="2174760"/>
            <a:ext cx="1428840" cy="344196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Additional NAPs are added for federal exchange (fix) points</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commerciali-zation of the web drives private backbone providers to create hundreds of private peering points</a:t>
            </a:r>
            <a:endParaRPr b="0" lang="en-US" sz="1400" strike="noStrike" u="none">
              <a:solidFill>
                <a:srgbClr val="000000"/>
              </a:solidFill>
              <a:effectLst/>
              <a:uFillTx/>
              <a:latin typeface="Arial"/>
            </a:endParaRPr>
          </a:p>
        </p:txBody>
      </p:sp>
      <p:sp>
        <p:nvSpPr>
          <p:cNvPr id="1045" name=""/>
          <p:cNvSpPr/>
          <p:nvPr/>
        </p:nvSpPr>
        <p:spPr>
          <a:xfrm>
            <a:off x="490680" y="1020600"/>
            <a:ext cx="2919240" cy="213840"/>
          </a:xfrm>
          <a:prstGeom prst="rect">
            <a:avLst/>
          </a:prstGeom>
          <a:solidFill>
            <a:srgbClr val="ffffff"/>
          </a:solid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Evolutions of the early network</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FA609033-D783-40AF-AE1A-6D0A70DA1C14}"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6"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NETWORK INTERNET ACCESS POINTS</a:t>
            </a:r>
            <a:endParaRPr b="1" lang="en-US" sz="1900" strike="noStrike" u="none">
              <a:solidFill>
                <a:srgbClr val="000000"/>
              </a:solidFill>
              <a:effectLst/>
              <a:uFillTx/>
              <a:latin typeface="Arial"/>
            </a:endParaRPr>
          </a:p>
        </p:txBody>
      </p:sp>
      <p:sp>
        <p:nvSpPr>
          <p:cNvPr id="1047" name="McK Footnote"/>
          <p:cNvSpPr/>
          <p:nvPr/>
        </p:nvSpPr>
        <p:spPr>
          <a:xfrm>
            <a:off x="138240" y="6446160"/>
            <a:ext cx="8686800" cy="18324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Telegeography; Chicago/Ameritech NAP Web site; press articles</a:t>
            </a:r>
            <a:endParaRPr b="0" lang="en-US" sz="1200" strike="noStrike" u="none">
              <a:solidFill>
                <a:srgbClr val="000000"/>
              </a:solidFill>
              <a:effectLst/>
              <a:uFillTx/>
              <a:latin typeface="Arial"/>
            </a:endParaRPr>
          </a:p>
        </p:txBody>
      </p:sp>
      <p:sp>
        <p:nvSpPr>
          <p:cNvPr id="1048" name=""/>
          <p:cNvSpPr/>
          <p:nvPr/>
        </p:nvSpPr>
        <p:spPr>
          <a:xfrm>
            <a:off x="2362320" y="927000"/>
            <a:ext cx="4462200" cy="3070440"/>
          </a:xfrm>
          <a:custGeom>
            <a:avLst/>
            <a:gdLst/>
            <a:ahLst/>
            <a:rect l="l" t="t" r="r" b="b"/>
            <a:pathLst>
              <a:path w="4173" h="2523">
                <a:moveTo>
                  <a:pt x="4021" y="15"/>
                </a:moveTo>
                <a:lnTo>
                  <a:pt x="4000" y="0"/>
                </a:lnTo>
                <a:lnTo>
                  <a:pt x="3977" y="0"/>
                </a:lnTo>
                <a:lnTo>
                  <a:pt x="3962" y="0"/>
                </a:lnTo>
                <a:lnTo>
                  <a:pt x="3952" y="20"/>
                </a:lnTo>
                <a:lnTo>
                  <a:pt x="3934" y="15"/>
                </a:lnTo>
                <a:lnTo>
                  <a:pt x="3918" y="20"/>
                </a:lnTo>
                <a:lnTo>
                  <a:pt x="3911" y="43"/>
                </a:lnTo>
                <a:lnTo>
                  <a:pt x="3880" y="99"/>
                </a:lnTo>
                <a:lnTo>
                  <a:pt x="3895" y="135"/>
                </a:lnTo>
                <a:lnTo>
                  <a:pt x="3882" y="176"/>
                </a:lnTo>
                <a:lnTo>
                  <a:pt x="3893" y="194"/>
                </a:lnTo>
                <a:lnTo>
                  <a:pt x="3890" y="227"/>
                </a:lnTo>
                <a:lnTo>
                  <a:pt x="3885" y="258"/>
                </a:lnTo>
                <a:lnTo>
                  <a:pt x="3867" y="263"/>
                </a:lnTo>
                <a:lnTo>
                  <a:pt x="3852" y="245"/>
                </a:lnTo>
                <a:lnTo>
                  <a:pt x="3824" y="312"/>
                </a:lnTo>
                <a:lnTo>
                  <a:pt x="3770" y="327"/>
                </a:lnTo>
                <a:lnTo>
                  <a:pt x="3698" y="347"/>
                </a:lnTo>
                <a:lnTo>
                  <a:pt x="3647" y="360"/>
                </a:lnTo>
                <a:lnTo>
                  <a:pt x="3606" y="396"/>
                </a:lnTo>
                <a:lnTo>
                  <a:pt x="3578" y="434"/>
                </a:lnTo>
                <a:lnTo>
                  <a:pt x="3555" y="434"/>
                </a:lnTo>
                <a:lnTo>
                  <a:pt x="3529" y="478"/>
                </a:lnTo>
                <a:lnTo>
                  <a:pt x="3540" y="491"/>
                </a:lnTo>
                <a:lnTo>
                  <a:pt x="3547" y="524"/>
                </a:lnTo>
                <a:lnTo>
                  <a:pt x="3535" y="537"/>
                </a:lnTo>
                <a:lnTo>
                  <a:pt x="3517" y="562"/>
                </a:lnTo>
                <a:lnTo>
                  <a:pt x="3496" y="567"/>
                </a:lnTo>
                <a:lnTo>
                  <a:pt x="3489" y="585"/>
                </a:lnTo>
                <a:lnTo>
                  <a:pt x="3455" y="590"/>
                </a:lnTo>
                <a:lnTo>
                  <a:pt x="3407" y="590"/>
                </a:lnTo>
                <a:lnTo>
                  <a:pt x="3368" y="613"/>
                </a:lnTo>
                <a:lnTo>
                  <a:pt x="3373" y="652"/>
                </a:lnTo>
                <a:lnTo>
                  <a:pt x="3361" y="682"/>
                </a:lnTo>
                <a:lnTo>
                  <a:pt x="3330" y="723"/>
                </a:lnTo>
                <a:lnTo>
                  <a:pt x="3289" y="762"/>
                </a:lnTo>
                <a:lnTo>
                  <a:pt x="3251" y="777"/>
                </a:lnTo>
                <a:lnTo>
                  <a:pt x="3238" y="808"/>
                </a:lnTo>
                <a:lnTo>
                  <a:pt x="3156" y="841"/>
                </a:lnTo>
                <a:lnTo>
                  <a:pt x="3113" y="831"/>
                </a:lnTo>
                <a:lnTo>
                  <a:pt x="3102" y="821"/>
                </a:lnTo>
                <a:lnTo>
                  <a:pt x="3123" y="800"/>
                </a:lnTo>
                <a:lnTo>
                  <a:pt x="3125" y="775"/>
                </a:lnTo>
                <a:lnTo>
                  <a:pt x="3110" y="751"/>
                </a:lnTo>
                <a:lnTo>
                  <a:pt x="3128" y="739"/>
                </a:lnTo>
                <a:lnTo>
                  <a:pt x="3151" y="744"/>
                </a:lnTo>
                <a:lnTo>
                  <a:pt x="3146" y="695"/>
                </a:lnTo>
                <a:lnTo>
                  <a:pt x="3141" y="654"/>
                </a:lnTo>
                <a:lnTo>
                  <a:pt x="3128" y="618"/>
                </a:lnTo>
                <a:lnTo>
                  <a:pt x="3107" y="601"/>
                </a:lnTo>
                <a:lnTo>
                  <a:pt x="3077" y="590"/>
                </a:lnTo>
                <a:lnTo>
                  <a:pt x="3054" y="608"/>
                </a:lnTo>
                <a:lnTo>
                  <a:pt x="3033" y="639"/>
                </a:lnTo>
                <a:lnTo>
                  <a:pt x="3008" y="631"/>
                </a:lnTo>
                <a:lnTo>
                  <a:pt x="3018" y="616"/>
                </a:lnTo>
                <a:lnTo>
                  <a:pt x="3028" y="608"/>
                </a:lnTo>
                <a:lnTo>
                  <a:pt x="3043" y="598"/>
                </a:lnTo>
                <a:lnTo>
                  <a:pt x="3066" y="572"/>
                </a:lnTo>
                <a:lnTo>
                  <a:pt x="3049" y="521"/>
                </a:lnTo>
                <a:lnTo>
                  <a:pt x="3043" y="478"/>
                </a:lnTo>
                <a:lnTo>
                  <a:pt x="3008" y="473"/>
                </a:lnTo>
                <a:lnTo>
                  <a:pt x="2946" y="434"/>
                </a:lnTo>
                <a:lnTo>
                  <a:pt x="2908" y="450"/>
                </a:lnTo>
                <a:lnTo>
                  <a:pt x="2903" y="468"/>
                </a:lnTo>
                <a:lnTo>
                  <a:pt x="2910" y="483"/>
                </a:lnTo>
                <a:lnTo>
                  <a:pt x="2893" y="491"/>
                </a:lnTo>
                <a:lnTo>
                  <a:pt x="2890" y="521"/>
                </a:lnTo>
                <a:lnTo>
                  <a:pt x="2875" y="521"/>
                </a:lnTo>
                <a:lnTo>
                  <a:pt x="2846" y="547"/>
                </a:lnTo>
                <a:lnTo>
                  <a:pt x="2836" y="565"/>
                </a:lnTo>
                <a:lnTo>
                  <a:pt x="2829" y="585"/>
                </a:lnTo>
                <a:lnTo>
                  <a:pt x="2829" y="634"/>
                </a:lnTo>
                <a:lnTo>
                  <a:pt x="2823" y="685"/>
                </a:lnTo>
                <a:lnTo>
                  <a:pt x="2836" y="716"/>
                </a:lnTo>
                <a:lnTo>
                  <a:pt x="2854" y="767"/>
                </a:lnTo>
                <a:lnTo>
                  <a:pt x="2854" y="828"/>
                </a:lnTo>
                <a:lnTo>
                  <a:pt x="2836" y="895"/>
                </a:lnTo>
                <a:lnTo>
                  <a:pt x="2808" y="900"/>
                </a:lnTo>
                <a:lnTo>
                  <a:pt x="2788" y="890"/>
                </a:lnTo>
                <a:lnTo>
                  <a:pt x="2772" y="864"/>
                </a:lnTo>
                <a:lnTo>
                  <a:pt x="2752" y="828"/>
                </a:lnTo>
                <a:lnTo>
                  <a:pt x="2757" y="780"/>
                </a:lnTo>
                <a:lnTo>
                  <a:pt x="2757" y="746"/>
                </a:lnTo>
                <a:lnTo>
                  <a:pt x="2742" y="718"/>
                </a:lnTo>
                <a:lnTo>
                  <a:pt x="2744" y="657"/>
                </a:lnTo>
                <a:lnTo>
                  <a:pt x="2752" y="611"/>
                </a:lnTo>
                <a:lnTo>
                  <a:pt x="2754" y="585"/>
                </a:lnTo>
                <a:lnTo>
                  <a:pt x="2785" y="544"/>
                </a:lnTo>
                <a:lnTo>
                  <a:pt x="2767" y="524"/>
                </a:lnTo>
                <a:lnTo>
                  <a:pt x="2752" y="534"/>
                </a:lnTo>
                <a:lnTo>
                  <a:pt x="2742" y="557"/>
                </a:lnTo>
                <a:lnTo>
                  <a:pt x="2708" y="593"/>
                </a:lnTo>
                <a:lnTo>
                  <a:pt x="2729" y="562"/>
                </a:lnTo>
                <a:lnTo>
                  <a:pt x="2729" y="542"/>
                </a:lnTo>
                <a:lnTo>
                  <a:pt x="2724" y="516"/>
                </a:lnTo>
                <a:lnTo>
                  <a:pt x="2729" y="493"/>
                </a:lnTo>
                <a:lnTo>
                  <a:pt x="2742" y="473"/>
                </a:lnTo>
                <a:lnTo>
                  <a:pt x="2747" y="439"/>
                </a:lnTo>
                <a:lnTo>
                  <a:pt x="2752" y="424"/>
                </a:lnTo>
                <a:lnTo>
                  <a:pt x="2760" y="452"/>
                </a:lnTo>
                <a:lnTo>
                  <a:pt x="2790" y="455"/>
                </a:lnTo>
                <a:lnTo>
                  <a:pt x="2808" y="434"/>
                </a:lnTo>
                <a:lnTo>
                  <a:pt x="2836" y="422"/>
                </a:lnTo>
                <a:lnTo>
                  <a:pt x="2870" y="419"/>
                </a:lnTo>
                <a:lnTo>
                  <a:pt x="2885" y="429"/>
                </a:lnTo>
                <a:lnTo>
                  <a:pt x="2908" y="427"/>
                </a:lnTo>
                <a:lnTo>
                  <a:pt x="2946" y="416"/>
                </a:lnTo>
                <a:lnTo>
                  <a:pt x="2967" y="416"/>
                </a:lnTo>
                <a:lnTo>
                  <a:pt x="2969" y="399"/>
                </a:lnTo>
                <a:lnTo>
                  <a:pt x="2974" y="399"/>
                </a:lnTo>
                <a:lnTo>
                  <a:pt x="2956" y="381"/>
                </a:lnTo>
                <a:lnTo>
                  <a:pt x="2936" y="370"/>
                </a:lnTo>
                <a:lnTo>
                  <a:pt x="2900" y="360"/>
                </a:lnTo>
                <a:lnTo>
                  <a:pt x="2867" y="360"/>
                </a:lnTo>
                <a:lnTo>
                  <a:pt x="2846" y="355"/>
                </a:lnTo>
                <a:lnTo>
                  <a:pt x="2836" y="342"/>
                </a:lnTo>
                <a:lnTo>
                  <a:pt x="2800" y="337"/>
                </a:lnTo>
                <a:lnTo>
                  <a:pt x="2767" y="345"/>
                </a:lnTo>
                <a:lnTo>
                  <a:pt x="2744" y="347"/>
                </a:lnTo>
                <a:lnTo>
                  <a:pt x="2719" y="370"/>
                </a:lnTo>
                <a:lnTo>
                  <a:pt x="2685" y="355"/>
                </a:lnTo>
                <a:lnTo>
                  <a:pt x="2657" y="345"/>
                </a:lnTo>
                <a:lnTo>
                  <a:pt x="2627" y="360"/>
                </a:lnTo>
                <a:lnTo>
                  <a:pt x="2606" y="350"/>
                </a:lnTo>
                <a:lnTo>
                  <a:pt x="2629" y="317"/>
                </a:lnTo>
                <a:lnTo>
                  <a:pt x="2621" y="304"/>
                </a:lnTo>
                <a:lnTo>
                  <a:pt x="2609" y="309"/>
                </a:lnTo>
                <a:lnTo>
                  <a:pt x="2575" y="347"/>
                </a:lnTo>
                <a:lnTo>
                  <a:pt x="2552" y="378"/>
                </a:lnTo>
                <a:lnTo>
                  <a:pt x="2527" y="411"/>
                </a:lnTo>
                <a:lnTo>
                  <a:pt x="2491" y="406"/>
                </a:lnTo>
                <a:lnTo>
                  <a:pt x="2478" y="368"/>
                </a:lnTo>
                <a:lnTo>
                  <a:pt x="2463" y="370"/>
                </a:lnTo>
                <a:lnTo>
                  <a:pt x="2453" y="399"/>
                </a:lnTo>
                <a:lnTo>
                  <a:pt x="2412" y="401"/>
                </a:lnTo>
                <a:lnTo>
                  <a:pt x="2455" y="345"/>
                </a:lnTo>
                <a:lnTo>
                  <a:pt x="2560" y="278"/>
                </a:lnTo>
                <a:lnTo>
                  <a:pt x="2568" y="263"/>
                </a:lnTo>
                <a:lnTo>
                  <a:pt x="2509" y="266"/>
                </a:lnTo>
                <a:lnTo>
                  <a:pt x="2447" y="245"/>
                </a:lnTo>
                <a:lnTo>
                  <a:pt x="2427" y="273"/>
                </a:lnTo>
                <a:lnTo>
                  <a:pt x="2381" y="255"/>
                </a:lnTo>
                <a:lnTo>
                  <a:pt x="2350" y="268"/>
                </a:lnTo>
                <a:lnTo>
                  <a:pt x="2330" y="235"/>
                </a:lnTo>
                <a:lnTo>
                  <a:pt x="2279" y="237"/>
                </a:lnTo>
                <a:lnTo>
                  <a:pt x="2263" y="250"/>
                </a:lnTo>
                <a:lnTo>
                  <a:pt x="2207" y="214"/>
                </a:lnTo>
                <a:lnTo>
                  <a:pt x="2197" y="181"/>
                </a:lnTo>
                <a:lnTo>
                  <a:pt x="2130" y="166"/>
                </a:lnTo>
                <a:lnTo>
                  <a:pt x="2161" y="214"/>
                </a:lnTo>
                <a:lnTo>
                  <a:pt x="1176" y="184"/>
                </a:lnTo>
                <a:lnTo>
                  <a:pt x="1117" y="168"/>
                </a:lnTo>
                <a:lnTo>
                  <a:pt x="1012" y="156"/>
                </a:lnTo>
                <a:lnTo>
                  <a:pt x="879" y="135"/>
                </a:lnTo>
                <a:lnTo>
                  <a:pt x="713" y="120"/>
                </a:lnTo>
                <a:lnTo>
                  <a:pt x="649" y="109"/>
                </a:lnTo>
                <a:lnTo>
                  <a:pt x="560" y="94"/>
                </a:lnTo>
                <a:lnTo>
                  <a:pt x="496" y="79"/>
                </a:lnTo>
                <a:lnTo>
                  <a:pt x="322" y="30"/>
                </a:lnTo>
                <a:lnTo>
                  <a:pt x="312" y="33"/>
                </a:lnTo>
                <a:lnTo>
                  <a:pt x="317" y="58"/>
                </a:lnTo>
                <a:lnTo>
                  <a:pt x="327" y="84"/>
                </a:lnTo>
                <a:lnTo>
                  <a:pt x="319" y="94"/>
                </a:lnTo>
                <a:lnTo>
                  <a:pt x="306" y="107"/>
                </a:lnTo>
                <a:lnTo>
                  <a:pt x="314" y="125"/>
                </a:lnTo>
                <a:lnTo>
                  <a:pt x="337" y="166"/>
                </a:lnTo>
                <a:lnTo>
                  <a:pt x="319" y="194"/>
                </a:lnTo>
                <a:lnTo>
                  <a:pt x="306" y="230"/>
                </a:lnTo>
                <a:lnTo>
                  <a:pt x="278" y="230"/>
                </a:lnTo>
                <a:lnTo>
                  <a:pt x="301" y="214"/>
                </a:lnTo>
                <a:lnTo>
                  <a:pt x="309" y="194"/>
                </a:lnTo>
                <a:lnTo>
                  <a:pt x="304" y="176"/>
                </a:lnTo>
                <a:lnTo>
                  <a:pt x="289" y="171"/>
                </a:lnTo>
                <a:lnTo>
                  <a:pt x="296" y="158"/>
                </a:lnTo>
                <a:lnTo>
                  <a:pt x="317" y="163"/>
                </a:lnTo>
                <a:lnTo>
                  <a:pt x="317" y="153"/>
                </a:lnTo>
                <a:lnTo>
                  <a:pt x="304" y="122"/>
                </a:lnTo>
                <a:lnTo>
                  <a:pt x="289" y="120"/>
                </a:lnTo>
                <a:lnTo>
                  <a:pt x="258" y="115"/>
                </a:lnTo>
                <a:lnTo>
                  <a:pt x="232" y="92"/>
                </a:lnTo>
                <a:lnTo>
                  <a:pt x="214" y="81"/>
                </a:lnTo>
                <a:lnTo>
                  <a:pt x="194" y="71"/>
                </a:lnTo>
                <a:lnTo>
                  <a:pt x="181" y="94"/>
                </a:lnTo>
                <a:lnTo>
                  <a:pt x="191" y="127"/>
                </a:lnTo>
                <a:lnTo>
                  <a:pt x="194" y="156"/>
                </a:lnTo>
                <a:lnTo>
                  <a:pt x="191" y="191"/>
                </a:lnTo>
                <a:lnTo>
                  <a:pt x="191" y="222"/>
                </a:lnTo>
                <a:lnTo>
                  <a:pt x="194" y="235"/>
                </a:lnTo>
                <a:lnTo>
                  <a:pt x="207" y="258"/>
                </a:lnTo>
                <a:lnTo>
                  <a:pt x="194" y="276"/>
                </a:lnTo>
                <a:lnTo>
                  <a:pt x="196" y="289"/>
                </a:lnTo>
                <a:lnTo>
                  <a:pt x="199" y="314"/>
                </a:lnTo>
                <a:lnTo>
                  <a:pt x="181" y="322"/>
                </a:lnTo>
                <a:lnTo>
                  <a:pt x="166" y="378"/>
                </a:lnTo>
                <a:lnTo>
                  <a:pt x="153" y="429"/>
                </a:lnTo>
                <a:lnTo>
                  <a:pt x="133" y="480"/>
                </a:lnTo>
                <a:lnTo>
                  <a:pt x="109" y="521"/>
                </a:lnTo>
                <a:lnTo>
                  <a:pt x="86" y="572"/>
                </a:lnTo>
                <a:lnTo>
                  <a:pt x="61" y="603"/>
                </a:lnTo>
                <a:lnTo>
                  <a:pt x="61" y="680"/>
                </a:lnTo>
                <a:lnTo>
                  <a:pt x="61" y="751"/>
                </a:lnTo>
                <a:lnTo>
                  <a:pt x="53" y="777"/>
                </a:lnTo>
                <a:lnTo>
                  <a:pt x="28" y="823"/>
                </a:lnTo>
                <a:lnTo>
                  <a:pt x="0" y="869"/>
                </a:lnTo>
                <a:lnTo>
                  <a:pt x="28" y="931"/>
                </a:lnTo>
                <a:lnTo>
                  <a:pt x="20" y="982"/>
                </a:lnTo>
                <a:lnTo>
                  <a:pt x="12" y="1015"/>
                </a:lnTo>
                <a:lnTo>
                  <a:pt x="38" y="1076"/>
                </a:lnTo>
                <a:lnTo>
                  <a:pt x="56" y="1117"/>
                </a:lnTo>
                <a:lnTo>
                  <a:pt x="81" y="1135"/>
                </a:lnTo>
                <a:lnTo>
                  <a:pt x="107" y="1104"/>
                </a:lnTo>
                <a:lnTo>
                  <a:pt x="115" y="1125"/>
                </a:lnTo>
                <a:lnTo>
                  <a:pt x="122" y="1138"/>
                </a:lnTo>
                <a:lnTo>
                  <a:pt x="97" y="1143"/>
                </a:lnTo>
                <a:lnTo>
                  <a:pt x="99" y="1161"/>
                </a:lnTo>
                <a:lnTo>
                  <a:pt x="76" y="1148"/>
                </a:lnTo>
                <a:lnTo>
                  <a:pt x="79" y="1186"/>
                </a:lnTo>
                <a:lnTo>
                  <a:pt x="89" y="1220"/>
                </a:lnTo>
                <a:lnTo>
                  <a:pt x="94" y="1245"/>
                </a:lnTo>
                <a:lnTo>
                  <a:pt x="125" y="1240"/>
                </a:lnTo>
                <a:lnTo>
                  <a:pt x="120" y="1253"/>
                </a:lnTo>
                <a:lnTo>
                  <a:pt x="94" y="1271"/>
                </a:lnTo>
                <a:lnTo>
                  <a:pt x="94" y="1309"/>
                </a:lnTo>
                <a:lnTo>
                  <a:pt x="130" y="1350"/>
                </a:lnTo>
                <a:lnTo>
                  <a:pt x="145" y="1363"/>
                </a:lnTo>
                <a:lnTo>
                  <a:pt x="135" y="1381"/>
                </a:lnTo>
                <a:lnTo>
                  <a:pt x="148" y="1404"/>
                </a:lnTo>
                <a:lnTo>
                  <a:pt x="153" y="1432"/>
                </a:lnTo>
                <a:lnTo>
                  <a:pt x="163" y="1450"/>
                </a:lnTo>
                <a:lnTo>
                  <a:pt x="168" y="1470"/>
                </a:lnTo>
                <a:lnTo>
                  <a:pt x="171" y="1493"/>
                </a:lnTo>
                <a:lnTo>
                  <a:pt x="163" y="1506"/>
                </a:lnTo>
                <a:lnTo>
                  <a:pt x="189" y="1514"/>
                </a:lnTo>
                <a:lnTo>
                  <a:pt x="212" y="1516"/>
                </a:lnTo>
                <a:lnTo>
                  <a:pt x="232" y="1511"/>
                </a:lnTo>
                <a:lnTo>
                  <a:pt x="258" y="1514"/>
                </a:lnTo>
                <a:lnTo>
                  <a:pt x="263" y="1534"/>
                </a:lnTo>
                <a:lnTo>
                  <a:pt x="268" y="1550"/>
                </a:lnTo>
                <a:lnTo>
                  <a:pt x="294" y="1578"/>
                </a:lnTo>
                <a:lnTo>
                  <a:pt x="304" y="1588"/>
                </a:lnTo>
                <a:lnTo>
                  <a:pt x="317" y="1611"/>
                </a:lnTo>
                <a:lnTo>
                  <a:pt x="319" y="1624"/>
                </a:lnTo>
                <a:lnTo>
                  <a:pt x="342" y="1636"/>
                </a:lnTo>
                <a:lnTo>
                  <a:pt x="360" y="1654"/>
                </a:lnTo>
                <a:lnTo>
                  <a:pt x="383" y="1688"/>
                </a:lnTo>
                <a:lnTo>
                  <a:pt x="386" y="1729"/>
                </a:lnTo>
                <a:lnTo>
                  <a:pt x="386" y="1749"/>
                </a:lnTo>
                <a:lnTo>
                  <a:pt x="406" y="1752"/>
                </a:lnTo>
                <a:lnTo>
                  <a:pt x="429" y="1749"/>
                </a:lnTo>
                <a:lnTo>
                  <a:pt x="452" y="1746"/>
                </a:lnTo>
                <a:lnTo>
                  <a:pt x="488" y="1749"/>
                </a:lnTo>
                <a:lnTo>
                  <a:pt x="521" y="1749"/>
                </a:lnTo>
                <a:lnTo>
                  <a:pt x="565" y="1749"/>
                </a:lnTo>
                <a:lnTo>
                  <a:pt x="596" y="1752"/>
                </a:lnTo>
                <a:lnTo>
                  <a:pt x="601" y="1772"/>
                </a:lnTo>
                <a:lnTo>
                  <a:pt x="593" y="1790"/>
                </a:lnTo>
                <a:lnTo>
                  <a:pt x="631" y="1813"/>
                </a:lnTo>
                <a:lnTo>
                  <a:pt x="667" y="1831"/>
                </a:lnTo>
                <a:lnTo>
                  <a:pt x="736" y="1867"/>
                </a:lnTo>
                <a:lnTo>
                  <a:pt x="787" y="1895"/>
                </a:lnTo>
                <a:lnTo>
                  <a:pt x="844" y="1918"/>
                </a:lnTo>
                <a:lnTo>
                  <a:pt x="902" y="1936"/>
                </a:lnTo>
                <a:lnTo>
                  <a:pt x="941" y="1941"/>
                </a:lnTo>
                <a:lnTo>
                  <a:pt x="974" y="1936"/>
                </a:lnTo>
                <a:lnTo>
                  <a:pt x="1025" y="1941"/>
                </a:lnTo>
                <a:lnTo>
                  <a:pt x="1058" y="1946"/>
                </a:lnTo>
                <a:lnTo>
                  <a:pt x="1097" y="1943"/>
                </a:lnTo>
                <a:lnTo>
                  <a:pt x="1130" y="1951"/>
                </a:lnTo>
                <a:lnTo>
                  <a:pt x="1161" y="1951"/>
                </a:lnTo>
                <a:lnTo>
                  <a:pt x="1163" y="1908"/>
                </a:lnTo>
                <a:lnTo>
                  <a:pt x="1217" y="1915"/>
                </a:lnTo>
                <a:lnTo>
                  <a:pt x="1281" y="1918"/>
                </a:lnTo>
                <a:lnTo>
                  <a:pt x="1330" y="1974"/>
                </a:lnTo>
                <a:lnTo>
                  <a:pt x="1391" y="2025"/>
                </a:lnTo>
                <a:lnTo>
                  <a:pt x="1424" y="2064"/>
                </a:lnTo>
                <a:lnTo>
                  <a:pt x="1427" y="2097"/>
                </a:lnTo>
                <a:lnTo>
                  <a:pt x="1437" y="2133"/>
                </a:lnTo>
                <a:lnTo>
                  <a:pt x="1463" y="2158"/>
                </a:lnTo>
                <a:lnTo>
                  <a:pt x="1486" y="2181"/>
                </a:lnTo>
                <a:lnTo>
                  <a:pt x="1560" y="2225"/>
                </a:lnTo>
                <a:lnTo>
                  <a:pt x="1585" y="2220"/>
                </a:lnTo>
                <a:lnTo>
                  <a:pt x="1598" y="2207"/>
                </a:lnTo>
                <a:lnTo>
                  <a:pt x="1608" y="2179"/>
                </a:lnTo>
                <a:lnTo>
                  <a:pt x="1614" y="2158"/>
                </a:lnTo>
                <a:lnTo>
                  <a:pt x="1642" y="2156"/>
                </a:lnTo>
                <a:lnTo>
                  <a:pt x="1675" y="2158"/>
                </a:lnTo>
                <a:lnTo>
                  <a:pt x="1713" y="2166"/>
                </a:lnTo>
                <a:lnTo>
                  <a:pt x="1736" y="2181"/>
                </a:lnTo>
                <a:lnTo>
                  <a:pt x="1767" y="2197"/>
                </a:lnTo>
                <a:lnTo>
                  <a:pt x="1777" y="2217"/>
                </a:lnTo>
                <a:lnTo>
                  <a:pt x="1793" y="2253"/>
                </a:lnTo>
                <a:lnTo>
                  <a:pt x="1808" y="2286"/>
                </a:lnTo>
                <a:lnTo>
                  <a:pt x="1823" y="2312"/>
                </a:lnTo>
                <a:lnTo>
                  <a:pt x="1854" y="2330"/>
                </a:lnTo>
                <a:lnTo>
                  <a:pt x="1880" y="2358"/>
                </a:lnTo>
                <a:lnTo>
                  <a:pt x="1890" y="2396"/>
                </a:lnTo>
                <a:lnTo>
                  <a:pt x="1897" y="2427"/>
                </a:lnTo>
                <a:lnTo>
                  <a:pt x="1918" y="2478"/>
                </a:lnTo>
                <a:lnTo>
                  <a:pt x="1946" y="2483"/>
                </a:lnTo>
                <a:lnTo>
                  <a:pt x="1979" y="2496"/>
                </a:lnTo>
                <a:lnTo>
                  <a:pt x="2010" y="2504"/>
                </a:lnTo>
                <a:lnTo>
                  <a:pt x="2051" y="2506"/>
                </a:lnTo>
                <a:lnTo>
                  <a:pt x="2074" y="2522"/>
                </a:lnTo>
                <a:lnTo>
                  <a:pt x="2130" y="2519"/>
                </a:lnTo>
                <a:lnTo>
                  <a:pt x="2135" y="2481"/>
                </a:lnTo>
                <a:lnTo>
                  <a:pt x="2102" y="2452"/>
                </a:lnTo>
                <a:lnTo>
                  <a:pt x="2097" y="2409"/>
                </a:lnTo>
                <a:lnTo>
                  <a:pt x="2120" y="2378"/>
                </a:lnTo>
                <a:lnTo>
                  <a:pt x="2117" y="2348"/>
                </a:lnTo>
                <a:lnTo>
                  <a:pt x="2125" y="2337"/>
                </a:lnTo>
                <a:lnTo>
                  <a:pt x="2130" y="2314"/>
                </a:lnTo>
                <a:lnTo>
                  <a:pt x="2151" y="2302"/>
                </a:lnTo>
                <a:lnTo>
                  <a:pt x="2187" y="2276"/>
                </a:lnTo>
                <a:lnTo>
                  <a:pt x="2207" y="2276"/>
                </a:lnTo>
                <a:lnTo>
                  <a:pt x="2250" y="2248"/>
                </a:lnTo>
                <a:lnTo>
                  <a:pt x="2279" y="2222"/>
                </a:lnTo>
                <a:lnTo>
                  <a:pt x="2325" y="2197"/>
                </a:lnTo>
                <a:lnTo>
                  <a:pt x="2312" y="2161"/>
                </a:lnTo>
                <a:lnTo>
                  <a:pt x="2322" y="2153"/>
                </a:lnTo>
                <a:lnTo>
                  <a:pt x="2335" y="2189"/>
                </a:lnTo>
                <a:lnTo>
                  <a:pt x="2396" y="2135"/>
                </a:lnTo>
                <a:lnTo>
                  <a:pt x="2447" y="2138"/>
                </a:lnTo>
                <a:lnTo>
                  <a:pt x="2514" y="2153"/>
                </a:lnTo>
                <a:lnTo>
                  <a:pt x="2568" y="2146"/>
                </a:lnTo>
                <a:lnTo>
                  <a:pt x="2593" y="2140"/>
                </a:lnTo>
                <a:lnTo>
                  <a:pt x="2580" y="2117"/>
                </a:lnTo>
                <a:lnTo>
                  <a:pt x="2603" y="2120"/>
                </a:lnTo>
                <a:lnTo>
                  <a:pt x="2619" y="2140"/>
                </a:lnTo>
                <a:lnTo>
                  <a:pt x="2619" y="2156"/>
                </a:lnTo>
                <a:lnTo>
                  <a:pt x="2667" y="2158"/>
                </a:lnTo>
                <a:lnTo>
                  <a:pt x="2693" y="2161"/>
                </a:lnTo>
                <a:lnTo>
                  <a:pt x="2703" y="2151"/>
                </a:lnTo>
                <a:lnTo>
                  <a:pt x="2724" y="2169"/>
                </a:lnTo>
                <a:lnTo>
                  <a:pt x="2742" y="2174"/>
                </a:lnTo>
                <a:lnTo>
                  <a:pt x="2762" y="2169"/>
                </a:lnTo>
                <a:lnTo>
                  <a:pt x="2747" y="2140"/>
                </a:lnTo>
                <a:lnTo>
                  <a:pt x="2770" y="2140"/>
                </a:lnTo>
                <a:lnTo>
                  <a:pt x="2785" y="2148"/>
                </a:lnTo>
                <a:lnTo>
                  <a:pt x="2806" y="2163"/>
                </a:lnTo>
                <a:lnTo>
                  <a:pt x="2821" y="2158"/>
                </a:lnTo>
                <a:lnTo>
                  <a:pt x="2836" y="2143"/>
                </a:lnTo>
                <a:lnTo>
                  <a:pt x="2826" y="2120"/>
                </a:lnTo>
                <a:lnTo>
                  <a:pt x="2803" y="2112"/>
                </a:lnTo>
                <a:lnTo>
                  <a:pt x="2790" y="2102"/>
                </a:lnTo>
                <a:lnTo>
                  <a:pt x="2800" y="2079"/>
                </a:lnTo>
                <a:lnTo>
                  <a:pt x="2800" y="2056"/>
                </a:lnTo>
                <a:lnTo>
                  <a:pt x="2777" y="2056"/>
                </a:lnTo>
                <a:lnTo>
                  <a:pt x="2757" y="2079"/>
                </a:lnTo>
                <a:lnTo>
                  <a:pt x="2754" y="2048"/>
                </a:lnTo>
                <a:lnTo>
                  <a:pt x="2729" y="2064"/>
                </a:lnTo>
                <a:lnTo>
                  <a:pt x="2703" y="2074"/>
                </a:lnTo>
                <a:lnTo>
                  <a:pt x="2696" y="2059"/>
                </a:lnTo>
                <a:lnTo>
                  <a:pt x="2713" y="2033"/>
                </a:lnTo>
                <a:lnTo>
                  <a:pt x="2785" y="2046"/>
                </a:lnTo>
                <a:lnTo>
                  <a:pt x="2800" y="2020"/>
                </a:lnTo>
                <a:lnTo>
                  <a:pt x="2834" y="2010"/>
                </a:lnTo>
                <a:lnTo>
                  <a:pt x="2875" y="2020"/>
                </a:lnTo>
                <a:lnTo>
                  <a:pt x="2890" y="2010"/>
                </a:lnTo>
                <a:lnTo>
                  <a:pt x="2890" y="1977"/>
                </a:lnTo>
                <a:lnTo>
                  <a:pt x="2908" y="2018"/>
                </a:lnTo>
                <a:lnTo>
                  <a:pt x="2916" y="2033"/>
                </a:lnTo>
                <a:lnTo>
                  <a:pt x="2946" y="2018"/>
                </a:lnTo>
                <a:lnTo>
                  <a:pt x="2969" y="1989"/>
                </a:lnTo>
                <a:lnTo>
                  <a:pt x="2980" y="2007"/>
                </a:lnTo>
                <a:lnTo>
                  <a:pt x="3000" y="2012"/>
                </a:lnTo>
                <a:lnTo>
                  <a:pt x="3033" y="2000"/>
                </a:lnTo>
                <a:lnTo>
                  <a:pt x="3097" y="1989"/>
                </a:lnTo>
                <a:lnTo>
                  <a:pt x="3113" y="2002"/>
                </a:lnTo>
                <a:lnTo>
                  <a:pt x="3128" y="2023"/>
                </a:lnTo>
                <a:lnTo>
                  <a:pt x="3156" y="2028"/>
                </a:lnTo>
                <a:lnTo>
                  <a:pt x="3182" y="2030"/>
                </a:lnTo>
                <a:lnTo>
                  <a:pt x="3212" y="2018"/>
                </a:lnTo>
                <a:lnTo>
                  <a:pt x="3233" y="1997"/>
                </a:lnTo>
                <a:lnTo>
                  <a:pt x="3251" y="1992"/>
                </a:lnTo>
                <a:lnTo>
                  <a:pt x="3263" y="2000"/>
                </a:lnTo>
                <a:lnTo>
                  <a:pt x="3279" y="2018"/>
                </a:lnTo>
                <a:lnTo>
                  <a:pt x="3304" y="2041"/>
                </a:lnTo>
                <a:lnTo>
                  <a:pt x="3327" y="2046"/>
                </a:lnTo>
                <a:lnTo>
                  <a:pt x="3348" y="2051"/>
                </a:lnTo>
                <a:lnTo>
                  <a:pt x="3368" y="2071"/>
                </a:lnTo>
                <a:lnTo>
                  <a:pt x="3384" y="2097"/>
                </a:lnTo>
                <a:lnTo>
                  <a:pt x="3399" y="2112"/>
                </a:lnTo>
                <a:lnTo>
                  <a:pt x="3391" y="2148"/>
                </a:lnTo>
                <a:lnTo>
                  <a:pt x="3394" y="2176"/>
                </a:lnTo>
                <a:lnTo>
                  <a:pt x="3394" y="2197"/>
                </a:lnTo>
                <a:lnTo>
                  <a:pt x="3402" y="2212"/>
                </a:lnTo>
                <a:lnTo>
                  <a:pt x="3412" y="2215"/>
                </a:lnTo>
                <a:lnTo>
                  <a:pt x="3417" y="2184"/>
                </a:lnTo>
                <a:lnTo>
                  <a:pt x="3432" y="2202"/>
                </a:lnTo>
                <a:lnTo>
                  <a:pt x="3422" y="2225"/>
                </a:lnTo>
                <a:lnTo>
                  <a:pt x="3417" y="2243"/>
                </a:lnTo>
                <a:lnTo>
                  <a:pt x="3430" y="2253"/>
                </a:lnTo>
                <a:lnTo>
                  <a:pt x="3458" y="2281"/>
                </a:lnTo>
                <a:lnTo>
                  <a:pt x="3478" y="2286"/>
                </a:lnTo>
                <a:lnTo>
                  <a:pt x="3491" y="2319"/>
                </a:lnTo>
                <a:lnTo>
                  <a:pt x="3504" y="2325"/>
                </a:lnTo>
                <a:lnTo>
                  <a:pt x="3524" y="2363"/>
                </a:lnTo>
                <a:lnTo>
                  <a:pt x="3550" y="2376"/>
                </a:lnTo>
                <a:lnTo>
                  <a:pt x="3576" y="2386"/>
                </a:lnTo>
                <a:lnTo>
                  <a:pt x="3593" y="2414"/>
                </a:lnTo>
                <a:lnTo>
                  <a:pt x="3629" y="2409"/>
                </a:lnTo>
                <a:lnTo>
                  <a:pt x="3680" y="2396"/>
                </a:lnTo>
                <a:lnTo>
                  <a:pt x="3693" y="2342"/>
                </a:lnTo>
                <a:lnTo>
                  <a:pt x="3685" y="2307"/>
                </a:lnTo>
                <a:lnTo>
                  <a:pt x="3685" y="2245"/>
                </a:lnTo>
                <a:lnTo>
                  <a:pt x="3673" y="2227"/>
                </a:lnTo>
                <a:lnTo>
                  <a:pt x="3647" y="2197"/>
                </a:lnTo>
                <a:lnTo>
                  <a:pt x="3624" y="2163"/>
                </a:lnTo>
                <a:lnTo>
                  <a:pt x="3606" y="2122"/>
                </a:lnTo>
                <a:lnTo>
                  <a:pt x="3586" y="2074"/>
                </a:lnTo>
                <a:lnTo>
                  <a:pt x="3555" y="2030"/>
                </a:lnTo>
                <a:lnTo>
                  <a:pt x="3529" y="1997"/>
                </a:lnTo>
                <a:lnTo>
                  <a:pt x="3501" y="1954"/>
                </a:lnTo>
                <a:lnTo>
                  <a:pt x="3478" y="1915"/>
                </a:lnTo>
                <a:lnTo>
                  <a:pt x="3471" y="1882"/>
                </a:lnTo>
                <a:lnTo>
                  <a:pt x="3468" y="1856"/>
                </a:lnTo>
                <a:lnTo>
                  <a:pt x="3473" y="1836"/>
                </a:lnTo>
                <a:lnTo>
                  <a:pt x="3478" y="1828"/>
                </a:lnTo>
                <a:lnTo>
                  <a:pt x="3478" y="1775"/>
                </a:lnTo>
                <a:lnTo>
                  <a:pt x="3506" y="1726"/>
                </a:lnTo>
                <a:lnTo>
                  <a:pt x="3501" y="1695"/>
                </a:lnTo>
                <a:lnTo>
                  <a:pt x="3545" y="1685"/>
                </a:lnTo>
                <a:lnTo>
                  <a:pt x="3599" y="1631"/>
                </a:lnTo>
                <a:lnTo>
                  <a:pt x="3627" y="1544"/>
                </a:lnTo>
                <a:lnTo>
                  <a:pt x="3696" y="1516"/>
                </a:lnTo>
                <a:lnTo>
                  <a:pt x="3739" y="1437"/>
                </a:lnTo>
                <a:lnTo>
                  <a:pt x="3806" y="1411"/>
                </a:lnTo>
                <a:lnTo>
                  <a:pt x="3839" y="1350"/>
                </a:lnTo>
                <a:lnTo>
                  <a:pt x="3839" y="1307"/>
                </a:lnTo>
                <a:lnTo>
                  <a:pt x="3842" y="1268"/>
                </a:lnTo>
                <a:lnTo>
                  <a:pt x="3824" y="1271"/>
                </a:lnTo>
                <a:lnTo>
                  <a:pt x="3824" y="1332"/>
                </a:lnTo>
                <a:lnTo>
                  <a:pt x="3783" y="1381"/>
                </a:lnTo>
                <a:lnTo>
                  <a:pt x="3726" y="1391"/>
                </a:lnTo>
                <a:lnTo>
                  <a:pt x="3783" y="1363"/>
                </a:lnTo>
                <a:lnTo>
                  <a:pt x="3749" y="1350"/>
                </a:lnTo>
                <a:lnTo>
                  <a:pt x="3783" y="1342"/>
                </a:lnTo>
                <a:lnTo>
                  <a:pt x="3801" y="1345"/>
                </a:lnTo>
                <a:lnTo>
                  <a:pt x="3811" y="1309"/>
                </a:lnTo>
                <a:lnTo>
                  <a:pt x="3808" y="1276"/>
                </a:lnTo>
                <a:lnTo>
                  <a:pt x="3778" y="1276"/>
                </a:lnTo>
                <a:lnTo>
                  <a:pt x="3734" y="1291"/>
                </a:lnTo>
                <a:lnTo>
                  <a:pt x="3734" y="1261"/>
                </a:lnTo>
                <a:lnTo>
                  <a:pt x="3760" y="1273"/>
                </a:lnTo>
                <a:lnTo>
                  <a:pt x="3798" y="1255"/>
                </a:lnTo>
                <a:lnTo>
                  <a:pt x="3803" y="1237"/>
                </a:lnTo>
                <a:lnTo>
                  <a:pt x="3778" y="1227"/>
                </a:lnTo>
                <a:lnTo>
                  <a:pt x="3780" y="1191"/>
                </a:lnTo>
                <a:lnTo>
                  <a:pt x="3749" y="1176"/>
                </a:lnTo>
                <a:lnTo>
                  <a:pt x="3739" y="1189"/>
                </a:lnTo>
                <a:lnTo>
                  <a:pt x="3729" y="1163"/>
                </a:lnTo>
                <a:lnTo>
                  <a:pt x="3734" y="1133"/>
                </a:lnTo>
                <a:lnTo>
                  <a:pt x="3739" y="1102"/>
                </a:lnTo>
                <a:lnTo>
                  <a:pt x="3685" y="1081"/>
                </a:lnTo>
                <a:lnTo>
                  <a:pt x="3701" y="1074"/>
                </a:lnTo>
                <a:lnTo>
                  <a:pt x="3685" y="1010"/>
                </a:lnTo>
                <a:lnTo>
                  <a:pt x="3685" y="971"/>
                </a:lnTo>
                <a:lnTo>
                  <a:pt x="3696" y="961"/>
                </a:lnTo>
                <a:lnTo>
                  <a:pt x="3696" y="1015"/>
                </a:lnTo>
                <a:lnTo>
                  <a:pt x="3716" y="1051"/>
                </a:lnTo>
                <a:lnTo>
                  <a:pt x="3747" y="1087"/>
                </a:lnTo>
                <a:lnTo>
                  <a:pt x="3747" y="1153"/>
                </a:lnTo>
                <a:lnTo>
                  <a:pt x="3780" y="1158"/>
                </a:lnTo>
                <a:lnTo>
                  <a:pt x="3806" y="1092"/>
                </a:lnTo>
                <a:lnTo>
                  <a:pt x="3806" y="994"/>
                </a:lnTo>
                <a:lnTo>
                  <a:pt x="3770" y="969"/>
                </a:lnTo>
                <a:lnTo>
                  <a:pt x="3772" y="948"/>
                </a:lnTo>
                <a:lnTo>
                  <a:pt x="3816" y="969"/>
                </a:lnTo>
                <a:lnTo>
                  <a:pt x="3836" y="920"/>
                </a:lnTo>
                <a:lnTo>
                  <a:pt x="3839" y="879"/>
                </a:lnTo>
                <a:lnTo>
                  <a:pt x="3839" y="808"/>
                </a:lnTo>
                <a:lnTo>
                  <a:pt x="3819" y="785"/>
                </a:lnTo>
                <a:lnTo>
                  <a:pt x="3829" y="767"/>
                </a:lnTo>
                <a:lnTo>
                  <a:pt x="3844" y="785"/>
                </a:lnTo>
                <a:lnTo>
                  <a:pt x="3928" y="741"/>
                </a:lnTo>
                <a:lnTo>
                  <a:pt x="3990" y="693"/>
                </a:lnTo>
                <a:lnTo>
                  <a:pt x="3944" y="688"/>
                </a:lnTo>
                <a:lnTo>
                  <a:pt x="3880" y="726"/>
                </a:lnTo>
                <a:lnTo>
                  <a:pt x="3839" y="741"/>
                </a:lnTo>
                <a:lnTo>
                  <a:pt x="3867" y="705"/>
                </a:lnTo>
                <a:lnTo>
                  <a:pt x="3895" y="688"/>
                </a:lnTo>
                <a:lnTo>
                  <a:pt x="3913" y="695"/>
                </a:lnTo>
                <a:lnTo>
                  <a:pt x="3959" y="670"/>
                </a:lnTo>
                <a:lnTo>
                  <a:pt x="3969" y="647"/>
                </a:lnTo>
                <a:lnTo>
                  <a:pt x="3982" y="647"/>
                </a:lnTo>
                <a:lnTo>
                  <a:pt x="4000" y="634"/>
                </a:lnTo>
                <a:lnTo>
                  <a:pt x="4021" y="611"/>
                </a:lnTo>
                <a:lnTo>
                  <a:pt x="4056" y="624"/>
                </a:lnTo>
                <a:lnTo>
                  <a:pt x="4074" y="608"/>
                </a:lnTo>
                <a:lnTo>
                  <a:pt x="4090" y="585"/>
                </a:lnTo>
                <a:lnTo>
                  <a:pt x="4074" y="555"/>
                </a:lnTo>
                <a:lnTo>
                  <a:pt x="4051" y="537"/>
                </a:lnTo>
                <a:lnTo>
                  <a:pt x="4038" y="534"/>
                </a:lnTo>
                <a:lnTo>
                  <a:pt x="4023" y="544"/>
                </a:lnTo>
                <a:lnTo>
                  <a:pt x="4038" y="567"/>
                </a:lnTo>
                <a:lnTo>
                  <a:pt x="4046" y="583"/>
                </a:lnTo>
                <a:lnTo>
                  <a:pt x="4028" y="583"/>
                </a:lnTo>
                <a:lnTo>
                  <a:pt x="4005" y="552"/>
                </a:lnTo>
                <a:lnTo>
                  <a:pt x="3985" y="557"/>
                </a:lnTo>
                <a:lnTo>
                  <a:pt x="3990" y="537"/>
                </a:lnTo>
                <a:lnTo>
                  <a:pt x="4000" y="514"/>
                </a:lnTo>
                <a:lnTo>
                  <a:pt x="3980" y="511"/>
                </a:lnTo>
                <a:lnTo>
                  <a:pt x="3995" y="465"/>
                </a:lnTo>
                <a:lnTo>
                  <a:pt x="3990" y="439"/>
                </a:lnTo>
                <a:lnTo>
                  <a:pt x="4013" y="419"/>
                </a:lnTo>
                <a:lnTo>
                  <a:pt x="4000" y="391"/>
                </a:lnTo>
                <a:lnTo>
                  <a:pt x="4021" y="378"/>
                </a:lnTo>
                <a:lnTo>
                  <a:pt x="4044" y="360"/>
                </a:lnTo>
                <a:lnTo>
                  <a:pt x="4067" y="352"/>
                </a:lnTo>
                <a:lnTo>
                  <a:pt x="4074" y="306"/>
                </a:lnTo>
                <a:lnTo>
                  <a:pt x="4097" y="306"/>
                </a:lnTo>
                <a:lnTo>
                  <a:pt x="4128" y="286"/>
                </a:lnTo>
                <a:lnTo>
                  <a:pt x="4146" y="263"/>
                </a:lnTo>
                <a:lnTo>
                  <a:pt x="4172" y="242"/>
                </a:lnTo>
                <a:lnTo>
                  <a:pt x="4169" y="212"/>
                </a:lnTo>
                <a:lnTo>
                  <a:pt x="4133" y="196"/>
                </a:lnTo>
                <a:lnTo>
                  <a:pt x="4110" y="166"/>
                </a:lnTo>
                <a:lnTo>
                  <a:pt x="4072" y="166"/>
                </a:lnTo>
                <a:lnTo>
                  <a:pt x="4054" y="133"/>
                </a:lnTo>
                <a:lnTo>
                  <a:pt x="4049" y="94"/>
                </a:lnTo>
                <a:lnTo>
                  <a:pt x="4038" y="58"/>
                </a:lnTo>
                <a:lnTo>
                  <a:pt x="4021" y="15"/>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9" name=""/>
          <p:cNvSpPr/>
          <p:nvPr/>
        </p:nvSpPr>
        <p:spPr>
          <a:xfrm>
            <a:off x="601560" y="1917720"/>
            <a:ext cx="1140480" cy="6408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San Francisco</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NAP</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PacBell</a:t>
            </a:r>
            <a:endParaRPr b="0" lang="en-US" sz="1400" strike="noStrike" u="none">
              <a:solidFill>
                <a:srgbClr val="000000"/>
              </a:solidFill>
              <a:effectLst/>
              <a:uFillTx/>
              <a:latin typeface="Arial"/>
            </a:endParaRPr>
          </a:p>
        </p:txBody>
      </p:sp>
      <p:sp>
        <p:nvSpPr>
          <p:cNvPr id="1050" name=""/>
          <p:cNvSpPr/>
          <p:nvPr/>
        </p:nvSpPr>
        <p:spPr>
          <a:xfrm>
            <a:off x="1346040" y="2255760"/>
            <a:ext cx="1186200" cy="58680"/>
          </a:xfrm>
          <a:prstGeom prst="line">
            <a:avLst/>
          </a:prstGeom>
          <a:ln w="9360">
            <a:solidFill>
              <a:srgbClr val="000000"/>
            </a:solidFill>
            <a:miter/>
            <a:tailEnd len="med" type="triangle" w="med"/>
          </a:ln>
        </p:spPr>
        <p:style>
          <a:lnRef idx="0"/>
          <a:fillRef idx="0"/>
          <a:effectRef idx="0"/>
          <a:fontRef idx="minor"/>
        </p:style>
        <p:txBody>
          <a:bodyPr lIns="90000" rIns="90000" tIns="11880" bIns="11880" anchor="ctr">
            <a:noAutofit/>
          </a:bodyPr>
          <a:p>
            <a:endParaRPr b="0" lang="en-US" sz="2400" strike="noStrike" u="none">
              <a:solidFill>
                <a:srgbClr val="000000"/>
              </a:solidFill>
              <a:effectLst/>
              <a:uFillTx/>
              <a:latin typeface="Arial"/>
            </a:endParaRPr>
          </a:p>
        </p:txBody>
      </p:sp>
      <p:sp>
        <p:nvSpPr>
          <p:cNvPr id="1051" name=""/>
          <p:cNvSpPr/>
          <p:nvPr/>
        </p:nvSpPr>
        <p:spPr>
          <a:xfrm>
            <a:off x="604800" y="2789280"/>
            <a:ext cx="1536840" cy="854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FIX-West</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Ames Research Center</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Mountain View</a:t>
            </a:r>
            <a:endParaRPr b="0" lang="en-US" sz="1400" strike="noStrike" u="none">
              <a:solidFill>
                <a:srgbClr val="000000"/>
              </a:solidFill>
              <a:effectLst/>
              <a:uFillTx/>
              <a:latin typeface="Arial"/>
            </a:endParaRPr>
          </a:p>
        </p:txBody>
      </p:sp>
      <p:sp>
        <p:nvSpPr>
          <p:cNvPr id="1052" name=""/>
          <p:cNvSpPr/>
          <p:nvPr/>
        </p:nvSpPr>
        <p:spPr>
          <a:xfrm flipV="1">
            <a:off x="1677960" y="2374920"/>
            <a:ext cx="863640" cy="581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53" name=""/>
          <p:cNvSpPr/>
          <p:nvPr/>
        </p:nvSpPr>
        <p:spPr>
          <a:xfrm>
            <a:off x="2138760" y="3549600"/>
            <a:ext cx="982080" cy="42732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MAE-LA</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Los Angeles</a:t>
            </a:r>
            <a:endParaRPr b="0" lang="en-US" sz="1400" strike="noStrike" u="none">
              <a:solidFill>
                <a:srgbClr val="000000"/>
              </a:solidFill>
              <a:effectLst/>
              <a:uFillTx/>
              <a:latin typeface="Arial"/>
            </a:endParaRPr>
          </a:p>
        </p:txBody>
      </p:sp>
      <p:sp>
        <p:nvSpPr>
          <p:cNvPr id="1054" name=""/>
          <p:cNvSpPr/>
          <p:nvPr/>
        </p:nvSpPr>
        <p:spPr>
          <a:xfrm flipV="1">
            <a:off x="2284560" y="2647440"/>
            <a:ext cx="350640" cy="862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55" name=""/>
          <p:cNvSpPr/>
          <p:nvPr/>
        </p:nvSpPr>
        <p:spPr>
          <a:xfrm flipH="1">
            <a:off x="2557080" y="1538280"/>
            <a:ext cx="384120" cy="905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56" name=""/>
          <p:cNvSpPr/>
          <p:nvPr/>
        </p:nvSpPr>
        <p:spPr>
          <a:xfrm flipH="1">
            <a:off x="2583000" y="2049480"/>
            <a:ext cx="590400" cy="444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57" name=""/>
          <p:cNvSpPr/>
          <p:nvPr/>
        </p:nvSpPr>
        <p:spPr>
          <a:xfrm>
            <a:off x="2300760" y="1508040"/>
            <a:ext cx="942480" cy="42732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CIX</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Santa Clara</a:t>
            </a:r>
            <a:endParaRPr b="0" lang="en-US" sz="1400" strike="noStrike" u="none">
              <a:solidFill>
                <a:srgbClr val="000000"/>
              </a:solidFill>
              <a:effectLst/>
              <a:uFillTx/>
              <a:latin typeface="Arial"/>
            </a:endParaRPr>
          </a:p>
        </p:txBody>
      </p:sp>
      <p:sp>
        <p:nvSpPr>
          <p:cNvPr id="1058" name=""/>
          <p:cNvSpPr/>
          <p:nvPr/>
        </p:nvSpPr>
        <p:spPr>
          <a:xfrm>
            <a:off x="2917800" y="1943280"/>
            <a:ext cx="852480" cy="42732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MAE-West</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San Jose</a:t>
            </a:r>
            <a:endParaRPr b="0" lang="en-US" sz="1400" strike="noStrike" u="none">
              <a:solidFill>
                <a:srgbClr val="000000"/>
              </a:solidFill>
              <a:effectLst/>
              <a:uFillTx/>
              <a:latin typeface="Arial"/>
            </a:endParaRPr>
          </a:p>
        </p:txBody>
      </p:sp>
      <p:sp>
        <p:nvSpPr>
          <p:cNvPr id="1059" name=""/>
          <p:cNvSpPr/>
          <p:nvPr/>
        </p:nvSpPr>
        <p:spPr>
          <a:xfrm>
            <a:off x="4710240" y="1512720"/>
            <a:ext cx="604800" cy="460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60" name=""/>
          <p:cNvSpPr/>
          <p:nvPr/>
        </p:nvSpPr>
        <p:spPr>
          <a:xfrm>
            <a:off x="4025160" y="1389240"/>
            <a:ext cx="1497240" cy="42732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Chicago NAP</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Ameritech/Bellcorp</a:t>
            </a:r>
            <a:endParaRPr b="0" lang="en-US" sz="1400" strike="noStrike" u="none">
              <a:solidFill>
                <a:srgbClr val="000000"/>
              </a:solidFill>
              <a:effectLst/>
              <a:uFillTx/>
              <a:latin typeface="Arial"/>
            </a:endParaRPr>
          </a:p>
        </p:txBody>
      </p:sp>
      <p:sp>
        <p:nvSpPr>
          <p:cNvPr id="1061" name=""/>
          <p:cNvSpPr/>
          <p:nvPr/>
        </p:nvSpPr>
        <p:spPr>
          <a:xfrm flipV="1">
            <a:off x="4692600" y="1990440"/>
            <a:ext cx="631800" cy="58680"/>
          </a:xfrm>
          <a:prstGeom prst="line">
            <a:avLst/>
          </a:prstGeom>
          <a:ln w="9360">
            <a:solidFill>
              <a:srgbClr val="000000"/>
            </a:solidFill>
            <a:miter/>
            <a:tailEnd len="med" type="triangle" w="med"/>
          </a:ln>
        </p:spPr>
        <p:style>
          <a:lnRef idx="0"/>
          <a:fillRef idx="0"/>
          <a:effectRef idx="0"/>
          <a:fontRef idx="minor"/>
        </p:style>
        <p:txBody>
          <a:bodyPr lIns="90000" rIns="90000" tIns="11880" bIns="11880" anchor="ctr">
            <a:noAutofit/>
          </a:bodyPr>
          <a:p>
            <a:endParaRPr b="0" lang="en-US" sz="2400" strike="noStrike" u="none">
              <a:solidFill>
                <a:srgbClr val="000000"/>
              </a:solidFill>
              <a:effectLst/>
              <a:uFillTx/>
              <a:latin typeface="Arial"/>
            </a:endParaRPr>
          </a:p>
        </p:txBody>
      </p:sp>
      <p:sp>
        <p:nvSpPr>
          <p:cNvPr id="1062" name=""/>
          <p:cNvSpPr/>
          <p:nvPr/>
        </p:nvSpPr>
        <p:spPr>
          <a:xfrm>
            <a:off x="4153680" y="1925640"/>
            <a:ext cx="1100520" cy="21384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MAE-Chicago</a:t>
            </a:r>
            <a:endParaRPr b="0" lang="en-US" sz="1400" strike="noStrike" u="none">
              <a:solidFill>
                <a:srgbClr val="000000"/>
              </a:solidFill>
              <a:effectLst/>
              <a:uFillTx/>
              <a:latin typeface="Arial"/>
            </a:endParaRPr>
          </a:p>
        </p:txBody>
      </p:sp>
      <p:sp>
        <p:nvSpPr>
          <p:cNvPr id="1063" name=""/>
          <p:cNvSpPr/>
          <p:nvPr/>
        </p:nvSpPr>
        <p:spPr>
          <a:xfrm flipV="1">
            <a:off x="4222800" y="3092040"/>
            <a:ext cx="323640" cy="195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64" name=""/>
          <p:cNvSpPr/>
          <p:nvPr/>
        </p:nvSpPr>
        <p:spPr>
          <a:xfrm flipV="1">
            <a:off x="4367160" y="3433320"/>
            <a:ext cx="436680" cy="376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65" name=""/>
          <p:cNvSpPr/>
          <p:nvPr/>
        </p:nvSpPr>
        <p:spPr>
          <a:xfrm>
            <a:off x="3522600" y="3233880"/>
            <a:ext cx="942120" cy="21384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MAE-Dallas</a:t>
            </a:r>
            <a:endParaRPr b="0" lang="en-US" sz="1400" strike="noStrike" u="none">
              <a:solidFill>
                <a:srgbClr val="000000"/>
              </a:solidFill>
              <a:effectLst/>
              <a:uFillTx/>
              <a:latin typeface="Arial"/>
            </a:endParaRPr>
          </a:p>
        </p:txBody>
      </p:sp>
      <p:sp>
        <p:nvSpPr>
          <p:cNvPr id="1066" name=""/>
          <p:cNvSpPr/>
          <p:nvPr/>
        </p:nvSpPr>
        <p:spPr>
          <a:xfrm>
            <a:off x="3642120" y="3745080"/>
            <a:ext cx="1110600" cy="21384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MAE-Houston</a:t>
            </a:r>
            <a:endParaRPr b="0" lang="en-US" sz="1400" strike="noStrike" u="none">
              <a:solidFill>
                <a:srgbClr val="000000"/>
              </a:solidFill>
              <a:effectLst/>
              <a:uFillTx/>
              <a:latin typeface="Arial"/>
            </a:endParaRPr>
          </a:p>
        </p:txBody>
      </p:sp>
      <p:sp>
        <p:nvSpPr>
          <p:cNvPr id="1067" name=""/>
          <p:cNvSpPr/>
          <p:nvPr/>
        </p:nvSpPr>
        <p:spPr>
          <a:xfrm>
            <a:off x="6894000" y="1182600"/>
            <a:ext cx="1308960" cy="64080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New York  NAP</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SprintLink</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Pennsauken, NJ</a:t>
            </a:r>
            <a:endParaRPr b="0" lang="en-US" sz="1400" strike="noStrike" u="none">
              <a:solidFill>
                <a:srgbClr val="000000"/>
              </a:solidFill>
              <a:effectLst/>
              <a:uFillTx/>
              <a:latin typeface="Arial"/>
            </a:endParaRPr>
          </a:p>
        </p:txBody>
      </p:sp>
      <p:sp>
        <p:nvSpPr>
          <p:cNvPr id="1068" name=""/>
          <p:cNvSpPr/>
          <p:nvPr/>
        </p:nvSpPr>
        <p:spPr>
          <a:xfrm>
            <a:off x="6689520" y="2276640"/>
            <a:ext cx="1348560" cy="42732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FIX-East</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College Park MD</a:t>
            </a:r>
            <a:endParaRPr b="0" lang="en-US" sz="1400" strike="noStrike" u="none">
              <a:solidFill>
                <a:srgbClr val="000000"/>
              </a:solidFill>
              <a:effectLst/>
              <a:uFillTx/>
              <a:latin typeface="Arial"/>
            </a:endParaRPr>
          </a:p>
        </p:txBody>
      </p:sp>
      <p:sp>
        <p:nvSpPr>
          <p:cNvPr id="1069" name=""/>
          <p:cNvSpPr/>
          <p:nvPr/>
        </p:nvSpPr>
        <p:spPr>
          <a:xfrm>
            <a:off x="4917960" y="2211480"/>
            <a:ext cx="1249560" cy="64080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MAE-East</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MAE-East+</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Washington DC</a:t>
            </a:r>
            <a:endParaRPr b="0" lang="en-US" sz="1400" strike="noStrike" u="none">
              <a:solidFill>
                <a:srgbClr val="000000"/>
              </a:solidFill>
              <a:effectLst/>
              <a:uFillTx/>
              <a:latin typeface="Arial"/>
            </a:endParaRPr>
          </a:p>
        </p:txBody>
      </p:sp>
      <p:sp>
        <p:nvSpPr>
          <p:cNvPr id="1070" name=""/>
          <p:cNvSpPr/>
          <p:nvPr/>
        </p:nvSpPr>
        <p:spPr>
          <a:xfrm flipH="1" flipV="1">
            <a:off x="6237000" y="2109600"/>
            <a:ext cx="623880" cy="14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71" name=""/>
          <p:cNvSpPr/>
          <p:nvPr/>
        </p:nvSpPr>
        <p:spPr>
          <a:xfrm flipV="1">
            <a:off x="5742000" y="2117880"/>
            <a:ext cx="461880" cy="196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72" name=""/>
          <p:cNvSpPr/>
          <p:nvPr/>
        </p:nvSpPr>
        <p:spPr>
          <a:xfrm flipH="1">
            <a:off x="6408720" y="1486080"/>
            <a:ext cx="409680" cy="495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73" name=""/>
          <p:cNvSpPr/>
          <p:nvPr/>
        </p:nvSpPr>
        <p:spPr>
          <a:xfrm>
            <a:off x="1778040" y="4414680"/>
            <a:ext cx="7010280" cy="176004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4 NAPs created by the NSFnet through outsourcing to PacBell, Sprint, Ameritech, and MFS (MAE, D.C.)</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6 Metropolitan Area Ethernets were designed to handle interconnect traffic around major metro areas; these have become de facto NAPs</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 Federal Internet Exchange points and 1 Commercial Internet Exchange points created to provide exclusively government and commercial NAPS</a:t>
            </a:r>
            <a:endParaRPr b="0" lang="en-US" sz="1400" strike="noStrike" u="none">
              <a:solidFill>
                <a:srgbClr val="000000"/>
              </a:solidFill>
              <a:effectLst/>
              <a:uFillTx/>
              <a:latin typeface="Arial"/>
            </a:endParaRPr>
          </a:p>
        </p:txBody>
      </p:sp>
      <p:sp>
        <p:nvSpPr>
          <p:cNvPr id="1074" name=""/>
          <p:cNvSpPr/>
          <p:nvPr/>
        </p:nvSpPr>
        <p:spPr>
          <a:xfrm>
            <a:off x="138240" y="4465800"/>
            <a:ext cx="1265040" cy="376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fontScale="85000" lnSpcReduction="9999"/>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Official NAPs</a:t>
            </a:r>
            <a:endParaRPr b="0" lang="en-US" sz="1400" strike="noStrike" u="none">
              <a:solidFill>
                <a:srgbClr val="000000"/>
              </a:solidFill>
              <a:effectLst/>
              <a:uFillTx/>
              <a:latin typeface="Arial"/>
            </a:endParaRPr>
          </a:p>
        </p:txBody>
      </p:sp>
      <p:sp>
        <p:nvSpPr>
          <p:cNvPr id="1075" name=""/>
          <p:cNvSpPr/>
          <p:nvPr/>
        </p:nvSpPr>
        <p:spPr>
          <a:xfrm>
            <a:off x="138240" y="5083200"/>
            <a:ext cx="1265040" cy="376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fontScale="85000" lnSpcReduction="9999"/>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MAE</a:t>
            </a:r>
            <a:endParaRPr b="0" lang="en-US" sz="1400" strike="noStrike" u="none">
              <a:solidFill>
                <a:srgbClr val="000000"/>
              </a:solidFill>
              <a:effectLst/>
              <a:uFillTx/>
              <a:latin typeface="Arial"/>
            </a:endParaRPr>
          </a:p>
        </p:txBody>
      </p:sp>
      <p:sp>
        <p:nvSpPr>
          <p:cNvPr id="1076" name=""/>
          <p:cNvSpPr/>
          <p:nvPr/>
        </p:nvSpPr>
        <p:spPr>
          <a:xfrm>
            <a:off x="138240" y="5694480"/>
            <a:ext cx="1265040" cy="376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fontScale="85000" lnSpcReduction="9999"/>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FIX, CIX</a:t>
            </a:r>
            <a:endParaRPr b="0" lang="en-US" sz="1400" strike="noStrike" u="none">
              <a:solidFill>
                <a:srgbClr val="000000"/>
              </a:solidFill>
              <a:effectLst/>
              <a:uFillTx/>
              <a:latin typeface="Arial"/>
            </a:endParaRPr>
          </a:p>
        </p:txBody>
      </p:sp>
      <p:sp>
        <p:nvSpPr>
          <p:cNvPr id="1077" name=""/>
          <p:cNvSpPr/>
          <p:nvPr/>
        </p:nvSpPr>
        <p:spPr>
          <a:xfrm>
            <a:off x="134640" y="4110120"/>
            <a:ext cx="9219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Definitions</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5C8F229B-A67D-42C0-94A4-7B9E796CFEBC}"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8"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INTERNET VALUE DELIVERY SYSTEM</a:t>
            </a:r>
            <a:endParaRPr b="1" lang="en-US" sz="1900" strike="noStrike" u="none">
              <a:solidFill>
                <a:srgbClr val="000000"/>
              </a:solidFill>
              <a:effectLst/>
              <a:uFillTx/>
              <a:latin typeface="Arial"/>
            </a:endParaRPr>
          </a:p>
        </p:txBody>
      </p:sp>
      <p:grpSp>
        <p:nvGrpSpPr>
          <p:cNvPr id="1079" name=""/>
          <p:cNvGrpSpPr/>
          <p:nvPr/>
        </p:nvGrpSpPr>
        <p:grpSpPr>
          <a:xfrm>
            <a:off x="4124160" y="828720"/>
            <a:ext cx="3530520" cy="815760"/>
            <a:chOff x="4124160" y="828720"/>
            <a:chExt cx="3530520" cy="815760"/>
          </a:xfrm>
        </p:grpSpPr>
        <p:sp>
          <p:nvSpPr>
            <p:cNvPr id="1080" name=""/>
            <p:cNvSpPr/>
            <p:nvPr/>
          </p:nvSpPr>
          <p:spPr>
            <a:xfrm>
              <a:off x="4124160" y="828720"/>
              <a:ext cx="3530520" cy="815760"/>
            </a:xfrm>
            <a:custGeom>
              <a:avLst/>
              <a:gdLst/>
              <a:ahLst/>
              <a:rect l="l" t="t" r="r" b="b"/>
              <a:pathLst>
                <a:path w="2224" h="514">
                  <a:moveTo>
                    <a:pt x="0" y="0"/>
                  </a:moveTo>
                  <a:lnTo>
                    <a:pt x="2131" y="0"/>
                  </a:lnTo>
                  <a:lnTo>
                    <a:pt x="2224" y="257"/>
                  </a:lnTo>
                  <a:lnTo>
                    <a:pt x="2131" y="514"/>
                  </a:lnTo>
                  <a:lnTo>
                    <a:pt x="0" y="514"/>
                  </a:lnTo>
                  <a:lnTo>
                    <a:pt x="0"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Arial"/>
              </a:endParaRPr>
            </a:p>
          </p:txBody>
        </p:sp>
        <p:sp>
          <p:nvSpPr>
            <p:cNvPr id="1081" name=""/>
            <p:cNvSpPr/>
            <p:nvPr/>
          </p:nvSpPr>
          <p:spPr>
            <a:xfrm>
              <a:off x="4176000" y="874800"/>
              <a:ext cx="2049840" cy="183240"/>
            </a:xfrm>
            <a:prstGeom prst="rect">
              <a:avLst/>
            </a:prstGeom>
            <a:noFill/>
            <a:ln w="0">
              <a:noFill/>
            </a:ln>
          </p:spPr>
          <p:style>
            <a:lnRef idx="0"/>
            <a:fillRef idx="0"/>
            <a:effectRef idx="0"/>
            <a:fontRef idx="minor"/>
          </p:style>
          <p:txBody>
            <a:bodyPr wrap="none"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            Services and content</a:t>
              </a:r>
              <a:endParaRPr b="0" lang="en-US" sz="1200" strike="noStrike" u="none">
                <a:solidFill>
                  <a:srgbClr val="000000"/>
                </a:solidFill>
                <a:effectLst/>
                <a:uFillTx/>
                <a:latin typeface="Arial"/>
              </a:endParaRPr>
            </a:p>
          </p:txBody>
        </p:sp>
      </p:grpSp>
      <p:grpSp>
        <p:nvGrpSpPr>
          <p:cNvPr id="1082" name=""/>
          <p:cNvGrpSpPr/>
          <p:nvPr/>
        </p:nvGrpSpPr>
        <p:grpSpPr>
          <a:xfrm>
            <a:off x="1382760" y="828720"/>
            <a:ext cx="3149640" cy="815760"/>
            <a:chOff x="1382760" y="828720"/>
            <a:chExt cx="3149640" cy="815760"/>
          </a:xfrm>
        </p:grpSpPr>
        <p:sp>
          <p:nvSpPr>
            <p:cNvPr id="1083" name=""/>
            <p:cNvSpPr/>
            <p:nvPr/>
          </p:nvSpPr>
          <p:spPr>
            <a:xfrm>
              <a:off x="1382760" y="828720"/>
              <a:ext cx="3149640" cy="815760"/>
            </a:xfrm>
            <a:custGeom>
              <a:avLst/>
              <a:gdLst/>
              <a:ahLst/>
              <a:rect l="l" t="t" r="r" b="b"/>
              <a:pathLst>
                <a:path w="1984" h="514">
                  <a:moveTo>
                    <a:pt x="0" y="0"/>
                  </a:moveTo>
                  <a:lnTo>
                    <a:pt x="1891" y="0"/>
                  </a:lnTo>
                  <a:lnTo>
                    <a:pt x="1984" y="257"/>
                  </a:lnTo>
                  <a:lnTo>
                    <a:pt x="1891" y="514"/>
                  </a:lnTo>
                  <a:lnTo>
                    <a:pt x="0" y="514"/>
                  </a:lnTo>
                  <a:lnTo>
                    <a:pt x="0"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Arial"/>
              </a:endParaRPr>
            </a:p>
          </p:txBody>
        </p:sp>
        <p:sp>
          <p:nvSpPr>
            <p:cNvPr id="1084" name=""/>
            <p:cNvSpPr/>
            <p:nvPr/>
          </p:nvSpPr>
          <p:spPr>
            <a:xfrm>
              <a:off x="1433520" y="874800"/>
              <a:ext cx="2951280" cy="70164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Internet connectivity</a:t>
              </a:r>
              <a:endParaRPr b="0" lang="en-US" sz="1200" strike="noStrike" u="none">
                <a:solidFill>
                  <a:srgbClr val="000000"/>
                </a:solidFill>
                <a:effectLst/>
                <a:uFillTx/>
                <a:latin typeface="Arial"/>
              </a:endParaRPr>
            </a:p>
          </p:txBody>
        </p:sp>
      </p:grpSp>
      <p:sp>
        <p:nvSpPr>
          <p:cNvPr id="1085" name=""/>
          <p:cNvSpPr/>
          <p:nvPr/>
        </p:nvSpPr>
        <p:spPr>
          <a:xfrm>
            <a:off x="133560" y="1944720"/>
            <a:ext cx="1118880" cy="23778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Examples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Sample players</a:t>
            </a:r>
            <a:endParaRPr b="0" lang="en-US" sz="1200" strike="noStrike" u="none">
              <a:solidFill>
                <a:srgbClr val="000000"/>
              </a:solidFill>
              <a:effectLst/>
              <a:uFillTx/>
              <a:latin typeface="Arial"/>
            </a:endParaRPr>
          </a:p>
        </p:txBody>
      </p:sp>
      <p:sp>
        <p:nvSpPr>
          <p:cNvPr id="1086" name=""/>
          <p:cNvSpPr/>
          <p:nvPr/>
        </p:nvSpPr>
        <p:spPr>
          <a:xfrm>
            <a:off x="1382760" y="1944720"/>
            <a:ext cx="1542960" cy="203328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The backbone that connects the multiple networks to form the Internet</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High-Speed Transport Backbone between MAE-Dallas and MAE-LA (network access points)</a:t>
            </a:r>
            <a:endParaRPr b="0" lang="en-US" sz="1200" strike="noStrike" u="none">
              <a:solidFill>
                <a:srgbClr val="000000"/>
              </a:solidFill>
              <a:effectLst/>
              <a:uFillTx/>
              <a:latin typeface="Arial"/>
            </a:endParaRPr>
          </a:p>
        </p:txBody>
      </p:sp>
      <p:sp>
        <p:nvSpPr>
          <p:cNvPr id="1087" name=""/>
          <p:cNvSpPr/>
          <p:nvPr/>
        </p:nvSpPr>
        <p:spPr>
          <a:xfrm>
            <a:off x="6070680" y="1944720"/>
            <a:ext cx="1684080" cy="152712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Consumer or enterprise services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Web-auction services, IP-telephony, video conferencing</a:t>
            </a:r>
            <a:endParaRPr b="0" lang="en-US" sz="1200" strike="noStrike" u="none">
              <a:solidFill>
                <a:srgbClr val="000000"/>
              </a:solidFill>
              <a:effectLst/>
              <a:uFillTx/>
              <a:latin typeface="Arial"/>
            </a:endParaRPr>
          </a:p>
        </p:txBody>
      </p:sp>
      <p:grpSp>
        <p:nvGrpSpPr>
          <p:cNvPr id="1088" name=""/>
          <p:cNvGrpSpPr/>
          <p:nvPr/>
        </p:nvGrpSpPr>
        <p:grpSpPr>
          <a:xfrm>
            <a:off x="1382760" y="1184400"/>
            <a:ext cx="6398640" cy="628560"/>
            <a:chOff x="1382760" y="1184400"/>
            <a:chExt cx="6398640" cy="628560"/>
          </a:xfrm>
        </p:grpSpPr>
        <p:grpSp>
          <p:nvGrpSpPr>
            <p:cNvPr id="1089" name=""/>
            <p:cNvGrpSpPr/>
            <p:nvPr/>
          </p:nvGrpSpPr>
          <p:grpSpPr>
            <a:xfrm>
              <a:off x="1382760" y="1184400"/>
              <a:ext cx="1714320" cy="628560"/>
              <a:chOff x="1382760" y="1184400"/>
              <a:chExt cx="1714320" cy="628560"/>
            </a:xfrm>
          </p:grpSpPr>
          <p:sp>
            <p:nvSpPr>
              <p:cNvPr id="1090" name=""/>
              <p:cNvSpPr/>
              <p:nvPr/>
            </p:nvSpPr>
            <p:spPr>
              <a:xfrm>
                <a:off x="1382760" y="1184400"/>
                <a:ext cx="1714320" cy="628560"/>
              </a:xfrm>
              <a:custGeom>
                <a:avLst/>
                <a:gdLst/>
                <a:ahLst/>
                <a:rect l="l" t="t" r="r" b="b"/>
                <a:pathLst>
                  <a:path w="1080" h="514">
                    <a:moveTo>
                      <a:pt x="0" y="0"/>
                    </a:moveTo>
                    <a:lnTo>
                      <a:pt x="987" y="0"/>
                    </a:lnTo>
                    <a:lnTo>
                      <a:pt x="1080" y="257"/>
                    </a:lnTo>
                    <a:lnTo>
                      <a:pt x="987" y="514"/>
                    </a:lnTo>
                    <a:lnTo>
                      <a:pt x="0" y="514"/>
                    </a:lnTo>
                    <a:lnTo>
                      <a:pt x="0"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091" name=""/>
              <p:cNvSpPr/>
              <p:nvPr/>
            </p:nvSpPr>
            <p:spPr>
              <a:xfrm>
                <a:off x="1433520" y="1219680"/>
                <a:ext cx="1515600" cy="540360"/>
              </a:xfrm>
              <a:prstGeom prst="rect">
                <a:avLst/>
              </a:prstGeom>
              <a:noFill/>
              <a:ln w="0">
                <a:noFill/>
              </a:ln>
            </p:spPr>
            <p:style>
              <a:lnRef idx="0"/>
              <a:fillRef idx="0"/>
              <a:effectRef idx="0"/>
              <a:fontRef idx="minor"/>
            </p:style>
            <p:txBody>
              <a:bodyPr lIns="3960" rIns="3960" tIns="0" bIns="0" anchor="ctr">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Internet transport</a:t>
                </a:r>
                <a:endParaRPr b="0" lang="en-US" sz="1200" strike="noStrike" u="none">
                  <a:solidFill>
                    <a:srgbClr val="000000"/>
                  </a:solidFill>
                  <a:effectLst/>
                  <a:uFillTx/>
                  <a:latin typeface="Arial"/>
                </a:endParaRPr>
              </a:p>
            </p:txBody>
          </p:sp>
        </p:grpSp>
        <p:grpSp>
          <p:nvGrpSpPr>
            <p:cNvPr id="1092" name=""/>
            <p:cNvGrpSpPr/>
            <p:nvPr/>
          </p:nvGrpSpPr>
          <p:grpSpPr>
            <a:xfrm>
              <a:off x="2949480" y="1184400"/>
              <a:ext cx="1710720" cy="628560"/>
              <a:chOff x="2949480" y="1184400"/>
              <a:chExt cx="1710720" cy="628560"/>
            </a:xfrm>
          </p:grpSpPr>
          <p:sp>
            <p:nvSpPr>
              <p:cNvPr id="1093" name=""/>
              <p:cNvSpPr/>
              <p:nvPr/>
            </p:nvSpPr>
            <p:spPr>
              <a:xfrm>
                <a:off x="2949480" y="1184400"/>
                <a:ext cx="1710720" cy="628560"/>
              </a:xfrm>
              <a:custGeom>
                <a:avLst/>
                <a:gdLst/>
                <a:ahLst/>
                <a:rect l="l" t="t" r="r" b="b"/>
                <a:pathLst>
                  <a:path w="1078" h="514">
                    <a:moveTo>
                      <a:pt x="0" y="0"/>
                    </a:moveTo>
                    <a:lnTo>
                      <a:pt x="985" y="0"/>
                    </a:lnTo>
                    <a:lnTo>
                      <a:pt x="1078" y="257"/>
                    </a:lnTo>
                    <a:lnTo>
                      <a:pt x="985"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094" name=""/>
              <p:cNvSpPr/>
              <p:nvPr/>
            </p:nvSpPr>
            <p:spPr>
              <a:xfrm>
                <a:off x="3147480" y="1219680"/>
                <a:ext cx="1366560" cy="540360"/>
              </a:xfrm>
              <a:prstGeom prst="rect">
                <a:avLst/>
              </a:prstGeom>
              <a:noFill/>
              <a:ln w="0">
                <a:noFill/>
              </a:ln>
            </p:spPr>
            <p:style>
              <a:lnRef idx="0"/>
              <a:fillRef idx="0"/>
              <a:effectRef idx="0"/>
              <a:fontRef idx="minor"/>
            </p:style>
            <p:txBody>
              <a:bodyPr lIns="3960" rIns="3960" tIns="0" bIns="0" anchor="ctr">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Local access provider</a:t>
                </a:r>
                <a:endParaRPr b="0" lang="en-US" sz="1200" strike="noStrike" u="none">
                  <a:solidFill>
                    <a:srgbClr val="000000"/>
                  </a:solidFill>
                  <a:effectLst/>
                  <a:uFillTx/>
                  <a:latin typeface="Arial"/>
                </a:endParaRPr>
              </a:p>
            </p:txBody>
          </p:sp>
        </p:grpSp>
        <p:grpSp>
          <p:nvGrpSpPr>
            <p:cNvPr id="1095" name=""/>
            <p:cNvGrpSpPr/>
            <p:nvPr/>
          </p:nvGrpSpPr>
          <p:grpSpPr>
            <a:xfrm>
              <a:off x="4511520" y="1184400"/>
              <a:ext cx="1709280" cy="628560"/>
              <a:chOff x="4511520" y="1184400"/>
              <a:chExt cx="1709280" cy="628560"/>
            </a:xfrm>
          </p:grpSpPr>
          <p:sp>
            <p:nvSpPr>
              <p:cNvPr id="1096" name=""/>
              <p:cNvSpPr/>
              <p:nvPr/>
            </p:nvSpPr>
            <p:spPr>
              <a:xfrm>
                <a:off x="4511520" y="1184400"/>
                <a:ext cx="1709280" cy="628560"/>
              </a:xfrm>
              <a:custGeom>
                <a:avLst/>
                <a:gdLst/>
                <a:ahLst/>
                <a:rect l="l" t="t" r="r" b="b"/>
                <a:pathLst>
                  <a:path w="1077" h="514">
                    <a:moveTo>
                      <a:pt x="0" y="0"/>
                    </a:moveTo>
                    <a:lnTo>
                      <a:pt x="984" y="0"/>
                    </a:lnTo>
                    <a:lnTo>
                      <a:pt x="1077" y="257"/>
                    </a:lnTo>
                    <a:lnTo>
                      <a:pt x="984"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097" name=""/>
              <p:cNvSpPr/>
              <p:nvPr/>
            </p:nvSpPr>
            <p:spPr>
              <a:xfrm>
                <a:off x="4709520" y="1219680"/>
                <a:ext cx="1365120" cy="540360"/>
              </a:xfrm>
              <a:prstGeom prst="rect">
                <a:avLst/>
              </a:prstGeom>
              <a:noFill/>
              <a:ln w="0">
                <a:noFill/>
              </a:ln>
            </p:spPr>
            <p:style>
              <a:lnRef idx="0"/>
              <a:fillRef idx="0"/>
              <a:effectRef idx="0"/>
              <a:fontRef idx="minor"/>
            </p:style>
            <p:txBody>
              <a:bodyPr lIns="3960" rIns="3960" tIns="0" bIns="0" anchor="ctr">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End customer support</a:t>
                </a:r>
                <a:endParaRPr b="0" lang="en-US" sz="1200" strike="noStrike" u="none">
                  <a:solidFill>
                    <a:srgbClr val="000000"/>
                  </a:solidFill>
                  <a:effectLst/>
                  <a:uFillTx/>
                  <a:latin typeface="Arial"/>
                </a:endParaRPr>
              </a:p>
            </p:txBody>
          </p:sp>
        </p:grpSp>
        <p:grpSp>
          <p:nvGrpSpPr>
            <p:cNvPr id="1098" name=""/>
            <p:cNvGrpSpPr/>
            <p:nvPr/>
          </p:nvGrpSpPr>
          <p:grpSpPr>
            <a:xfrm>
              <a:off x="6070320" y="1184400"/>
              <a:ext cx="1711080" cy="628560"/>
              <a:chOff x="6070320" y="1184400"/>
              <a:chExt cx="1711080" cy="628560"/>
            </a:xfrm>
          </p:grpSpPr>
          <p:sp>
            <p:nvSpPr>
              <p:cNvPr id="1099" name=""/>
              <p:cNvSpPr/>
              <p:nvPr/>
            </p:nvSpPr>
            <p:spPr>
              <a:xfrm>
                <a:off x="6070320" y="1184400"/>
                <a:ext cx="1711080" cy="628560"/>
              </a:xfrm>
              <a:custGeom>
                <a:avLst/>
                <a:gdLst/>
                <a:ahLst/>
                <a:rect l="l" t="t" r="r" b="b"/>
                <a:pathLst>
                  <a:path w="1078" h="514">
                    <a:moveTo>
                      <a:pt x="0" y="0"/>
                    </a:moveTo>
                    <a:lnTo>
                      <a:pt x="985" y="0"/>
                    </a:lnTo>
                    <a:lnTo>
                      <a:pt x="1078" y="257"/>
                    </a:lnTo>
                    <a:lnTo>
                      <a:pt x="985"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100" name=""/>
              <p:cNvSpPr/>
              <p:nvPr/>
            </p:nvSpPr>
            <p:spPr>
              <a:xfrm>
                <a:off x="6268680" y="1219680"/>
                <a:ext cx="1366200" cy="540360"/>
              </a:xfrm>
              <a:prstGeom prst="rect">
                <a:avLst/>
              </a:prstGeom>
              <a:noFill/>
              <a:ln w="0">
                <a:noFill/>
              </a:ln>
            </p:spPr>
            <p:style>
              <a:lnRef idx="0"/>
              <a:fillRef idx="0"/>
              <a:effectRef idx="0"/>
              <a:fontRef idx="minor"/>
            </p:style>
            <p:txBody>
              <a:bodyPr lIns="3960" rIns="3960" tIns="0" bIns="0" anchor="ctr">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Applications</a:t>
                </a:r>
                <a:endParaRPr b="0" lang="en-US" sz="1200" strike="noStrike" u="none">
                  <a:solidFill>
                    <a:srgbClr val="000000"/>
                  </a:solidFill>
                  <a:effectLst/>
                  <a:uFillTx/>
                  <a:latin typeface="Arial"/>
                </a:endParaRPr>
              </a:p>
            </p:txBody>
          </p:sp>
        </p:grpSp>
      </p:grpSp>
      <p:sp>
        <p:nvSpPr>
          <p:cNvPr id="1101" name=""/>
          <p:cNvSpPr/>
          <p:nvPr/>
        </p:nvSpPr>
        <p:spPr>
          <a:xfrm>
            <a:off x="4511520" y="1944720"/>
            <a:ext cx="1484640" cy="166752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Services such as customer support or information management</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Web-hosting services for e-commerce companies</a:t>
            </a:r>
            <a:endParaRPr b="0" lang="en-US" sz="1200" strike="noStrike" u="none">
              <a:solidFill>
                <a:srgbClr val="000000"/>
              </a:solidFill>
              <a:effectLst/>
              <a:uFillTx/>
              <a:latin typeface="Arial"/>
            </a:endParaRPr>
          </a:p>
        </p:txBody>
      </p:sp>
      <p:sp>
        <p:nvSpPr>
          <p:cNvPr id="1102" name=""/>
          <p:cNvSpPr/>
          <p:nvPr/>
        </p:nvSpPr>
        <p:spPr>
          <a:xfrm>
            <a:off x="2949480" y="1944720"/>
            <a:ext cx="1457280" cy="205452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Dial-up or direct connect service to the local network</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ADSL, modem, cable modem or T1/T3 connections to local networks that tie-back to transport providers</a:t>
            </a:r>
            <a:endParaRPr b="0" lang="en-US" sz="1200" strike="noStrike" u="none">
              <a:solidFill>
                <a:srgbClr val="000000"/>
              </a:solidFill>
              <a:effectLst/>
              <a:uFillTx/>
              <a:latin typeface="Arial"/>
            </a:endParaRPr>
          </a:p>
        </p:txBody>
      </p:sp>
      <p:sp>
        <p:nvSpPr>
          <p:cNvPr id="1103" name=""/>
          <p:cNvSpPr/>
          <p:nvPr/>
        </p:nvSpPr>
        <p:spPr>
          <a:xfrm flipH="1">
            <a:off x="1379520" y="4021200"/>
            <a:ext cx="6246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04" name=""/>
          <p:cNvSpPr/>
          <p:nvPr/>
        </p:nvSpPr>
        <p:spPr>
          <a:xfrm flipH="1">
            <a:off x="1379520" y="2776680"/>
            <a:ext cx="6246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05" name=""/>
          <p:cNvSpPr/>
          <p:nvPr/>
        </p:nvSpPr>
        <p:spPr>
          <a:xfrm>
            <a:off x="7867800" y="952560"/>
            <a:ext cx="968400" cy="9684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End user</a:t>
            </a:r>
            <a:endParaRPr b="0" lang="en-US" sz="1200" strike="noStrike" u="none">
              <a:solidFill>
                <a:srgbClr val="000000"/>
              </a:solidFill>
              <a:effectLst/>
              <a:uFillTx/>
              <a:latin typeface="Arial"/>
            </a:endParaRPr>
          </a:p>
        </p:txBody>
      </p:sp>
      <p:sp>
        <p:nvSpPr>
          <p:cNvPr id="1106" name=""/>
          <p:cNvSpPr/>
          <p:nvPr/>
        </p:nvSpPr>
        <p:spPr>
          <a:xfrm>
            <a:off x="1379520" y="4113360"/>
            <a:ext cx="4557600" cy="236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MCI WorldCom (UUNet, ANS, CNS)</a:t>
            </a:r>
            <a:endParaRPr b="0" lang="en-US" sz="1200" strike="noStrike" u="none">
              <a:solidFill>
                <a:srgbClr val="000000"/>
              </a:solidFill>
              <a:effectLst/>
              <a:uFillTx/>
              <a:latin typeface="Arial"/>
            </a:endParaRPr>
          </a:p>
        </p:txBody>
      </p:sp>
      <p:sp>
        <p:nvSpPr>
          <p:cNvPr id="1107" name=""/>
          <p:cNvSpPr/>
          <p:nvPr/>
        </p:nvSpPr>
        <p:spPr>
          <a:xfrm>
            <a:off x="1379520" y="4414680"/>
            <a:ext cx="4557600" cy="236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GTE (BBN)</a:t>
            </a:r>
            <a:endParaRPr b="0" lang="en-US" sz="1200" strike="noStrike" u="none">
              <a:solidFill>
                <a:srgbClr val="000000"/>
              </a:solidFill>
              <a:effectLst/>
              <a:uFillTx/>
              <a:latin typeface="Arial"/>
            </a:endParaRPr>
          </a:p>
        </p:txBody>
      </p:sp>
      <p:sp>
        <p:nvSpPr>
          <p:cNvPr id="1108" name=""/>
          <p:cNvSpPr/>
          <p:nvPr/>
        </p:nvSpPr>
        <p:spPr>
          <a:xfrm>
            <a:off x="1379520" y="4714920"/>
            <a:ext cx="4557600" cy="236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PSINet</a:t>
            </a:r>
            <a:endParaRPr b="0" lang="en-US" sz="1200" strike="noStrike" u="none">
              <a:solidFill>
                <a:srgbClr val="000000"/>
              </a:solidFill>
              <a:effectLst/>
              <a:uFillTx/>
              <a:latin typeface="Arial"/>
            </a:endParaRPr>
          </a:p>
        </p:txBody>
      </p:sp>
      <p:sp>
        <p:nvSpPr>
          <p:cNvPr id="1109" name=""/>
          <p:cNvSpPr/>
          <p:nvPr/>
        </p:nvSpPr>
        <p:spPr>
          <a:xfrm>
            <a:off x="2901960" y="5016600"/>
            <a:ext cx="3035160" cy="236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MindSpring</a:t>
            </a:r>
            <a:endParaRPr b="0" lang="en-US" sz="1200" strike="noStrike" u="none">
              <a:solidFill>
                <a:srgbClr val="000000"/>
              </a:solidFill>
              <a:effectLst/>
              <a:uFillTx/>
              <a:latin typeface="Arial"/>
            </a:endParaRPr>
          </a:p>
        </p:txBody>
      </p:sp>
      <p:sp>
        <p:nvSpPr>
          <p:cNvPr id="1110" name=""/>
          <p:cNvSpPr/>
          <p:nvPr/>
        </p:nvSpPr>
        <p:spPr>
          <a:xfrm>
            <a:off x="2901960" y="5318280"/>
            <a:ext cx="3035160" cy="2379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RBOCs</a:t>
            </a:r>
            <a:endParaRPr b="0" lang="en-US" sz="1200" strike="noStrike" u="none">
              <a:solidFill>
                <a:srgbClr val="000000"/>
              </a:solidFill>
              <a:effectLst/>
              <a:uFillTx/>
              <a:latin typeface="Arial"/>
            </a:endParaRPr>
          </a:p>
        </p:txBody>
      </p:sp>
      <p:sp>
        <p:nvSpPr>
          <p:cNvPr id="1111" name=""/>
          <p:cNvSpPr/>
          <p:nvPr/>
        </p:nvSpPr>
        <p:spPr>
          <a:xfrm>
            <a:off x="4646520" y="5618160"/>
            <a:ext cx="3135240" cy="262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MSN</a:t>
            </a:r>
            <a:endParaRPr b="0" lang="en-US" sz="1200" strike="noStrike" u="none">
              <a:solidFill>
                <a:srgbClr val="000000"/>
              </a:solidFill>
              <a:effectLst/>
              <a:uFillTx/>
              <a:latin typeface="Arial"/>
            </a:endParaRPr>
          </a:p>
        </p:txBody>
      </p:sp>
      <p:sp>
        <p:nvSpPr>
          <p:cNvPr id="1112" name=""/>
          <p:cNvSpPr/>
          <p:nvPr/>
        </p:nvSpPr>
        <p:spPr>
          <a:xfrm>
            <a:off x="4646520" y="5943600"/>
            <a:ext cx="3135240" cy="262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AOL</a:t>
            </a:r>
            <a:endParaRPr b="0" lang="en-US" sz="1200" strike="noStrike" u="none">
              <a:solidFill>
                <a:srgbClr val="000000"/>
              </a:solidFill>
              <a:effectLst/>
              <a:uFillTx/>
              <a:latin typeface="Arial"/>
            </a:endParaRPr>
          </a:p>
        </p:txBody>
      </p:sp>
      <p:grpSp>
        <p:nvGrpSpPr>
          <p:cNvPr id="1113" name=""/>
          <p:cNvGrpSpPr/>
          <p:nvPr/>
        </p:nvGrpSpPr>
        <p:grpSpPr>
          <a:xfrm>
            <a:off x="4646520" y="6270480"/>
            <a:ext cx="3134520" cy="260640"/>
            <a:chOff x="4646520" y="6270480"/>
            <a:chExt cx="3134520" cy="260640"/>
          </a:xfrm>
        </p:grpSpPr>
        <p:sp>
          <p:nvSpPr>
            <p:cNvPr id="1114" name=""/>
            <p:cNvSpPr/>
            <p:nvPr/>
          </p:nvSpPr>
          <p:spPr>
            <a:xfrm>
              <a:off x="4646520" y="6270480"/>
              <a:ext cx="1520640" cy="2606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Exodus</a:t>
              </a:r>
              <a:endParaRPr b="0" lang="en-US" sz="1200" strike="noStrike" u="none">
                <a:solidFill>
                  <a:srgbClr val="000000"/>
                </a:solidFill>
                <a:effectLst/>
                <a:uFillTx/>
                <a:latin typeface="Arial"/>
              </a:endParaRPr>
            </a:p>
          </p:txBody>
        </p:sp>
        <p:sp>
          <p:nvSpPr>
            <p:cNvPr id="1115" name=""/>
            <p:cNvSpPr/>
            <p:nvPr/>
          </p:nvSpPr>
          <p:spPr>
            <a:xfrm>
              <a:off x="6260400" y="6270480"/>
              <a:ext cx="1520640" cy="2606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E-BAY</a:t>
              </a:r>
              <a:endParaRPr b="0" lang="en-US" sz="12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D53B5D3B-F5B8-452D-9E75-CEBC3E9CEEA2}"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6"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U.S. INTERNET ACCESS REVENUE FLOWS 1997</a:t>
            </a:r>
            <a:endParaRPr b="1" lang="en-US" sz="1900" strike="noStrike" u="none">
              <a:solidFill>
                <a:srgbClr val="000000"/>
              </a:solidFill>
              <a:effectLst/>
              <a:uFillTx/>
              <a:latin typeface="Arial"/>
            </a:endParaRPr>
          </a:p>
        </p:txBody>
      </p:sp>
      <p:sp>
        <p:nvSpPr>
          <p:cNvPr id="1117" name=""/>
          <p:cNvSpPr/>
          <p:nvPr/>
        </p:nvSpPr>
        <p:spPr>
          <a:xfrm>
            <a:off x="3424320" y="2192400"/>
            <a:ext cx="0" cy="663480"/>
          </a:xfrm>
          <a:prstGeom prst="line">
            <a:avLst/>
          </a:prstGeom>
          <a:ln w="9360">
            <a:solidFill>
              <a:srgbClr val="000000"/>
            </a:solidFill>
            <a:prstDash val="lg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18" name=""/>
          <p:cNvSpPr/>
          <p:nvPr/>
        </p:nvSpPr>
        <p:spPr>
          <a:xfrm>
            <a:off x="4583160" y="2658960"/>
            <a:ext cx="1008000" cy="1776600"/>
          </a:xfrm>
          <a:custGeom>
            <a:avLst/>
            <a:gdLst/>
            <a:ahLst/>
            <a:rect l="l" t="t" r="r" b="b"/>
            <a:pathLst>
              <a:path w="536" h="944">
                <a:moveTo>
                  <a:pt x="536" y="0"/>
                </a:moveTo>
                <a:lnTo>
                  <a:pt x="48" y="0"/>
                </a:lnTo>
                <a:lnTo>
                  <a:pt x="48" y="232"/>
                </a:lnTo>
                <a:lnTo>
                  <a:pt x="0" y="260"/>
                </a:lnTo>
                <a:lnTo>
                  <a:pt x="48" y="288"/>
                </a:lnTo>
                <a:lnTo>
                  <a:pt x="48" y="944"/>
                </a:ln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119" name=""/>
          <p:cNvSpPr/>
          <p:nvPr/>
        </p:nvSpPr>
        <p:spPr>
          <a:xfrm>
            <a:off x="4432320" y="2389320"/>
            <a:ext cx="1189080" cy="766800"/>
          </a:xfrm>
          <a:custGeom>
            <a:avLst/>
            <a:gdLst/>
            <a:ahLst/>
            <a:rect l="l" t="t" r="r" b="b"/>
            <a:pathLst>
              <a:path w="632" h="408">
                <a:moveTo>
                  <a:pt x="0" y="408"/>
                </a:moveTo>
                <a:lnTo>
                  <a:pt x="0" y="0"/>
                </a:lnTo>
                <a:lnTo>
                  <a:pt x="632" y="0"/>
                </a:ln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120" name=""/>
          <p:cNvSpPr/>
          <p:nvPr/>
        </p:nvSpPr>
        <p:spPr>
          <a:xfrm>
            <a:off x="3995640" y="3156120"/>
            <a:ext cx="1565280" cy="798480"/>
          </a:xfrm>
          <a:custGeom>
            <a:avLst/>
            <a:gdLst/>
            <a:ahLst/>
            <a:rect l="l" t="t" r="r" b="b"/>
            <a:pathLst>
              <a:path w="832" h="424">
                <a:moveTo>
                  <a:pt x="832" y="424"/>
                </a:moveTo>
                <a:lnTo>
                  <a:pt x="472" y="424"/>
                </a:lnTo>
                <a:lnTo>
                  <a:pt x="472" y="0"/>
                </a:lnTo>
                <a:lnTo>
                  <a:pt x="0" y="0"/>
                </a:lnTo>
              </a:path>
            </a:pathLst>
          </a:custGeom>
          <a:noFill/>
          <a:ln w="936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121" name=""/>
          <p:cNvSpPr/>
          <p:nvPr/>
        </p:nvSpPr>
        <p:spPr>
          <a:xfrm flipH="1">
            <a:off x="3995280" y="4421160"/>
            <a:ext cx="1760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22" name=""/>
          <p:cNvSpPr/>
          <p:nvPr/>
        </p:nvSpPr>
        <p:spPr>
          <a:xfrm flipH="1">
            <a:off x="1285560" y="1982880"/>
            <a:ext cx="1762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23" name=""/>
          <p:cNvSpPr/>
          <p:nvPr/>
        </p:nvSpPr>
        <p:spPr>
          <a:xfrm flipH="1">
            <a:off x="3995280" y="1982880"/>
            <a:ext cx="1760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24" name=""/>
          <p:cNvSpPr/>
          <p:nvPr/>
        </p:nvSpPr>
        <p:spPr>
          <a:xfrm flipH="1">
            <a:off x="1285560" y="3171960"/>
            <a:ext cx="1762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25" name=""/>
          <p:cNvSpPr/>
          <p:nvPr/>
        </p:nvSpPr>
        <p:spPr>
          <a:xfrm>
            <a:off x="144360" y="1033560"/>
            <a:ext cx="1148040" cy="44258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Backbone providers</a:t>
            </a:r>
            <a:endParaRPr b="0" lang="en-US" sz="1400" strike="noStrike" u="none">
              <a:solidFill>
                <a:srgbClr val="000000"/>
              </a:solidFill>
              <a:effectLst/>
              <a:uFillTx/>
              <a:latin typeface="Arial"/>
            </a:endParaRPr>
          </a:p>
        </p:txBody>
      </p:sp>
      <p:sp>
        <p:nvSpPr>
          <p:cNvPr id="1126" name=""/>
          <p:cNvSpPr/>
          <p:nvPr/>
        </p:nvSpPr>
        <p:spPr>
          <a:xfrm>
            <a:off x="5511960" y="1033560"/>
            <a:ext cx="1147680" cy="20476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Dial-up market</a:t>
            </a:r>
            <a:endParaRPr b="0" lang="en-US" sz="1400" strike="noStrike" u="none">
              <a:solidFill>
                <a:srgbClr val="000000"/>
              </a:solidFill>
              <a:effectLst/>
              <a:uFillTx/>
              <a:latin typeface="Arial"/>
            </a:endParaRPr>
          </a:p>
        </p:txBody>
      </p:sp>
      <p:sp>
        <p:nvSpPr>
          <p:cNvPr id="1127" name=""/>
          <p:cNvSpPr/>
          <p:nvPr/>
        </p:nvSpPr>
        <p:spPr>
          <a:xfrm>
            <a:off x="5511960" y="3411360"/>
            <a:ext cx="1147680" cy="2048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Dedicated access market</a:t>
            </a:r>
            <a:endParaRPr b="0" lang="en-US" sz="1400" strike="noStrike" u="none">
              <a:solidFill>
                <a:srgbClr val="000000"/>
              </a:solidFill>
              <a:effectLst/>
              <a:uFillTx/>
              <a:latin typeface="Arial"/>
            </a:endParaRPr>
          </a:p>
        </p:txBody>
      </p:sp>
      <p:sp>
        <p:nvSpPr>
          <p:cNvPr id="1128" name=""/>
          <p:cNvSpPr/>
          <p:nvPr/>
        </p:nvSpPr>
        <p:spPr>
          <a:xfrm>
            <a:off x="6840360" y="1033560"/>
            <a:ext cx="1971720" cy="873000"/>
          </a:xfrm>
          <a:prstGeom prst="ellipse">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0" rIns="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129" name=""/>
          <p:cNvSpPr/>
          <p:nvPr/>
        </p:nvSpPr>
        <p:spPr>
          <a:xfrm>
            <a:off x="6840360" y="4330800"/>
            <a:ext cx="1971720" cy="1128600"/>
          </a:xfrm>
          <a:prstGeom prst="ellipse">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0" rIns="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130" name=""/>
          <p:cNvSpPr/>
          <p:nvPr/>
        </p:nvSpPr>
        <p:spPr>
          <a:xfrm flipH="1">
            <a:off x="1285920" y="1214280"/>
            <a:ext cx="42307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31" name=""/>
          <p:cNvSpPr/>
          <p:nvPr/>
        </p:nvSpPr>
        <p:spPr>
          <a:xfrm>
            <a:off x="2847960" y="1665360"/>
            <a:ext cx="1147680" cy="6030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OSPs</a:t>
            </a:r>
            <a:endParaRPr b="0" lang="en-US" sz="1400" strike="noStrike" u="none">
              <a:solidFill>
                <a:srgbClr val="000000"/>
              </a:solidFill>
              <a:effectLst/>
              <a:uFillTx/>
              <a:latin typeface="Arial"/>
            </a:endParaRPr>
          </a:p>
        </p:txBody>
      </p:sp>
      <p:sp>
        <p:nvSpPr>
          <p:cNvPr id="1132" name=""/>
          <p:cNvSpPr/>
          <p:nvPr/>
        </p:nvSpPr>
        <p:spPr>
          <a:xfrm>
            <a:off x="1601640" y="5370480"/>
            <a:ext cx="2243160" cy="963720"/>
          </a:xfrm>
          <a:prstGeom prst="ellipse">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0" rIns="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133" name=""/>
          <p:cNvSpPr/>
          <p:nvPr/>
        </p:nvSpPr>
        <p:spPr>
          <a:xfrm flipH="1">
            <a:off x="1285920" y="5294160"/>
            <a:ext cx="42307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34" name=""/>
          <p:cNvSpPr/>
          <p:nvPr/>
        </p:nvSpPr>
        <p:spPr>
          <a:xfrm flipH="1">
            <a:off x="1285560" y="4421160"/>
            <a:ext cx="1762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35" name=""/>
          <p:cNvSpPr/>
          <p:nvPr/>
        </p:nvSpPr>
        <p:spPr>
          <a:xfrm>
            <a:off x="2847960" y="2855880"/>
            <a:ext cx="1147680" cy="60156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Large ISPs</a:t>
            </a:r>
            <a:endParaRPr b="0" lang="en-US" sz="1400" strike="noStrike" u="none">
              <a:solidFill>
                <a:srgbClr val="000000"/>
              </a:solidFill>
              <a:effectLst/>
              <a:uFillTx/>
              <a:latin typeface="Arial"/>
            </a:endParaRPr>
          </a:p>
        </p:txBody>
      </p:sp>
      <p:sp>
        <p:nvSpPr>
          <p:cNvPr id="1136" name=""/>
          <p:cNvSpPr/>
          <p:nvPr/>
        </p:nvSpPr>
        <p:spPr>
          <a:xfrm>
            <a:off x="2847960" y="4105440"/>
            <a:ext cx="1147680" cy="60156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Small ISPs</a:t>
            </a:r>
            <a:endParaRPr b="0" lang="en-US" sz="1400" strike="noStrike" u="none">
              <a:solidFill>
                <a:srgbClr val="000000"/>
              </a:solidFill>
              <a:effectLst/>
              <a:uFillTx/>
              <a:latin typeface="Arial"/>
            </a:endParaRPr>
          </a:p>
        </p:txBody>
      </p:sp>
      <p:sp>
        <p:nvSpPr>
          <p:cNvPr id="1137" name=""/>
          <p:cNvSpPr/>
          <p:nvPr/>
        </p:nvSpPr>
        <p:spPr>
          <a:xfrm>
            <a:off x="1736640" y="1692360"/>
            <a:ext cx="8038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800-1,000</a:t>
            </a:r>
            <a:endParaRPr b="0" lang="en-US" sz="1400" strike="noStrike" u="none">
              <a:solidFill>
                <a:srgbClr val="000000"/>
              </a:solidFill>
              <a:effectLst/>
              <a:uFillTx/>
              <a:latin typeface="Arial"/>
            </a:endParaRPr>
          </a:p>
        </p:txBody>
      </p:sp>
      <p:sp>
        <p:nvSpPr>
          <p:cNvPr id="1138" name=""/>
          <p:cNvSpPr/>
          <p:nvPr/>
        </p:nvSpPr>
        <p:spPr>
          <a:xfrm>
            <a:off x="1737000" y="2851200"/>
            <a:ext cx="655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150-200</a:t>
            </a:r>
            <a:endParaRPr b="0" lang="en-US" sz="1400" strike="noStrike" u="none">
              <a:solidFill>
                <a:srgbClr val="000000"/>
              </a:solidFill>
              <a:effectLst/>
              <a:uFillTx/>
              <a:latin typeface="Arial"/>
            </a:endParaRPr>
          </a:p>
        </p:txBody>
      </p:sp>
      <p:sp>
        <p:nvSpPr>
          <p:cNvPr id="1139" name=""/>
          <p:cNvSpPr/>
          <p:nvPr/>
        </p:nvSpPr>
        <p:spPr>
          <a:xfrm>
            <a:off x="1737000" y="4100400"/>
            <a:ext cx="655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250-400</a:t>
            </a:r>
            <a:endParaRPr b="0" lang="en-US" sz="1400" strike="noStrike" u="none">
              <a:solidFill>
                <a:srgbClr val="000000"/>
              </a:solidFill>
              <a:effectLst/>
              <a:uFillTx/>
              <a:latin typeface="Arial"/>
            </a:endParaRPr>
          </a:p>
        </p:txBody>
      </p:sp>
      <p:sp>
        <p:nvSpPr>
          <p:cNvPr id="1140" name=""/>
          <p:cNvSpPr/>
          <p:nvPr/>
        </p:nvSpPr>
        <p:spPr>
          <a:xfrm>
            <a:off x="4537440" y="909720"/>
            <a:ext cx="655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300-400</a:t>
            </a:r>
            <a:endParaRPr b="0" lang="en-US" sz="1400" strike="noStrike" u="none">
              <a:solidFill>
                <a:srgbClr val="000000"/>
              </a:solidFill>
              <a:effectLst/>
              <a:uFillTx/>
              <a:latin typeface="Arial"/>
            </a:endParaRPr>
          </a:p>
        </p:txBody>
      </p:sp>
      <p:sp>
        <p:nvSpPr>
          <p:cNvPr id="1141" name=""/>
          <p:cNvSpPr/>
          <p:nvPr/>
        </p:nvSpPr>
        <p:spPr>
          <a:xfrm>
            <a:off x="4538520" y="1692360"/>
            <a:ext cx="4467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2,400</a:t>
            </a:r>
            <a:endParaRPr b="0" lang="en-US" sz="1400" strike="noStrike" u="none">
              <a:solidFill>
                <a:srgbClr val="000000"/>
              </a:solidFill>
              <a:effectLst/>
              <a:uFillTx/>
              <a:latin typeface="Arial"/>
            </a:endParaRPr>
          </a:p>
        </p:txBody>
      </p:sp>
      <p:sp>
        <p:nvSpPr>
          <p:cNvPr id="1142" name=""/>
          <p:cNvSpPr/>
          <p:nvPr/>
        </p:nvSpPr>
        <p:spPr>
          <a:xfrm>
            <a:off x="4537440" y="2084400"/>
            <a:ext cx="655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500-600</a:t>
            </a:r>
            <a:endParaRPr b="0" lang="en-US" sz="1400" strike="noStrike" u="none">
              <a:solidFill>
                <a:srgbClr val="000000"/>
              </a:solidFill>
              <a:effectLst/>
              <a:uFillTx/>
              <a:latin typeface="Arial"/>
            </a:endParaRPr>
          </a:p>
        </p:txBody>
      </p:sp>
      <p:sp>
        <p:nvSpPr>
          <p:cNvPr id="1143" name=""/>
          <p:cNvSpPr/>
          <p:nvPr/>
        </p:nvSpPr>
        <p:spPr>
          <a:xfrm>
            <a:off x="4928760" y="2716200"/>
            <a:ext cx="506160" cy="42732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1,100-</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1,500</a:t>
            </a:r>
            <a:endParaRPr b="0" lang="en-US" sz="1400" strike="noStrike" u="none">
              <a:solidFill>
                <a:srgbClr val="000000"/>
              </a:solidFill>
              <a:effectLst/>
              <a:uFillTx/>
              <a:latin typeface="Arial"/>
            </a:endParaRPr>
          </a:p>
        </p:txBody>
      </p:sp>
      <p:sp>
        <p:nvSpPr>
          <p:cNvPr id="1144" name=""/>
          <p:cNvSpPr/>
          <p:nvPr/>
        </p:nvSpPr>
        <p:spPr>
          <a:xfrm>
            <a:off x="4716720" y="3468600"/>
            <a:ext cx="655200" cy="21384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250-350</a:t>
            </a:r>
            <a:endParaRPr b="0" lang="en-US" sz="1400" strike="noStrike" u="none">
              <a:solidFill>
                <a:srgbClr val="000000"/>
              </a:solidFill>
              <a:effectLst/>
              <a:uFillTx/>
              <a:latin typeface="Arial"/>
            </a:endParaRPr>
          </a:p>
        </p:txBody>
      </p:sp>
      <p:sp>
        <p:nvSpPr>
          <p:cNvPr id="1145" name=""/>
          <p:cNvSpPr/>
          <p:nvPr/>
        </p:nvSpPr>
        <p:spPr>
          <a:xfrm>
            <a:off x="4702320" y="4476600"/>
            <a:ext cx="655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250-350</a:t>
            </a:r>
            <a:endParaRPr b="0" lang="en-US" sz="1400" strike="noStrike" u="none">
              <a:solidFill>
                <a:srgbClr val="000000"/>
              </a:solidFill>
              <a:effectLst/>
              <a:uFillTx/>
              <a:latin typeface="Arial"/>
            </a:endParaRPr>
          </a:p>
        </p:txBody>
      </p:sp>
      <p:sp>
        <p:nvSpPr>
          <p:cNvPr id="1146" name=""/>
          <p:cNvSpPr/>
          <p:nvPr/>
        </p:nvSpPr>
        <p:spPr>
          <a:xfrm>
            <a:off x="4702320" y="5033880"/>
            <a:ext cx="655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500-800</a:t>
            </a:r>
            <a:endParaRPr b="0" lang="en-US" sz="1400" strike="noStrike" u="none">
              <a:solidFill>
                <a:srgbClr val="000000"/>
              </a:solidFill>
              <a:effectLst/>
              <a:uFillTx/>
              <a:latin typeface="Arial"/>
            </a:endParaRPr>
          </a:p>
        </p:txBody>
      </p:sp>
      <p:sp>
        <p:nvSpPr>
          <p:cNvPr id="1147" name=""/>
          <p:cNvSpPr/>
          <p:nvPr/>
        </p:nvSpPr>
        <p:spPr>
          <a:xfrm flipV="1">
            <a:off x="3424320" y="3457080"/>
            <a:ext cx="0" cy="662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48" name=""/>
          <p:cNvSpPr/>
          <p:nvPr/>
        </p:nvSpPr>
        <p:spPr>
          <a:xfrm>
            <a:off x="6842160" y="1254240"/>
            <a:ext cx="1969920" cy="42732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Total dial-up market </a:t>
            </a:r>
            <a:endParaRPr b="0" lang="en-US" sz="14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$4.3 billion-$4.9 billion</a:t>
            </a:r>
            <a:endParaRPr b="0" lang="en-US" sz="1400" strike="noStrike" u="none">
              <a:solidFill>
                <a:srgbClr val="000000"/>
              </a:solidFill>
              <a:effectLst/>
              <a:uFillTx/>
              <a:latin typeface="Arial"/>
            </a:endParaRPr>
          </a:p>
        </p:txBody>
      </p:sp>
      <p:sp>
        <p:nvSpPr>
          <p:cNvPr id="1149" name=""/>
          <p:cNvSpPr/>
          <p:nvPr/>
        </p:nvSpPr>
        <p:spPr>
          <a:xfrm>
            <a:off x="6961320" y="4462560"/>
            <a:ext cx="1728720" cy="8542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Total dedicated access market </a:t>
            </a:r>
            <a:br>
              <a:rPr sz="1400"/>
            </a:br>
            <a:r>
              <a:rPr b="0" lang="en-US" sz="1400" strike="noStrike" u="none">
                <a:solidFill>
                  <a:srgbClr val="000000"/>
                </a:solidFill>
                <a:effectLst/>
                <a:uFillTx/>
                <a:latin typeface="Arial"/>
              </a:rPr>
              <a:t>$1.0 billion-</a:t>
            </a:r>
            <a:br>
              <a:rPr sz="1400"/>
            </a:br>
            <a:r>
              <a:rPr b="0" lang="en-US" sz="1400" strike="noStrike" u="none">
                <a:solidFill>
                  <a:srgbClr val="000000"/>
                </a:solidFill>
                <a:effectLst/>
                <a:uFillTx/>
                <a:latin typeface="Arial"/>
              </a:rPr>
              <a:t>$1.5 billion</a:t>
            </a:r>
            <a:endParaRPr b="0" lang="en-US" sz="1400" strike="noStrike" u="none">
              <a:solidFill>
                <a:srgbClr val="000000"/>
              </a:solidFill>
              <a:effectLst/>
              <a:uFillTx/>
              <a:latin typeface="Arial"/>
            </a:endParaRPr>
          </a:p>
        </p:txBody>
      </p:sp>
      <p:sp>
        <p:nvSpPr>
          <p:cNvPr id="1150" name=""/>
          <p:cNvSpPr/>
          <p:nvPr/>
        </p:nvSpPr>
        <p:spPr>
          <a:xfrm>
            <a:off x="1805040" y="5527800"/>
            <a:ext cx="1834920" cy="64080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Wholesale access market $0.8 billion-$1.2 billion</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8E241416-824E-4F2E-A91C-2C4900A93292}"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1" name=""/>
          <p:cNvSpPr/>
          <p:nvPr/>
        </p:nvSpPr>
        <p:spPr>
          <a:xfrm>
            <a:off x="2847960" y="4386240"/>
            <a:ext cx="2076480" cy="6480"/>
          </a:xfrm>
          <a:prstGeom prst="line">
            <a:avLst/>
          </a:prstGeom>
          <a:ln w="9360">
            <a:solidFill>
              <a:srgbClr val="909090"/>
            </a:solidFill>
            <a:prstDash val="sysDot"/>
            <a:miter/>
          </a:ln>
        </p:spPr>
        <p:style>
          <a:lnRef idx="0"/>
          <a:fillRef idx="0"/>
          <a:effectRef idx="0"/>
          <a:fontRef idx="minor"/>
        </p:style>
        <p:txBody>
          <a:bodyPr lIns="90000" rIns="90000" tIns="-40320" bIns="-40320" anchor="ctr">
            <a:noAutofit/>
          </a:bodyPr>
          <a:p>
            <a:endParaRPr b="0" lang="en-US" sz="2400" strike="noStrike" u="none">
              <a:solidFill>
                <a:srgbClr val="000000"/>
              </a:solidFill>
              <a:effectLst/>
              <a:uFillTx/>
              <a:latin typeface="Arial"/>
            </a:endParaRPr>
          </a:p>
        </p:txBody>
      </p:sp>
      <p:sp>
        <p:nvSpPr>
          <p:cNvPr id="1152" name=""/>
          <p:cNvSpPr/>
          <p:nvPr/>
        </p:nvSpPr>
        <p:spPr>
          <a:xfrm>
            <a:off x="1908000" y="5367240"/>
            <a:ext cx="3000600" cy="268560"/>
          </a:xfrm>
          <a:prstGeom prst="line">
            <a:avLst/>
          </a:prstGeom>
          <a:ln w="9360">
            <a:solidFill>
              <a:srgbClr val="90909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53" name=""/>
          <p:cNvSpPr/>
          <p:nvPr/>
        </p:nvSpPr>
        <p:spPr>
          <a:xfrm flipV="1">
            <a:off x="2625840" y="2970000"/>
            <a:ext cx="2270160" cy="476280"/>
          </a:xfrm>
          <a:prstGeom prst="line">
            <a:avLst/>
          </a:prstGeom>
          <a:ln w="9360">
            <a:solidFill>
              <a:srgbClr val="90909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54" name=""/>
          <p:cNvSpPr/>
          <p:nvPr/>
        </p:nvSpPr>
        <p:spPr>
          <a:xfrm flipV="1">
            <a:off x="2819520" y="3801600"/>
            <a:ext cx="2173320" cy="9720"/>
          </a:xfrm>
          <a:prstGeom prst="line">
            <a:avLst/>
          </a:prstGeom>
          <a:ln w="9360">
            <a:solidFill>
              <a:srgbClr val="909090"/>
            </a:solidFill>
            <a:prstDash val="sysDot"/>
            <a:miter/>
          </a:ln>
        </p:spPr>
        <p:style>
          <a:lnRef idx="0"/>
          <a:fillRef idx="0"/>
          <a:effectRef idx="0"/>
          <a:fontRef idx="minor"/>
        </p:style>
        <p:txBody>
          <a:bodyPr lIns="90000" rIns="90000" tIns="-37080" bIns="-37080" anchor="ctr">
            <a:noAutofit/>
          </a:bodyPr>
          <a:p>
            <a:endParaRPr b="0" lang="en-US" sz="2400" strike="noStrike" u="none">
              <a:solidFill>
                <a:srgbClr val="000000"/>
              </a:solidFill>
              <a:effectLst/>
              <a:uFillTx/>
              <a:latin typeface="Arial"/>
            </a:endParaRPr>
          </a:p>
        </p:txBody>
      </p:sp>
      <p:sp>
        <p:nvSpPr>
          <p:cNvPr id="1155" name="PlaceHolder 1"/>
          <p:cNvSpPr>
            <a:spLocks noGrp="1"/>
          </p:cNvSpPr>
          <p:nvPr>
            <p:ph type="title"/>
          </p:nvPr>
        </p:nvSpPr>
        <p:spPr>
          <a:xfrm>
            <a:off x="138240" y="232920"/>
            <a:ext cx="8686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RESIDENTIAL MARKET FOR INTERNET ACCESS IS HIGHLY CONCENTRATED</a:t>
            </a:r>
            <a:endParaRPr b="1" lang="en-US" sz="1900" strike="noStrike" u="none">
              <a:solidFill>
                <a:srgbClr val="000000"/>
              </a:solidFill>
              <a:effectLst/>
              <a:uFillTx/>
              <a:latin typeface="Arial"/>
            </a:endParaRPr>
          </a:p>
        </p:txBody>
      </p:sp>
      <p:graphicFrame>
        <p:nvGraphicFramePr>
          <p:cNvPr id="1156" name=""/>
          <p:cNvGraphicFramePr/>
          <p:nvPr/>
        </p:nvGraphicFramePr>
        <p:xfrm>
          <a:off x="441360" y="3019320"/>
          <a:ext cx="2657520" cy="2502000"/>
        </p:xfrm>
        <a:graphic>
          <a:graphicData uri="http://schemas.openxmlformats.org/presentationml/2006/ole">
            <p:oleObj r:id="rId1" spid="">
              <p:embed/>
              <p:pic>
                <p:nvPicPr>
                  <p:cNvPr id="1157" name="" descr=""/>
                  <p:cNvPicPr/>
                  <p:nvPr/>
                </p:nvPicPr>
                <p:blipFill>
                  <a:blip r:embed="rId2"/>
                  <a:stretch/>
                </p:blipFill>
                <p:spPr>
                  <a:xfrm>
                    <a:off x="441360" y="3019320"/>
                    <a:ext cx="2657520" cy="2502000"/>
                  </a:xfrm>
                  <a:prstGeom prst="rect">
                    <a:avLst/>
                  </a:prstGeom>
                  <a:noFill/>
                  <a:ln w="0">
                    <a:noFill/>
                  </a:ln>
                </p:spPr>
              </p:pic>
            </p:oleObj>
          </a:graphicData>
        </a:graphic>
      </p:graphicFrame>
      <p:sp>
        <p:nvSpPr>
          <p:cNvPr id="1158" name=""/>
          <p:cNvSpPr/>
          <p:nvPr/>
        </p:nvSpPr>
        <p:spPr>
          <a:xfrm>
            <a:off x="4916520" y="4386240"/>
            <a:ext cx="3868560" cy="1250640"/>
          </a:xfrm>
          <a:prstGeom prst="rect">
            <a:avLst/>
          </a:prstGeom>
          <a:solidFill>
            <a:srgbClr val="ffffff"/>
          </a:solidFill>
          <a:ln w="9360">
            <a:solidFill>
              <a:srgbClr val="000000"/>
            </a:solidFill>
            <a:miter/>
          </a:ln>
          <a:effectLst>
            <a:outerShdw dist="53966" dir="2700000" blurRad="0" rotWithShape="0">
              <a:srgbClr val="000000"/>
            </a:outerShdw>
          </a:effectLst>
        </p:spPr>
        <p:style>
          <a:lnRef idx="0"/>
          <a:fillRef idx="0"/>
          <a:effectRef idx="0"/>
          <a:fontRef idx="minor"/>
        </p:style>
        <p:txBody>
          <a:bodyPr lIns="90000" rIns="90000" tIns="91440" bIns="9144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Total ISPs</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ISPs serving “other” </a:t>
            </a:r>
            <a:br>
              <a:rPr sz="1400"/>
            </a:br>
            <a:r>
              <a:rPr b="0" lang="en-US" sz="1400" strike="noStrike" u="none">
                <a:solidFill>
                  <a:srgbClr val="000000"/>
                </a:solidFill>
                <a:effectLst/>
                <a:uFillTx/>
                <a:latin typeface="Arial"/>
              </a:rPr>
              <a:t>category</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Average customer </a:t>
            </a:r>
            <a:br>
              <a:rPr sz="1400"/>
            </a:br>
            <a:r>
              <a:rPr b="0" lang="en-US" sz="1400" strike="noStrike" u="none">
                <a:solidFill>
                  <a:srgbClr val="000000"/>
                </a:solidFill>
                <a:effectLst/>
                <a:uFillTx/>
                <a:latin typeface="Arial"/>
              </a:rPr>
              <a:t>base for other category</a:t>
            </a:r>
            <a:endParaRPr b="0" lang="en-US" sz="1400" strike="noStrike" u="none">
              <a:solidFill>
                <a:srgbClr val="000000"/>
              </a:solidFill>
              <a:effectLst/>
              <a:uFillTx/>
              <a:latin typeface="Arial"/>
            </a:endParaRPr>
          </a:p>
        </p:txBody>
      </p:sp>
      <p:sp>
        <p:nvSpPr>
          <p:cNvPr id="1159" name=""/>
          <p:cNvSpPr/>
          <p:nvPr/>
        </p:nvSpPr>
        <p:spPr>
          <a:xfrm>
            <a:off x="7134120" y="4425840"/>
            <a:ext cx="1609920" cy="1159200"/>
          </a:xfrm>
          <a:prstGeom prst="rect">
            <a:avLst/>
          </a:prstGeom>
          <a:noFill/>
          <a:ln w="0">
            <a:noFill/>
          </a:ln>
        </p:spPr>
        <p:style>
          <a:lnRef idx="0"/>
          <a:fillRef idx="0"/>
          <a:effectRef idx="0"/>
          <a:fontRef idx="minor"/>
        </p:style>
        <p:txBody>
          <a:bodyPr lIns="0" rIns="90000" tIns="9144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5,028</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5,018</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1,018 subscribers/ISP</a:t>
            </a:r>
            <a:endParaRPr b="0" lang="en-US" sz="1400" strike="noStrike" u="none">
              <a:solidFill>
                <a:srgbClr val="000000"/>
              </a:solidFill>
              <a:effectLst/>
              <a:uFillTx/>
              <a:latin typeface="Arial"/>
            </a:endParaRPr>
          </a:p>
        </p:txBody>
      </p:sp>
      <p:sp>
        <p:nvSpPr>
          <p:cNvPr id="1160" name=""/>
          <p:cNvSpPr/>
          <p:nvPr/>
        </p:nvSpPr>
        <p:spPr>
          <a:xfrm>
            <a:off x="4916520" y="2975040"/>
            <a:ext cx="3868560" cy="823680"/>
          </a:xfrm>
          <a:prstGeom prst="rect">
            <a:avLst/>
          </a:prstGeom>
          <a:solidFill>
            <a:srgbClr val="ffffff"/>
          </a:solidFill>
          <a:ln w="9360">
            <a:solidFill>
              <a:srgbClr val="000000"/>
            </a:solidFill>
            <a:miter/>
          </a:ln>
          <a:effectLst>
            <a:outerShdw dist="53966" dir="2700000" blurRad="0" rotWithShape="0">
              <a:srgbClr val="000000"/>
            </a:outerShdw>
          </a:effectLst>
        </p:spPr>
        <p:style>
          <a:lnRef idx="0"/>
          <a:fillRef idx="0"/>
          <a:effectRef idx="0"/>
          <a:fontRef idx="minor"/>
        </p:style>
        <p:txBody>
          <a:bodyPr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Mindspring and Earthlink merged in October 1999 in an attempt to achieve scale in an increasingly concentrated market</a:t>
            </a:r>
            <a:endParaRPr b="0" lang="en-US" sz="1400" strike="noStrike" u="none">
              <a:solidFill>
                <a:srgbClr val="000000"/>
              </a:solidFill>
              <a:effectLst/>
              <a:uFillTx/>
              <a:latin typeface="Arial"/>
            </a:endParaRPr>
          </a:p>
        </p:txBody>
      </p:sp>
      <p:sp>
        <p:nvSpPr>
          <p:cNvPr id="1161" name=""/>
          <p:cNvSpPr/>
          <p:nvPr/>
        </p:nvSpPr>
        <p:spPr>
          <a:xfrm>
            <a:off x="165960" y="4211640"/>
            <a:ext cx="3574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AOL</a:t>
            </a:r>
            <a:endParaRPr b="0" lang="en-US" sz="1400" strike="noStrike" u="none">
              <a:solidFill>
                <a:srgbClr val="000000"/>
              </a:solidFill>
              <a:effectLst/>
              <a:uFillTx/>
              <a:latin typeface="Arial"/>
            </a:endParaRPr>
          </a:p>
        </p:txBody>
      </p:sp>
      <p:sp>
        <p:nvSpPr>
          <p:cNvPr id="1162" name=""/>
          <p:cNvSpPr/>
          <p:nvPr/>
        </p:nvSpPr>
        <p:spPr>
          <a:xfrm>
            <a:off x="2781000" y="4865760"/>
            <a:ext cx="4467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Other</a:t>
            </a:r>
            <a:endParaRPr b="0" lang="en-US" sz="1400" strike="noStrike" u="none">
              <a:solidFill>
                <a:srgbClr val="000000"/>
              </a:solidFill>
              <a:effectLst/>
              <a:uFillTx/>
              <a:latin typeface="Arial"/>
            </a:endParaRPr>
          </a:p>
        </p:txBody>
      </p:sp>
      <p:sp>
        <p:nvSpPr>
          <p:cNvPr id="1163" name=""/>
          <p:cNvSpPr/>
          <p:nvPr/>
        </p:nvSpPr>
        <p:spPr>
          <a:xfrm>
            <a:off x="154440" y="1268280"/>
            <a:ext cx="3826440" cy="42732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Residential Internet access market, U.S. 1998</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100% = 27,173,000</a:t>
            </a:r>
            <a:endParaRPr b="0" lang="en-US" sz="1400" strike="noStrike" u="none">
              <a:solidFill>
                <a:srgbClr val="000000"/>
              </a:solidFill>
              <a:effectLst/>
              <a:uFillTx/>
              <a:latin typeface="Arial"/>
            </a:endParaRPr>
          </a:p>
        </p:txBody>
      </p:sp>
      <p:sp>
        <p:nvSpPr>
          <p:cNvPr id="1164" name=""/>
          <p:cNvSpPr/>
          <p:nvPr/>
        </p:nvSpPr>
        <p:spPr>
          <a:xfrm>
            <a:off x="2301480" y="2438280"/>
            <a:ext cx="387000" cy="2138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RCN</a:t>
            </a:r>
            <a:endParaRPr b="0" lang="en-US" sz="1400" strike="noStrike" u="none">
              <a:solidFill>
                <a:srgbClr val="000000"/>
              </a:solidFill>
              <a:effectLst/>
              <a:uFillTx/>
              <a:latin typeface="Arial"/>
            </a:endParaRPr>
          </a:p>
        </p:txBody>
      </p:sp>
      <p:sp>
        <p:nvSpPr>
          <p:cNvPr id="1165" name=""/>
          <p:cNvSpPr/>
          <p:nvPr/>
        </p:nvSpPr>
        <p:spPr>
          <a:xfrm>
            <a:off x="2146320" y="2220840"/>
            <a:ext cx="605160" cy="2138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Prodigy</a:t>
            </a:r>
            <a:endParaRPr b="0" lang="en-US" sz="1400" strike="noStrike" u="none">
              <a:solidFill>
                <a:srgbClr val="000000"/>
              </a:solidFill>
              <a:effectLst/>
              <a:uFillTx/>
              <a:latin typeface="Arial"/>
            </a:endParaRPr>
          </a:p>
        </p:txBody>
      </p:sp>
      <p:sp>
        <p:nvSpPr>
          <p:cNvPr id="1166" name=""/>
          <p:cNvSpPr/>
          <p:nvPr/>
        </p:nvSpPr>
        <p:spPr>
          <a:xfrm>
            <a:off x="2048400" y="2001960"/>
            <a:ext cx="367200" cy="2138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GTE</a:t>
            </a:r>
            <a:endParaRPr b="0" lang="en-US" sz="1400" strike="noStrike" u="none">
              <a:solidFill>
                <a:srgbClr val="000000"/>
              </a:solidFill>
              <a:effectLst/>
              <a:uFillTx/>
              <a:latin typeface="Arial"/>
            </a:endParaRPr>
          </a:p>
        </p:txBody>
      </p:sp>
      <p:sp>
        <p:nvSpPr>
          <p:cNvPr id="1167" name=""/>
          <p:cNvSpPr/>
          <p:nvPr/>
        </p:nvSpPr>
        <p:spPr>
          <a:xfrm>
            <a:off x="1783440" y="1816200"/>
            <a:ext cx="456480" cy="2138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AT&amp;T</a:t>
            </a:r>
            <a:endParaRPr b="0" lang="en-US" sz="1400" strike="noStrike" u="none">
              <a:solidFill>
                <a:srgbClr val="000000"/>
              </a:solidFill>
              <a:effectLst/>
              <a:uFillTx/>
              <a:latin typeface="Arial"/>
            </a:endParaRPr>
          </a:p>
        </p:txBody>
      </p:sp>
      <p:sp>
        <p:nvSpPr>
          <p:cNvPr id="1168" name=""/>
          <p:cNvSpPr/>
          <p:nvPr/>
        </p:nvSpPr>
        <p:spPr>
          <a:xfrm>
            <a:off x="2419200" y="2682720"/>
            <a:ext cx="367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SBC</a:t>
            </a:r>
            <a:endParaRPr b="0" lang="en-US" sz="1400" strike="noStrike" u="none">
              <a:solidFill>
                <a:srgbClr val="000000"/>
              </a:solidFill>
              <a:effectLst/>
              <a:uFillTx/>
              <a:latin typeface="Arial"/>
            </a:endParaRPr>
          </a:p>
        </p:txBody>
      </p:sp>
      <p:sp>
        <p:nvSpPr>
          <p:cNvPr id="1169" name=""/>
          <p:cNvSpPr/>
          <p:nvPr/>
        </p:nvSpPr>
        <p:spPr>
          <a:xfrm>
            <a:off x="2493000" y="2901960"/>
            <a:ext cx="12420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Excite @ Home</a:t>
            </a:r>
            <a:endParaRPr b="0" lang="en-US" sz="1400" strike="noStrike" u="none">
              <a:solidFill>
                <a:srgbClr val="000000"/>
              </a:solidFill>
              <a:effectLst/>
              <a:uFillTx/>
              <a:latin typeface="Arial"/>
            </a:endParaRPr>
          </a:p>
        </p:txBody>
      </p:sp>
      <p:sp>
        <p:nvSpPr>
          <p:cNvPr id="1170" name=""/>
          <p:cNvSpPr/>
          <p:nvPr/>
        </p:nvSpPr>
        <p:spPr>
          <a:xfrm>
            <a:off x="2541600" y="3111480"/>
            <a:ext cx="7639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BellSouth</a:t>
            </a:r>
            <a:endParaRPr b="0" lang="en-US" sz="1400" strike="noStrike" u="none">
              <a:solidFill>
                <a:srgbClr val="000000"/>
              </a:solidFill>
              <a:effectLst/>
              <a:uFillTx/>
              <a:latin typeface="Arial"/>
            </a:endParaRPr>
          </a:p>
        </p:txBody>
      </p:sp>
      <p:sp>
        <p:nvSpPr>
          <p:cNvPr id="1171" name=""/>
          <p:cNvSpPr/>
          <p:nvPr/>
        </p:nvSpPr>
        <p:spPr>
          <a:xfrm>
            <a:off x="2824200" y="3454560"/>
            <a:ext cx="16160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Mindspring/Earthlink</a:t>
            </a:r>
            <a:endParaRPr b="0" lang="en-US" sz="1400" strike="noStrike" u="none">
              <a:solidFill>
                <a:srgbClr val="000000"/>
              </a:solidFill>
              <a:effectLst/>
              <a:uFillTx/>
              <a:latin typeface="Arial"/>
            </a:endParaRPr>
          </a:p>
        </p:txBody>
      </p:sp>
      <p:sp>
        <p:nvSpPr>
          <p:cNvPr id="1172" name=""/>
          <p:cNvSpPr/>
          <p:nvPr/>
        </p:nvSpPr>
        <p:spPr>
          <a:xfrm>
            <a:off x="2990160" y="3997440"/>
            <a:ext cx="397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MSN</a:t>
            </a:r>
            <a:endParaRPr b="0" lang="en-US" sz="1400" strike="noStrike" u="none">
              <a:solidFill>
                <a:srgbClr val="000000"/>
              </a:solidFill>
              <a:effectLst/>
              <a:uFillTx/>
              <a:latin typeface="Arial"/>
            </a:endParaRPr>
          </a:p>
        </p:txBody>
      </p:sp>
      <p:sp>
        <p:nvSpPr>
          <p:cNvPr id="1173" name=""/>
          <p:cNvSpPr/>
          <p:nvPr/>
        </p:nvSpPr>
        <p:spPr>
          <a:xfrm flipV="1">
            <a:off x="1809720" y="2020680"/>
            <a:ext cx="0" cy="11602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74" name=""/>
          <p:cNvSpPr/>
          <p:nvPr/>
        </p:nvSpPr>
        <p:spPr>
          <a:xfrm flipV="1">
            <a:off x="2076480" y="2198160"/>
            <a:ext cx="0" cy="10400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75" name=""/>
          <p:cNvSpPr/>
          <p:nvPr/>
        </p:nvSpPr>
        <p:spPr>
          <a:xfrm flipV="1">
            <a:off x="2219400" y="2435400"/>
            <a:ext cx="0" cy="852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76" name=""/>
          <p:cNvSpPr/>
          <p:nvPr/>
        </p:nvSpPr>
        <p:spPr>
          <a:xfrm flipV="1">
            <a:off x="2362320" y="2654280"/>
            <a:ext cx="0" cy="6811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77" name=""/>
          <p:cNvSpPr/>
          <p:nvPr/>
        </p:nvSpPr>
        <p:spPr>
          <a:xfrm>
            <a:off x="2352240" y="3282840"/>
            <a:ext cx="997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1178" name=""/>
          <p:cNvSpPr/>
          <p:nvPr/>
        </p:nvSpPr>
        <p:spPr>
          <a:xfrm>
            <a:off x="2314080" y="3416400"/>
            <a:ext cx="997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1179" name=""/>
          <p:cNvSpPr/>
          <p:nvPr/>
        </p:nvSpPr>
        <p:spPr>
          <a:xfrm>
            <a:off x="2466360" y="3368520"/>
            <a:ext cx="997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1180" name=""/>
          <p:cNvSpPr/>
          <p:nvPr/>
        </p:nvSpPr>
        <p:spPr>
          <a:xfrm flipV="1">
            <a:off x="2562120" y="3315960"/>
            <a:ext cx="0" cy="1429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81" name=""/>
          <p:cNvSpPr/>
          <p:nvPr/>
        </p:nvSpPr>
        <p:spPr>
          <a:xfrm flipV="1">
            <a:off x="2457360" y="2906640"/>
            <a:ext cx="0" cy="4190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82" name=""/>
          <p:cNvSpPr/>
          <p:nvPr/>
        </p:nvSpPr>
        <p:spPr>
          <a:xfrm flipV="1">
            <a:off x="2505240" y="3116160"/>
            <a:ext cx="0" cy="2858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BF1FC13E-F8C6-41CC-BF5C-90C4BBB5207E}"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3" name="PlaceHolder 1"/>
          <p:cNvSpPr>
            <a:spLocks noGrp="1"/>
          </p:cNvSpPr>
          <p:nvPr>
            <p:ph type="title"/>
          </p:nvPr>
        </p:nvSpPr>
        <p:spPr>
          <a:xfrm>
            <a:off x="138240" y="232920"/>
            <a:ext cx="8686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BUSINESS ISP MARKET IS JUST AS CONCENTRATED AS THE RESIDENTIAL MARKET</a:t>
            </a:r>
            <a:endParaRPr b="1" lang="en-US" sz="1900" strike="noStrike" u="none">
              <a:solidFill>
                <a:srgbClr val="000000"/>
              </a:solidFill>
              <a:effectLst/>
              <a:uFillTx/>
              <a:latin typeface="Arial"/>
            </a:endParaRPr>
          </a:p>
        </p:txBody>
      </p:sp>
      <p:sp>
        <p:nvSpPr>
          <p:cNvPr id="1184" name="McK Footnote"/>
          <p:cNvSpPr/>
          <p:nvPr/>
        </p:nvSpPr>
        <p:spPr>
          <a:xfrm>
            <a:off x="138240" y="6237720"/>
            <a:ext cx="8686800" cy="39168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Excludes wholesale</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IDC</a:t>
            </a:r>
            <a:endParaRPr b="0" lang="en-US" sz="1200" strike="noStrike" u="none">
              <a:solidFill>
                <a:srgbClr val="000000"/>
              </a:solidFill>
              <a:effectLst/>
              <a:uFillTx/>
              <a:latin typeface="Arial"/>
            </a:endParaRPr>
          </a:p>
        </p:txBody>
      </p:sp>
      <p:graphicFrame>
        <p:nvGraphicFramePr>
          <p:cNvPr id="1185" name=""/>
          <p:cNvGraphicFramePr/>
          <p:nvPr/>
        </p:nvGraphicFramePr>
        <p:xfrm>
          <a:off x="3075120" y="1919160"/>
          <a:ext cx="2955960" cy="3016440"/>
        </p:xfrm>
        <a:graphic>
          <a:graphicData uri="http://schemas.openxmlformats.org/presentationml/2006/ole">
            <p:oleObj r:id="rId1" spid="">
              <p:embed/>
              <p:pic>
                <p:nvPicPr>
                  <p:cNvPr id="1186" name="" descr=""/>
                  <p:cNvPicPr/>
                  <p:nvPr/>
                </p:nvPicPr>
                <p:blipFill>
                  <a:blip r:embed="rId2"/>
                  <a:stretch/>
                </p:blipFill>
                <p:spPr>
                  <a:xfrm>
                    <a:off x="3075120" y="1919160"/>
                    <a:ext cx="2955960" cy="3016440"/>
                  </a:xfrm>
                  <a:prstGeom prst="rect">
                    <a:avLst/>
                  </a:prstGeom>
                  <a:noFill/>
                  <a:ln w="0">
                    <a:noFill/>
                  </a:ln>
                </p:spPr>
              </p:pic>
            </p:oleObj>
          </a:graphicData>
        </a:graphic>
      </p:graphicFrame>
      <p:sp>
        <p:nvSpPr>
          <p:cNvPr id="1187" name=""/>
          <p:cNvSpPr/>
          <p:nvPr/>
        </p:nvSpPr>
        <p:spPr>
          <a:xfrm>
            <a:off x="5607720" y="2311560"/>
            <a:ext cx="5356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UUNet</a:t>
            </a:r>
            <a:endParaRPr b="0" lang="en-US" sz="1400" strike="noStrike" u="none">
              <a:solidFill>
                <a:srgbClr val="000000"/>
              </a:solidFill>
              <a:effectLst/>
              <a:uFillTx/>
              <a:latin typeface="Arial"/>
            </a:endParaRPr>
          </a:p>
        </p:txBody>
      </p:sp>
      <p:sp>
        <p:nvSpPr>
          <p:cNvPr id="1188" name=""/>
          <p:cNvSpPr/>
          <p:nvPr/>
        </p:nvSpPr>
        <p:spPr>
          <a:xfrm>
            <a:off x="4359600" y="4951440"/>
            <a:ext cx="4665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Sprint</a:t>
            </a:r>
            <a:endParaRPr b="0" lang="en-US" sz="1400" strike="noStrike" u="none">
              <a:solidFill>
                <a:srgbClr val="000000"/>
              </a:solidFill>
              <a:effectLst/>
              <a:uFillTx/>
              <a:latin typeface="Arial"/>
            </a:endParaRPr>
          </a:p>
        </p:txBody>
      </p:sp>
      <p:sp>
        <p:nvSpPr>
          <p:cNvPr id="1189" name=""/>
          <p:cNvSpPr/>
          <p:nvPr/>
        </p:nvSpPr>
        <p:spPr>
          <a:xfrm>
            <a:off x="2636640" y="2792520"/>
            <a:ext cx="4467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Other</a:t>
            </a:r>
            <a:endParaRPr b="0" lang="en-US" sz="1400" strike="noStrike" u="none">
              <a:solidFill>
                <a:srgbClr val="000000"/>
              </a:solidFill>
              <a:effectLst/>
              <a:uFillTx/>
              <a:latin typeface="Arial"/>
            </a:endParaRPr>
          </a:p>
        </p:txBody>
      </p:sp>
      <p:sp>
        <p:nvSpPr>
          <p:cNvPr id="1190" name=""/>
          <p:cNvSpPr/>
          <p:nvPr/>
        </p:nvSpPr>
        <p:spPr>
          <a:xfrm>
            <a:off x="5842800" y="3805200"/>
            <a:ext cx="1586160" cy="42732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AT&amp;T/CERFnet/</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IBM Global Network</a:t>
            </a:r>
            <a:endParaRPr b="0" lang="en-US" sz="1400" strike="noStrike" u="none">
              <a:solidFill>
                <a:srgbClr val="000000"/>
              </a:solidFill>
              <a:effectLst/>
              <a:uFillTx/>
              <a:latin typeface="Arial"/>
            </a:endParaRPr>
          </a:p>
        </p:txBody>
      </p:sp>
      <p:sp>
        <p:nvSpPr>
          <p:cNvPr id="1191" name=""/>
          <p:cNvSpPr/>
          <p:nvPr/>
        </p:nvSpPr>
        <p:spPr>
          <a:xfrm>
            <a:off x="5139360" y="4611600"/>
            <a:ext cx="367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GTE</a:t>
            </a:r>
            <a:endParaRPr b="0" lang="en-US" sz="1400" strike="noStrike" u="none">
              <a:solidFill>
                <a:srgbClr val="000000"/>
              </a:solidFill>
              <a:effectLst/>
              <a:uFillTx/>
              <a:latin typeface="Arial"/>
            </a:endParaRPr>
          </a:p>
        </p:txBody>
      </p:sp>
      <p:sp>
        <p:nvSpPr>
          <p:cNvPr id="1192" name=""/>
          <p:cNvSpPr/>
          <p:nvPr/>
        </p:nvSpPr>
        <p:spPr>
          <a:xfrm>
            <a:off x="4694760" y="4768920"/>
            <a:ext cx="5360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PSInet</a:t>
            </a:r>
            <a:endParaRPr b="0" lang="en-US" sz="1400" strike="noStrike" u="none">
              <a:solidFill>
                <a:srgbClr val="000000"/>
              </a:solidFill>
              <a:effectLst/>
              <a:uFillTx/>
              <a:latin typeface="Arial"/>
            </a:endParaRPr>
          </a:p>
        </p:txBody>
      </p:sp>
      <p:sp>
        <p:nvSpPr>
          <p:cNvPr id="1193" name=""/>
          <p:cNvSpPr/>
          <p:nvPr/>
        </p:nvSpPr>
        <p:spPr>
          <a:xfrm>
            <a:off x="4118040" y="5178600"/>
            <a:ext cx="755640" cy="4273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Cable &amp; wireless</a:t>
            </a:r>
            <a:endParaRPr b="0" lang="en-US" sz="1400" strike="noStrike" u="none">
              <a:solidFill>
                <a:srgbClr val="000000"/>
              </a:solidFill>
              <a:effectLst/>
              <a:uFillTx/>
              <a:latin typeface="Arial"/>
            </a:endParaRPr>
          </a:p>
        </p:txBody>
      </p:sp>
      <p:sp>
        <p:nvSpPr>
          <p:cNvPr id="1194" name=""/>
          <p:cNvSpPr/>
          <p:nvPr/>
        </p:nvSpPr>
        <p:spPr>
          <a:xfrm>
            <a:off x="1928160" y="4478400"/>
            <a:ext cx="2111400" cy="8542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Frontier Global Center       </a:t>
            </a:r>
            <a:endParaRPr b="0" lang="en-US" sz="1400" strike="noStrike" u="none">
              <a:solidFill>
                <a:srgbClr val="000000"/>
              </a:solidFill>
              <a:effectLst/>
              <a:uFillTx/>
              <a:latin typeface="Arial"/>
            </a:endParaRPr>
          </a:p>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QWEST     </a:t>
            </a:r>
            <a:endParaRPr b="0" lang="en-US" sz="1400" strike="noStrike" u="none">
              <a:solidFill>
                <a:srgbClr val="000000"/>
              </a:solidFill>
              <a:effectLst/>
              <a:uFillTx/>
              <a:latin typeface="Arial"/>
            </a:endParaRPr>
          </a:p>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Concentric </a:t>
            </a:r>
            <a:endParaRPr b="0" lang="en-US" sz="1400" strike="noStrike" u="none">
              <a:solidFill>
                <a:srgbClr val="000000"/>
              </a:solidFill>
              <a:effectLst/>
              <a:uFillTx/>
              <a:latin typeface="Arial"/>
            </a:endParaRPr>
          </a:p>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Verio</a:t>
            </a:r>
            <a:endParaRPr b="0" lang="en-US" sz="1400" strike="noStrike" u="none">
              <a:solidFill>
                <a:srgbClr val="000000"/>
              </a:solidFill>
              <a:effectLst/>
              <a:uFillTx/>
              <a:latin typeface="Arial"/>
            </a:endParaRPr>
          </a:p>
        </p:txBody>
      </p:sp>
      <p:sp>
        <p:nvSpPr>
          <p:cNvPr id="1195" name=""/>
          <p:cNvSpPr/>
          <p:nvPr/>
        </p:nvSpPr>
        <p:spPr>
          <a:xfrm>
            <a:off x="1935000" y="1474560"/>
            <a:ext cx="4695840" cy="42732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Business ISP market share, U.S. 1999 revenues*</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100% = $5,268 million</a:t>
            </a:r>
            <a:endParaRPr b="0" lang="en-US" sz="1400" strike="noStrike" u="none">
              <a:solidFill>
                <a:srgbClr val="000000"/>
              </a:solidFill>
              <a:effectLst/>
              <a:uFillTx/>
              <a:latin typeface="Arial"/>
            </a:endParaRPr>
          </a:p>
        </p:txBody>
      </p:sp>
      <p:sp>
        <p:nvSpPr>
          <p:cNvPr id="1196" name=""/>
          <p:cNvSpPr/>
          <p:nvPr/>
        </p:nvSpPr>
        <p:spPr>
          <a:xfrm>
            <a:off x="4410000" y="4648320"/>
            <a:ext cx="0" cy="3045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97" name=""/>
          <p:cNvSpPr/>
          <p:nvPr/>
        </p:nvSpPr>
        <p:spPr>
          <a:xfrm>
            <a:off x="4172040" y="4619520"/>
            <a:ext cx="0" cy="5335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98" name=""/>
          <p:cNvSpPr/>
          <p:nvPr/>
        </p:nvSpPr>
        <p:spPr>
          <a:xfrm>
            <a:off x="4010040" y="4572000"/>
            <a:ext cx="0" cy="5716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99" name=""/>
          <p:cNvSpPr/>
          <p:nvPr/>
        </p:nvSpPr>
        <p:spPr>
          <a:xfrm>
            <a:off x="3868200" y="4332240"/>
            <a:ext cx="99720" cy="21384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1200" name=""/>
          <p:cNvSpPr/>
          <p:nvPr/>
        </p:nvSpPr>
        <p:spPr>
          <a:xfrm>
            <a:off x="3753720" y="4284720"/>
            <a:ext cx="997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1201" name=""/>
          <p:cNvSpPr/>
          <p:nvPr/>
        </p:nvSpPr>
        <p:spPr>
          <a:xfrm>
            <a:off x="3668040" y="4246560"/>
            <a:ext cx="997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1202" name=""/>
          <p:cNvSpPr/>
          <p:nvPr/>
        </p:nvSpPr>
        <p:spPr>
          <a:xfrm>
            <a:off x="3716280" y="4770360"/>
            <a:ext cx="360" cy="21276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1203" name=""/>
          <p:cNvSpPr/>
          <p:nvPr/>
        </p:nvSpPr>
        <p:spPr>
          <a:xfrm>
            <a:off x="3886200" y="4524480"/>
            <a:ext cx="0" cy="380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04" name=""/>
          <p:cNvSpPr/>
          <p:nvPr/>
        </p:nvSpPr>
        <p:spPr>
          <a:xfrm>
            <a:off x="3743280" y="4476600"/>
            <a:ext cx="0" cy="200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05" name=""/>
          <p:cNvSpPr/>
          <p:nvPr/>
        </p:nvSpPr>
        <p:spPr>
          <a:xfrm>
            <a:off x="3657600" y="4390920"/>
            <a:ext cx="0" cy="1335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382E6835-508E-4F09-BEC3-03C9D51457B8}"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6" name="PlaceHolder 1"/>
          <p:cNvSpPr>
            <a:spLocks noGrp="1"/>
          </p:cNvSpPr>
          <p:nvPr>
            <p:ph type="title"/>
          </p:nvPr>
        </p:nvSpPr>
        <p:spPr>
          <a:xfrm>
            <a:off x="138240" y="232920"/>
            <a:ext cx="8686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RESIDENTIAL INTERNET USERS ARE CONCENTRATED IN CERTAIN LARGE STATES</a:t>
            </a:r>
            <a:endParaRPr b="1" lang="en-US" sz="1900" strike="noStrike" u="none">
              <a:solidFill>
                <a:srgbClr val="000000"/>
              </a:solidFill>
              <a:effectLst/>
              <a:uFillTx/>
              <a:latin typeface="Arial"/>
            </a:endParaRPr>
          </a:p>
        </p:txBody>
      </p:sp>
      <p:sp>
        <p:nvSpPr>
          <p:cNvPr id="1207" name="McK Footnote"/>
          <p:cNvSpPr/>
          <p:nvPr/>
        </p:nvSpPr>
        <p:spPr>
          <a:xfrm>
            <a:off x="138240" y="6263280"/>
            <a:ext cx="8686800" cy="36612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National Telecommunications and Information Administration (NTIA); U.S. Census Bureau (based on Dec. 1998 data)</a:t>
            </a:r>
            <a:endParaRPr b="0" lang="en-US" sz="1200" strike="noStrike" u="none">
              <a:solidFill>
                <a:srgbClr val="000000"/>
              </a:solidFill>
              <a:effectLst/>
              <a:uFillTx/>
              <a:latin typeface="Arial"/>
            </a:endParaRPr>
          </a:p>
        </p:txBody>
      </p:sp>
      <p:sp>
        <p:nvSpPr>
          <p:cNvPr id="1208" name=""/>
          <p:cNvSpPr/>
          <p:nvPr/>
        </p:nvSpPr>
        <p:spPr>
          <a:xfrm flipV="1">
            <a:off x="2820960" y="1345680"/>
            <a:ext cx="1523880" cy="118764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09" name=""/>
          <p:cNvSpPr/>
          <p:nvPr/>
        </p:nvSpPr>
        <p:spPr>
          <a:xfrm>
            <a:off x="2820960" y="3701880"/>
            <a:ext cx="1536840" cy="181008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1210" name=""/>
          <p:cNvGraphicFramePr/>
          <p:nvPr/>
        </p:nvGraphicFramePr>
        <p:xfrm>
          <a:off x="932040" y="2506680"/>
          <a:ext cx="2060280" cy="2228760"/>
        </p:xfrm>
        <a:graphic>
          <a:graphicData uri="http://schemas.openxmlformats.org/presentationml/2006/ole">
            <p:oleObj r:id="rId1" spid="">
              <p:embed/>
              <p:pic>
                <p:nvPicPr>
                  <p:cNvPr id="1211" name="" descr=""/>
                  <p:cNvPicPr/>
                  <p:nvPr/>
                </p:nvPicPr>
                <p:blipFill>
                  <a:blip r:embed="rId2"/>
                  <a:stretch/>
                </p:blipFill>
                <p:spPr>
                  <a:xfrm>
                    <a:off x="932040" y="2506680"/>
                    <a:ext cx="2060280" cy="2228760"/>
                  </a:xfrm>
                  <a:prstGeom prst="rect">
                    <a:avLst/>
                  </a:prstGeom>
                  <a:noFill/>
                  <a:ln w="0">
                    <a:noFill/>
                  </a:ln>
                </p:spPr>
              </p:pic>
            </p:oleObj>
          </a:graphicData>
        </a:graphic>
      </p:graphicFrame>
      <p:sp>
        <p:nvSpPr>
          <p:cNvPr id="1212" name=""/>
          <p:cNvSpPr/>
          <p:nvPr/>
        </p:nvSpPr>
        <p:spPr>
          <a:xfrm>
            <a:off x="527760" y="2915280"/>
            <a:ext cx="555840" cy="42732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Top 10</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states</a:t>
            </a:r>
            <a:endParaRPr b="0" lang="en-US" sz="1400" strike="noStrike" u="none">
              <a:solidFill>
                <a:srgbClr val="000000"/>
              </a:solidFill>
              <a:effectLst/>
              <a:uFillTx/>
              <a:latin typeface="Arial"/>
            </a:endParaRPr>
          </a:p>
        </p:txBody>
      </p:sp>
      <p:sp>
        <p:nvSpPr>
          <p:cNvPr id="1213" name=""/>
          <p:cNvSpPr/>
          <p:nvPr/>
        </p:nvSpPr>
        <p:spPr>
          <a:xfrm>
            <a:off x="528840" y="3945600"/>
            <a:ext cx="476280" cy="42732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Other</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states</a:t>
            </a:r>
            <a:endParaRPr b="0" lang="en-US" sz="1400" strike="noStrike" u="none">
              <a:solidFill>
                <a:srgbClr val="000000"/>
              </a:solidFill>
              <a:effectLst/>
              <a:uFillTx/>
              <a:latin typeface="Arial"/>
            </a:endParaRPr>
          </a:p>
        </p:txBody>
      </p:sp>
      <p:sp>
        <p:nvSpPr>
          <p:cNvPr id="1214" name=""/>
          <p:cNvSpPr/>
          <p:nvPr/>
        </p:nvSpPr>
        <p:spPr>
          <a:xfrm>
            <a:off x="441000" y="2084400"/>
            <a:ext cx="610560" cy="2138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100% =</a:t>
            </a:r>
            <a:endParaRPr b="0" lang="en-US" sz="1400" strike="noStrike" u="none">
              <a:solidFill>
                <a:srgbClr val="000000"/>
              </a:solidFill>
              <a:effectLst/>
              <a:uFillTx/>
              <a:latin typeface="Arial"/>
            </a:endParaRPr>
          </a:p>
        </p:txBody>
      </p:sp>
      <p:sp>
        <p:nvSpPr>
          <p:cNvPr id="1215" name=""/>
          <p:cNvSpPr/>
          <p:nvPr/>
        </p:nvSpPr>
        <p:spPr>
          <a:xfrm>
            <a:off x="1195560" y="2084400"/>
            <a:ext cx="685800" cy="42732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103.7 million</a:t>
            </a:r>
            <a:endParaRPr b="0" lang="en-US" sz="1400" strike="noStrike" u="none">
              <a:solidFill>
                <a:srgbClr val="000000"/>
              </a:solidFill>
              <a:effectLst/>
              <a:uFillTx/>
              <a:latin typeface="Arial"/>
            </a:endParaRPr>
          </a:p>
        </p:txBody>
      </p:sp>
      <p:sp>
        <p:nvSpPr>
          <p:cNvPr id="1216" name=""/>
          <p:cNvSpPr/>
          <p:nvPr/>
        </p:nvSpPr>
        <p:spPr>
          <a:xfrm>
            <a:off x="2184480" y="2084400"/>
            <a:ext cx="674640" cy="42732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27.2 million</a:t>
            </a:r>
            <a:endParaRPr b="0" lang="en-US" sz="1400" strike="noStrike" u="none">
              <a:solidFill>
                <a:srgbClr val="000000"/>
              </a:solidFill>
              <a:effectLst/>
              <a:uFillTx/>
              <a:latin typeface="Arial"/>
            </a:endParaRPr>
          </a:p>
        </p:txBody>
      </p:sp>
      <p:sp>
        <p:nvSpPr>
          <p:cNvPr id="1217" name=""/>
          <p:cNvSpPr/>
          <p:nvPr/>
        </p:nvSpPr>
        <p:spPr>
          <a:xfrm>
            <a:off x="1152000" y="4765680"/>
            <a:ext cx="575640" cy="42732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House-</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holds</a:t>
            </a:r>
            <a:endParaRPr b="0" lang="en-US" sz="1400" strike="noStrike" u="none">
              <a:solidFill>
                <a:srgbClr val="000000"/>
              </a:solidFill>
              <a:effectLst/>
              <a:uFillTx/>
              <a:latin typeface="Arial"/>
            </a:endParaRPr>
          </a:p>
        </p:txBody>
      </p:sp>
      <p:sp>
        <p:nvSpPr>
          <p:cNvPr id="1218" name=""/>
          <p:cNvSpPr/>
          <p:nvPr/>
        </p:nvSpPr>
        <p:spPr>
          <a:xfrm>
            <a:off x="2141640" y="4765680"/>
            <a:ext cx="972000" cy="6408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House-</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holds</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with Internet</a:t>
            </a:r>
            <a:endParaRPr b="0" lang="en-US" sz="1400" strike="noStrike" u="none">
              <a:solidFill>
                <a:srgbClr val="000000"/>
              </a:solidFill>
              <a:effectLst/>
              <a:uFillTx/>
              <a:latin typeface="Arial"/>
            </a:endParaRPr>
          </a:p>
        </p:txBody>
      </p:sp>
      <p:sp>
        <p:nvSpPr>
          <p:cNvPr id="1219" name=""/>
          <p:cNvSpPr/>
          <p:nvPr/>
        </p:nvSpPr>
        <p:spPr>
          <a:xfrm>
            <a:off x="442800" y="1346040"/>
            <a:ext cx="3181320" cy="6408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U.S. residential Internet penetration, December 1998</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Percent</a:t>
            </a:r>
            <a:endParaRPr b="0" lang="en-US" sz="1400" strike="noStrike" u="none">
              <a:solidFill>
                <a:srgbClr val="000000"/>
              </a:solidFill>
              <a:effectLst/>
              <a:uFillTx/>
              <a:latin typeface="Arial"/>
            </a:endParaRPr>
          </a:p>
        </p:txBody>
      </p:sp>
      <p:sp>
        <p:nvSpPr>
          <p:cNvPr id="1220" name=""/>
          <p:cNvSpPr/>
          <p:nvPr/>
        </p:nvSpPr>
        <p:spPr>
          <a:xfrm>
            <a:off x="4338000" y="1401840"/>
            <a:ext cx="11901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Top 10 states</a:t>
            </a: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sp>
        <p:nvSpPr>
          <p:cNvPr id="1221" name=""/>
          <p:cNvSpPr/>
          <p:nvPr/>
        </p:nvSpPr>
        <p:spPr>
          <a:xfrm>
            <a:off x="4343400" y="1800360"/>
            <a:ext cx="9349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California</a:t>
            </a:r>
            <a:endParaRPr b="0" lang="en-US" sz="1400" strike="noStrike" u="none">
              <a:solidFill>
                <a:srgbClr val="000000"/>
              </a:solidFill>
              <a:effectLst/>
              <a:uFillTx/>
              <a:latin typeface="Arial"/>
            </a:endParaRPr>
          </a:p>
        </p:txBody>
      </p:sp>
      <p:sp>
        <p:nvSpPr>
          <p:cNvPr id="1222" name=""/>
          <p:cNvSpPr/>
          <p:nvPr/>
        </p:nvSpPr>
        <p:spPr>
          <a:xfrm>
            <a:off x="4343400" y="2176560"/>
            <a:ext cx="9349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Texas</a:t>
            </a:r>
            <a:endParaRPr b="0" lang="en-US" sz="1400" strike="noStrike" u="none">
              <a:solidFill>
                <a:srgbClr val="000000"/>
              </a:solidFill>
              <a:effectLst/>
              <a:uFillTx/>
              <a:latin typeface="Arial"/>
            </a:endParaRPr>
          </a:p>
        </p:txBody>
      </p:sp>
      <p:sp>
        <p:nvSpPr>
          <p:cNvPr id="1223" name=""/>
          <p:cNvSpPr/>
          <p:nvPr/>
        </p:nvSpPr>
        <p:spPr>
          <a:xfrm>
            <a:off x="4343400" y="2554200"/>
            <a:ext cx="9349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Florida</a:t>
            </a:r>
            <a:endParaRPr b="0" lang="en-US" sz="1400" strike="noStrike" u="none">
              <a:solidFill>
                <a:srgbClr val="000000"/>
              </a:solidFill>
              <a:effectLst/>
              <a:uFillTx/>
              <a:latin typeface="Arial"/>
            </a:endParaRPr>
          </a:p>
        </p:txBody>
      </p:sp>
      <p:sp>
        <p:nvSpPr>
          <p:cNvPr id="1224" name=""/>
          <p:cNvSpPr/>
          <p:nvPr/>
        </p:nvSpPr>
        <p:spPr>
          <a:xfrm>
            <a:off x="4343400" y="2932200"/>
            <a:ext cx="9349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New York</a:t>
            </a:r>
            <a:endParaRPr b="0" lang="en-US" sz="1400" strike="noStrike" u="none">
              <a:solidFill>
                <a:srgbClr val="000000"/>
              </a:solidFill>
              <a:effectLst/>
              <a:uFillTx/>
              <a:latin typeface="Arial"/>
            </a:endParaRPr>
          </a:p>
        </p:txBody>
      </p:sp>
      <p:sp>
        <p:nvSpPr>
          <p:cNvPr id="1225" name=""/>
          <p:cNvSpPr/>
          <p:nvPr/>
        </p:nvSpPr>
        <p:spPr>
          <a:xfrm>
            <a:off x="4343400" y="3309840"/>
            <a:ext cx="9349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Illinois</a:t>
            </a:r>
            <a:endParaRPr b="0" lang="en-US" sz="1400" strike="noStrike" u="none">
              <a:solidFill>
                <a:srgbClr val="000000"/>
              </a:solidFill>
              <a:effectLst/>
              <a:uFillTx/>
              <a:latin typeface="Arial"/>
            </a:endParaRPr>
          </a:p>
        </p:txBody>
      </p:sp>
      <p:sp>
        <p:nvSpPr>
          <p:cNvPr id="1226" name=""/>
          <p:cNvSpPr/>
          <p:nvPr/>
        </p:nvSpPr>
        <p:spPr>
          <a:xfrm>
            <a:off x="4343400" y="3686040"/>
            <a:ext cx="1055520" cy="4273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Pennsylvania</a:t>
            </a:r>
            <a:endParaRPr b="0" lang="en-US" sz="1400" strike="noStrike" u="none">
              <a:solidFill>
                <a:srgbClr val="000000"/>
              </a:solidFill>
              <a:effectLst/>
              <a:uFillTx/>
              <a:latin typeface="Arial"/>
            </a:endParaRPr>
          </a:p>
        </p:txBody>
      </p:sp>
      <p:sp>
        <p:nvSpPr>
          <p:cNvPr id="1227" name=""/>
          <p:cNvSpPr/>
          <p:nvPr/>
        </p:nvSpPr>
        <p:spPr>
          <a:xfrm>
            <a:off x="4343400" y="4064040"/>
            <a:ext cx="9349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Ohio</a:t>
            </a:r>
            <a:endParaRPr b="0" lang="en-US" sz="1400" strike="noStrike" u="none">
              <a:solidFill>
                <a:srgbClr val="000000"/>
              </a:solidFill>
              <a:effectLst/>
              <a:uFillTx/>
              <a:latin typeface="Arial"/>
            </a:endParaRPr>
          </a:p>
        </p:txBody>
      </p:sp>
      <p:sp>
        <p:nvSpPr>
          <p:cNvPr id="1228" name=""/>
          <p:cNvSpPr/>
          <p:nvPr/>
        </p:nvSpPr>
        <p:spPr>
          <a:xfrm>
            <a:off x="4343400" y="4441680"/>
            <a:ext cx="9349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Michigan</a:t>
            </a:r>
            <a:endParaRPr b="0" lang="en-US" sz="1400" strike="noStrike" u="none">
              <a:solidFill>
                <a:srgbClr val="000000"/>
              </a:solidFill>
              <a:effectLst/>
              <a:uFillTx/>
              <a:latin typeface="Arial"/>
            </a:endParaRPr>
          </a:p>
        </p:txBody>
      </p:sp>
      <p:sp>
        <p:nvSpPr>
          <p:cNvPr id="1229" name=""/>
          <p:cNvSpPr/>
          <p:nvPr/>
        </p:nvSpPr>
        <p:spPr>
          <a:xfrm>
            <a:off x="4343400" y="4819680"/>
            <a:ext cx="9349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New Jersey</a:t>
            </a:r>
            <a:endParaRPr b="0" lang="en-US" sz="1400" strike="noStrike" u="none">
              <a:solidFill>
                <a:srgbClr val="000000"/>
              </a:solidFill>
              <a:effectLst/>
              <a:uFillTx/>
              <a:latin typeface="Arial"/>
            </a:endParaRPr>
          </a:p>
        </p:txBody>
      </p:sp>
      <p:sp>
        <p:nvSpPr>
          <p:cNvPr id="1230" name=""/>
          <p:cNvSpPr/>
          <p:nvPr/>
        </p:nvSpPr>
        <p:spPr>
          <a:xfrm>
            <a:off x="4343400" y="5197320"/>
            <a:ext cx="10555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Washington</a:t>
            </a:r>
            <a:endParaRPr b="0" lang="en-US" sz="1400" strike="noStrike" u="none">
              <a:solidFill>
                <a:srgbClr val="000000"/>
              </a:solidFill>
              <a:effectLst/>
              <a:uFillTx/>
              <a:latin typeface="Arial"/>
            </a:endParaRPr>
          </a:p>
        </p:txBody>
      </p:sp>
      <p:graphicFrame>
        <p:nvGraphicFramePr>
          <p:cNvPr id="1231" name=""/>
          <p:cNvGraphicFramePr/>
          <p:nvPr/>
        </p:nvGraphicFramePr>
        <p:xfrm>
          <a:off x="5651640" y="1687680"/>
          <a:ext cx="2814480" cy="3876480"/>
        </p:xfrm>
        <a:graphic>
          <a:graphicData uri="http://schemas.openxmlformats.org/presentationml/2006/ole">
            <p:oleObj r:id="rId3" spid="">
              <p:embed/>
              <p:pic>
                <p:nvPicPr>
                  <p:cNvPr id="1232" name="" descr=""/>
                  <p:cNvPicPr/>
                  <p:nvPr/>
                </p:nvPicPr>
                <p:blipFill>
                  <a:blip r:embed="rId4"/>
                  <a:stretch/>
                </p:blipFill>
                <p:spPr>
                  <a:xfrm>
                    <a:off x="5651640" y="1687680"/>
                    <a:ext cx="2814480" cy="3876480"/>
                  </a:xfrm>
                  <a:prstGeom prst="rect">
                    <a:avLst/>
                  </a:prstGeom>
                  <a:noFill/>
                  <a:ln w="0">
                    <a:noFill/>
                  </a:ln>
                </p:spPr>
              </p:pic>
            </p:oleObj>
          </a:graphicData>
        </a:graphic>
      </p:graphicFrame>
      <p:sp>
        <p:nvSpPr>
          <p:cNvPr id="1233" name=""/>
          <p:cNvSpPr/>
          <p:nvPr/>
        </p:nvSpPr>
        <p:spPr>
          <a:xfrm>
            <a:off x="5669640" y="1219320"/>
            <a:ext cx="2645640" cy="42732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Number of Internet households</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Thousands</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77DC9058-CAF8-40A2-9C12-E3E2B51F143F}"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4" name="PlaceHolder 1"/>
          <p:cNvSpPr>
            <a:spLocks noGrp="1"/>
          </p:cNvSpPr>
          <p:nvPr>
            <p:ph type="title"/>
          </p:nvPr>
        </p:nvSpPr>
        <p:spPr>
          <a:xfrm>
            <a:off x="137880" y="232920"/>
            <a:ext cx="704988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BROADBAND USERS WILL MOST LIKELY BE SPLIT BETWEEN CABLE AND DSL ACCESS PROVIDERS</a:t>
            </a:r>
            <a:endParaRPr b="1" lang="en-US" sz="1900" strike="noStrike" u="none">
              <a:solidFill>
                <a:srgbClr val="000000"/>
              </a:solidFill>
              <a:effectLst/>
              <a:uFillTx/>
              <a:latin typeface="Arial"/>
            </a:endParaRPr>
          </a:p>
        </p:txBody>
      </p:sp>
      <p:sp>
        <p:nvSpPr>
          <p:cNvPr id="1235" name="McK Footnote"/>
          <p:cNvSpPr/>
          <p:nvPr/>
        </p:nvSpPr>
        <p:spPr>
          <a:xfrm>
            <a:off x="138240" y="6446160"/>
            <a:ext cx="8686800" cy="18324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Sanford-Bernstein/McKinsey analysis</a:t>
            </a:r>
            <a:endParaRPr b="0" lang="en-US" sz="1200" strike="noStrike" u="none">
              <a:solidFill>
                <a:srgbClr val="000000"/>
              </a:solidFill>
              <a:effectLst/>
              <a:uFillTx/>
              <a:latin typeface="Arial"/>
            </a:endParaRPr>
          </a:p>
        </p:txBody>
      </p:sp>
      <p:grpSp>
        <p:nvGrpSpPr>
          <p:cNvPr id="1236" name=""/>
          <p:cNvGrpSpPr/>
          <p:nvPr/>
        </p:nvGrpSpPr>
        <p:grpSpPr>
          <a:xfrm>
            <a:off x="6948360" y="787320"/>
            <a:ext cx="1873800" cy="183240"/>
            <a:chOff x="6948360" y="787320"/>
            <a:chExt cx="1873800" cy="183240"/>
          </a:xfrm>
        </p:grpSpPr>
        <p:sp>
          <p:nvSpPr>
            <p:cNvPr id="1237" name=""/>
            <p:cNvSpPr/>
            <p:nvPr/>
          </p:nvSpPr>
          <p:spPr>
            <a:xfrm>
              <a:off x="6948360" y="79200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38" name="McK Footnote"/>
            <p:cNvSpPr/>
            <p:nvPr/>
          </p:nvSpPr>
          <p:spPr>
            <a:xfrm>
              <a:off x="7254360" y="787320"/>
              <a:ext cx="1567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Broadband subscribers</a:t>
              </a:r>
              <a:endParaRPr b="0" lang="en-US" sz="1200" strike="noStrike" u="none">
                <a:solidFill>
                  <a:srgbClr val="000000"/>
                </a:solidFill>
                <a:effectLst/>
                <a:uFillTx/>
                <a:latin typeface="Arial"/>
              </a:endParaRPr>
            </a:p>
          </p:txBody>
        </p:sp>
      </p:grpSp>
      <p:sp>
        <p:nvSpPr>
          <p:cNvPr id="1239" name=""/>
          <p:cNvSpPr/>
          <p:nvPr/>
        </p:nvSpPr>
        <p:spPr>
          <a:xfrm>
            <a:off x="1677960" y="2478240"/>
            <a:ext cx="93816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200" strike="noStrike" u="none">
                <a:solidFill>
                  <a:srgbClr val="000000"/>
                </a:solidFill>
                <a:effectLst/>
                <a:uFillTx/>
                <a:latin typeface="Arial"/>
              </a:rPr>
              <a:t>CAGR = 9%</a:t>
            </a:r>
            <a:endParaRPr b="0" lang="en-US" sz="1200" strike="noStrike" u="none">
              <a:solidFill>
                <a:srgbClr val="000000"/>
              </a:solidFill>
              <a:effectLst/>
              <a:uFillTx/>
              <a:latin typeface="Arial"/>
            </a:endParaRPr>
          </a:p>
        </p:txBody>
      </p:sp>
      <p:sp>
        <p:nvSpPr>
          <p:cNvPr id="1240" name=""/>
          <p:cNvSpPr/>
          <p:nvPr/>
        </p:nvSpPr>
        <p:spPr>
          <a:xfrm flipV="1">
            <a:off x="542880" y="2239560"/>
            <a:ext cx="3822840" cy="96516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41" name=""/>
          <p:cNvSpPr/>
          <p:nvPr/>
        </p:nvSpPr>
        <p:spPr>
          <a:xfrm>
            <a:off x="4759200" y="2479680"/>
            <a:ext cx="532080" cy="18324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200" strike="noStrike" u="none">
                <a:solidFill>
                  <a:srgbClr val="000000"/>
                </a:solidFill>
                <a:effectLst/>
                <a:uFillTx/>
                <a:latin typeface="Arial"/>
              </a:rPr>
              <a:t>CAGR</a:t>
            </a:r>
            <a:endParaRPr b="0" lang="en-US" sz="1200" strike="noStrike" u="none">
              <a:solidFill>
                <a:srgbClr val="000000"/>
              </a:solidFill>
              <a:effectLst/>
              <a:uFillTx/>
              <a:latin typeface="Arial"/>
            </a:endParaRPr>
          </a:p>
        </p:txBody>
      </p:sp>
      <p:sp>
        <p:nvSpPr>
          <p:cNvPr id="1242" name=""/>
          <p:cNvSpPr/>
          <p:nvPr/>
        </p:nvSpPr>
        <p:spPr>
          <a:xfrm>
            <a:off x="4759200" y="4425840"/>
            <a:ext cx="532080" cy="18324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200" strike="noStrike" u="none">
                <a:solidFill>
                  <a:srgbClr val="000000"/>
                </a:solidFill>
                <a:effectLst/>
                <a:uFillTx/>
                <a:latin typeface="Arial"/>
              </a:rPr>
              <a:t>+72</a:t>
            </a:r>
            <a:endParaRPr b="0" lang="en-US" sz="1200" strike="noStrike" u="none">
              <a:solidFill>
                <a:srgbClr val="000000"/>
              </a:solidFill>
              <a:effectLst/>
              <a:uFillTx/>
              <a:latin typeface="Arial"/>
            </a:endParaRPr>
          </a:p>
        </p:txBody>
      </p:sp>
      <p:sp>
        <p:nvSpPr>
          <p:cNvPr id="1243" name=""/>
          <p:cNvSpPr/>
          <p:nvPr/>
        </p:nvSpPr>
        <p:spPr>
          <a:xfrm>
            <a:off x="4759200" y="3262320"/>
            <a:ext cx="532080" cy="18324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200" strike="noStrike" u="none">
                <a:solidFill>
                  <a:srgbClr val="000000"/>
                </a:solidFill>
                <a:effectLst/>
                <a:uFillTx/>
                <a:latin typeface="Arial"/>
              </a:rPr>
              <a:t>-1%</a:t>
            </a:r>
            <a:endParaRPr b="0" lang="en-US" sz="1200" strike="noStrike" u="none">
              <a:solidFill>
                <a:srgbClr val="000000"/>
              </a:solidFill>
              <a:effectLst/>
              <a:uFillTx/>
              <a:latin typeface="Arial"/>
            </a:endParaRPr>
          </a:p>
        </p:txBody>
      </p:sp>
      <p:sp>
        <p:nvSpPr>
          <p:cNvPr id="1244" name=""/>
          <p:cNvSpPr/>
          <p:nvPr/>
        </p:nvSpPr>
        <p:spPr>
          <a:xfrm>
            <a:off x="4772160" y="2679840"/>
            <a:ext cx="444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1245" name=""/>
          <p:cNvGraphicFramePr/>
          <p:nvPr/>
        </p:nvGraphicFramePr>
        <p:xfrm>
          <a:off x="174600" y="2262240"/>
          <a:ext cx="4521240" cy="3076560"/>
        </p:xfrm>
        <a:graphic>
          <a:graphicData uri="http://schemas.openxmlformats.org/presentationml/2006/ole">
            <p:oleObj r:id="rId1" spid="">
              <p:embed/>
              <p:pic>
                <p:nvPicPr>
                  <p:cNvPr id="1246" name="" descr=""/>
                  <p:cNvPicPr/>
                  <p:nvPr/>
                </p:nvPicPr>
                <p:blipFill>
                  <a:blip r:embed="rId2"/>
                  <a:stretch/>
                </p:blipFill>
                <p:spPr>
                  <a:xfrm>
                    <a:off x="174600" y="2262240"/>
                    <a:ext cx="4521240" cy="3076560"/>
                  </a:xfrm>
                  <a:prstGeom prst="rect">
                    <a:avLst/>
                  </a:prstGeom>
                  <a:noFill/>
                  <a:ln w="0">
                    <a:noFill/>
                  </a:ln>
                </p:spPr>
              </p:pic>
            </p:oleObj>
          </a:graphicData>
        </a:graphic>
      </p:graphicFrame>
      <p:sp>
        <p:nvSpPr>
          <p:cNvPr id="1247" name=""/>
          <p:cNvSpPr/>
          <p:nvPr/>
        </p:nvSpPr>
        <p:spPr>
          <a:xfrm>
            <a:off x="165240" y="1801800"/>
            <a:ext cx="2919240" cy="3661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Residential Internet subscribers, U.S.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Millions of households</a:t>
            </a:r>
            <a:endParaRPr b="0" lang="en-US" sz="1200" strike="noStrike" u="none">
              <a:solidFill>
                <a:srgbClr val="000000"/>
              </a:solidFill>
              <a:effectLst/>
              <a:uFillTx/>
              <a:latin typeface="Arial"/>
            </a:endParaRPr>
          </a:p>
        </p:txBody>
      </p:sp>
      <p:sp>
        <p:nvSpPr>
          <p:cNvPr id="1248" name=""/>
          <p:cNvSpPr/>
          <p:nvPr/>
        </p:nvSpPr>
        <p:spPr>
          <a:xfrm>
            <a:off x="5829480" y="1619280"/>
            <a:ext cx="3128760" cy="549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Residential broadband market share, U.S.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2004 projections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100% = 28.6 million households</a:t>
            </a:r>
            <a:endParaRPr b="0" lang="en-US" sz="1200" strike="noStrike" u="none">
              <a:solidFill>
                <a:srgbClr val="000000"/>
              </a:solidFill>
              <a:effectLst/>
              <a:uFillTx/>
              <a:latin typeface="Arial"/>
            </a:endParaRPr>
          </a:p>
        </p:txBody>
      </p:sp>
      <p:graphicFrame>
        <p:nvGraphicFramePr>
          <p:cNvPr id="1249" name=""/>
          <p:cNvGraphicFramePr/>
          <p:nvPr/>
        </p:nvGraphicFramePr>
        <p:xfrm>
          <a:off x="6083280" y="2833560"/>
          <a:ext cx="2144880" cy="2181240"/>
        </p:xfrm>
        <a:graphic>
          <a:graphicData uri="http://schemas.openxmlformats.org/presentationml/2006/ole">
            <p:oleObj r:id="rId3" spid="">
              <p:embed/>
              <p:pic>
                <p:nvPicPr>
                  <p:cNvPr id="1250" name="" descr=""/>
                  <p:cNvPicPr/>
                  <p:nvPr/>
                </p:nvPicPr>
                <p:blipFill>
                  <a:blip r:embed="rId4"/>
                  <a:stretch/>
                </p:blipFill>
                <p:spPr>
                  <a:xfrm>
                    <a:off x="6083280" y="2833560"/>
                    <a:ext cx="2144880" cy="2181240"/>
                  </a:xfrm>
                  <a:prstGeom prst="rect">
                    <a:avLst/>
                  </a:prstGeom>
                  <a:noFill/>
                  <a:ln w="0">
                    <a:noFill/>
                  </a:ln>
                </p:spPr>
              </p:pic>
            </p:oleObj>
          </a:graphicData>
        </a:graphic>
      </p:graphicFrame>
      <p:sp>
        <p:nvSpPr>
          <p:cNvPr id="1251" name=""/>
          <p:cNvSpPr/>
          <p:nvPr/>
        </p:nvSpPr>
        <p:spPr>
          <a:xfrm>
            <a:off x="5827680" y="2774880"/>
            <a:ext cx="551160" cy="36612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Fixed</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wireless</a:t>
            </a:r>
            <a:endParaRPr b="0" lang="en-US" sz="1200" strike="noStrike" u="none">
              <a:solidFill>
                <a:srgbClr val="000000"/>
              </a:solidFill>
              <a:effectLst/>
              <a:uFillTx/>
              <a:latin typeface="Arial"/>
            </a:endParaRPr>
          </a:p>
        </p:txBody>
      </p:sp>
      <p:sp>
        <p:nvSpPr>
          <p:cNvPr id="1252" name=""/>
          <p:cNvSpPr/>
          <p:nvPr/>
        </p:nvSpPr>
        <p:spPr>
          <a:xfrm>
            <a:off x="5877360" y="438300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DSL</a:t>
            </a:r>
            <a:endParaRPr b="0" lang="en-US" sz="1200" strike="noStrike" u="none">
              <a:solidFill>
                <a:srgbClr val="000000"/>
              </a:solidFill>
              <a:effectLst/>
              <a:uFillTx/>
              <a:latin typeface="Arial"/>
            </a:endParaRPr>
          </a:p>
        </p:txBody>
      </p:sp>
      <p:sp>
        <p:nvSpPr>
          <p:cNvPr id="1253" name=""/>
          <p:cNvSpPr/>
          <p:nvPr/>
        </p:nvSpPr>
        <p:spPr>
          <a:xfrm>
            <a:off x="6689520" y="2662200"/>
            <a:ext cx="4662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MMDS</a:t>
            </a:r>
            <a:endParaRPr b="0" lang="en-US" sz="1200" strike="noStrike" u="none">
              <a:solidFill>
                <a:srgbClr val="000000"/>
              </a:solidFill>
              <a:effectLst/>
              <a:uFillTx/>
              <a:latin typeface="Arial"/>
            </a:endParaRPr>
          </a:p>
        </p:txBody>
      </p:sp>
      <p:sp>
        <p:nvSpPr>
          <p:cNvPr id="1254" name=""/>
          <p:cNvSpPr/>
          <p:nvPr/>
        </p:nvSpPr>
        <p:spPr>
          <a:xfrm>
            <a:off x="8193600" y="3767040"/>
            <a:ext cx="509040" cy="36612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Cable</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modem</a:t>
            </a:r>
            <a:endParaRPr b="0" lang="en-US" sz="1200" strike="noStrike" u="none">
              <a:solidFill>
                <a:srgbClr val="000000"/>
              </a:solidFill>
              <a:effectLst/>
              <a:uFillTx/>
              <a:latin typeface="Arial"/>
            </a:endParaRPr>
          </a:p>
        </p:txBody>
      </p:sp>
      <p:sp>
        <p:nvSpPr>
          <p:cNvPr id="1255" name=""/>
          <p:cNvSpPr/>
          <p:nvPr/>
        </p:nvSpPr>
        <p:spPr>
          <a:xfrm flipV="1">
            <a:off x="4684680" y="2844360"/>
            <a:ext cx="1000080" cy="117324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56" name=""/>
          <p:cNvSpPr/>
          <p:nvPr/>
        </p:nvSpPr>
        <p:spPr>
          <a:xfrm flipV="1">
            <a:off x="4684680" y="4915080"/>
            <a:ext cx="1165320" cy="17280"/>
          </a:xfrm>
          <a:prstGeom prst="line">
            <a:avLst/>
          </a:prstGeom>
          <a:ln w="9360">
            <a:solidFill>
              <a:srgbClr val="000000"/>
            </a:solidFill>
            <a:prstDash val="lgDash"/>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a:endParaRPr>
          </a:p>
        </p:txBody>
      </p:sp>
      <p:sp>
        <p:nvSpPr>
          <p:cNvPr id="1257" name=""/>
          <p:cNvSpPr/>
          <p:nvPr/>
        </p:nvSpPr>
        <p:spPr>
          <a:xfrm>
            <a:off x="174600" y="3314880"/>
            <a:ext cx="5954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43.5</a:t>
            </a:r>
            <a:endParaRPr b="0" lang="en-US" sz="1200" strike="noStrike" u="none">
              <a:solidFill>
                <a:srgbClr val="000000"/>
              </a:solidFill>
              <a:effectLst/>
              <a:uFillTx/>
              <a:latin typeface="Arial"/>
            </a:endParaRPr>
          </a:p>
        </p:txBody>
      </p:sp>
      <p:sp>
        <p:nvSpPr>
          <p:cNvPr id="1258" name=""/>
          <p:cNvSpPr/>
          <p:nvPr/>
        </p:nvSpPr>
        <p:spPr>
          <a:xfrm>
            <a:off x="961920" y="3213000"/>
            <a:ext cx="5954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47.3</a:t>
            </a:r>
            <a:endParaRPr b="0" lang="en-US" sz="1200" strike="noStrike" u="none">
              <a:solidFill>
                <a:srgbClr val="000000"/>
              </a:solidFill>
              <a:effectLst/>
              <a:uFillTx/>
              <a:latin typeface="Arial"/>
            </a:endParaRPr>
          </a:p>
        </p:txBody>
      </p:sp>
      <p:sp>
        <p:nvSpPr>
          <p:cNvPr id="1259" name=""/>
          <p:cNvSpPr/>
          <p:nvPr/>
        </p:nvSpPr>
        <p:spPr>
          <a:xfrm>
            <a:off x="1749600" y="3048120"/>
            <a:ext cx="59508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51.4</a:t>
            </a:r>
            <a:endParaRPr b="0" lang="en-US" sz="1200" strike="noStrike" u="none">
              <a:solidFill>
                <a:srgbClr val="000000"/>
              </a:solidFill>
              <a:effectLst/>
              <a:uFillTx/>
              <a:latin typeface="Arial"/>
            </a:endParaRPr>
          </a:p>
        </p:txBody>
      </p:sp>
      <p:sp>
        <p:nvSpPr>
          <p:cNvPr id="1260" name=""/>
          <p:cNvSpPr/>
          <p:nvPr/>
        </p:nvSpPr>
        <p:spPr>
          <a:xfrm>
            <a:off x="2530440" y="2870280"/>
            <a:ext cx="5954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56.9</a:t>
            </a:r>
            <a:endParaRPr b="0" lang="en-US" sz="1200" strike="noStrike" u="none">
              <a:solidFill>
                <a:srgbClr val="000000"/>
              </a:solidFill>
              <a:effectLst/>
              <a:uFillTx/>
              <a:latin typeface="Arial"/>
            </a:endParaRPr>
          </a:p>
        </p:txBody>
      </p:sp>
      <p:sp>
        <p:nvSpPr>
          <p:cNvPr id="1261" name=""/>
          <p:cNvSpPr/>
          <p:nvPr/>
        </p:nvSpPr>
        <p:spPr>
          <a:xfrm>
            <a:off x="3279600" y="2666880"/>
            <a:ext cx="5954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62.5</a:t>
            </a:r>
            <a:endParaRPr b="0" lang="en-US" sz="1200" strike="noStrike" u="none">
              <a:solidFill>
                <a:srgbClr val="000000"/>
              </a:solidFill>
              <a:effectLst/>
              <a:uFillTx/>
              <a:latin typeface="Arial"/>
            </a:endParaRPr>
          </a:p>
        </p:txBody>
      </p:sp>
      <p:sp>
        <p:nvSpPr>
          <p:cNvPr id="1262" name=""/>
          <p:cNvSpPr/>
          <p:nvPr/>
        </p:nvSpPr>
        <p:spPr>
          <a:xfrm>
            <a:off x="4092480" y="2514600"/>
            <a:ext cx="5954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67.5</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534ABBD2-FDDF-40D8-8FFC-C7F44BA7264E}"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3" name="PlaceHolder 1"/>
          <p:cNvSpPr>
            <a:spLocks noGrp="1"/>
          </p:cNvSpPr>
          <p:nvPr>
            <p:ph type="title"/>
          </p:nvPr>
        </p:nvSpPr>
        <p:spPr>
          <a:xfrm>
            <a:off x="138240" y="232920"/>
            <a:ext cx="8686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SHIFTING NATURE OF THE INTERNET HAS PLACED NEW DEMANDS ON THE WEB OR COMPANIES THAT SUPPORT “THE PUBLIC INTERNET”</a:t>
            </a:r>
            <a:endParaRPr b="1" lang="en-US" sz="1900" strike="noStrike" u="none">
              <a:solidFill>
                <a:srgbClr val="000000"/>
              </a:solidFill>
              <a:effectLst/>
              <a:uFillTx/>
              <a:latin typeface="Arial"/>
            </a:endParaRPr>
          </a:p>
        </p:txBody>
      </p:sp>
      <p:sp>
        <p:nvSpPr>
          <p:cNvPr id="1264" name=""/>
          <p:cNvSpPr/>
          <p:nvPr/>
        </p:nvSpPr>
        <p:spPr>
          <a:xfrm>
            <a:off x="4824360" y="1698480"/>
            <a:ext cx="3967200" cy="4776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“The commercial age”</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Demand growth and usage from commerce, communications, and data traffic</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Increasing demand for priority traffic in exchange for premium pricing</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Fewer players bearing inordinate amount of the burden for insuring the ubiquity of the Internet</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Internet infrastructure development handled by multiple private companies in response to current and expected demand</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Increasing globalization of the Internet but continued U.S.-centric role</a:t>
            </a:r>
            <a:endParaRPr b="0" lang="en-US" sz="1600" strike="noStrike" u="none">
              <a:solidFill>
                <a:srgbClr val="000000"/>
              </a:solidFill>
              <a:effectLst/>
              <a:uFillTx/>
              <a:latin typeface="Arial"/>
            </a:endParaRPr>
          </a:p>
        </p:txBody>
      </p:sp>
      <p:sp>
        <p:nvSpPr>
          <p:cNvPr id="1265" name=""/>
          <p:cNvSpPr/>
          <p:nvPr/>
        </p:nvSpPr>
        <p:spPr>
          <a:xfrm rot="5400000">
            <a:off x="1958400" y="3809880"/>
            <a:ext cx="4664160" cy="44100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Arial"/>
            </a:endParaRPr>
          </a:p>
        </p:txBody>
      </p:sp>
      <p:sp>
        <p:nvSpPr>
          <p:cNvPr id="1266" name=""/>
          <p:cNvSpPr/>
          <p:nvPr/>
        </p:nvSpPr>
        <p:spPr>
          <a:xfrm>
            <a:off x="128520" y="1182600"/>
            <a:ext cx="3564000" cy="4269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The old Internet</a:t>
            </a:r>
            <a:endParaRPr b="0" lang="en-US" sz="1600" strike="noStrike" u="none">
              <a:solidFill>
                <a:srgbClr val="000000"/>
              </a:solidFill>
              <a:effectLst/>
              <a:uFillTx/>
              <a:latin typeface="Arial"/>
            </a:endParaRPr>
          </a:p>
        </p:txBody>
      </p:sp>
      <p:sp>
        <p:nvSpPr>
          <p:cNvPr id="1267" name=""/>
          <p:cNvSpPr/>
          <p:nvPr/>
        </p:nvSpPr>
        <p:spPr>
          <a:xfrm>
            <a:off x="128520" y="1698480"/>
            <a:ext cx="3564000" cy="47476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“The populist age”</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Highest usage came from universities, research institutions, and government agencies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All bits of information given the same priority over the Internet</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Coordination to ensure free flow of traffic across the Internet regardless of traffic flow between networks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Infrastructure development coordinated by the government as a “public good”</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U.S. as the center of the Internet universe</a:t>
            </a:r>
            <a:endParaRPr b="0" lang="en-US" sz="1600" strike="noStrike" u="none">
              <a:solidFill>
                <a:srgbClr val="000000"/>
              </a:solidFill>
              <a:effectLst/>
              <a:uFillTx/>
              <a:latin typeface="Arial"/>
            </a:endParaRPr>
          </a:p>
        </p:txBody>
      </p:sp>
      <p:sp>
        <p:nvSpPr>
          <p:cNvPr id="1268" name=""/>
          <p:cNvSpPr/>
          <p:nvPr/>
        </p:nvSpPr>
        <p:spPr>
          <a:xfrm>
            <a:off x="4818240" y="1182600"/>
            <a:ext cx="4000320" cy="4269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The new Internet</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07969CC9-A084-4439-9549-5277D7BFFF75}"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9"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PUBLIC INTERNET “INTERNETWORKING”</a:t>
            </a:r>
            <a:endParaRPr b="1" lang="en-US" sz="1900" strike="noStrike" u="none">
              <a:solidFill>
                <a:srgbClr val="000000"/>
              </a:solidFill>
              <a:effectLst/>
              <a:uFillTx/>
              <a:latin typeface="Arial"/>
            </a:endParaRPr>
          </a:p>
        </p:txBody>
      </p:sp>
      <p:grpSp>
        <p:nvGrpSpPr>
          <p:cNvPr id="1270" name=""/>
          <p:cNvGrpSpPr/>
          <p:nvPr/>
        </p:nvGrpSpPr>
        <p:grpSpPr>
          <a:xfrm>
            <a:off x="1112760" y="1455840"/>
            <a:ext cx="5541840" cy="3357000"/>
            <a:chOff x="1112760" y="1455840"/>
            <a:chExt cx="5541840" cy="3357000"/>
          </a:xfrm>
        </p:grpSpPr>
        <p:sp>
          <p:nvSpPr>
            <p:cNvPr id="1271" name=""/>
            <p:cNvSpPr/>
            <p:nvPr/>
          </p:nvSpPr>
          <p:spPr>
            <a:xfrm>
              <a:off x="6244200" y="1455840"/>
              <a:ext cx="410400" cy="624600"/>
            </a:xfrm>
            <a:custGeom>
              <a:avLst/>
              <a:gdLst/>
              <a:ahLst/>
              <a:rect l="l" t="t" r="r" b="b"/>
              <a:pathLst>
                <a:path w="312" h="475">
                  <a:moveTo>
                    <a:pt x="73" y="14"/>
                  </a:moveTo>
                  <a:lnTo>
                    <a:pt x="27" y="101"/>
                  </a:lnTo>
                  <a:lnTo>
                    <a:pt x="49" y="134"/>
                  </a:lnTo>
                  <a:lnTo>
                    <a:pt x="27" y="174"/>
                  </a:lnTo>
                  <a:lnTo>
                    <a:pt x="39" y="187"/>
                  </a:lnTo>
                  <a:lnTo>
                    <a:pt x="30" y="214"/>
                  </a:lnTo>
                  <a:lnTo>
                    <a:pt x="30" y="258"/>
                  </a:lnTo>
                  <a:lnTo>
                    <a:pt x="0" y="275"/>
                  </a:lnTo>
                  <a:lnTo>
                    <a:pt x="12" y="287"/>
                  </a:lnTo>
                  <a:lnTo>
                    <a:pt x="76" y="454"/>
                  </a:lnTo>
                  <a:lnTo>
                    <a:pt x="128" y="474"/>
                  </a:lnTo>
                  <a:lnTo>
                    <a:pt x="126" y="440"/>
                  </a:lnTo>
                  <a:lnTo>
                    <a:pt x="151" y="413"/>
                  </a:lnTo>
                  <a:lnTo>
                    <a:pt x="142" y="385"/>
                  </a:lnTo>
                  <a:lnTo>
                    <a:pt x="205" y="351"/>
                  </a:lnTo>
                  <a:lnTo>
                    <a:pt x="208" y="306"/>
                  </a:lnTo>
                  <a:lnTo>
                    <a:pt x="245" y="302"/>
                  </a:lnTo>
                  <a:lnTo>
                    <a:pt x="275" y="268"/>
                  </a:lnTo>
                  <a:lnTo>
                    <a:pt x="311" y="244"/>
                  </a:lnTo>
                  <a:lnTo>
                    <a:pt x="311" y="214"/>
                  </a:lnTo>
                  <a:lnTo>
                    <a:pt x="261" y="205"/>
                  </a:lnTo>
                  <a:lnTo>
                    <a:pt x="252" y="172"/>
                  </a:lnTo>
                  <a:lnTo>
                    <a:pt x="204" y="168"/>
                  </a:lnTo>
                  <a:lnTo>
                    <a:pt x="164" y="28"/>
                  </a:lnTo>
                  <a:lnTo>
                    <a:pt x="146" y="0"/>
                  </a:lnTo>
                  <a:lnTo>
                    <a:pt x="97" y="12"/>
                  </a:lnTo>
                  <a:lnTo>
                    <a:pt x="89" y="24"/>
                  </a:lnTo>
                  <a:lnTo>
                    <a:pt x="73" y="14"/>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2" name=""/>
            <p:cNvSpPr/>
            <p:nvPr/>
          </p:nvSpPr>
          <p:spPr>
            <a:xfrm>
              <a:off x="5635440" y="2686680"/>
              <a:ext cx="527400" cy="216720"/>
            </a:xfrm>
            <a:custGeom>
              <a:avLst/>
              <a:gdLst/>
              <a:ahLst/>
              <a:rect l="l" t="t" r="r" b="b"/>
              <a:pathLst>
                <a:path w="401" h="165">
                  <a:moveTo>
                    <a:pt x="0" y="55"/>
                  </a:moveTo>
                  <a:lnTo>
                    <a:pt x="298" y="0"/>
                  </a:lnTo>
                  <a:lnTo>
                    <a:pt x="346" y="111"/>
                  </a:lnTo>
                  <a:lnTo>
                    <a:pt x="398" y="100"/>
                  </a:lnTo>
                  <a:lnTo>
                    <a:pt x="400" y="156"/>
                  </a:lnTo>
                  <a:lnTo>
                    <a:pt x="359" y="164"/>
                  </a:lnTo>
                  <a:lnTo>
                    <a:pt x="321" y="126"/>
                  </a:lnTo>
                  <a:lnTo>
                    <a:pt x="298" y="82"/>
                  </a:lnTo>
                  <a:lnTo>
                    <a:pt x="293" y="19"/>
                  </a:lnTo>
                  <a:lnTo>
                    <a:pt x="275" y="50"/>
                  </a:lnTo>
                  <a:lnTo>
                    <a:pt x="295" y="144"/>
                  </a:lnTo>
                  <a:lnTo>
                    <a:pt x="208" y="157"/>
                  </a:lnTo>
                  <a:lnTo>
                    <a:pt x="206" y="89"/>
                  </a:lnTo>
                  <a:lnTo>
                    <a:pt x="152" y="60"/>
                  </a:lnTo>
                  <a:lnTo>
                    <a:pt x="106" y="53"/>
                  </a:lnTo>
                  <a:lnTo>
                    <a:pt x="12" y="100"/>
                  </a:lnTo>
                  <a:lnTo>
                    <a:pt x="0" y="55"/>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3" name=""/>
            <p:cNvSpPr/>
            <p:nvPr/>
          </p:nvSpPr>
          <p:spPr>
            <a:xfrm>
              <a:off x="1345680" y="1503000"/>
              <a:ext cx="694440" cy="506160"/>
            </a:xfrm>
            <a:custGeom>
              <a:avLst/>
              <a:gdLst/>
              <a:ahLst/>
              <a:rect l="l" t="t" r="r" b="b"/>
              <a:pathLst>
                <a:path w="528" h="385">
                  <a:moveTo>
                    <a:pt x="133" y="0"/>
                  </a:moveTo>
                  <a:lnTo>
                    <a:pt x="241" y="29"/>
                  </a:lnTo>
                  <a:lnTo>
                    <a:pt x="324" y="48"/>
                  </a:lnTo>
                  <a:lnTo>
                    <a:pt x="364" y="56"/>
                  </a:lnTo>
                  <a:lnTo>
                    <a:pt x="405" y="63"/>
                  </a:lnTo>
                  <a:lnTo>
                    <a:pt x="460" y="73"/>
                  </a:lnTo>
                  <a:lnTo>
                    <a:pt x="527" y="85"/>
                  </a:lnTo>
                  <a:lnTo>
                    <a:pt x="483" y="384"/>
                  </a:lnTo>
                  <a:lnTo>
                    <a:pt x="280" y="341"/>
                  </a:lnTo>
                  <a:lnTo>
                    <a:pt x="251" y="360"/>
                  </a:lnTo>
                  <a:lnTo>
                    <a:pt x="214" y="331"/>
                  </a:lnTo>
                  <a:lnTo>
                    <a:pt x="182" y="360"/>
                  </a:lnTo>
                  <a:lnTo>
                    <a:pt x="152" y="335"/>
                  </a:lnTo>
                  <a:lnTo>
                    <a:pt x="68" y="331"/>
                  </a:lnTo>
                  <a:lnTo>
                    <a:pt x="80" y="282"/>
                  </a:lnTo>
                  <a:lnTo>
                    <a:pt x="19" y="278"/>
                  </a:lnTo>
                  <a:lnTo>
                    <a:pt x="13" y="250"/>
                  </a:lnTo>
                  <a:lnTo>
                    <a:pt x="26" y="220"/>
                  </a:lnTo>
                  <a:lnTo>
                    <a:pt x="11" y="194"/>
                  </a:lnTo>
                  <a:lnTo>
                    <a:pt x="12" y="118"/>
                  </a:lnTo>
                  <a:lnTo>
                    <a:pt x="0" y="61"/>
                  </a:lnTo>
                  <a:lnTo>
                    <a:pt x="7" y="39"/>
                  </a:lnTo>
                  <a:lnTo>
                    <a:pt x="34" y="48"/>
                  </a:lnTo>
                  <a:lnTo>
                    <a:pt x="63" y="81"/>
                  </a:lnTo>
                  <a:lnTo>
                    <a:pt x="114" y="89"/>
                  </a:lnTo>
                  <a:lnTo>
                    <a:pt x="127" y="117"/>
                  </a:lnTo>
                  <a:lnTo>
                    <a:pt x="102" y="117"/>
                  </a:lnTo>
                  <a:lnTo>
                    <a:pt x="99" y="141"/>
                  </a:lnTo>
                  <a:lnTo>
                    <a:pt x="114" y="143"/>
                  </a:lnTo>
                  <a:lnTo>
                    <a:pt x="120" y="167"/>
                  </a:lnTo>
                  <a:lnTo>
                    <a:pt x="89" y="185"/>
                  </a:lnTo>
                  <a:lnTo>
                    <a:pt x="89" y="201"/>
                  </a:lnTo>
                  <a:lnTo>
                    <a:pt x="125" y="201"/>
                  </a:lnTo>
                  <a:lnTo>
                    <a:pt x="133" y="159"/>
                  </a:lnTo>
                  <a:lnTo>
                    <a:pt x="159" y="135"/>
                  </a:lnTo>
                  <a:lnTo>
                    <a:pt x="127" y="70"/>
                  </a:lnTo>
                  <a:lnTo>
                    <a:pt x="148" y="49"/>
                  </a:lnTo>
                  <a:lnTo>
                    <a:pt x="133"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4" name=""/>
            <p:cNvSpPr/>
            <p:nvPr/>
          </p:nvSpPr>
          <p:spPr>
            <a:xfrm>
              <a:off x="1182240" y="1869840"/>
              <a:ext cx="865080" cy="658800"/>
            </a:xfrm>
            <a:custGeom>
              <a:avLst/>
              <a:gdLst/>
              <a:ahLst/>
              <a:rect l="l" t="t" r="r" b="b"/>
              <a:pathLst>
                <a:path w="658" h="501">
                  <a:moveTo>
                    <a:pt x="143" y="0"/>
                  </a:moveTo>
                  <a:lnTo>
                    <a:pt x="123" y="9"/>
                  </a:lnTo>
                  <a:lnTo>
                    <a:pt x="112" y="54"/>
                  </a:lnTo>
                  <a:lnTo>
                    <a:pt x="100" y="90"/>
                  </a:lnTo>
                  <a:lnTo>
                    <a:pt x="91" y="120"/>
                  </a:lnTo>
                  <a:lnTo>
                    <a:pt x="80" y="152"/>
                  </a:lnTo>
                  <a:lnTo>
                    <a:pt x="66" y="186"/>
                  </a:lnTo>
                  <a:lnTo>
                    <a:pt x="49" y="220"/>
                  </a:lnTo>
                  <a:lnTo>
                    <a:pt x="26" y="263"/>
                  </a:lnTo>
                  <a:lnTo>
                    <a:pt x="0" y="302"/>
                  </a:lnTo>
                  <a:lnTo>
                    <a:pt x="0" y="389"/>
                  </a:lnTo>
                  <a:lnTo>
                    <a:pt x="368" y="465"/>
                  </a:lnTo>
                  <a:lnTo>
                    <a:pt x="537" y="500"/>
                  </a:lnTo>
                  <a:lnTo>
                    <a:pt x="573" y="326"/>
                  </a:lnTo>
                  <a:lnTo>
                    <a:pt x="596" y="311"/>
                  </a:lnTo>
                  <a:lnTo>
                    <a:pt x="575" y="272"/>
                  </a:lnTo>
                  <a:lnTo>
                    <a:pt x="585" y="233"/>
                  </a:lnTo>
                  <a:lnTo>
                    <a:pt x="657" y="166"/>
                  </a:lnTo>
                  <a:lnTo>
                    <a:pt x="607" y="105"/>
                  </a:lnTo>
                  <a:lnTo>
                    <a:pt x="404" y="63"/>
                  </a:lnTo>
                  <a:lnTo>
                    <a:pt x="375" y="80"/>
                  </a:lnTo>
                  <a:lnTo>
                    <a:pt x="338" y="50"/>
                  </a:lnTo>
                  <a:lnTo>
                    <a:pt x="306" y="81"/>
                  </a:lnTo>
                  <a:lnTo>
                    <a:pt x="275" y="50"/>
                  </a:lnTo>
                  <a:lnTo>
                    <a:pt x="193" y="53"/>
                  </a:lnTo>
                  <a:lnTo>
                    <a:pt x="204" y="3"/>
                  </a:lnTo>
                  <a:lnTo>
                    <a:pt x="143"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5" name=""/>
            <p:cNvSpPr/>
            <p:nvPr/>
          </p:nvSpPr>
          <p:spPr>
            <a:xfrm>
              <a:off x="1112760" y="2377800"/>
              <a:ext cx="911520" cy="1404000"/>
            </a:xfrm>
            <a:custGeom>
              <a:avLst/>
              <a:gdLst/>
              <a:ahLst/>
              <a:rect l="l" t="t" r="r" b="b"/>
              <a:pathLst>
                <a:path w="693" h="1068">
                  <a:moveTo>
                    <a:pt x="53" y="0"/>
                  </a:moveTo>
                  <a:lnTo>
                    <a:pt x="372" y="64"/>
                  </a:lnTo>
                  <a:lnTo>
                    <a:pt x="302" y="377"/>
                  </a:lnTo>
                  <a:lnTo>
                    <a:pt x="659" y="856"/>
                  </a:lnTo>
                  <a:lnTo>
                    <a:pt x="692" y="917"/>
                  </a:lnTo>
                  <a:lnTo>
                    <a:pt x="658" y="945"/>
                  </a:lnTo>
                  <a:lnTo>
                    <a:pt x="636" y="998"/>
                  </a:lnTo>
                  <a:lnTo>
                    <a:pt x="615" y="1029"/>
                  </a:lnTo>
                  <a:lnTo>
                    <a:pt x="637" y="1058"/>
                  </a:lnTo>
                  <a:lnTo>
                    <a:pt x="600" y="1067"/>
                  </a:lnTo>
                  <a:lnTo>
                    <a:pt x="390" y="1059"/>
                  </a:lnTo>
                  <a:lnTo>
                    <a:pt x="377" y="997"/>
                  </a:lnTo>
                  <a:lnTo>
                    <a:pt x="341" y="951"/>
                  </a:lnTo>
                  <a:lnTo>
                    <a:pt x="313" y="935"/>
                  </a:lnTo>
                  <a:lnTo>
                    <a:pt x="306" y="903"/>
                  </a:lnTo>
                  <a:lnTo>
                    <a:pt x="283" y="886"/>
                  </a:lnTo>
                  <a:lnTo>
                    <a:pt x="261" y="863"/>
                  </a:lnTo>
                  <a:lnTo>
                    <a:pt x="254" y="838"/>
                  </a:lnTo>
                  <a:lnTo>
                    <a:pt x="234" y="821"/>
                  </a:lnTo>
                  <a:lnTo>
                    <a:pt x="202" y="831"/>
                  </a:lnTo>
                  <a:lnTo>
                    <a:pt x="164" y="817"/>
                  </a:lnTo>
                  <a:lnTo>
                    <a:pt x="164" y="804"/>
                  </a:lnTo>
                  <a:lnTo>
                    <a:pt x="162" y="774"/>
                  </a:lnTo>
                  <a:lnTo>
                    <a:pt x="148" y="742"/>
                  </a:lnTo>
                  <a:lnTo>
                    <a:pt x="146" y="716"/>
                  </a:lnTo>
                  <a:lnTo>
                    <a:pt x="130" y="692"/>
                  </a:lnTo>
                  <a:lnTo>
                    <a:pt x="135" y="670"/>
                  </a:lnTo>
                  <a:lnTo>
                    <a:pt x="89" y="615"/>
                  </a:lnTo>
                  <a:lnTo>
                    <a:pt x="89" y="584"/>
                  </a:lnTo>
                  <a:lnTo>
                    <a:pt x="112" y="572"/>
                  </a:lnTo>
                  <a:lnTo>
                    <a:pt x="112" y="553"/>
                  </a:lnTo>
                  <a:lnTo>
                    <a:pt x="89" y="547"/>
                  </a:lnTo>
                  <a:lnTo>
                    <a:pt x="79" y="518"/>
                  </a:lnTo>
                  <a:lnTo>
                    <a:pt x="66" y="467"/>
                  </a:lnTo>
                  <a:lnTo>
                    <a:pt x="100" y="494"/>
                  </a:lnTo>
                  <a:lnTo>
                    <a:pt x="88" y="457"/>
                  </a:lnTo>
                  <a:lnTo>
                    <a:pt x="112" y="457"/>
                  </a:lnTo>
                  <a:lnTo>
                    <a:pt x="112" y="431"/>
                  </a:lnTo>
                  <a:lnTo>
                    <a:pt x="88" y="413"/>
                  </a:lnTo>
                  <a:lnTo>
                    <a:pt x="75" y="438"/>
                  </a:lnTo>
                  <a:lnTo>
                    <a:pt x="53" y="430"/>
                  </a:lnTo>
                  <a:lnTo>
                    <a:pt x="8" y="309"/>
                  </a:lnTo>
                  <a:lnTo>
                    <a:pt x="21" y="224"/>
                  </a:lnTo>
                  <a:lnTo>
                    <a:pt x="0" y="175"/>
                  </a:lnTo>
                  <a:lnTo>
                    <a:pt x="11" y="138"/>
                  </a:lnTo>
                  <a:lnTo>
                    <a:pt x="33" y="131"/>
                  </a:lnTo>
                  <a:lnTo>
                    <a:pt x="53" y="73"/>
                  </a:lnTo>
                  <a:lnTo>
                    <a:pt x="53"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6" name=""/>
            <p:cNvSpPr/>
            <p:nvPr/>
          </p:nvSpPr>
          <p:spPr>
            <a:xfrm>
              <a:off x="1511280" y="2465640"/>
              <a:ext cx="689400" cy="1038960"/>
            </a:xfrm>
            <a:custGeom>
              <a:avLst/>
              <a:gdLst/>
              <a:ahLst/>
              <a:rect l="l" t="t" r="r" b="b"/>
              <a:pathLst>
                <a:path w="524" h="790">
                  <a:moveTo>
                    <a:pt x="65" y="0"/>
                  </a:moveTo>
                  <a:lnTo>
                    <a:pt x="0" y="312"/>
                  </a:lnTo>
                  <a:lnTo>
                    <a:pt x="355" y="789"/>
                  </a:lnTo>
                  <a:lnTo>
                    <a:pt x="377" y="767"/>
                  </a:lnTo>
                  <a:lnTo>
                    <a:pt x="376" y="673"/>
                  </a:lnTo>
                  <a:lnTo>
                    <a:pt x="420" y="681"/>
                  </a:lnTo>
                  <a:lnTo>
                    <a:pt x="465" y="392"/>
                  </a:lnTo>
                  <a:lnTo>
                    <a:pt x="496" y="195"/>
                  </a:lnTo>
                  <a:lnTo>
                    <a:pt x="506" y="137"/>
                  </a:lnTo>
                  <a:lnTo>
                    <a:pt x="523" y="84"/>
                  </a:lnTo>
                  <a:lnTo>
                    <a:pt x="287" y="47"/>
                  </a:lnTo>
                  <a:lnTo>
                    <a:pt x="65"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7" name=""/>
            <p:cNvSpPr/>
            <p:nvPr/>
          </p:nvSpPr>
          <p:spPr>
            <a:xfrm>
              <a:off x="1888920" y="1613880"/>
              <a:ext cx="623160" cy="1004400"/>
            </a:xfrm>
            <a:custGeom>
              <a:avLst/>
              <a:gdLst/>
              <a:ahLst/>
              <a:rect l="l" t="t" r="r" b="b"/>
              <a:pathLst>
                <a:path w="474" h="764">
                  <a:moveTo>
                    <a:pt x="114" y="0"/>
                  </a:moveTo>
                  <a:lnTo>
                    <a:pt x="70" y="297"/>
                  </a:lnTo>
                  <a:lnTo>
                    <a:pt x="115" y="361"/>
                  </a:lnTo>
                  <a:lnTo>
                    <a:pt x="45" y="428"/>
                  </a:lnTo>
                  <a:lnTo>
                    <a:pt x="37" y="473"/>
                  </a:lnTo>
                  <a:lnTo>
                    <a:pt x="55" y="506"/>
                  </a:lnTo>
                  <a:lnTo>
                    <a:pt x="37" y="522"/>
                  </a:lnTo>
                  <a:lnTo>
                    <a:pt x="0" y="694"/>
                  </a:lnTo>
                  <a:lnTo>
                    <a:pt x="224" y="734"/>
                  </a:lnTo>
                  <a:lnTo>
                    <a:pt x="438" y="763"/>
                  </a:lnTo>
                  <a:lnTo>
                    <a:pt x="460" y="605"/>
                  </a:lnTo>
                  <a:lnTo>
                    <a:pt x="473" y="517"/>
                  </a:lnTo>
                  <a:lnTo>
                    <a:pt x="451" y="486"/>
                  </a:lnTo>
                  <a:lnTo>
                    <a:pt x="403" y="495"/>
                  </a:lnTo>
                  <a:lnTo>
                    <a:pt x="338" y="502"/>
                  </a:lnTo>
                  <a:lnTo>
                    <a:pt x="327" y="431"/>
                  </a:lnTo>
                  <a:lnTo>
                    <a:pt x="250" y="374"/>
                  </a:lnTo>
                  <a:lnTo>
                    <a:pt x="260" y="337"/>
                  </a:lnTo>
                  <a:lnTo>
                    <a:pt x="268" y="272"/>
                  </a:lnTo>
                  <a:lnTo>
                    <a:pt x="168" y="132"/>
                  </a:lnTo>
                  <a:lnTo>
                    <a:pt x="182" y="8"/>
                  </a:lnTo>
                  <a:lnTo>
                    <a:pt x="114"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8" name=""/>
            <p:cNvSpPr/>
            <p:nvPr/>
          </p:nvSpPr>
          <p:spPr>
            <a:xfrm>
              <a:off x="2079360" y="2577600"/>
              <a:ext cx="577440" cy="742680"/>
            </a:xfrm>
            <a:custGeom>
              <a:avLst/>
              <a:gdLst/>
              <a:ahLst/>
              <a:rect l="l" t="t" r="r" b="b"/>
              <a:pathLst>
                <a:path w="439" h="565">
                  <a:moveTo>
                    <a:pt x="81" y="0"/>
                  </a:moveTo>
                  <a:lnTo>
                    <a:pt x="296" y="29"/>
                  </a:lnTo>
                  <a:lnTo>
                    <a:pt x="281" y="137"/>
                  </a:lnTo>
                  <a:lnTo>
                    <a:pt x="438" y="152"/>
                  </a:lnTo>
                  <a:lnTo>
                    <a:pt x="394" y="564"/>
                  </a:lnTo>
                  <a:lnTo>
                    <a:pt x="0" y="520"/>
                  </a:lnTo>
                  <a:lnTo>
                    <a:pt x="39" y="257"/>
                  </a:lnTo>
                  <a:lnTo>
                    <a:pt x="81"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9" name=""/>
            <p:cNvSpPr/>
            <p:nvPr/>
          </p:nvSpPr>
          <p:spPr>
            <a:xfrm>
              <a:off x="2107080" y="1624320"/>
              <a:ext cx="1081080" cy="670680"/>
            </a:xfrm>
            <a:custGeom>
              <a:avLst/>
              <a:gdLst/>
              <a:ahLst/>
              <a:rect l="l" t="t" r="r" b="b"/>
              <a:pathLst>
                <a:path w="822" h="510">
                  <a:moveTo>
                    <a:pt x="12" y="0"/>
                  </a:moveTo>
                  <a:lnTo>
                    <a:pt x="173" y="19"/>
                  </a:lnTo>
                  <a:lnTo>
                    <a:pt x="271" y="33"/>
                  </a:lnTo>
                  <a:lnTo>
                    <a:pt x="400" y="47"/>
                  </a:lnTo>
                  <a:lnTo>
                    <a:pt x="518" y="58"/>
                  </a:lnTo>
                  <a:lnTo>
                    <a:pt x="724" y="73"/>
                  </a:lnTo>
                  <a:lnTo>
                    <a:pt x="821" y="80"/>
                  </a:lnTo>
                  <a:lnTo>
                    <a:pt x="817" y="496"/>
                  </a:lnTo>
                  <a:lnTo>
                    <a:pt x="315" y="453"/>
                  </a:lnTo>
                  <a:lnTo>
                    <a:pt x="303" y="509"/>
                  </a:lnTo>
                  <a:lnTo>
                    <a:pt x="285" y="482"/>
                  </a:lnTo>
                  <a:lnTo>
                    <a:pt x="239" y="486"/>
                  </a:lnTo>
                  <a:lnTo>
                    <a:pt x="172" y="497"/>
                  </a:lnTo>
                  <a:lnTo>
                    <a:pt x="161" y="424"/>
                  </a:lnTo>
                  <a:lnTo>
                    <a:pt x="81" y="367"/>
                  </a:lnTo>
                  <a:lnTo>
                    <a:pt x="94" y="313"/>
                  </a:lnTo>
                  <a:lnTo>
                    <a:pt x="101" y="268"/>
                  </a:lnTo>
                  <a:lnTo>
                    <a:pt x="0" y="126"/>
                  </a:lnTo>
                  <a:lnTo>
                    <a:pt x="12"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0" name=""/>
            <p:cNvSpPr/>
            <p:nvPr/>
          </p:nvSpPr>
          <p:spPr>
            <a:xfrm>
              <a:off x="2444040" y="2215800"/>
              <a:ext cx="739080" cy="604800"/>
            </a:xfrm>
            <a:custGeom>
              <a:avLst/>
              <a:gdLst/>
              <a:ahLst/>
              <a:rect l="l" t="t" r="r" b="b"/>
              <a:pathLst>
                <a:path w="562" h="460">
                  <a:moveTo>
                    <a:pt x="54" y="0"/>
                  </a:moveTo>
                  <a:lnTo>
                    <a:pt x="33" y="171"/>
                  </a:lnTo>
                  <a:lnTo>
                    <a:pt x="0" y="415"/>
                  </a:lnTo>
                  <a:lnTo>
                    <a:pt x="162" y="429"/>
                  </a:lnTo>
                  <a:lnTo>
                    <a:pt x="542" y="459"/>
                  </a:lnTo>
                  <a:lnTo>
                    <a:pt x="561" y="47"/>
                  </a:lnTo>
                  <a:lnTo>
                    <a:pt x="54"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1" name=""/>
            <p:cNvSpPr/>
            <p:nvPr/>
          </p:nvSpPr>
          <p:spPr>
            <a:xfrm>
              <a:off x="2593800" y="2778840"/>
              <a:ext cx="771120" cy="573120"/>
            </a:xfrm>
            <a:custGeom>
              <a:avLst/>
              <a:gdLst/>
              <a:ahLst/>
              <a:rect l="l" t="t" r="r" b="b"/>
              <a:pathLst>
                <a:path w="586" h="436">
                  <a:moveTo>
                    <a:pt x="48" y="0"/>
                  </a:moveTo>
                  <a:lnTo>
                    <a:pt x="18" y="260"/>
                  </a:lnTo>
                  <a:lnTo>
                    <a:pt x="0" y="411"/>
                  </a:lnTo>
                  <a:lnTo>
                    <a:pt x="292" y="426"/>
                  </a:lnTo>
                  <a:lnTo>
                    <a:pt x="571" y="435"/>
                  </a:lnTo>
                  <a:lnTo>
                    <a:pt x="581" y="231"/>
                  </a:lnTo>
                  <a:lnTo>
                    <a:pt x="585" y="32"/>
                  </a:lnTo>
                  <a:lnTo>
                    <a:pt x="425" y="28"/>
                  </a:lnTo>
                  <a:lnTo>
                    <a:pt x="48"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2" name=""/>
            <p:cNvSpPr/>
            <p:nvPr/>
          </p:nvSpPr>
          <p:spPr>
            <a:xfrm>
              <a:off x="1900440" y="3258720"/>
              <a:ext cx="699840" cy="776880"/>
            </a:xfrm>
            <a:custGeom>
              <a:avLst/>
              <a:gdLst/>
              <a:ahLst/>
              <a:rect l="l" t="t" r="r" b="b"/>
              <a:pathLst>
                <a:path w="532" h="591">
                  <a:moveTo>
                    <a:pt x="135" y="0"/>
                  </a:moveTo>
                  <a:lnTo>
                    <a:pt x="124" y="77"/>
                  </a:lnTo>
                  <a:lnTo>
                    <a:pt x="79" y="68"/>
                  </a:lnTo>
                  <a:lnTo>
                    <a:pt x="81" y="166"/>
                  </a:lnTo>
                  <a:lnTo>
                    <a:pt x="59" y="186"/>
                  </a:lnTo>
                  <a:lnTo>
                    <a:pt x="91" y="247"/>
                  </a:lnTo>
                  <a:lnTo>
                    <a:pt x="59" y="273"/>
                  </a:lnTo>
                  <a:lnTo>
                    <a:pt x="42" y="317"/>
                  </a:lnTo>
                  <a:lnTo>
                    <a:pt x="16" y="360"/>
                  </a:lnTo>
                  <a:lnTo>
                    <a:pt x="34" y="386"/>
                  </a:lnTo>
                  <a:lnTo>
                    <a:pt x="3" y="396"/>
                  </a:lnTo>
                  <a:lnTo>
                    <a:pt x="0" y="435"/>
                  </a:lnTo>
                  <a:lnTo>
                    <a:pt x="298" y="586"/>
                  </a:lnTo>
                  <a:lnTo>
                    <a:pt x="467" y="590"/>
                  </a:lnTo>
                  <a:lnTo>
                    <a:pt x="531" y="45"/>
                  </a:lnTo>
                  <a:lnTo>
                    <a:pt x="135"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3" name=""/>
            <p:cNvSpPr/>
            <p:nvPr/>
          </p:nvSpPr>
          <p:spPr>
            <a:xfrm>
              <a:off x="2511000" y="3312720"/>
              <a:ext cx="741600" cy="735120"/>
            </a:xfrm>
            <a:custGeom>
              <a:avLst/>
              <a:gdLst/>
              <a:ahLst/>
              <a:rect l="l" t="t" r="r" b="b"/>
              <a:pathLst>
                <a:path w="564" h="559">
                  <a:moveTo>
                    <a:pt x="66" y="0"/>
                  </a:moveTo>
                  <a:lnTo>
                    <a:pt x="563" y="22"/>
                  </a:lnTo>
                  <a:lnTo>
                    <a:pt x="539" y="515"/>
                  </a:lnTo>
                  <a:lnTo>
                    <a:pt x="378" y="505"/>
                  </a:lnTo>
                  <a:lnTo>
                    <a:pt x="226" y="502"/>
                  </a:lnTo>
                  <a:lnTo>
                    <a:pt x="226" y="520"/>
                  </a:lnTo>
                  <a:lnTo>
                    <a:pt x="101" y="520"/>
                  </a:lnTo>
                  <a:lnTo>
                    <a:pt x="94" y="558"/>
                  </a:lnTo>
                  <a:lnTo>
                    <a:pt x="0" y="546"/>
                  </a:lnTo>
                  <a:lnTo>
                    <a:pt x="52" y="128"/>
                  </a:lnTo>
                  <a:lnTo>
                    <a:pt x="66"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4" name=""/>
            <p:cNvSpPr/>
            <p:nvPr/>
          </p:nvSpPr>
          <p:spPr>
            <a:xfrm>
              <a:off x="2804400" y="3421800"/>
              <a:ext cx="1503360" cy="1391040"/>
            </a:xfrm>
            <a:custGeom>
              <a:avLst/>
              <a:gdLst/>
              <a:ahLst/>
              <a:rect l="l" t="t" r="r" b="b"/>
              <a:pathLst>
                <a:path w="1143" h="1058">
                  <a:moveTo>
                    <a:pt x="331" y="0"/>
                  </a:moveTo>
                  <a:lnTo>
                    <a:pt x="584" y="8"/>
                  </a:lnTo>
                  <a:lnTo>
                    <a:pt x="584" y="200"/>
                  </a:lnTo>
                  <a:lnTo>
                    <a:pt x="711" y="254"/>
                  </a:lnTo>
                  <a:lnTo>
                    <a:pt x="747" y="235"/>
                  </a:lnTo>
                  <a:lnTo>
                    <a:pt x="832" y="277"/>
                  </a:lnTo>
                  <a:lnTo>
                    <a:pt x="882" y="274"/>
                  </a:lnTo>
                  <a:lnTo>
                    <a:pt x="979" y="233"/>
                  </a:lnTo>
                  <a:lnTo>
                    <a:pt x="1036" y="272"/>
                  </a:lnTo>
                  <a:lnTo>
                    <a:pt x="1084" y="282"/>
                  </a:lnTo>
                  <a:lnTo>
                    <a:pt x="1084" y="440"/>
                  </a:lnTo>
                  <a:lnTo>
                    <a:pt x="1142" y="537"/>
                  </a:lnTo>
                  <a:lnTo>
                    <a:pt x="1129" y="669"/>
                  </a:lnTo>
                  <a:lnTo>
                    <a:pt x="1067" y="723"/>
                  </a:lnTo>
                  <a:lnTo>
                    <a:pt x="1053" y="674"/>
                  </a:lnTo>
                  <a:lnTo>
                    <a:pt x="1036" y="697"/>
                  </a:lnTo>
                  <a:lnTo>
                    <a:pt x="1049" y="728"/>
                  </a:lnTo>
                  <a:lnTo>
                    <a:pt x="938" y="807"/>
                  </a:lnTo>
                  <a:lnTo>
                    <a:pt x="911" y="811"/>
                  </a:lnTo>
                  <a:lnTo>
                    <a:pt x="854" y="852"/>
                  </a:lnTo>
                  <a:lnTo>
                    <a:pt x="854" y="873"/>
                  </a:lnTo>
                  <a:lnTo>
                    <a:pt x="836" y="878"/>
                  </a:lnTo>
                  <a:lnTo>
                    <a:pt x="849" y="904"/>
                  </a:lnTo>
                  <a:lnTo>
                    <a:pt x="818" y="945"/>
                  </a:lnTo>
                  <a:lnTo>
                    <a:pt x="836" y="1002"/>
                  </a:lnTo>
                  <a:lnTo>
                    <a:pt x="854" y="1021"/>
                  </a:lnTo>
                  <a:lnTo>
                    <a:pt x="849" y="1057"/>
                  </a:lnTo>
                  <a:lnTo>
                    <a:pt x="805" y="1057"/>
                  </a:lnTo>
                  <a:lnTo>
                    <a:pt x="765" y="1039"/>
                  </a:lnTo>
                  <a:lnTo>
                    <a:pt x="739" y="1043"/>
                  </a:lnTo>
                  <a:lnTo>
                    <a:pt x="649" y="1012"/>
                  </a:lnTo>
                  <a:lnTo>
                    <a:pt x="610" y="891"/>
                  </a:lnTo>
                  <a:lnTo>
                    <a:pt x="548" y="833"/>
                  </a:lnTo>
                  <a:lnTo>
                    <a:pt x="493" y="728"/>
                  </a:lnTo>
                  <a:lnTo>
                    <a:pt x="468" y="717"/>
                  </a:lnTo>
                  <a:lnTo>
                    <a:pt x="438" y="691"/>
                  </a:lnTo>
                  <a:lnTo>
                    <a:pt x="410" y="691"/>
                  </a:lnTo>
                  <a:lnTo>
                    <a:pt x="368" y="682"/>
                  </a:lnTo>
                  <a:lnTo>
                    <a:pt x="334" y="691"/>
                  </a:lnTo>
                  <a:lnTo>
                    <a:pt x="312" y="744"/>
                  </a:lnTo>
                  <a:lnTo>
                    <a:pt x="278" y="753"/>
                  </a:lnTo>
                  <a:lnTo>
                    <a:pt x="207" y="712"/>
                  </a:lnTo>
                  <a:lnTo>
                    <a:pt x="163" y="661"/>
                  </a:lnTo>
                  <a:lnTo>
                    <a:pt x="156" y="600"/>
                  </a:lnTo>
                  <a:lnTo>
                    <a:pt x="125" y="559"/>
                  </a:lnTo>
                  <a:lnTo>
                    <a:pt x="53" y="502"/>
                  </a:lnTo>
                  <a:lnTo>
                    <a:pt x="0" y="441"/>
                  </a:lnTo>
                  <a:lnTo>
                    <a:pt x="0" y="415"/>
                  </a:lnTo>
                  <a:lnTo>
                    <a:pt x="172" y="418"/>
                  </a:lnTo>
                  <a:lnTo>
                    <a:pt x="312" y="429"/>
                  </a:lnTo>
                  <a:lnTo>
                    <a:pt x="331"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5" name=""/>
            <p:cNvSpPr/>
            <p:nvPr/>
          </p:nvSpPr>
          <p:spPr>
            <a:xfrm>
              <a:off x="3184560" y="1729440"/>
              <a:ext cx="724680" cy="423360"/>
            </a:xfrm>
            <a:custGeom>
              <a:avLst/>
              <a:gdLst/>
              <a:ahLst/>
              <a:rect l="l" t="t" r="r" b="b"/>
              <a:pathLst>
                <a:path w="551" h="322">
                  <a:moveTo>
                    <a:pt x="2" y="0"/>
                  </a:moveTo>
                  <a:lnTo>
                    <a:pt x="460" y="9"/>
                  </a:lnTo>
                  <a:lnTo>
                    <a:pt x="495" y="104"/>
                  </a:lnTo>
                  <a:lnTo>
                    <a:pt x="527" y="177"/>
                  </a:lnTo>
                  <a:lnTo>
                    <a:pt x="550" y="294"/>
                  </a:lnTo>
                  <a:lnTo>
                    <a:pt x="536" y="321"/>
                  </a:lnTo>
                  <a:lnTo>
                    <a:pt x="366" y="317"/>
                  </a:lnTo>
                  <a:lnTo>
                    <a:pt x="0" y="311"/>
                  </a:lnTo>
                  <a:lnTo>
                    <a:pt x="2"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6" name=""/>
            <p:cNvSpPr/>
            <p:nvPr/>
          </p:nvSpPr>
          <p:spPr>
            <a:xfrm>
              <a:off x="3164760" y="2136960"/>
              <a:ext cx="762840" cy="495360"/>
            </a:xfrm>
            <a:custGeom>
              <a:avLst/>
              <a:gdLst/>
              <a:ahLst/>
              <a:rect l="l" t="t" r="r" b="b"/>
              <a:pathLst>
                <a:path w="580" h="377">
                  <a:moveTo>
                    <a:pt x="11" y="0"/>
                  </a:moveTo>
                  <a:lnTo>
                    <a:pt x="9" y="146"/>
                  </a:lnTo>
                  <a:lnTo>
                    <a:pt x="0" y="317"/>
                  </a:lnTo>
                  <a:lnTo>
                    <a:pt x="420" y="323"/>
                  </a:lnTo>
                  <a:lnTo>
                    <a:pt x="464" y="347"/>
                  </a:lnTo>
                  <a:lnTo>
                    <a:pt x="495" y="313"/>
                  </a:lnTo>
                  <a:lnTo>
                    <a:pt x="579" y="376"/>
                  </a:lnTo>
                  <a:lnTo>
                    <a:pt x="566" y="311"/>
                  </a:lnTo>
                  <a:lnTo>
                    <a:pt x="574" y="261"/>
                  </a:lnTo>
                  <a:lnTo>
                    <a:pt x="579" y="90"/>
                  </a:lnTo>
                  <a:lnTo>
                    <a:pt x="541" y="53"/>
                  </a:lnTo>
                  <a:lnTo>
                    <a:pt x="556" y="6"/>
                  </a:lnTo>
                  <a:lnTo>
                    <a:pt x="281" y="3"/>
                  </a:lnTo>
                  <a:lnTo>
                    <a:pt x="11"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7" name=""/>
            <p:cNvSpPr/>
            <p:nvPr/>
          </p:nvSpPr>
          <p:spPr>
            <a:xfrm>
              <a:off x="3153240" y="2548800"/>
              <a:ext cx="908640" cy="408600"/>
            </a:xfrm>
            <a:custGeom>
              <a:avLst/>
              <a:gdLst/>
              <a:ahLst/>
              <a:rect l="l" t="t" r="r" b="b"/>
              <a:pathLst>
                <a:path w="691" h="311">
                  <a:moveTo>
                    <a:pt x="7" y="0"/>
                  </a:moveTo>
                  <a:lnTo>
                    <a:pt x="0" y="205"/>
                  </a:lnTo>
                  <a:lnTo>
                    <a:pt x="156" y="209"/>
                  </a:lnTo>
                  <a:lnTo>
                    <a:pt x="153" y="310"/>
                  </a:lnTo>
                  <a:lnTo>
                    <a:pt x="364" y="307"/>
                  </a:lnTo>
                  <a:lnTo>
                    <a:pt x="552" y="303"/>
                  </a:lnTo>
                  <a:lnTo>
                    <a:pt x="690" y="307"/>
                  </a:lnTo>
                  <a:lnTo>
                    <a:pt x="646" y="220"/>
                  </a:lnTo>
                  <a:lnTo>
                    <a:pt x="618" y="138"/>
                  </a:lnTo>
                  <a:lnTo>
                    <a:pt x="584" y="54"/>
                  </a:lnTo>
                  <a:lnTo>
                    <a:pt x="506" y="1"/>
                  </a:lnTo>
                  <a:lnTo>
                    <a:pt x="471" y="32"/>
                  </a:lnTo>
                  <a:lnTo>
                    <a:pt x="428" y="11"/>
                  </a:lnTo>
                  <a:lnTo>
                    <a:pt x="239" y="4"/>
                  </a:lnTo>
                  <a:lnTo>
                    <a:pt x="7"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8" name=""/>
            <p:cNvSpPr/>
            <p:nvPr/>
          </p:nvSpPr>
          <p:spPr>
            <a:xfrm>
              <a:off x="3344760" y="2945880"/>
              <a:ext cx="799560" cy="407520"/>
            </a:xfrm>
            <a:custGeom>
              <a:avLst/>
              <a:gdLst/>
              <a:ahLst/>
              <a:rect l="l" t="t" r="r" b="b"/>
              <a:pathLst>
                <a:path w="608" h="310">
                  <a:moveTo>
                    <a:pt x="6" y="3"/>
                  </a:moveTo>
                  <a:lnTo>
                    <a:pt x="4" y="179"/>
                  </a:lnTo>
                  <a:lnTo>
                    <a:pt x="0" y="306"/>
                  </a:lnTo>
                  <a:lnTo>
                    <a:pt x="607" y="309"/>
                  </a:lnTo>
                  <a:lnTo>
                    <a:pt x="595" y="147"/>
                  </a:lnTo>
                  <a:lnTo>
                    <a:pt x="595" y="86"/>
                  </a:lnTo>
                  <a:lnTo>
                    <a:pt x="546" y="50"/>
                  </a:lnTo>
                  <a:lnTo>
                    <a:pt x="561" y="18"/>
                  </a:lnTo>
                  <a:lnTo>
                    <a:pt x="541" y="0"/>
                  </a:lnTo>
                  <a:lnTo>
                    <a:pt x="265" y="3"/>
                  </a:lnTo>
                  <a:lnTo>
                    <a:pt x="6" y="3"/>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9" name=""/>
            <p:cNvSpPr/>
            <p:nvPr/>
          </p:nvSpPr>
          <p:spPr>
            <a:xfrm>
              <a:off x="3240000" y="3342960"/>
              <a:ext cx="931320" cy="447120"/>
            </a:xfrm>
            <a:custGeom>
              <a:avLst/>
              <a:gdLst/>
              <a:ahLst/>
              <a:rect l="l" t="t" r="r" b="b"/>
              <a:pathLst>
                <a:path w="708" h="340">
                  <a:moveTo>
                    <a:pt x="3" y="0"/>
                  </a:moveTo>
                  <a:lnTo>
                    <a:pt x="0" y="60"/>
                  </a:lnTo>
                  <a:lnTo>
                    <a:pt x="251" y="69"/>
                  </a:lnTo>
                  <a:lnTo>
                    <a:pt x="253" y="262"/>
                  </a:lnTo>
                  <a:lnTo>
                    <a:pt x="380" y="315"/>
                  </a:lnTo>
                  <a:lnTo>
                    <a:pt x="416" y="295"/>
                  </a:lnTo>
                  <a:lnTo>
                    <a:pt x="498" y="339"/>
                  </a:lnTo>
                  <a:lnTo>
                    <a:pt x="551" y="337"/>
                  </a:lnTo>
                  <a:lnTo>
                    <a:pt x="648" y="295"/>
                  </a:lnTo>
                  <a:lnTo>
                    <a:pt x="707" y="335"/>
                  </a:lnTo>
                  <a:lnTo>
                    <a:pt x="707" y="126"/>
                  </a:lnTo>
                  <a:lnTo>
                    <a:pt x="688" y="4"/>
                  </a:lnTo>
                  <a:lnTo>
                    <a:pt x="3"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0" name=""/>
            <p:cNvSpPr/>
            <p:nvPr/>
          </p:nvSpPr>
          <p:spPr>
            <a:xfrm>
              <a:off x="4151520" y="3363840"/>
              <a:ext cx="524520" cy="488880"/>
            </a:xfrm>
            <a:custGeom>
              <a:avLst/>
              <a:gdLst/>
              <a:ahLst/>
              <a:rect l="l" t="t" r="r" b="b"/>
              <a:pathLst>
                <a:path w="399" h="372">
                  <a:moveTo>
                    <a:pt x="0" y="34"/>
                  </a:moveTo>
                  <a:lnTo>
                    <a:pt x="156" y="14"/>
                  </a:lnTo>
                  <a:lnTo>
                    <a:pt x="350" y="0"/>
                  </a:lnTo>
                  <a:lnTo>
                    <a:pt x="339" y="48"/>
                  </a:lnTo>
                  <a:lnTo>
                    <a:pt x="383" y="38"/>
                  </a:lnTo>
                  <a:lnTo>
                    <a:pt x="398" y="70"/>
                  </a:lnTo>
                  <a:lnTo>
                    <a:pt x="353" y="100"/>
                  </a:lnTo>
                  <a:lnTo>
                    <a:pt x="363" y="152"/>
                  </a:lnTo>
                  <a:lnTo>
                    <a:pt x="317" y="238"/>
                  </a:lnTo>
                  <a:lnTo>
                    <a:pt x="283" y="291"/>
                  </a:lnTo>
                  <a:lnTo>
                    <a:pt x="303" y="358"/>
                  </a:lnTo>
                  <a:lnTo>
                    <a:pt x="58" y="371"/>
                  </a:lnTo>
                  <a:lnTo>
                    <a:pt x="55" y="330"/>
                  </a:lnTo>
                  <a:lnTo>
                    <a:pt x="7" y="320"/>
                  </a:lnTo>
                  <a:lnTo>
                    <a:pt x="7" y="100"/>
                  </a:lnTo>
                  <a:lnTo>
                    <a:pt x="0" y="34"/>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1" name=""/>
            <p:cNvSpPr/>
            <p:nvPr/>
          </p:nvSpPr>
          <p:spPr>
            <a:xfrm>
              <a:off x="4227840" y="3833280"/>
              <a:ext cx="639000" cy="511560"/>
            </a:xfrm>
            <a:custGeom>
              <a:avLst/>
              <a:gdLst/>
              <a:ahLst/>
              <a:rect l="l" t="t" r="r" b="b"/>
              <a:pathLst>
                <a:path w="486" h="389">
                  <a:moveTo>
                    <a:pt x="0" y="8"/>
                  </a:moveTo>
                  <a:lnTo>
                    <a:pt x="241" y="0"/>
                  </a:lnTo>
                  <a:lnTo>
                    <a:pt x="285" y="79"/>
                  </a:lnTo>
                  <a:lnTo>
                    <a:pt x="248" y="174"/>
                  </a:lnTo>
                  <a:lnTo>
                    <a:pt x="235" y="216"/>
                  </a:lnTo>
                  <a:lnTo>
                    <a:pt x="399" y="199"/>
                  </a:lnTo>
                  <a:lnTo>
                    <a:pt x="409" y="261"/>
                  </a:lnTo>
                  <a:lnTo>
                    <a:pt x="360" y="255"/>
                  </a:lnTo>
                  <a:lnTo>
                    <a:pt x="338" y="281"/>
                  </a:lnTo>
                  <a:lnTo>
                    <a:pt x="363" y="299"/>
                  </a:lnTo>
                  <a:lnTo>
                    <a:pt x="408" y="278"/>
                  </a:lnTo>
                  <a:lnTo>
                    <a:pt x="409" y="308"/>
                  </a:lnTo>
                  <a:lnTo>
                    <a:pt x="435" y="283"/>
                  </a:lnTo>
                  <a:lnTo>
                    <a:pt x="453" y="283"/>
                  </a:lnTo>
                  <a:lnTo>
                    <a:pt x="432" y="334"/>
                  </a:lnTo>
                  <a:lnTo>
                    <a:pt x="472" y="343"/>
                  </a:lnTo>
                  <a:lnTo>
                    <a:pt x="485" y="371"/>
                  </a:lnTo>
                  <a:lnTo>
                    <a:pt x="466" y="380"/>
                  </a:lnTo>
                  <a:lnTo>
                    <a:pt x="441" y="363"/>
                  </a:lnTo>
                  <a:lnTo>
                    <a:pt x="394" y="349"/>
                  </a:lnTo>
                  <a:lnTo>
                    <a:pt x="404" y="384"/>
                  </a:lnTo>
                  <a:lnTo>
                    <a:pt x="380" y="388"/>
                  </a:lnTo>
                  <a:lnTo>
                    <a:pt x="362" y="357"/>
                  </a:lnTo>
                  <a:lnTo>
                    <a:pt x="349" y="376"/>
                  </a:lnTo>
                  <a:lnTo>
                    <a:pt x="279" y="376"/>
                  </a:lnTo>
                  <a:lnTo>
                    <a:pt x="279" y="357"/>
                  </a:lnTo>
                  <a:lnTo>
                    <a:pt x="253" y="334"/>
                  </a:lnTo>
                  <a:lnTo>
                    <a:pt x="199" y="332"/>
                  </a:lnTo>
                  <a:lnTo>
                    <a:pt x="243" y="357"/>
                  </a:lnTo>
                  <a:lnTo>
                    <a:pt x="181" y="370"/>
                  </a:lnTo>
                  <a:lnTo>
                    <a:pt x="84" y="353"/>
                  </a:lnTo>
                  <a:lnTo>
                    <a:pt x="47" y="357"/>
                  </a:lnTo>
                  <a:lnTo>
                    <a:pt x="59" y="226"/>
                  </a:lnTo>
                  <a:lnTo>
                    <a:pt x="1" y="123"/>
                  </a:lnTo>
                  <a:lnTo>
                    <a:pt x="0" y="8"/>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2" name=""/>
            <p:cNvSpPr/>
            <p:nvPr/>
          </p:nvSpPr>
          <p:spPr>
            <a:xfrm>
              <a:off x="3789720" y="1679400"/>
              <a:ext cx="713880" cy="801000"/>
            </a:xfrm>
            <a:custGeom>
              <a:avLst/>
              <a:gdLst/>
              <a:ahLst/>
              <a:rect l="l" t="t" r="r" b="b"/>
              <a:pathLst>
                <a:path w="543" h="609">
                  <a:moveTo>
                    <a:pt x="0" y="47"/>
                  </a:moveTo>
                  <a:lnTo>
                    <a:pt x="142" y="47"/>
                  </a:lnTo>
                  <a:lnTo>
                    <a:pt x="141" y="0"/>
                  </a:lnTo>
                  <a:lnTo>
                    <a:pt x="172" y="13"/>
                  </a:lnTo>
                  <a:lnTo>
                    <a:pt x="177" y="49"/>
                  </a:lnTo>
                  <a:lnTo>
                    <a:pt x="245" y="90"/>
                  </a:lnTo>
                  <a:lnTo>
                    <a:pt x="266" y="71"/>
                  </a:lnTo>
                  <a:lnTo>
                    <a:pt x="306" y="71"/>
                  </a:lnTo>
                  <a:lnTo>
                    <a:pt x="337" y="107"/>
                  </a:lnTo>
                  <a:lnTo>
                    <a:pt x="358" y="94"/>
                  </a:lnTo>
                  <a:lnTo>
                    <a:pt x="417" y="109"/>
                  </a:lnTo>
                  <a:lnTo>
                    <a:pt x="437" y="83"/>
                  </a:lnTo>
                  <a:lnTo>
                    <a:pt x="475" y="102"/>
                  </a:lnTo>
                  <a:lnTo>
                    <a:pt x="542" y="100"/>
                  </a:lnTo>
                  <a:lnTo>
                    <a:pt x="434" y="176"/>
                  </a:lnTo>
                  <a:lnTo>
                    <a:pt x="380" y="241"/>
                  </a:lnTo>
                  <a:lnTo>
                    <a:pt x="390" y="338"/>
                  </a:lnTo>
                  <a:lnTo>
                    <a:pt x="353" y="378"/>
                  </a:lnTo>
                  <a:lnTo>
                    <a:pt x="368" y="405"/>
                  </a:lnTo>
                  <a:lnTo>
                    <a:pt x="368" y="476"/>
                  </a:lnTo>
                  <a:lnTo>
                    <a:pt x="405" y="476"/>
                  </a:lnTo>
                  <a:lnTo>
                    <a:pt x="460" y="528"/>
                  </a:lnTo>
                  <a:lnTo>
                    <a:pt x="482" y="590"/>
                  </a:lnTo>
                  <a:lnTo>
                    <a:pt x="99" y="608"/>
                  </a:lnTo>
                  <a:lnTo>
                    <a:pt x="100" y="440"/>
                  </a:lnTo>
                  <a:lnTo>
                    <a:pt x="66" y="403"/>
                  </a:lnTo>
                  <a:lnTo>
                    <a:pt x="78" y="358"/>
                  </a:lnTo>
                  <a:lnTo>
                    <a:pt x="90" y="333"/>
                  </a:lnTo>
                  <a:lnTo>
                    <a:pt x="66" y="217"/>
                  </a:lnTo>
                  <a:lnTo>
                    <a:pt x="34" y="140"/>
                  </a:lnTo>
                  <a:lnTo>
                    <a:pt x="0" y="47"/>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3" name=""/>
            <p:cNvSpPr/>
            <p:nvPr/>
          </p:nvSpPr>
          <p:spPr>
            <a:xfrm>
              <a:off x="4251600" y="1954440"/>
              <a:ext cx="540360" cy="632520"/>
            </a:xfrm>
            <a:custGeom>
              <a:avLst/>
              <a:gdLst/>
              <a:ahLst/>
              <a:rect l="l" t="t" r="r" b="b"/>
              <a:pathLst>
                <a:path w="411" h="481">
                  <a:moveTo>
                    <a:pt x="29" y="32"/>
                  </a:moveTo>
                  <a:lnTo>
                    <a:pt x="60" y="28"/>
                  </a:lnTo>
                  <a:lnTo>
                    <a:pt x="87" y="28"/>
                  </a:lnTo>
                  <a:lnTo>
                    <a:pt x="106" y="0"/>
                  </a:lnTo>
                  <a:lnTo>
                    <a:pt x="118" y="35"/>
                  </a:lnTo>
                  <a:lnTo>
                    <a:pt x="163" y="35"/>
                  </a:lnTo>
                  <a:lnTo>
                    <a:pt x="187" y="68"/>
                  </a:lnTo>
                  <a:lnTo>
                    <a:pt x="232" y="59"/>
                  </a:lnTo>
                  <a:lnTo>
                    <a:pt x="263" y="79"/>
                  </a:lnTo>
                  <a:lnTo>
                    <a:pt x="322" y="94"/>
                  </a:lnTo>
                  <a:lnTo>
                    <a:pt x="331" y="119"/>
                  </a:lnTo>
                  <a:lnTo>
                    <a:pt x="361" y="121"/>
                  </a:lnTo>
                  <a:lnTo>
                    <a:pt x="353" y="146"/>
                  </a:lnTo>
                  <a:lnTo>
                    <a:pt x="362" y="173"/>
                  </a:lnTo>
                  <a:lnTo>
                    <a:pt x="344" y="209"/>
                  </a:lnTo>
                  <a:lnTo>
                    <a:pt x="356" y="217"/>
                  </a:lnTo>
                  <a:lnTo>
                    <a:pt x="390" y="178"/>
                  </a:lnTo>
                  <a:lnTo>
                    <a:pt x="388" y="164"/>
                  </a:lnTo>
                  <a:lnTo>
                    <a:pt x="401" y="160"/>
                  </a:lnTo>
                  <a:lnTo>
                    <a:pt x="410" y="178"/>
                  </a:lnTo>
                  <a:lnTo>
                    <a:pt x="385" y="204"/>
                  </a:lnTo>
                  <a:lnTo>
                    <a:pt x="375" y="265"/>
                  </a:lnTo>
                  <a:lnTo>
                    <a:pt x="375" y="367"/>
                  </a:lnTo>
                  <a:lnTo>
                    <a:pt x="390" y="385"/>
                  </a:lnTo>
                  <a:lnTo>
                    <a:pt x="383" y="448"/>
                  </a:lnTo>
                  <a:lnTo>
                    <a:pt x="189" y="480"/>
                  </a:lnTo>
                  <a:lnTo>
                    <a:pt x="139" y="450"/>
                  </a:lnTo>
                  <a:lnTo>
                    <a:pt x="151" y="411"/>
                  </a:lnTo>
                  <a:lnTo>
                    <a:pt x="126" y="370"/>
                  </a:lnTo>
                  <a:lnTo>
                    <a:pt x="106" y="318"/>
                  </a:lnTo>
                  <a:lnTo>
                    <a:pt x="52" y="266"/>
                  </a:lnTo>
                  <a:lnTo>
                    <a:pt x="17" y="266"/>
                  </a:lnTo>
                  <a:lnTo>
                    <a:pt x="17" y="195"/>
                  </a:lnTo>
                  <a:lnTo>
                    <a:pt x="0" y="169"/>
                  </a:lnTo>
                  <a:lnTo>
                    <a:pt x="38" y="128"/>
                  </a:lnTo>
                  <a:lnTo>
                    <a:pt x="29" y="32"/>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4" name=""/>
            <p:cNvSpPr/>
            <p:nvPr/>
          </p:nvSpPr>
          <p:spPr>
            <a:xfrm>
              <a:off x="3908160" y="2453760"/>
              <a:ext cx="630000" cy="408960"/>
            </a:xfrm>
            <a:custGeom>
              <a:avLst/>
              <a:gdLst/>
              <a:ahLst/>
              <a:rect l="l" t="t" r="r" b="b"/>
              <a:pathLst>
                <a:path w="479" h="311">
                  <a:moveTo>
                    <a:pt x="7" y="16"/>
                  </a:moveTo>
                  <a:lnTo>
                    <a:pt x="0" y="70"/>
                  </a:lnTo>
                  <a:lnTo>
                    <a:pt x="9" y="127"/>
                  </a:lnTo>
                  <a:lnTo>
                    <a:pt x="54" y="246"/>
                  </a:lnTo>
                  <a:lnTo>
                    <a:pt x="79" y="310"/>
                  </a:lnTo>
                  <a:lnTo>
                    <a:pt x="361" y="295"/>
                  </a:lnTo>
                  <a:lnTo>
                    <a:pt x="407" y="310"/>
                  </a:lnTo>
                  <a:lnTo>
                    <a:pt x="435" y="249"/>
                  </a:lnTo>
                  <a:lnTo>
                    <a:pt x="424" y="207"/>
                  </a:lnTo>
                  <a:lnTo>
                    <a:pt x="471" y="197"/>
                  </a:lnTo>
                  <a:lnTo>
                    <a:pt x="478" y="130"/>
                  </a:lnTo>
                  <a:lnTo>
                    <a:pt x="450" y="100"/>
                  </a:lnTo>
                  <a:lnTo>
                    <a:pt x="401" y="70"/>
                  </a:lnTo>
                  <a:lnTo>
                    <a:pt x="412" y="29"/>
                  </a:lnTo>
                  <a:lnTo>
                    <a:pt x="391" y="0"/>
                  </a:lnTo>
                  <a:lnTo>
                    <a:pt x="285" y="3"/>
                  </a:lnTo>
                  <a:lnTo>
                    <a:pt x="178" y="8"/>
                  </a:lnTo>
                  <a:lnTo>
                    <a:pt x="7" y="16"/>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5" name=""/>
            <p:cNvSpPr/>
            <p:nvPr/>
          </p:nvSpPr>
          <p:spPr>
            <a:xfrm>
              <a:off x="4463280" y="1864800"/>
              <a:ext cx="581400" cy="252000"/>
            </a:xfrm>
            <a:custGeom>
              <a:avLst/>
              <a:gdLst/>
              <a:ahLst/>
              <a:rect l="l" t="t" r="r" b="b"/>
              <a:pathLst>
                <a:path w="442" h="192">
                  <a:moveTo>
                    <a:pt x="0" y="105"/>
                  </a:moveTo>
                  <a:lnTo>
                    <a:pt x="99" y="0"/>
                  </a:lnTo>
                  <a:lnTo>
                    <a:pt x="80" y="43"/>
                  </a:lnTo>
                  <a:lnTo>
                    <a:pt x="94" y="57"/>
                  </a:lnTo>
                  <a:lnTo>
                    <a:pt x="125" y="38"/>
                  </a:lnTo>
                  <a:lnTo>
                    <a:pt x="193" y="65"/>
                  </a:lnTo>
                  <a:lnTo>
                    <a:pt x="222" y="43"/>
                  </a:lnTo>
                  <a:lnTo>
                    <a:pt x="314" y="31"/>
                  </a:lnTo>
                  <a:lnTo>
                    <a:pt x="331" y="58"/>
                  </a:lnTo>
                  <a:lnTo>
                    <a:pt x="367" y="52"/>
                  </a:lnTo>
                  <a:lnTo>
                    <a:pt x="437" y="80"/>
                  </a:lnTo>
                  <a:lnTo>
                    <a:pt x="441" y="100"/>
                  </a:lnTo>
                  <a:lnTo>
                    <a:pt x="366" y="117"/>
                  </a:lnTo>
                  <a:lnTo>
                    <a:pt x="344" y="105"/>
                  </a:lnTo>
                  <a:lnTo>
                    <a:pt x="305" y="109"/>
                  </a:lnTo>
                  <a:lnTo>
                    <a:pt x="261" y="136"/>
                  </a:lnTo>
                  <a:lnTo>
                    <a:pt x="240" y="137"/>
                  </a:lnTo>
                  <a:lnTo>
                    <a:pt x="224" y="117"/>
                  </a:lnTo>
                  <a:lnTo>
                    <a:pt x="199" y="189"/>
                  </a:lnTo>
                  <a:lnTo>
                    <a:pt x="170" y="191"/>
                  </a:lnTo>
                  <a:lnTo>
                    <a:pt x="159" y="162"/>
                  </a:lnTo>
                  <a:lnTo>
                    <a:pt x="100" y="148"/>
                  </a:lnTo>
                  <a:lnTo>
                    <a:pt x="71" y="128"/>
                  </a:lnTo>
                  <a:lnTo>
                    <a:pt x="23" y="136"/>
                  </a:lnTo>
                  <a:lnTo>
                    <a:pt x="0" y="105"/>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6" name=""/>
            <p:cNvSpPr/>
            <p:nvPr/>
          </p:nvSpPr>
          <p:spPr>
            <a:xfrm>
              <a:off x="4865760" y="2042280"/>
              <a:ext cx="416880" cy="564120"/>
            </a:xfrm>
            <a:custGeom>
              <a:avLst/>
              <a:gdLst/>
              <a:ahLst/>
              <a:rect l="l" t="t" r="r" b="b"/>
              <a:pathLst>
                <a:path w="317" h="429">
                  <a:moveTo>
                    <a:pt x="79" y="17"/>
                  </a:moveTo>
                  <a:lnTo>
                    <a:pt x="91" y="43"/>
                  </a:lnTo>
                  <a:lnTo>
                    <a:pt x="69" y="59"/>
                  </a:lnTo>
                  <a:lnTo>
                    <a:pt x="68" y="127"/>
                  </a:lnTo>
                  <a:lnTo>
                    <a:pt x="55" y="83"/>
                  </a:lnTo>
                  <a:lnTo>
                    <a:pt x="9" y="126"/>
                  </a:lnTo>
                  <a:lnTo>
                    <a:pt x="0" y="249"/>
                  </a:lnTo>
                  <a:lnTo>
                    <a:pt x="29" y="310"/>
                  </a:lnTo>
                  <a:lnTo>
                    <a:pt x="32" y="341"/>
                  </a:lnTo>
                  <a:lnTo>
                    <a:pt x="33" y="365"/>
                  </a:lnTo>
                  <a:lnTo>
                    <a:pt x="32" y="388"/>
                  </a:lnTo>
                  <a:lnTo>
                    <a:pt x="26" y="428"/>
                  </a:lnTo>
                  <a:lnTo>
                    <a:pt x="149" y="420"/>
                  </a:lnTo>
                  <a:lnTo>
                    <a:pt x="314" y="405"/>
                  </a:lnTo>
                  <a:lnTo>
                    <a:pt x="285" y="396"/>
                  </a:lnTo>
                  <a:lnTo>
                    <a:pt x="268" y="374"/>
                  </a:lnTo>
                  <a:lnTo>
                    <a:pt x="293" y="354"/>
                  </a:lnTo>
                  <a:lnTo>
                    <a:pt x="293" y="331"/>
                  </a:lnTo>
                  <a:lnTo>
                    <a:pt x="282" y="311"/>
                  </a:lnTo>
                  <a:lnTo>
                    <a:pt x="293" y="296"/>
                  </a:lnTo>
                  <a:lnTo>
                    <a:pt x="316" y="297"/>
                  </a:lnTo>
                  <a:lnTo>
                    <a:pt x="311" y="238"/>
                  </a:lnTo>
                  <a:lnTo>
                    <a:pt x="306" y="203"/>
                  </a:lnTo>
                  <a:lnTo>
                    <a:pt x="292" y="181"/>
                  </a:lnTo>
                  <a:lnTo>
                    <a:pt x="278" y="167"/>
                  </a:lnTo>
                  <a:lnTo>
                    <a:pt x="257" y="163"/>
                  </a:lnTo>
                  <a:lnTo>
                    <a:pt x="239" y="163"/>
                  </a:lnTo>
                  <a:lnTo>
                    <a:pt x="218" y="191"/>
                  </a:lnTo>
                  <a:lnTo>
                    <a:pt x="205" y="199"/>
                  </a:lnTo>
                  <a:lnTo>
                    <a:pt x="195" y="203"/>
                  </a:lnTo>
                  <a:lnTo>
                    <a:pt x="185" y="198"/>
                  </a:lnTo>
                  <a:lnTo>
                    <a:pt x="183" y="186"/>
                  </a:lnTo>
                  <a:lnTo>
                    <a:pt x="185" y="176"/>
                  </a:lnTo>
                  <a:lnTo>
                    <a:pt x="194" y="167"/>
                  </a:lnTo>
                  <a:lnTo>
                    <a:pt x="203" y="163"/>
                  </a:lnTo>
                  <a:lnTo>
                    <a:pt x="211" y="162"/>
                  </a:lnTo>
                  <a:lnTo>
                    <a:pt x="211" y="145"/>
                  </a:lnTo>
                  <a:lnTo>
                    <a:pt x="236" y="127"/>
                  </a:lnTo>
                  <a:lnTo>
                    <a:pt x="211" y="71"/>
                  </a:lnTo>
                  <a:lnTo>
                    <a:pt x="211" y="44"/>
                  </a:lnTo>
                  <a:lnTo>
                    <a:pt x="172" y="34"/>
                  </a:lnTo>
                  <a:lnTo>
                    <a:pt x="115" y="0"/>
                  </a:lnTo>
                  <a:lnTo>
                    <a:pt x="79" y="17"/>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7" name=""/>
            <p:cNvSpPr/>
            <p:nvPr/>
          </p:nvSpPr>
          <p:spPr>
            <a:xfrm>
              <a:off x="4412160" y="2540520"/>
              <a:ext cx="453600" cy="744120"/>
            </a:xfrm>
            <a:custGeom>
              <a:avLst/>
              <a:gdLst/>
              <a:ahLst/>
              <a:rect l="l" t="t" r="r" b="b"/>
              <a:pathLst>
                <a:path w="345" h="566">
                  <a:moveTo>
                    <a:pt x="63" y="33"/>
                  </a:moveTo>
                  <a:lnTo>
                    <a:pt x="260" y="0"/>
                  </a:lnTo>
                  <a:lnTo>
                    <a:pt x="291" y="69"/>
                  </a:lnTo>
                  <a:lnTo>
                    <a:pt x="331" y="359"/>
                  </a:lnTo>
                  <a:lnTo>
                    <a:pt x="344" y="397"/>
                  </a:lnTo>
                  <a:lnTo>
                    <a:pt x="312" y="474"/>
                  </a:lnTo>
                  <a:lnTo>
                    <a:pt x="312" y="526"/>
                  </a:lnTo>
                  <a:lnTo>
                    <a:pt x="276" y="521"/>
                  </a:lnTo>
                  <a:lnTo>
                    <a:pt x="278" y="565"/>
                  </a:lnTo>
                  <a:lnTo>
                    <a:pt x="240" y="547"/>
                  </a:lnTo>
                  <a:lnTo>
                    <a:pt x="222" y="553"/>
                  </a:lnTo>
                  <a:lnTo>
                    <a:pt x="193" y="548"/>
                  </a:lnTo>
                  <a:lnTo>
                    <a:pt x="172" y="480"/>
                  </a:lnTo>
                  <a:lnTo>
                    <a:pt x="132" y="460"/>
                  </a:lnTo>
                  <a:lnTo>
                    <a:pt x="132" y="389"/>
                  </a:lnTo>
                  <a:lnTo>
                    <a:pt x="93" y="397"/>
                  </a:lnTo>
                  <a:lnTo>
                    <a:pt x="70" y="344"/>
                  </a:lnTo>
                  <a:lnTo>
                    <a:pt x="0" y="282"/>
                  </a:lnTo>
                  <a:lnTo>
                    <a:pt x="52" y="184"/>
                  </a:lnTo>
                  <a:lnTo>
                    <a:pt x="37" y="138"/>
                  </a:lnTo>
                  <a:lnTo>
                    <a:pt x="88" y="130"/>
                  </a:lnTo>
                  <a:lnTo>
                    <a:pt x="93" y="66"/>
                  </a:lnTo>
                  <a:lnTo>
                    <a:pt x="63" y="33"/>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8" name=""/>
            <p:cNvSpPr/>
            <p:nvPr/>
          </p:nvSpPr>
          <p:spPr>
            <a:xfrm>
              <a:off x="4010760" y="2841840"/>
              <a:ext cx="717840" cy="590400"/>
            </a:xfrm>
            <a:custGeom>
              <a:avLst/>
              <a:gdLst/>
              <a:ahLst/>
              <a:rect l="l" t="t" r="r" b="b"/>
              <a:pathLst>
                <a:path w="546" h="449">
                  <a:moveTo>
                    <a:pt x="0" y="14"/>
                  </a:moveTo>
                  <a:lnTo>
                    <a:pt x="238" y="0"/>
                  </a:lnTo>
                  <a:lnTo>
                    <a:pt x="289" y="0"/>
                  </a:lnTo>
                  <a:lnTo>
                    <a:pt x="327" y="13"/>
                  </a:lnTo>
                  <a:lnTo>
                    <a:pt x="306" y="52"/>
                  </a:lnTo>
                  <a:lnTo>
                    <a:pt x="376" y="115"/>
                  </a:lnTo>
                  <a:lnTo>
                    <a:pt x="398" y="168"/>
                  </a:lnTo>
                  <a:lnTo>
                    <a:pt x="439" y="155"/>
                  </a:lnTo>
                  <a:lnTo>
                    <a:pt x="438" y="230"/>
                  </a:lnTo>
                  <a:lnTo>
                    <a:pt x="480" y="251"/>
                  </a:lnTo>
                  <a:lnTo>
                    <a:pt x="499" y="318"/>
                  </a:lnTo>
                  <a:lnTo>
                    <a:pt x="528" y="325"/>
                  </a:lnTo>
                  <a:lnTo>
                    <a:pt x="545" y="352"/>
                  </a:lnTo>
                  <a:lnTo>
                    <a:pt x="507" y="390"/>
                  </a:lnTo>
                  <a:lnTo>
                    <a:pt x="496" y="435"/>
                  </a:lnTo>
                  <a:lnTo>
                    <a:pt x="444" y="448"/>
                  </a:lnTo>
                  <a:lnTo>
                    <a:pt x="458" y="398"/>
                  </a:lnTo>
                  <a:lnTo>
                    <a:pt x="253" y="416"/>
                  </a:lnTo>
                  <a:lnTo>
                    <a:pt x="106" y="434"/>
                  </a:lnTo>
                  <a:lnTo>
                    <a:pt x="98" y="387"/>
                  </a:lnTo>
                  <a:lnTo>
                    <a:pt x="88" y="243"/>
                  </a:lnTo>
                  <a:lnTo>
                    <a:pt x="85" y="165"/>
                  </a:lnTo>
                  <a:lnTo>
                    <a:pt x="37" y="130"/>
                  </a:lnTo>
                  <a:lnTo>
                    <a:pt x="54" y="98"/>
                  </a:lnTo>
                  <a:lnTo>
                    <a:pt x="31" y="79"/>
                  </a:lnTo>
                  <a:lnTo>
                    <a:pt x="0" y="14"/>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9" name=""/>
            <p:cNvSpPr/>
            <p:nvPr/>
          </p:nvSpPr>
          <p:spPr>
            <a:xfrm>
              <a:off x="4795920" y="2594520"/>
              <a:ext cx="349920" cy="574560"/>
            </a:xfrm>
            <a:custGeom>
              <a:avLst/>
              <a:gdLst/>
              <a:ahLst/>
              <a:rect l="l" t="t" r="r" b="b"/>
              <a:pathLst>
                <a:path w="266" h="437">
                  <a:moveTo>
                    <a:pt x="0" y="30"/>
                  </a:moveTo>
                  <a:lnTo>
                    <a:pt x="30" y="47"/>
                  </a:lnTo>
                  <a:lnTo>
                    <a:pt x="60" y="43"/>
                  </a:lnTo>
                  <a:lnTo>
                    <a:pt x="70" y="34"/>
                  </a:lnTo>
                  <a:lnTo>
                    <a:pt x="78" y="8"/>
                  </a:lnTo>
                  <a:lnTo>
                    <a:pt x="206" y="0"/>
                  </a:lnTo>
                  <a:lnTo>
                    <a:pt x="265" y="307"/>
                  </a:lnTo>
                  <a:lnTo>
                    <a:pt x="261" y="304"/>
                  </a:lnTo>
                  <a:lnTo>
                    <a:pt x="216" y="322"/>
                  </a:lnTo>
                  <a:lnTo>
                    <a:pt x="185" y="405"/>
                  </a:lnTo>
                  <a:lnTo>
                    <a:pt x="139" y="392"/>
                  </a:lnTo>
                  <a:lnTo>
                    <a:pt x="86" y="423"/>
                  </a:lnTo>
                  <a:lnTo>
                    <a:pt x="17" y="436"/>
                  </a:lnTo>
                  <a:lnTo>
                    <a:pt x="48" y="354"/>
                  </a:lnTo>
                  <a:lnTo>
                    <a:pt x="34" y="309"/>
                  </a:lnTo>
                  <a:lnTo>
                    <a:pt x="0" y="3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0" name=""/>
            <p:cNvSpPr/>
            <p:nvPr/>
          </p:nvSpPr>
          <p:spPr>
            <a:xfrm>
              <a:off x="5068440" y="2476080"/>
              <a:ext cx="449640" cy="520920"/>
            </a:xfrm>
            <a:custGeom>
              <a:avLst/>
              <a:gdLst/>
              <a:ahLst/>
              <a:rect l="l" t="t" r="r" b="b"/>
              <a:pathLst>
                <a:path w="342" h="396">
                  <a:moveTo>
                    <a:pt x="0" y="89"/>
                  </a:moveTo>
                  <a:lnTo>
                    <a:pt x="153" y="74"/>
                  </a:lnTo>
                  <a:lnTo>
                    <a:pt x="186" y="79"/>
                  </a:lnTo>
                  <a:lnTo>
                    <a:pt x="257" y="45"/>
                  </a:lnTo>
                  <a:lnTo>
                    <a:pt x="275" y="14"/>
                  </a:lnTo>
                  <a:lnTo>
                    <a:pt x="317" y="0"/>
                  </a:lnTo>
                  <a:lnTo>
                    <a:pt x="341" y="149"/>
                  </a:lnTo>
                  <a:lnTo>
                    <a:pt x="323" y="166"/>
                  </a:lnTo>
                  <a:lnTo>
                    <a:pt x="328" y="269"/>
                  </a:lnTo>
                  <a:lnTo>
                    <a:pt x="293" y="278"/>
                  </a:lnTo>
                  <a:lnTo>
                    <a:pt x="275" y="335"/>
                  </a:lnTo>
                  <a:lnTo>
                    <a:pt x="248" y="327"/>
                  </a:lnTo>
                  <a:lnTo>
                    <a:pt x="239" y="395"/>
                  </a:lnTo>
                  <a:lnTo>
                    <a:pt x="200" y="366"/>
                  </a:lnTo>
                  <a:lnTo>
                    <a:pt x="125" y="385"/>
                  </a:lnTo>
                  <a:lnTo>
                    <a:pt x="93" y="358"/>
                  </a:lnTo>
                  <a:lnTo>
                    <a:pt x="49" y="357"/>
                  </a:lnTo>
                  <a:lnTo>
                    <a:pt x="27" y="247"/>
                  </a:lnTo>
                  <a:lnTo>
                    <a:pt x="0" y="89"/>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1" name=""/>
            <p:cNvSpPr/>
            <p:nvPr/>
          </p:nvSpPr>
          <p:spPr>
            <a:xfrm>
              <a:off x="4667040" y="2944440"/>
              <a:ext cx="792000" cy="440280"/>
            </a:xfrm>
            <a:custGeom>
              <a:avLst/>
              <a:gdLst/>
              <a:ahLst/>
              <a:rect l="l" t="t" r="r" b="b"/>
              <a:pathLst>
                <a:path w="602" h="335">
                  <a:moveTo>
                    <a:pt x="0" y="334"/>
                  </a:moveTo>
                  <a:lnTo>
                    <a:pt x="146" y="312"/>
                  </a:lnTo>
                  <a:lnTo>
                    <a:pt x="146" y="297"/>
                  </a:lnTo>
                  <a:lnTo>
                    <a:pt x="499" y="249"/>
                  </a:lnTo>
                  <a:lnTo>
                    <a:pt x="505" y="224"/>
                  </a:lnTo>
                  <a:lnTo>
                    <a:pt x="557" y="204"/>
                  </a:lnTo>
                  <a:lnTo>
                    <a:pt x="562" y="178"/>
                  </a:lnTo>
                  <a:lnTo>
                    <a:pt x="584" y="170"/>
                  </a:lnTo>
                  <a:lnTo>
                    <a:pt x="601" y="130"/>
                  </a:lnTo>
                  <a:lnTo>
                    <a:pt x="552" y="90"/>
                  </a:lnTo>
                  <a:lnTo>
                    <a:pt x="543" y="37"/>
                  </a:lnTo>
                  <a:lnTo>
                    <a:pt x="505" y="9"/>
                  </a:lnTo>
                  <a:lnTo>
                    <a:pt x="427" y="24"/>
                  </a:lnTo>
                  <a:lnTo>
                    <a:pt x="390" y="1"/>
                  </a:lnTo>
                  <a:lnTo>
                    <a:pt x="354" y="0"/>
                  </a:lnTo>
                  <a:lnTo>
                    <a:pt x="361" y="37"/>
                  </a:lnTo>
                  <a:lnTo>
                    <a:pt x="313" y="55"/>
                  </a:lnTo>
                  <a:lnTo>
                    <a:pt x="281" y="139"/>
                  </a:lnTo>
                  <a:lnTo>
                    <a:pt x="236" y="125"/>
                  </a:lnTo>
                  <a:lnTo>
                    <a:pt x="183" y="156"/>
                  </a:lnTo>
                  <a:lnTo>
                    <a:pt x="115" y="168"/>
                  </a:lnTo>
                  <a:lnTo>
                    <a:pt x="115" y="216"/>
                  </a:lnTo>
                  <a:lnTo>
                    <a:pt x="81" y="214"/>
                  </a:lnTo>
                  <a:lnTo>
                    <a:pt x="83" y="255"/>
                  </a:lnTo>
                  <a:lnTo>
                    <a:pt x="47" y="239"/>
                  </a:lnTo>
                  <a:lnTo>
                    <a:pt x="27" y="247"/>
                  </a:lnTo>
                  <a:lnTo>
                    <a:pt x="44" y="274"/>
                  </a:lnTo>
                  <a:lnTo>
                    <a:pt x="7" y="311"/>
                  </a:lnTo>
                  <a:lnTo>
                    <a:pt x="0" y="334"/>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2" name=""/>
            <p:cNvSpPr/>
            <p:nvPr/>
          </p:nvSpPr>
          <p:spPr>
            <a:xfrm>
              <a:off x="4614480" y="3228480"/>
              <a:ext cx="912600" cy="332280"/>
            </a:xfrm>
            <a:custGeom>
              <a:avLst/>
              <a:gdLst/>
              <a:ahLst/>
              <a:rect l="l" t="t" r="r" b="b"/>
              <a:pathLst>
                <a:path w="694" h="253">
                  <a:moveTo>
                    <a:pt x="40" y="115"/>
                  </a:moveTo>
                  <a:lnTo>
                    <a:pt x="40" y="119"/>
                  </a:lnTo>
                  <a:lnTo>
                    <a:pt x="29" y="142"/>
                  </a:lnTo>
                  <a:lnTo>
                    <a:pt x="42" y="175"/>
                  </a:lnTo>
                  <a:lnTo>
                    <a:pt x="0" y="203"/>
                  </a:lnTo>
                  <a:lnTo>
                    <a:pt x="8" y="252"/>
                  </a:lnTo>
                  <a:lnTo>
                    <a:pt x="190" y="237"/>
                  </a:lnTo>
                  <a:lnTo>
                    <a:pt x="406" y="212"/>
                  </a:lnTo>
                  <a:lnTo>
                    <a:pt x="514" y="193"/>
                  </a:lnTo>
                  <a:lnTo>
                    <a:pt x="536" y="127"/>
                  </a:lnTo>
                  <a:lnTo>
                    <a:pt x="575" y="125"/>
                  </a:lnTo>
                  <a:lnTo>
                    <a:pt x="693" y="0"/>
                  </a:lnTo>
                  <a:lnTo>
                    <a:pt x="539" y="31"/>
                  </a:lnTo>
                  <a:lnTo>
                    <a:pt x="182" y="81"/>
                  </a:lnTo>
                  <a:lnTo>
                    <a:pt x="184" y="96"/>
                  </a:lnTo>
                  <a:lnTo>
                    <a:pt x="40" y="115"/>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3" name=""/>
            <p:cNvSpPr/>
            <p:nvPr/>
          </p:nvSpPr>
          <p:spPr>
            <a:xfrm>
              <a:off x="4525200" y="3534840"/>
              <a:ext cx="374760" cy="651960"/>
            </a:xfrm>
            <a:custGeom>
              <a:avLst/>
              <a:gdLst/>
              <a:ahLst/>
              <a:rect l="l" t="t" r="r" b="b"/>
              <a:pathLst>
                <a:path w="285" h="496">
                  <a:moveTo>
                    <a:pt x="79" y="16"/>
                  </a:moveTo>
                  <a:lnTo>
                    <a:pt x="37" y="100"/>
                  </a:lnTo>
                  <a:lnTo>
                    <a:pt x="0" y="155"/>
                  </a:lnTo>
                  <a:lnTo>
                    <a:pt x="12" y="219"/>
                  </a:lnTo>
                  <a:lnTo>
                    <a:pt x="55" y="308"/>
                  </a:lnTo>
                  <a:lnTo>
                    <a:pt x="22" y="398"/>
                  </a:lnTo>
                  <a:lnTo>
                    <a:pt x="7" y="445"/>
                  </a:lnTo>
                  <a:lnTo>
                    <a:pt x="173" y="426"/>
                  </a:lnTo>
                  <a:lnTo>
                    <a:pt x="181" y="487"/>
                  </a:lnTo>
                  <a:lnTo>
                    <a:pt x="214" y="495"/>
                  </a:lnTo>
                  <a:lnTo>
                    <a:pt x="223" y="463"/>
                  </a:lnTo>
                  <a:lnTo>
                    <a:pt x="284" y="454"/>
                  </a:lnTo>
                  <a:lnTo>
                    <a:pt x="270" y="354"/>
                  </a:lnTo>
                  <a:lnTo>
                    <a:pt x="267" y="0"/>
                  </a:lnTo>
                  <a:lnTo>
                    <a:pt x="79" y="16"/>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4" name=""/>
            <p:cNvSpPr/>
            <p:nvPr/>
          </p:nvSpPr>
          <p:spPr>
            <a:xfrm>
              <a:off x="4875120" y="3503160"/>
              <a:ext cx="421920" cy="657360"/>
            </a:xfrm>
            <a:custGeom>
              <a:avLst/>
              <a:gdLst/>
              <a:ahLst/>
              <a:rect l="l" t="t" r="r" b="b"/>
              <a:pathLst>
                <a:path w="321" h="500">
                  <a:moveTo>
                    <a:pt x="0" y="24"/>
                  </a:moveTo>
                  <a:lnTo>
                    <a:pt x="208" y="0"/>
                  </a:lnTo>
                  <a:lnTo>
                    <a:pt x="275" y="230"/>
                  </a:lnTo>
                  <a:lnTo>
                    <a:pt x="320" y="266"/>
                  </a:lnTo>
                  <a:lnTo>
                    <a:pt x="284" y="335"/>
                  </a:lnTo>
                  <a:lnTo>
                    <a:pt x="318" y="399"/>
                  </a:lnTo>
                  <a:lnTo>
                    <a:pt x="106" y="423"/>
                  </a:lnTo>
                  <a:lnTo>
                    <a:pt x="115" y="480"/>
                  </a:lnTo>
                  <a:lnTo>
                    <a:pt x="84" y="499"/>
                  </a:lnTo>
                  <a:lnTo>
                    <a:pt x="58" y="428"/>
                  </a:lnTo>
                  <a:lnTo>
                    <a:pt x="43" y="485"/>
                  </a:lnTo>
                  <a:lnTo>
                    <a:pt x="17" y="480"/>
                  </a:lnTo>
                  <a:lnTo>
                    <a:pt x="8" y="422"/>
                  </a:lnTo>
                  <a:lnTo>
                    <a:pt x="1" y="372"/>
                  </a:lnTo>
                  <a:lnTo>
                    <a:pt x="0" y="24"/>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5" name=""/>
            <p:cNvSpPr/>
            <p:nvPr/>
          </p:nvSpPr>
          <p:spPr>
            <a:xfrm>
              <a:off x="5150160" y="3471840"/>
              <a:ext cx="585000" cy="604800"/>
            </a:xfrm>
            <a:custGeom>
              <a:avLst/>
              <a:gdLst/>
              <a:ahLst/>
              <a:rect l="l" t="t" r="r" b="b"/>
              <a:pathLst>
                <a:path w="445" h="460">
                  <a:moveTo>
                    <a:pt x="0" y="27"/>
                  </a:moveTo>
                  <a:lnTo>
                    <a:pt x="3" y="27"/>
                  </a:lnTo>
                  <a:lnTo>
                    <a:pt x="107" y="8"/>
                  </a:lnTo>
                  <a:lnTo>
                    <a:pt x="199" y="0"/>
                  </a:lnTo>
                  <a:lnTo>
                    <a:pt x="186" y="23"/>
                  </a:lnTo>
                  <a:lnTo>
                    <a:pt x="214" y="23"/>
                  </a:lnTo>
                  <a:lnTo>
                    <a:pt x="372" y="164"/>
                  </a:lnTo>
                  <a:lnTo>
                    <a:pt x="434" y="256"/>
                  </a:lnTo>
                  <a:lnTo>
                    <a:pt x="444" y="318"/>
                  </a:lnTo>
                  <a:lnTo>
                    <a:pt x="422" y="333"/>
                  </a:lnTo>
                  <a:lnTo>
                    <a:pt x="434" y="395"/>
                  </a:lnTo>
                  <a:lnTo>
                    <a:pt x="390" y="398"/>
                  </a:lnTo>
                  <a:lnTo>
                    <a:pt x="390" y="451"/>
                  </a:lnTo>
                  <a:lnTo>
                    <a:pt x="354" y="424"/>
                  </a:lnTo>
                  <a:lnTo>
                    <a:pt x="126" y="459"/>
                  </a:lnTo>
                  <a:lnTo>
                    <a:pt x="75" y="359"/>
                  </a:lnTo>
                  <a:lnTo>
                    <a:pt x="111" y="291"/>
                  </a:lnTo>
                  <a:lnTo>
                    <a:pt x="63" y="258"/>
                  </a:lnTo>
                  <a:lnTo>
                    <a:pt x="0" y="27"/>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6" name=""/>
            <p:cNvSpPr/>
            <p:nvPr/>
          </p:nvSpPr>
          <p:spPr>
            <a:xfrm>
              <a:off x="5394600" y="3390120"/>
              <a:ext cx="533880" cy="422280"/>
            </a:xfrm>
            <a:custGeom>
              <a:avLst/>
              <a:gdLst/>
              <a:ahLst/>
              <a:rect l="l" t="t" r="r" b="b"/>
              <a:pathLst>
                <a:path w="406" h="321">
                  <a:moveTo>
                    <a:pt x="14" y="57"/>
                  </a:moveTo>
                  <a:lnTo>
                    <a:pt x="47" y="26"/>
                  </a:lnTo>
                  <a:lnTo>
                    <a:pt x="168" y="0"/>
                  </a:lnTo>
                  <a:lnTo>
                    <a:pt x="205" y="17"/>
                  </a:lnTo>
                  <a:lnTo>
                    <a:pt x="283" y="3"/>
                  </a:lnTo>
                  <a:lnTo>
                    <a:pt x="346" y="49"/>
                  </a:lnTo>
                  <a:lnTo>
                    <a:pt x="405" y="85"/>
                  </a:lnTo>
                  <a:lnTo>
                    <a:pt x="372" y="181"/>
                  </a:lnTo>
                  <a:lnTo>
                    <a:pt x="323" y="229"/>
                  </a:lnTo>
                  <a:lnTo>
                    <a:pt x="270" y="244"/>
                  </a:lnTo>
                  <a:lnTo>
                    <a:pt x="281" y="282"/>
                  </a:lnTo>
                  <a:lnTo>
                    <a:pt x="247" y="320"/>
                  </a:lnTo>
                  <a:lnTo>
                    <a:pt x="185" y="229"/>
                  </a:lnTo>
                  <a:lnTo>
                    <a:pt x="27" y="85"/>
                  </a:lnTo>
                  <a:lnTo>
                    <a:pt x="0" y="85"/>
                  </a:lnTo>
                  <a:lnTo>
                    <a:pt x="14" y="57"/>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7" name=""/>
            <p:cNvSpPr/>
            <p:nvPr/>
          </p:nvSpPr>
          <p:spPr>
            <a:xfrm>
              <a:off x="5015880" y="3991320"/>
              <a:ext cx="998280" cy="677160"/>
            </a:xfrm>
            <a:custGeom>
              <a:avLst/>
              <a:gdLst/>
              <a:ahLst/>
              <a:rect l="l" t="t" r="r" b="b"/>
              <a:pathLst>
                <a:path w="759" h="515">
                  <a:moveTo>
                    <a:pt x="0" y="49"/>
                  </a:moveTo>
                  <a:lnTo>
                    <a:pt x="208" y="28"/>
                  </a:lnTo>
                  <a:lnTo>
                    <a:pt x="230" y="63"/>
                  </a:lnTo>
                  <a:lnTo>
                    <a:pt x="454" y="28"/>
                  </a:lnTo>
                  <a:lnTo>
                    <a:pt x="492" y="57"/>
                  </a:lnTo>
                  <a:lnTo>
                    <a:pt x="492" y="3"/>
                  </a:lnTo>
                  <a:lnTo>
                    <a:pt x="488" y="0"/>
                  </a:lnTo>
                  <a:lnTo>
                    <a:pt x="533" y="2"/>
                  </a:lnTo>
                  <a:lnTo>
                    <a:pt x="580" y="81"/>
                  </a:lnTo>
                  <a:lnTo>
                    <a:pt x="656" y="189"/>
                  </a:lnTo>
                  <a:lnTo>
                    <a:pt x="693" y="283"/>
                  </a:lnTo>
                  <a:lnTo>
                    <a:pt x="749" y="347"/>
                  </a:lnTo>
                  <a:lnTo>
                    <a:pt x="758" y="443"/>
                  </a:lnTo>
                  <a:lnTo>
                    <a:pt x="740" y="499"/>
                  </a:lnTo>
                  <a:lnTo>
                    <a:pt x="661" y="514"/>
                  </a:lnTo>
                  <a:lnTo>
                    <a:pt x="647" y="490"/>
                  </a:lnTo>
                  <a:lnTo>
                    <a:pt x="591" y="455"/>
                  </a:lnTo>
                  <a:lnTo>
                    <a:pt x="573" y="420"/>
                  </a:lnTo>
                  <a:lnTo>
                    <a:pt x="558" y="407"/>
                  </a:lnTo>
                  <a:lnTo>
                    <a:pt x="549" y="374"/>
                  </a:lnTo>
                  <a:lnTo>
                    <a:pt x="535" y="383"/>
                  </a:lnTo>
                  <a:lnTo>
                    <a:pt x="492" y="341"/>
                  </a:lnTo>
                  <a:lnTo>
                    <a:pt x="502" y="300"/>
                  </a:lnTo>
                  <a:lnTo>
                    <a:pt x="492" y="279"/>
                  </a:lnTo>
                  <a:lnTo>
                    <a:pt x="478" y="285"/>
                  </a:lnTo>
                  <a:lnTo>
                    <a:pt x="480" y="310"/>
                  </a:lnTo>
                  <a:lnTo>
                    <a:pt x="465" y="279"/>
                  </a:lnTo>
                  <a:lnTo>
                    <a:pt x="466" y="206"/>
                  </a:lnTo>
                  <a:lnTo>
                    <a:pt x="439" y="163"/>
                  </a:lnTo>
                  <a:lnTo>
                    <a:pt x="368" y="127"/>
                  </a:lnTo>
                  <a:lnTo>
                    <a:pt x="332" y="88"/>
                  </a:lnTo>
                  <a:lnTo>
                    <a:pt x="292" y="83"/>
                  </a:lnTo>
                  <a:lnTo>
                    <a:pt x="276" y="109"/>
                  </a:lnTo>
                  <a:lnTo>
                    <a:pt x="217" y="126"/>
                  </a:lnTo>
                  <a:lnTo>
                    <a:pt x="182" y="109"/>
                  </a:lnTo>
                  <a:lnTo>
                    <a:pt x="164" y="81"/>
                  </a:lnTo>
                  <a:lnTo>
                    <a:pt x="54" y="105"/>
                  </a:lnTo>
                  <a:lnTo>
                    <a:pt x="31" y="86"/>
                  </a:lnTo>
                  <a:lnTo>
                    <a:pt x="4" y="106"/>
                  </a:lnTo>
                  <a:lnTo>
                    <a:pt x="0" y="49"/>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8" name=""/>
            <p:cNvSpPr/>
            <p:nvPr/>
          </p:nvSpPr>
          <p:spPr>
            <a:xfrm>
              <a:off x="5289480" y="3099600"/>
              <a:ext cx="920880" cy="403200"/>
            </a:xfrm>
            <a:custGeom>
              <a:avLst/>
              <a:gdLst/>
              <a:ahLst/>
              <a:rect l="l" t="t" r="r" b="b"/>
              <a:pathLst>
                <a:path w="700" h="307">
                  <a:moveTo>
                    <a:pt x="23" y="225"/>
                  </a:moveTo>
                  <a:lnTo>
                    <a:pt x="0" y="291"/>
                  </a:lnTo>
                  <a:lnTo>
                    <a:pt x="89" y="282"/>
                  </a:lnTo>
                  <a:lnTo>
                    <a:pt x="125" y="252"/>
                  </a:lnTo>
                  <a:lnTo>
                    <a:pt x="248" y="220"/>
                  </a:lnTo>
                  <a:lnTo>
                    <a:pt x="281" y="237"/>
                  </a:lnTo>
                  <a:lnTo>
                    <a:pt x="363" y="225"/>
                  </a:lnTo>
                  <a:lnTo>
                    <a:pt x="363" y="230"/>
                  </a:lnTo>
                  <a:lnTo>
                    <a:pt x="485" y="306"/>
                  </a:lnTo>
                  <a:lnTo>
                    <a:pt x="556" y="283"/>
                  </a:lnTo>
                  <a:lnTo>
                    <a:pt x="595" y="199"/>
                  </a:lnTo>
                  <a:lnTo>
                    <a:pt x="665" y="175"/>
                  </a:lnTo>
                  <a:lnTo>
                    <a:pt x="699" y="113"/>
                  </a:lnTo>
                  <a:lnTo>
                    <a:pt x="696" y="38"/>
                  </a:lnTo>
                  <a:lnTo>
                    <a:pt x="687" y="100"/>
                  </a:lnTo>
                  <a:lnTo>
                    <a:pt x="649" y="153"/>
                  </a:lnTo>
                  <a:lnTo>
                    <a:pt x="634" y="148"/>
                  </a:lnTo>
                  <a:lnTo>
                    <a:pt x="583" y="163"/>
                  </a:lnTo>
                  <a:lnTo>
                    <a:pt x="583" y="146"/>
                  </a:lnTo>
                  <a:lnTo>
                    <a:pt x="634" y="128"/>
                  </a:lnTo>
                  <a:lnTo>
                    <a:pt x="587" y="122"/>
                  </a:lnTo>
                  <a:lnTo>
                    <a:pt x="640" y="106"/>
                  </a:lnTo>
                  <a:lnTo>
                    <a:pt x="661" y="115"/>
                  </a:lnTo>
                  <a:lnTo>
                    <a:pt x="671" y="55"/>
                  </a:lnTo>
                  <a:lnTo>
                    <a:pt x="658" y="43"/>
                  </a:lnTo>
                  <a:lnTo>
                    <a:pt x="594" y="66"/>
                  </a:lnTo>
                  <a:lnTo>
                    <a:pt x="595" y="30"/>
                  </a:lnTo>
                  <a:lnTo>
                    <a:pt x="623" y="39"/>
                  </a:lnTo>
                  <a:lnTo>
                    <a:pt x="658" y="13"/>
                  </a:lnTo>
                  <a:lnTo>
                    <a:pt x="639" y="0"/>
                  </a:lnTo>
                  <a:lnTo>
                    <a:pt x="430" y="47"/>
                  </a:lnTo>
                  <a:lnTo>
                    <a:pt x="173" y="99"/>
                  </a:lnTo>
                  <a:lnTo>
                    <a:pt x="57" y="224"/>
                  </a:lnTo>
                  <a:lnTo>
                    <a:pt x="23" y="225"/>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9" name=""/>
            <p:cNvSpPr/>
            <p:nvPr/>
          </p:nvSpPr>
          <p:spPr>
            <a:xfrm>
              <a:off x="5326200" y="2768040"/>
              <a:ext cx="804960" cy="500760"/>
            </a:xfrm>
            <a:custGeom>
              <a:avLst/>
              <a:gdLst/>
              <a:ahLst/>
              <a:rect l="l" t="t" r="r" b="b"/>
              <a:pathLst>
                <a:path w="612" h="381">
                  <a:moveTo>
                    <a:pt x="100" y="265"/>
                  </a:moveTo>
                  <a:lnTo>
                    <a:pt x="83" y="304"/>
                  </a:lnTo>
                  <a:lnTo>
                    <a:pt x="58" y="314"/>
                  </a:lnTo>
                  <a:lnTo>
                    <a:pt x="57" y="339"/>
                  </a:lnTo>
                  <a:lnTo>
                    <a:pt x="3" y="358"/>
                  </a:lnTo>
                  <a:lnTo>
                    <a:pt x="0" y="380"/>
                  </a:lnTo>
                  <a:lnTo>
                    <a:pt x="145" y="353"/>
                  </a:lnTo>
                  <a:lnTo>
                    <a:pt x="408" y="299"/>
                  </a:lnTo>
                  <a:lnTo>
                    <a:pt x="611" y="250"/>
                  </a:lnTo>
                  <a:lnTo>
                    <a:pt x="611" y="212"/>
                  </a:lnTo>
                  <a:lnTo>
                    <a:pt x="588" y="201"/>
                  </a:lnTo>
                  <a:lnTo>
                    <a:pt x="571" y="219"/>
                  </a:lnTo>
                  <a:lnTo>
                    <a:pt x="560" y="167"/>
                  </a:lnTo>
                  <a:lnTo>
                    <a:pt x="571" y="122"/>
                  </a:lnTo>
                  <a:lnTo>
                    <a:pt x="495" y="88"/>
                  </a:lnTo>
                  <a:lnTo>
                    <a:pt x="443" y="96"/>
                  </a:lnTo>
                  <a:lnTo>
                    <a:pt x="442" y="26"/>
                  </a:lnTo>
                  <a:lnTo>
                    <a:pt x="389" y="0"/>
                  </a:lnTo>
                  <a:lnTo>
                    <a:pt x="349" y="16"/>
                  </a:lnTo>
                  <a:lnTo>
                    <a:pt x="322" y="81"/>
                  </a:lnTo>
                  <a:lnTo>
                    <a:pt x="275" y="109"/>
                  </a:lnTo>
                  <a:lnTo>
                    <a:pt x="256" y="213"/>
                  </a:lnTo>
                  <a:lnTo>
                    <a:pt x="179" y="265"/>
                  </a:lnTo>
                  <a:lnTo>
                    <a:pt x="117" y="286"/>
                  </a:lnTo>
                  <a:lnTo>
                    <a:pt x="100" y="265"/>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0" name=""/>
            <p:cNvSpPr/>
            <p:nvPr/>
          </p:nvSpPr>
          <p:spPr>
            <a:xfrm>
              <a:off x="5382720" y="2669760"/>
              <a:ext cx="456120" cy="477000"/>
            </a:xfrm>
            <a:custGeom>
              <a:avLst/>
              <a:gdLst/>
              <a:ahLst/>
              <a:rect l="l" t="t" r="r" b="b"/>
              <a:pathLst>
                <a:path w="347" h="363">
                  <a:moveTo>
                    <a:pt x="35" y="188"/>
                  </a:moveTo>
                  <a:lnTo>
                    <a:pt x="8" y="181"/>
                  </a:lnTo>
                  <a:lnTo>
                    <a:pt x="0" y="239"/>
                  </a:lnTo>
                  <a:lnTo>
                    <a:pt x="8" y="300"/>
                  </a:lnTo>
                  <a:lnTo>
                    <a:pt x="59" y="340"/>
                  </a:lnTo>
                  <a:lnTo>
                    <a:pt x="70" y="362"/>
                  </a:lnTo>
                  <a:lnTo>
                    <a:pt x="133" y="340"/>
                  </a:lnTo>
                  <a:lnTo>
                    <a:pt x="209" y="292"/>
                  </a:lnTo>
                  <a:lnTo>
                    <a:pt x="231" y="185"/>
                  </a:lnTo>
                  <a:lnTo>
                    <a:pt x="281" y="157"/>
                  </a:lnTo>
                  <a:lnTo>
                    <a:pt x="307" y="92"/>
                  </a:lnTo>
                  <a:lnTo>
                    <a:pt x="346" y="75"/>
                  </a:lnTo>
                  <a:lnTo>
                    <a:pt x="295" y="66"/>
                  </a:lnTo>
                  <a:lnTo>
                    <a:pt x="208" y="114"/>
                  </a:lnTo>
                  <a:lnTo>
                    <a:pt x="194" y="68"/>
                  </a:lnTo>
                  <a:lnTo>
                    <a:pt x="120" y="71"/>
                  </a:lnTo>
                  <a:lnTo>
                    <a:pt x="101" y="0"/>
                  </a:lnTo>
                  <a:lnTo>
                    <a:pt x="83" y="19"/>
                  </a:lnTo>
                  <a:lnTo>
                    <a:pt x="89" y="122"/>
                  </a:lnTo>
                  <a:lnTo>
                    <a:pt x="54" y="131"/>
                  </a:lnTo>
                  <a:lnTo>
                    <a:pt x="35" y="188"/>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1" name=""/>
            <p:cNvSpPr/>
            <p:nvPr/>
          </p:nvSpPr>
          <p:spPr>
            <a:xfrm>
              <a:off x="6030000" y="2677320"/>
              <a:ext cx="129960" cy="159120"/>
            </a:xfrm>
            <a:custGeom>
              <a:avLst/>
              <a:gdLst/>
              <a:ahLst/>
              <a:rect l="l" t="t" r="r" b="b"/>
              <a:pathLst>
                <a:path w="99" h="121">
                  <a:moveTo>
                    <a:pt x="0" y="7"/>
                  </a:moveTo>
                  <a:lnTo>
                    <a:pt x="21" y="0"/>
                  </a:lnTo>
                  <a:lnTo>
                    <a:pt x="65" y="25"/>
                  </a:lnTo>
                  <a:lnTo>
                    <a:pt x="65" y="53"/>
                  </a:lnTo>
                  <a:lnTo>
                    <a:pt x="96" y="71"/>
                  </a:lnTo>
                  <a:lnTo>
                    <a:pt x="98" y="107"/>
                  </a:lnTo>
                  <a:lnTo>
                    <a:pt x="47" y="120"/>
                  </a:lnTo>
                  <a:lnTo>
                    <a:pt x="0" y="7"/>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2" name=""/>
            <p:cNvSpPr/>
            <p:nvPr/>
          </p:nvSpPr>
          <p:spPr>
            <a:xfrm>
              <a:off x="5484240" y="2364480"/>
              <a:ext cx="618120" cy="404640"/>
            </a:xfrm>
            <a:custGeom>
              <a:avLst/>
              <a:gdLst/>
              <a:ahLst/>
              <a:rect l="l" t="t" r="r" b="b"/>
              <a:pathLst>
                <a:path w="470" h="308">
                  <a:moveTo>
                    <a:pt x="43" y="44"/>
                  </a:moveTo>
                  <a:lnTo>
                    <a:pt x="0" y="85"/>
                  </a:lnTo>
                  <a:lnTo>
                    <a:pt x="23" y="233"/>
                  </a:lnTo>
                  <a:lnTo>
                    <a:pt x="43" y="307"/>
                  </a:lnTo>
                  <a:lnTo>
                    <a:pt x="122" y="300"/>
                  </a:lnTo>
                  <a:lnTo>
                    <a:pt x="418" y="245"/>
                  </a:lnTo>
                  <a:lnTo>
                    <a:pt x="439" y="236"/>
                  </a:lnTo>
                  <a:lnTo>
                    <a:pt x="469" y="167"/>
                  </a:lnTo>
                  <a:lnTo>
                    <a:pt x="424" y="128"/>
                  </a:lnTo>
                  <a:lnTo>
                    <a:pt x="447" y="39"/>
                  </a:lnTo>
                  <a:lnTo>
                    <a:pt x="414" y="30"/>
                  </a:lnTo>
                  <a:lnTo>
                    <a:pt x="414" y="8"/>
                  </a:lnTo>
                  <a:lnTo>
                    <a:pt x="399" y="0"/>
                  </a:lnTo>
                  <a:lnTo>
                    <a:pt x="55" y="63"/>
                  </a:lnTo>
                  <a:lnTo>
                    <a:pt x="43" y="44"/>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3" name=""/>
            <p:cNvSpPr/>
            <p:nvPr/>
          </p:nvSpPr>
          <p:spPr>
            <a:xfrm>
              <a:off x="6041880" y="2411640"/>
              <a:ext cx="164520" cy="322200"/>
            </a:xfrm>
            <a:custGeom>
              <a:avLst/>
              <a:gdLst/>
              <a:ahLst/>
              <a:rect l="l" t="t" r="r" b="b"/>
              <a:pathLst>
                <a:path w="125" h="245">
                  <a:moveTo>
                    <a:pt x="22" y="1"/>
                  </a:moveTo>
                  <a:lnTo>
                    <a:pt x="52" y="0"/>
                  </a:lnTo>
                  <a:lnTo>
                    <a:pt x="111" y="35"/>
                  </a:lnTo>
                  <a:lnTo>
                    <a:pt x="102" y="65"/>
                  </a:lnTo>
                  <a:lnTo>
                    <a:pt x="122" y="85"/>
                  </a:lnTo>
                  <a:lnTo>
                    <a:pt x="124" y="200"/>
                  </a:lnTo>
                  <a:lnTo>
                    <a:pt x="104" y="244"/>
                  </a:lnTo>
                  <a:lnTo>
                    <a:pt x="80" y="227"/>
                  </a:lnTo>
                  <a:lnTo>
                    <a:pt x="54" y="226"/>
                  </a:lnTo>
                  <a:lnTo>
                    <a:pt x="12" y="203"/>
                  </a:lnTo>
                  <a:lnTo>
                    <a:pt x="44" y="131"/>
                  </a:lnTo>
                  <a:lnTo>
                    <a:pt x="0" y="92"/>
                  </a:lnTo>
                  <a:lnTo>
                    <a:pt x="22" y="1"/>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4" name=""/>
            <p:cNvSpPr/>
            <p:nvPr/>
          </p:nvSpPr>
          <p:spPr>
            <a:xfrm>
              <a:off x="5536800" y="1906920"/>
              <a:ext cx="684000" cy="557640"/>
            </a:xfrm>
            <a:custGeom>
              <a:avLst/>
              <a:gdLst/>
              <a:ahLst/>
              <a:rect l="l" t="t" r="r" b="b"/>
              <a:pathLst>
                <a:path w="520" h="424">
                  <a:moveTo>
                    <a:pt x="39" y="284"/>
                  </a:moveTo>
                  <a:lnTo>
                    <a:pt x="89" y="259"/>
                  </a:lnTo>
                  <a:lnTo>
                    <a:pt x="154" y="253"/>
                  </a:lnTo>
                  <a:lnTo>
                    <a:pt x="172" y="230"/>
                  </a:lnTo>
                  <a:lnTo>
                    <a:pt x="195" y="228"/>
                  </a:lnTo>
                  <a:lnTo>
                    <a:pt x="208" y="204"/>
                  </a:lnTo>
                  <a:lnTo>
                    <a:pt x="230" y="195"/>
                  </a:lnTo>
                  <a:lnTo>
                    <a:pt x="220" y="151"/>
                  </a:lnTo>
                  <a:lnTo>
                    <a:pt x="206" y="138"/>
                  </a:lnTo>
                  <a:lnTo>
                    <a:pt x="235" y="104"/>
                  </a:lnTo>
                  <a:lnTo>
                    <a:pt x="252" y="104"/>
                  </a:lnTo>
                  <a:lnTo>
                    <a:pt x="313" y="28"/>
                  </a:lnTo>
                  <a:lnTo>
                    <a:pt x="406" y="0"/>
                  </a:lnTo>
                  <a:lnTo>
                    <a:pt x="416" y="71"/>
                  </a:lnTo>
                  <a:lnTo>
                    <a:pt x="421" y="68"/>
                  </a:lnTo>
                  <a:lnTo>
                    <a:pt x="443" y="93"/>
                  </a:lnTo>
                  <a:lnTo>
                    <a:pt x="444" y="166"/>
                  </a:lnTo>
                  <a:lnTo>
                    <a:pt x="473" y="224"/>
                  </a:lnTo>
                  <a:lnTo>
                    <a:pt x="483" y="301"/>
                  </a:lnTo>
                  <a:lnTo>
                    <a:pt x="486" y="368"/>
                  </a:lnTo>
                  <a:lnTo>
                    <a:pt x="519" y="390"/>
                  </a:lnTo>
                  <a:lnTo>
                    <a:pt x="495" y="423"/>
                  </a:lnTo>
                  <a:lnTo>
                    <a:pt x="434" y="384"/>
                  </a:lnTo>
                  <a:lnTo>
                    <a:pt x="403" y="387"/>
                  </a:lnTo>
                  <a:lnTo>
                    <a:pt x="372" y="378"/>
                  </a:lnTo>
                  <a:lnTo>
                    <a:pt x="374" y="356"/>
                  </a:lnTo>
                  <a:lnTo>
                    <a:pt x="354" y="348"/>
                  </a:lnTo>
                  <a:lnTo>
                    <a:pt x="14" y="414"/>
                  </a:lnTo>
                  <a:lnTo>
                    <a:pt x="0" y="394"/>
                  </a:lnTo>
                  <a:lnTo>
                    <a:pt x="52" y="320"/>
                  </a:lnTo>
                  <a:lnTo>
                    <a:pt x="39" y="284"/>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5" name=""/>
            <p:cNvSpPr/>
            <p:nvPr/>
          </p:nvSpPr>
          <p:spPr>
            <a:xfrm>
              <a:off x="6068160" y="1876680"/>
              <a:ext cx="182520" cy="335160"/>
            </a:xfrm>
            <a:custGeom>
              <a:avLst/>
              <a:gdLst/>
              <a:ahLst/>
              <a:rect l="l" t="t" r="r" b="b"/>
              <a:pathLst>
                <a:path w="139" h="255">
                  <a:moveTo>
                    <a:pt x="0" y="27"/>
                  </a:moveTo>
                  <a:lnTo>
                    <a:pt x="100" y="0"/>
                  </a:lnTo>
                  <a:lnTo>
                    <a:pt x="138" y="69"/>
                  </a:lnTo>
                  <a:lnTo>
                    <a:pt x="118" y="87"/>
                  </a:lnTo>
                  <a:lnTo>
                    <a:pt x="125" y="240"/>
                  </a:lnTo>
                  <a:lnTo>
                    <a:pt x="68" y="254"/>
                  </a:lnTo>
                  <a:lnTo>
                    <a:pt x="39" y="190"/>
                  </a:lnTo>
                  <a:lnTo>
                    <a:pt x="38" y="115"/>
                  </a:lnTo>
                  <a:lnTo>
                    <a:pt x="12" y="92"/>
                  </a:lnTo>
                  <a:lnTo>
                    <a:pt x="0" y="27"/>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6" name=""/>
            <p:cNvSpPr/>
            <p:nvPr/>
          </p:nvSpPr>
          <p:spPr>
            <a:xfrm>
              <a:off x="6155280" y="2136960"/>
              <a:ext cx="386280" cy="176040"/>
            </a:xfrm>
            <a:custGeom>
              <a:avLst/>
              <a:gdLst/>
              <a:ahLst/>
              <a:rect l="l" t="t" r="r" b="b"/>
              <a:pathLst>
                <a:path w="294" h="134">
                  <a:moveTo>
                    <a:pt x="0" y="53"/>
                  </a:moveTo>
                  <a:lnTo>
                    <a:pt x="149" y="16"/>
                  </a:lnTo>
                  <a:lnTo>
                    <a:pt x="166" y="17"/>
                  </a:lnTo>
                  <a:lnTo>
                    <a:pt x="184" y="0"/>
                  </a:lnTo>
                  <a:lnTo>
                    <a:pt x="199" y="8"/>
                  </a:lnTo>
                  <a:lnTo>
                    <a:pt x="181" y="47"/>
                  </a:lnTo>
                  <a:lnTo>
                    <a:pt x="212" y="44"/>
                  </a:lnTo>
                  <a:lnTo>
                    <a:pt x="229" y="73"/>
                  </a:lnTo>
                  <a:lnTo>
                    <a:pt x="250" y="77"/>
                  </a:lnTo>
                  <a:lnTo>
                    <a:pt x="265" y="72"/>
                  </a:lnTo>
                  <a:lnTo>
                    <a:pt x="265" y="55"/>
                  </a:lnTo>
                  <a:lnTo>
                    <a:pt x="241" y="34"/>
                  </a:lnTo>
                  <a:lnTo>
                    <a:pt x="259" y="33"/>
                  </a:lnTo>
                  <a:lnTo>
                    <a:pt x="293" y="78"/>
                  </a:lnTo>
                  <a:lnTo>
                    <a:pt x="260" y="104"/>
                  </a:lnTo>
                  <a:lnTo>
                    <a:pt x="226" y="91"/>
                  </a:lnTo>
                  <a:lnTo>
                    <a:pt x="203" y="124"/>
                  </a:lnTo>
                  <a:lnTo>
                    <a:pt x="159" y="91"/>
                  </a:lnTo>
                  <a:lnTo>
                    <a:pt x="12" y="133"/>
                  </a:lnTo>
                  <a:lnTo>
                    <a:pt x="0" y="53"/>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7" name=""/>
            <p:cNvSpPr/>
            <p:nvPr/>
          </p:nvSpPr>
          <p:spPr>
            <a:xfrm>
              <a:off x="6169320" y="2269800"/>
              <a:ext cx="201240" cy="153720"/>
            </a:xfrm>
            <a:custGeom>
              <a:avLst/>
              <a:gdLst/>
              <a:ahLst/>
              <a:rect l="l" t="t" r="r" b="b"/>
              <a:pathLst>
                <a:path w="153" h="117">
                  <a:moveTo>
                    <a:pt x="0" y="29"/>
                  </a:moveTo>
                  <a:lnTo>
                    <a:pt x="116" y="0"/>
                  </a:lnTo>
                  <a:lnTo>
                    <a:pt x="152" y="53"/>
                  </a:lnTo>
                  <a:lnTo>
                    <a:pt x="130" y="76"/>
                  </a:lnTo>
                  <a:lnTo>
                    <a:pt x="93" y="67"/>
                  </a:lnTo>
                  <a:lnTo>
                    <a:pt x="37" y="116"/>
                  </a:lnTo>
                  <a:lnTo>
                    <a:pt x="6" y="91"/>
                  </a:lnTo>
                  <a:lnTo>
                    <a:pt x="0" y="29"/>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8" name=""/>
            <p:cNvSpPr/>
            <p:nvPr/>
          </p:nvSpPr>
          <p:spPr>
            <a:xfrm>
              <a:off x="6202440" y="2373480"/>
              <a:ext cx="200160" cy="120960"/>
            </a:xfrm>
            <a:custGeom>
              <a:avLst/>
              <a:gdLst/>
              <a:ahLst/>
              <a:rect l="l" t="t" r="r" b="b"/>
              <a:pathLst>
                <a:path w="152" h="92">
                  <a:moveTo>
                    <a:pt x="0" y="67"/>
                  </a:moveTo>
                  <a:lnTo>
                    <a:pt x="61" y="37"/>
                  </a:lnTo>
                  <a:lnTo>
                    <a:pt x="122" y="0"/>
                  </a:lnTo>
                  <a:lnTo>
                    <a:pt x="132" y="1"/>
                  </a:lnTo>
                  <a:lnTo>
                    <a:pt x="151" y="2"/>
                  </a:lnTo>
                  <a:lnTo>
                    <a:pt x="91" y="51"/>
                  </a:lnTo>
                  <a:lnTo>
                    <a:pt x="17" y="91"/>
                  </a:lnTo>
                  <a:lnTo>
                    <a:pt x="0" y="67"/>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9" name=""/>
            <p:cNvSpPr/>
            <p:nvPr/>
          </p:nvSpPr>
          <p:spPr>
            <a:xfrm>
              <a:off x="6199560" y="1813680"/>
              <a:ext cx="213120" cy="376920"/>
            </a:xfrm>
            <a:custGeom>
              <a:avLst/>
              <a:gdLst/>
              <a:ahLst/>
              <a:rect l="l" t="t" r="r" b="b"/>
              <a:pathLst>
                <a:path w="162" h="287">
                  <a:moveTo>
                    <a:pt x="33" y="0"/>
                  </a:moveTo>
                  <a:lnTo>
                    <a:pt x="0" y="50"/>
                  </a:lnTo>
                  <a:lnTo>
                    <a:pt x="37" y="116"/>
                  </a:lnTo>
                  <a:lnTo>
                    <a:pt x="14" y="133"/>
                  </a:lnTo>
                  <a:lnTo>
                    <a:pt x="23" y="286"/>
                  </a:lnTo>
                  <a:lnTo>
                    <a:pt x="113" y="263"/>
                  </a:lnTo>
                  <a:lnTo>
                    <a:pt x="137" y="263"/>
                  </a:lnTo>
                  <a:lnTo>
                    <a:pt x="149" y="247"/>
                  </a:lnTo>
                  <a:lnTo>
                    <a:pt x="149" y="219"/>
                  </a:lnTo>
                  <a:lnTo>
                    <a:pt x="161" y="201"/>
                  </a:lnTo>
                  <a:lnTo>
                    <a:pt x="110" y="179"/>
                  </a:lnTo>
                  <a:lnTo>
                    <a:pt x="45" y="13"/>
                  </a:lnTo>
                  <a:lnTo>
                    <a:pt x="33" y="0"/>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20" name=""/>
            <p:cNvSpPr/>
            <p:nvPr/>
          </p:nvSpPr>
          <p:spPr>
            <a:xfrm>
              <a:off x="6322320" y="2256840"/>
              <a:ext cx="102600" cy="83880"/>
            </a:xfrm>
            <a:custGeom>
              <a:avLst/>
              <a:gdLst/>
              <a:ahLst/>
              <a:rect l="l" t="t" r="r" b="b"/>
              <a:pathLst>
                <a:path w="78" h="64">
                  <a:moveTo>
                    <a:pt x="0" y="9"/>
                  </a:moveTo>
                  <a:lnTo>
                    <a:pt x="32" y="0"/>
                  </a:lnTo>
                  <a:lnTo>
                    <a:pt x="77" y="32"/>
                  </a:lnTo>
                  <a:lnTo>
                    <a:pt x="68" y="40"/>
                  </a:lnTo>
                  <a:lnTo>
                    <a:pt x="45" y="40"/>
                  </a:lnTo>
                  <a:lnTo>
                    <a:pt x="36" y="63"/>
                  </a:lnTo>
                  <a:lnTo>
                    <a:pt x="0" y="9"/>
                  </a:lnTo>
                </a:path>
              </a:pathLst>
            </a:custGeom>
            <a:solidFill>
              <a:srgbClr val="ffffff"/>
            </a:solidFill>
            <a:ln cap="rnd" w="3240">
              <a:solidFill>
                <a:srgbClr val="000000"/>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Arial"/>
              </a:endParaRPr>
            </a:p>
          </p:txBody>
        </p:sp>
        <p:sp>
          <p:nvSpPr>
            <p:cNvPr id="1321" name=""/>
            <p:cNvSpPr/>
            <p:nvPr/>
          </p:nvSpPr>
          <p:spPr>
            <a:xfrm>
              <a:off x="6107760" y="2891880"/>
              <a:ext cx="55080" cy="94320"/>
            </a:xfrm>
            <a:custGeom>
              <a:avLst/>
              <a:gdLst/>
              <a:ahLst/>
              <a:rect l="l" t="t" r="r" b="b"/>
              <a:pathLst>
                <a:path w="42" h="72">
                  <a:moveTo>
                    <a:pt x="0" y="6"/>
                  </a:moveTo>
                  <a:lnTo>
                    <a:pt x="41" y="0"/>
                  </a:lnTo>
                  <a:lnTo>
                    <a:pt x="17" y="71"/>
                  </a:lnTo>
                  <a:lnTo>
                    <a:pt x="1" y="69"/>
                  </a:lnTo>
                  <a:lnTo>
                    <a:pt x="0" y="6"/>
                  </a:lnTo>
                </a:path>
              </a:pathLst>
            </a:custGeom>
            <a:solidFill>
              <a:srgbClr val="ffffff"/>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1322" name=""/>
          <p:cNvGrpSpPr/>
          <p:nvPr/>
        </p:nvGrpSpPr>
        <p:grpSpPr>
          <a:xfrm>
            <a:off x="7985160" y="446040"/>
            <a:ext cx="833040" cy="195120"/>
            <a:chOff x="7985160" y="446040"/>
            <a:chExt cx="833040" cy="195120"/>
          </a:xfrm>
        </p:grpSpPr>
        <p:sp>
          <p:nvSpPr>
            <p:cNvPr id="1323" name=""/>
            <p:cNvSpPr/>
            <p:nvPr/>
          </p:nvSpPr>
          <p:spPr>
            <a:xfrm>
              <a:off x="7985160" y="446040"/>
              <a:ext cx="833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24" name=""/>
            <p:cNvSpPr/>
            <p:nvPr/>
          </p:nvSpPr>
          <p:spPr>
            <a:xfrm>
              <a:off x="7985160" y="641160"/>
              <a:ext cx="833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325" name="McK Footnote"/>
          <p:cNvSpPr/>
          <p:nvPr/>
        </p:nvSpPr>
        <p:spPr>
          <a:xfrm>
            <a:off x="7997040" y="450000"/>
            <a:ext cx="822240" cy="183240"/>
          </a:xfrm>
          <a:prstGeom prst="rect">
            <a:avLst/>
          </a:prstGeom>
          <a:noFill/>
          <a:ln w="0">
            <a:noFill/>
          </a:ln>
        </p:spPr>
        <p:style>
          <a:lnRef idx="0"/>
          <a:fillRef idx="0"/>
          <a:effectRef idx="0"/>
          <a:fontRef idx="minor"/>
        </p:style>
        <p:txBody>
          <a:bodyPr wrap="none" lIns="0" rIns="0" tIns="0" bIns="0" anchor="b">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EXAMPLES</a:t>
            </a:r>
            <a:endParaRPr b="0" lang="en-US" sz="1200" strike="noStrike" u="none">
              <a:solidFill>
                <a:srgbClr val="000000"/>
              </a:solidFill>
              <a:effectLst/>
              <a:uFillTx/>
              <a:latin typeface="Arial"/>
            </a:endParaRPr>
          </a:p>
        </p:txBody>
      </p:sp>
      <p:sp>
        <p:nvSpPr>
          <p:cNvPr id="1326" name="McK Footnote"/>
          <p:cNvSpPr/>
          <p:nvPr/>
        </p:nvSpPr>
        <p:spPr>
          <a:xfrm>
            <a:off x="7243920" y="752400"/>
            <a:ext cx="15764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GTE/Internet backbone</a:t>
            </a:r>
            <a:endParaRPr b="0" lang="en-US" sz="1200" strike="noStrike" u="none">
              <a:solidFill>
                <a:srgbClr val="000000"/>
              </a:solidFill>
              <a:effectLst/>
              <a:uFillTx/>
              <a:latin typeface="Arial"/>
            </a:endParaRPr>
          </a:p>
        </p:txBody>
      </p:sp>
      <p:sp>
        <p:nvSpPr>
          <p:cNvPr id="1327" name="McK Footnote"/>
          <p:cNvSpPr/>
          <p:nvPr/>
        </p:nvSpPr>
        <p:spPr>
          <a:xfrm>
            <a:off x="7244640" y="932040"/>
            <a:ext cx="1050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VERIO network</a:t>
            </a:r>
            <a:endParaRPr b="0" lang="en-US" sz="1200" strike="noStrike" u="none">
              <a:solidFill>
                <a:srgbClr val="000000"/>
              </a:solidFill>
              <a:effectLst/>
              <a:uFillTx/>
              <a:latin typeface="Arial"/>
            </a:endParaRPr>
          </a:p>
        </p:txBody>
      </p:sp>
      <p:sp>
        <p:nvSpPr>
          <p:cNvPr id="1328" name=""/>
          <p:cNvSpPr/>
          <p:nvPr/>
        </p:nvSpPr>
        <p:spPr>
          <a:xfrm flipH="1">
            <a:off x="6756120" y="816120"/>
            <a:ext cx="39204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29" name=""/>
          <p:cNvSpPr/>
          <p:nvPr/>
        </p:nvSpPr>
        <p:spPr>
          <a:xfrm flipH="1">
            <a:off x="6756120" y="993600"/>
            <a:ext cx="392040" cy="0"/>
          </a:xfrm>
          <a:prstGeom prst="line">
            <a:avLst/>
          </a:prstGeom>
          <a:ln w="1908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30" name=""/>
          <p:cNvSpPr/>
          <p:nvPr/>
        </p:nvSpPr>
        <p:spPr>
          <a:xfrm>
            <a:off x="128520" y="5175360"/>
            <a:ext cx="5332320" cy="12805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For a mindspring user to access the Amazon website, it traverses </a:t>
            </a:r>
            <a:br>
              <a:rPr sz="1200"/>
            </a:br>
            <a:r>
              <a:rPr b="0" lang="en-US" sz="1200" strike="noStrike" u="none">
                <a:solidFill>
                  <a:srgbClr val="000000"/>
                </a:solidFill>
                <a:effectLst/>
                <a:uFillTx/>
                <a:latin typeface="Arial"/>
              </a:rPr>
              <a:t>3 different private networks, 2 interconnect points, and a web hosting site</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The “public Internet” works because private companies have developed ways of managing complex ways of interconnecting</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This collaboration has helped fuel Internet growth, but private companies find it difficult to capture the network externalities of the public Internet</a:t>
            </a:r>
            <a:endParaRPr b="0" lang="en-US" sz="1200" strike="noStrike" u="none">
              <a:solidFill>
                <a:srgbClr val="000000"/>
              </a:solidFill>
              <a:effectLst/>
              <a:uFillTx/>
              <a:latin typeface="Arial"/>
            </a:endParaRPr>
          </a:p>
        </p:txBody>
      </p:sp>
      <p:sp>
        <p:nvSpPr>
          <p:cNvPr id="1331" name=""/>
          <p:cNvSpPr/>
          <p:nvPr/>
        </p:nvSpPr>
        <p:spPr>
          <a:xfrm>
            <a:off x="1436760" y="1744560"/>
            <a:ext cx="81000" cy="748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Arial"/>
            </a:endParaRPr>
          </a:p>
        </p:txBody>
      </p:sp>
      <p:sp>
        <p:nvSpPr>
          <p:cNvPr id="1332" name=""/>
          <p:cNvSpPr/>
          <p:nvPr/>
        </p:nvSpPr>
        <p:spPr>
          <a:xfrm>
            <a:off x="1547640" y="1693800"/>
            <a:ext cx="50508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Seattle</a:t>
            </a:r>
            <a:endParaRPr b="0" lang="en-US" sz="1200" strike="noStrike" u="none">
              <a:solidFill>
                <a:srgbClr val="000000"/>
              </a:solidFill>
              <a:effectLst/>
              <a:uFillTx/>
              <a:latin typeface="Arial"/>
            </a:endParaRPr>
          </a:p>
        </p:txBody>
      </p:sp>
      <p:sp>
        <p:nvSpPr>
          <p:cNvPr id="1333" name=""/>
          <p:cNvSpPr/>
          <p:nvPr/>
        </p:nvSpPr>
        <p:spPr>
          <a:xfrm>
            <a:off x="1357200" y="3046320"/>
            <a:ext cx="81000" cy="748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Arial"/>
            </a:endParaRPr>
          </a:p>
        </p:txBody>
      </p:sp>
      <p:sp>
        <p:nvSpPr>
          <p:cNvPr id="1334" name=""/>
          <p:cNvSpPr/>
          <p:nvPr/>
        </p:nvSpPr>
        <p:spPr>
          <a:xfrm>
            <a:off x="1316160" y="2855880"/>
            <a:ext cx="742680" cy="1832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Palo Alto</a:t>
            </a:r>
            <a:endParaRPr b="0" lang="en-US" sz="1200" strike="noStrike" u="none">
              <a:solidFill>
                <a:srgbClr val="000000"/>
              </a:solidFill>
              <a:effectLst/>
              <a:uFillTx/>
              <a:latin typeface="Arial"/>
            </a:endParaRPr>
          </a:p>
        </p:txBody>
      </p:sp>
      <p:sp>
        <p:nvSpPr>
          <p:cNvPr id="1335" name=""/>
          <p:cNvSpPr/>
          <p:nvPr/>
        </p:nvSpPr>
        <p:spPr>
          <a:xfrm>
            <a:off x="1433520" y="330372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36" name=""/>
          <p:cNvSpPr/>
          <p:nvPr/>
        </p:nvSpPr>
        <p:spPr>
          <a:xfrm>
            <a:off x="1560600" y="3262320"/>
            <a:ext cx="866520" cy="1832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Los Angeles</a:t>
            </a:r>
            <a:endParaRPr b="0" lang="en-US" sz="1200" strike="noStrike" u="none">
              <a:solidFill>
                <a:srgbClr val="000000"/>
              </a:solidFill>
              <a:effectLst/>
              <a:uFillTx/>
              <a:latin typeface="Arial"/>
            </a:endParaRPr>
          </a:p>
        </p:txBody>
      </p:sp>
      <p:sp>
        <p:nvSpPr>
          <p:cNvPr id="1337" name=""/>
          <p:cNvSpPr/>
          <p:nvPr/>
        </p:nvSpPr>
        <p:spPr>
          <a:xfrm>
            <a:off x="1576440" y="353232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38" name=""/>
          <p:cNvSpPr/>
          <p:nvPr/>
        </p:nvSpPr>
        <p:spPr>
          <a:xfrm>
            <a:off x="1700280" y="3484440"/>
            <a:ext cx="866880" cy="1832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Orange</a:t>
            </a:r>
            <a:endParaRPr b="0" lang="en-US" sz="1200" strike="noStrike" u="none">
              <a:solidFill>
                <a:srgbClr val="000000"/>
              </a:solidFill>
              <a:effectLst/>
              <a:uFillTx/>
              <a:latin typeface="Arial"/>
            </a:endParaRPr>
          </a:p>
        </p:txBody>
      </p:sp>
      <p:sp>
        <p:nvSpPr>
          <p:cNvPr id="1339" name=""/>
          <p:cNvSpPr/>
          <p:nvPr/>
        </p:nvSpPr>
        <p:spPr>
          <a:xfrm>
            <a:off x="131760" y="1631880"/>
            <a:ext cx="897120" cy="758880"/>
          </a:xfrm>
          <a:prstGeom prst="wedgeRectCallout">
            <a:avLst>
              <a:gd name="adj1" fmla="val 99027"/>
              <a:gd name="adj2" fmla="val -30541"/>
            </a:avLst>
          </a:prstGeom>
          <a:solidFill>
            <a:srgbClr val="ffffff"/>
          </a:solidFill>
          <a:ln w="9360">
            <a:solidFill>
              <a:srgbClr val="000000"/>
            </a:solidFill>
            <a:miter/>
          </a:ln>
        </p:spPr>
        <p:style>
          <a:lnRef idx="0"/>
          <a:fillRef idx="0"/>
          <a:effectRef idx="0"/>
          <a:fontRef idx="minor"/>
        </p:style>
        <p:txBody>
          <a:bodyPr lIns="45720" rIns="4572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Web host handling Amazon website</a:t>
            </a:r>
            <a:endParaRPr b="0" lang="en-US" sz="1200" strike="noStrike" u="none">
              <a:solidFill>
                <a:srgbClr val="000000"/>
              </a:solidFill>
              <a:effectLst/>
              <a:uFillTx/>
              <a:latin typeface="Arial"/>
            </a:endParaRPr>
          </a:p>
        </p:txBody>
      </p:sp>
      <p:sp>
        <p:nvSpPr>
          <p:cNvPr id="1340" name=""/>
          <p:cNvSpPr/>
          <p:nvPr/>
        </p:nvSpPr>
        <p:spPr>
          <a:xfrm>
            <a:off x="3824280" y="407844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41" name=""/>
          <p:cNvSpPr/>
          <p:nvPr/>
        </p:nvSpPr>
        <p:spPr>
          <a:xfrm>
            <a:off x="3914640" y="3951360"/>
            <a:ext cx="424080" cy="18324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Dallas</a:t>
            </a:r>
            <a:endParaRPr b="0" lang="en-US" sz="1200" strike="noStrike" u="none">
              <a:solidFill>
                <a:srgbClr val="000000"/>
              </a:solidFill>
              <a:effectLst/>
              <a:uFillTx/>
              <a:latin typeface="Arial"/>
            </a:endParaRPr>
          </a:p>
        </p:txBody>
      </p:sp>
      <p:sp>
        <p:nvSpPr>
          <p:cNvPr id="1342" name=""/>
          <p:cNvSpPr/>
          <p:nvPr/>
        </p:nvSpPr>
        <p:spPr>
          <a:xfrm>
            <a:off x="4065480" y="430704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43" name=""/>
          <p:cNvSpPr/>
          <p:nvPr/>
        </p:nvSpPr>
        <p:spPr>
          <a:xfrm>
            <a:off x="4145040" y="4392720"/>
            <a:ext cx="69192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Houston</a:t>
            </a:r>
            <a:endParaRPr b="0" lang="en-US" sz="1200" strike="noStrike" u="none">
              <a:solidFill>
                <a:srgbClr val="000000"/>
              </a:solidFill>
              <a:effectLst/>
              <a:uFillTx/>
              <a:latin typeface="Arial"/>
            </a:endParaRPr>
          </a:p>
        </p:txBody>
      </p:sp>
      <p:sp>
        <p:nvSpPr>
          <p:cNvPr id="1344" name=""/>
          <p:cNvSpPr/>
          <p:nvPr/>
        </p:nvSpPr>
        <p:spPr>
          <a:xfrm>
            <a:off x="2832120" y="301788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45" name=""/>
          <p:cNvSpPr/>
          <p:nvPr/>
        </p:nvSpPr>
        <p:spPr>
          <a:xfrm>
            <a:off x="2935440" y="3056040"/>
            <a:ext cx="492120" cy="183240"/>
          </a:xfrm>
          <a:prstGeom prst="rect">
            <a:avLst/>
          </a:prstGeom>
          <a:solidFill>
            <a:srgbClr val="ffffff"/>
          </a:solid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Denver</a:t>
            </a:r>
            <a:endParaRPr b="0" lang="en-US" sz="1200" strike="noStrike" u="none">
              <a:solidFill>
                <a:srgbClr val="000000"/>
              </a:solidFill>
              <a:effectLst/>
              <a:uFillTx/>
              <a:latin typeface="Arial"/>
            </a:endParaRPr>
          </a:p>
        </p:txBody>
      </p:sp>
      <p:sp>
        <p:nvSpPr>
          <p:cNvPr id="1346" name=""/>
          <p:cNvSpPr/>
          <p:nvPr/>
        </p:nvSpPr>
        <p:spPr>
          <a:xfrm>
            <a:off x="3917880" y="188604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47" name=""/>
          <p:cNvSpPr/>
          <p:nvPr/>
        </p:nvSpPr>
        <p:spPr>
          <a:xfrm>
            <a:off x="4041720" y="1838160"/>
            <a:ext cx="820800" cy="1832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Minneapolis</a:t>
            </a:r>
            <a:endParaRPr b="0" lang="en-US" sz="1200" strike="noStrike" u="none">
              <a:solidFill>
                <a:srgbClr val="000000"/>
              </a:solidFill>
              <a:effectLst/>
              <a:uFillTx/>
              <a:latin typeface="Arial"/>
            </a:endParaRPr>
          </a:p>
        </p:txBody>
      </p:sp>
      <p:sp>
        <p:nvSpPr>
          <p:cNvPr id="1348" name=""/>
          <p:cNvSpPr/>
          <p:nvPr/>
        </p:nvSpPr>
        <p:spPr>
          <a:xfrm>
            <a:off x="4498920" y="283680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49" name=""/>
          <p:cNvSpPr/>
          <p:nvPr/>
        </p:nvSpPr>
        <p:spPr>
          <a:xfrm>
            <a:off x="4613400" y="2855880"/>
            <a:ext cx="556920" cy="36612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Chicago</a:t>
            </a:r>
            <a:endParaRPr b="0" lang="en-US" sz="1200" strike="noStrike" u="none">
              <a:solidFill>
                <a:srgbClr val="000000"/>
              </a:solidFill>
              <a:effectLst/>
              <a:uFillTx/>
              <a:latin typeface="Arial"/>
            </a:endParaRPr>
          </a:p>
        </p:txBody>
      </p:sp>
      <p:sp>
        <p:nvSpPr>
          <p:cNvPr id="1350" name=""/>
          <p:cNvSpPr/>
          <p:nvPr/>
        </p:nvSpPr>
        <p:spPr>
          <a:xfrm>
            <a:off x="5732640" y="4211640"/>
            <a:ext cx="8064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51" name=""/>
          <p:cNvSpPr/>
          <p:nvPr/>
        </p:nvSpPr>
        <p:spPr>
          <a:xfrm>
            <a:off x="5427720" y="372600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52" name=""/>
          <p:cNvSpPr/>
          <p:nvPr/>
        </p:nvSpPr>
        <p:spPr>
          <a:xfrm>
            <a:off x="5564160" y="3735360"/>
            <a:ext cx="68256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Atlanta</a:t>
            </a:r>
            <a:endParaRPr b="0" lang="en-US" sz="1200" strike="noStrike" u="none">
              <a:solidFill>
                <a:srgbClr val="000000"/>
              </a:solidFill>
              <a:effectLst/>
              <a:uFillTx/>
              <a:latin typeface="Arial"/>
            </a:endParaRPr>
          </a:p>
        </p:txBody>
      </p:sp>
      <p:sp>
        <p:nvSpPr>
          <p:cNvPr id="1353" name=""/>
          <p:cNvSpPr/>
          <p:nvPr/>
        </p:nvSpPr>
        <p:spPr>
          <a:xfrm>
            <a:off x="5865840" y="329724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54" name=""/>
          <p:cNvSpPr/>
          <p:nvPr/>
        </p:nvSpPr>
        <p:spPr>
          <a:xfrm>
            <a:off x="5992920" y="3354480"/>
            <a:ext cx="682560" cy="1832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Durham</a:t>
            </a:r>
            <a:endParaRPr b="0" lang="en-US" sz="1200" strike="noStrike" u="none">
              <a:solidFill>
                <a:srgbClr val="000000"/>
              </a:solidFill>
              <a:effectLst/>
              <a:uFillTx/>
              <a:latin typeface="Arial"/>
            </a:endParaRPr>
          </a:p>
        </p:txBody>
      </p:sp>
      <p:sp>
        <p:nvSpPr>
          <p:cNvPr id="1355" name=""/>
          <p:cNvSpPr/>
          <p:nvPr/>
        </p:nvSpPr>
        <p:spPr>
          <a:xfrm>
            <a:off x="5923080" y="2744640"/>
            <a:ext cx="81000" cy="748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Arial"/>
            </a:endParaRPr>
          </a:p>
        </p:txBody>
      </p:sp>
      <p:sp>
        <p:nvSpPr>
          <p:cNvPr id="1356" name=""/>
          <p:cNvSpPr/>
          <p:nvPr/>
        </p:nvSpPr>
        <p:spPr>
          <a:xfrm>
            <a:off x="6173640" y="2744640"/>
            <a:ext cx="68292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D.C.</a:t>
            </a:r>
            <a:endParaRPr b="0" lang="en-US" sz="1200" strike="noStrike" u="none">
              <a:solidFill>
                <a:srgbClr val="000000"/>
              </a:solidFill>
              <a:effectLst/>
              <a:uFillTx/>
              <a:latin typeface="Arial"/>
            </a:endParaRPr>
          </a:p>
        </p:txBody>
      </p:sp>
      <p:sp>
        <p:nvSpPr>
          <p:cNvPr id="1357" name=""/>
          <p:cNvSpPr/>
          <p:nvPr/>
        </p:nvSpPr>
        <p:spPr>
          <a:xfrm>
            <a:off x="5894280" y="304020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58" name=""/>
          <p:cNvSpPr/>
          <p:nvPr/>
        </p:nvSpPr>
        <p:spPr>
          <a:xfrm>
            <a:off x="6068880" y="3021120"/>
            <a:ext cx="682920" cy="36612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Richmond</a:t>
            </a:r>
            <a:endParaRPr b="0" lang="en-US" sz="1200" strike="noStrike" u="none">
              <a:solidFill>
                <a:srgbClr val="000000"/>
              </a:solidFill>
              <a:effectLst/>
              <a:uFillTx/>
              <a:latin typeface="Arial"/>
            </a:endParaRPr>
          </a:p>
        </p:txBody>
      </p:sp>
      <p:sp>
        <p:nvSpPr>
          <p:cNvPr id="1359" name=""/>
          <p:cNvSpPr/>
          <p:nvPr/>
        </p:nvSpPr>
        <p:spPr>
          <a:xfrm>
            <a:off x="6094440" y="291636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60" name=""/>
          <p:cNvSpPr/>
          <p:nvPr/>
        </p:nvSpPr>
        <p:spPr>
          <a:xfrm>
            <a:off x="6259680" y="2868480"/>
            <a:ext cx="68256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Maryland</a:t>
            </a:r>
            <a:endParaRPr b="0" lang="en-US" sz="1200" strike="noStrike" u="none">
              <a:solidFill>
                <a:srgbClr val="000000"/>
              </a:solidFill>
              <a:effectLst/>
              <a:uFillTx/>
              <a:latin typeface="Arial"/>
            </a:endParaRPr>
          </a:p>
        </p:txBody>
      </p:sp>
      <p:sp>
        <p:nvSpPr>
          <p:cNvPr id="1361" name=""/>
          <p:cNvSpPr/>
          <p:nvPr/>
        </p:nvSpPr>
        <p:spPr>
          <a:xfrm>
            <a:off x="5827680" y="2487600"/>
            <a:ext cx="81000" cy="745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a:endParaRPr>
          </a:p>
        </p:txBody>
      </p:sp>
      <p:sp>
        <p:nvSpPr>
          <p:cNvPr id="1362" name=""/>
          <p:cNvSpPr/>
          <p:nvPr/>
        </p:nvSpPr>
        <p:spPr>
          <a:xfrm>
            <a:off x="5992920" y="2459160"/>
            <a:ext cx="839520" cy="1832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Philadelphia</a:t>
            </a:r>
            <a:endParaRPr b="0" lang="en-US" sz="1200" strike="noStrike" u="none">
              <a:solidFill>
                <a:srgbClr val="000000"/>
              </a:solidFill>
              <a:effectLst/>
              <a:uFillTx/>
              <a:latin typeface="Arial"/>
            </a:endParaRPr>
          </a:p>
        </p:txBody>
      </p:sp>
      <p:sp>
        <p:nvSpPr>
          <p:cNvPr id="1363" name=""/>
          <p:cNvSpPr/>
          <p:nvPr/>
        </p:nvSpPr>
        <p:spPr>
          <a:xfrm>
            <a:off x="6113520" y="2325600"/>
            <a:ext cx="81000" cy="748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Arial"/>
            </a:endParaRPr>
          </a:p>
        </p:txBody>
      </p:sp>
      <p:sp>
        <p:nvSpPr>
          <p:cNvPr id="1364" name=""/>
          <p:cNvSpPr/>
          <p:nvPr/>
        </p:nvSpPr>
        <p:spPr>
          <a:xfrm>
            <a:off x="6278400" y="2335320"/>
            <a:ext cx="758880" cy="1832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New York</a:t>
            </a:r>
            <a:endParaRPr b="0" lang="en-US" sz="1200" strike="noStrike" u="none">
              <a:solidFill>
                <a:srgbClr val="000000"/>
              </a:solidFill>
              <a:effectLst/>
              <a:uFillTx/>
              <a:latin typeface="Arial"/>
            </a:endParaRPr>
          </a:p>
        </p:txBody>
      </p:sp>
      <p:sp>
        <p:nvSpPr>
          <p:cNvPr id="1365" name=""/>
          <p:cNvSpPr/>
          <p:nvPr/>
        </p:nvSpPr>
        <p:spPr>
          <a:xfrm>
            <a:off x="6342120" y="2182680"/>
            <a:ext cx="81000" cy="748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Arial"/>
            </a:endParaRPr>
          </a:p>
        </p:txBody>
      </p:sp>
      <p:sp>
        <p:nvSpPr>
          <p:cNvPr id="1366" name=""/>
          <p:cNvSpPr/>
          <p:nvPr/>
        </p:nvSpPr>
        <p:spPr>
          <a:xfrm>
            <a:off x="6488280" y="2144880"/>
            <a:ext cx="758520" cy="1832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Boston</a:t>
            </a:r>
            <a:endParaRPr b="0" lang="en-US" sz="1200" strike="noStrike" u="none">
              <a:solidFill>
                <a:srgbClr val="000000"/>
              </a:solidFill>
              <a:effectLst/>
              <a:uFillTx/>
              <a:latin typeface="Arial"/>
            </a:endParaRPr>
          </a:p>
        </p:txBody>
      </p:sp>
      <p:sp>
        <p:nvSpPr>
          <p:cNvPr id="1367" name=""/>
          <p:cNvSpPr/>
          <p:nvPr/>
        </p:nvSpPr>
        <p:spPr>
          <a:xfrm>
            <a:off x="6418440" y="4365360"/>
            <a:ext cx="1304640" cy="642600"/>
          </a:xfrm>
          <a:prstGeom prst="wedgeRectCallout">
            <a:avLst>
              <a:gd name="adj1" fmla="val -116175"/>
              <a:gd name="adj2" fmla="val -123736"/>
            </a:avLst>
          </a:prstGeom>
          <a:solidFill>
            <a:srgbClr val="ffffff"/>
          </a:solidFill>
          <a:ln w="9360">
            <a:solidFill>
              <a:srgbClr val="000000"/>
            </a:solidFill>
            <a:miter/>
          </a:ln>
        </p:spPr>
        <p:style>
          <a:lnRef idx="0"/>
          <a:fillRef idx="0"/>
          <a:effectRef idx="0"/>
          <a:fontRef idx="minor"/>
        </p:style>
        <p:txBody>
          <a:bodyPr lIns="45720" rIns="4572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Interconnect with GTE to provide backbone</a:t>
            </a:r>
            <a:endParaRPr b="0" lang="en-US" sz="1200" strike="noStrike" u="none">
              <a:solidFill>
                <a:srgbClr val="000000"/>
              </a:solidFill>
              <a:effectLst/>
              <a:uFillTx/>
              <a:latin typeface="Arial"/>
            </a:endParaRPr>
          </a:p>
        </p:txBody>
      </p:sp>
      <p:sp>
        <p:nvSpPr>
          <p:cNvPr id="1368" name=""/>
          <p:cNvSpPr/>
          <p:nvPr/>
        </p:nvSpPr>
        <p:spPr>
          <a:xfrm>
            <a:off x="5850000" y="4068720"/>
            <a:ext cx="817560" cy="36612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Jacksonville</a:t>
            </a:r>
            <a:endParaRPr b="0" lang="en-US" sz="1200" strike="noStrike" u="none">
              <a:solidFill>
                <a:srgbClr val="000000"/>
              </a:solidFill>
              <a:effectLst/>
              <a:uFillTx/>
              <a:latin typeface="Arial"/>
            </a:endParaRPr>
          </a:p>
        </p:txBody>
      </p:sp>
      <p:sp>
        <p:nvSpPr>
          <p:cNvPr id="1369" name=""/>
          <p:cNvSpPr/>
          <p:nvPr/>
        </p:nvSpPr>
        <p:spPr>
          <a:xfrm>
            <a:off x="7294680" y="3595680"/>
            <a:ext cx="1373040" cy="642600"/>
          </a:xfrm>
          <a:prstGeom prst="wedgeRectCallout">
            <a:avLst>
              <a:gd name="adj1" fmla="val -169763"/>
              <a:gd name="adj2" fmla="val -43731"/>
            </a:avLst>
          </a:prstGeom>
          <a:solidFill>
            <a:srgbClr val="ffffff"/>
          </a:solidFill>
          <a:ln w="9360">
            <a:solidFill>
              <a:srgbClr val="000000"/>
            </a:solidFill>
            <a:miter/>
          </a:ln>
        </p:spPr>
        <p:style>
          <a:lnRef idx="0"/>
          <a:fillRef idx="0"/>
          <a:effectRef idx="0"/>
          <a:fontRef idx="minor"/>
        </p:style>
        <p:txBody>
          <a:bodyPr lIns="45720" rIns="4572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Mindspring ISP provides local dial-up local access</a:t>
            </a:r>
            <a:endParaRPr b="0" lang="en-US" sz="1200" strike="noStrike" u="none">
              <a:solidFill>
                <a:srgbClr val="000000"/>
              </a:solidFill>
              <a:effectLst/>
              <a:uFillTx/>
              <a:latin typeface="Arial"/>
            </a:endParaRPr>
          </a:p>
        </p:txBody>
      </p:sp>
      <p:sp>
        <p:nvSpPr>
          <p:cNvPr id="1370" name=""/>
          <p:cNvSpPr/>
          <p:nvPr/>
        </p:nvSpPr>
        <p:spPr>
          <a:xfrm>
            <a:off x="4998960" y="1270080"/>
            <a:ext cx="1073160" cy="642600"/>
          </a:xfrm>
          <a:prstGeom prst="wedgeRectCallout">
            <a:avLst>
              <a:gd name="adj1" fmla="val -87856"/>
              <a:gd name="adj2" fmla="val 193671"/>
            </a:avLst>
          </a:prstGeom>
          <a:solidFill>
            <a:srgbClr val="ffffff"/>
          </a:solidFill>
          <a:ln w="9360">
            <a:solidFill>
              <a:srgbClr val="000000"/>
            </a:solidFill>
            <a:miter/>
          </a:ln>
        </p:spPr>
        <p:style>
          <a:lnRef idx="0"/>
          <a:fillRef idx="0"/>
          <a:effectRef idx="0"/>
          <a:fontRef idx="minor"/>
        </p:style>
        <p:txBody>
          <a:bodyPr lIns="45720" rIns="4572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Chicago NAP Ameritech peering point</a:t>
            </a:r>
            <a:endParaRPr b="0" lang="en-US" sz="1200" strike="noStrike" u="none">
              <a:solidFill>
                <a:srgbClr val="000000"/>
              </a:solidFill>
              <a:effectLst/>
              <a:uFillTx/>
              <a:latin typeface="Arial"/>
            </a:endParaRPr>
          </a:p>
        </p:txBody>
      </p:sp>
      <p:sp>
        <p:nvSpPr>
          <p:cNvPr id="1371" name=""/>
          <p:cNvSpPr/>
          <p:nvPr/>
        </p:nvSpPr>
        <p:spPr>
          <a:xfrm>
            <a:off x="1492200" y="1797120"/>
            <a:ext cx="3067200" cy="1076400"/>
          </a:xfrm>
          <a:prstGeom prst="line">
            <a:avLst/>
          </a:prstGeom>
          <a:ln w="1908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72" name=""/>
          <p:cNvSpPr/>
          <p:nvPr/>
        </p:nvSpPr>
        <p:spPr>
          <a:xfrm>
            <a:off x="1387440" y="2882880"/>
            <a:ext cx="3162240" cy="181080"/>
          </a:xfrm>
          <a:custGeom>
            <a:avLst/>
            <a:gdLst/>
            <a:ahLst/>
            <a:rect l="l" t="t" r="r" b="b"/>
            <a:pathLst>
              <a:path w="1992" h="114">
                <a:moveTo>
                  <a:pt x="0" y="114"/>
                </a:moveTo>
                <a:lnTo>
                  <a:pt x="948" y="108"/>
                </a:lnTo>
                <a:lnTo>
                  <a:pt x="1992" y="0"/>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373" name=""/>
          <p:cNvSpPr/>
          <p:nvPr/>
        </p:nvSpPr>
        <p:spPr>
          <a:xfrm>
            <a:off x="1406520" y="3073320"/>
            <a:ext cx="4390920" cy="1162080"/>
          </a:xfrm>
          <a:custGeom>
            <a:avLst/>
            <a:gdLst/>
            <a:ahLst/>
            <a:rect l="l" t="t" r="r" b="b"/>
            <a:pathLst>
              <a:path w="2766" h="732">
                <a:moveTo>
                  <a:pt x="0" y="0"/>
                </a:moveTo>
                <a:lnTo>
                  <a:pt x="66" y="180"/>
                </a:lnTo>
                <a:lnTo>
                  <a:pt x="150" y="330"/>
                </a:lnTo>
                <a:lnTo>
                  <a:pt x="1554" y="660"/>
                </a:lnTo>
                <a:lnTo>
                  <a:pt x="2766" y="732"/>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374" name=""/>
          <p:cNvSpPr/>
          <p:nvPr/>
        </p:nvSpPr>
        <p:spPr>
          <a:xfrm>
            <a:off x="3863880" y="4111560"/>
            <a:ext cx="247680" cy="238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75" name=""/>
          <p:cNvSpPr/>
          <p:nvPr/>
        </p:nvSpPr>
        <p:spPr>
          <a:xfrm>
            <a:off x="1397160" y="1911240"/>
            <a:ext cx="5010120" cy="1847880"/>
          </a:xfrm>
          <a:custGeom>
            <a:avLst/>
            <a:gdLst/>
            <a:ahLst/>
            <a:rect l="l" t="t" r="r" b="b"/>
            <a:pathLst>
              <a:path w="3156" h="1164">
                <a:moveTo>
                  <a:pt x="0" y="738"/>
                </a:moveTo>
                <a:lnTo>
                  <a:pt x="2574" y="1164"/>
                </a:lnTo>
                <a:lnTo>
                  <a:pt x="2862" y="882"/>
                </a:lnTo>
                <a:lnTo>
                  <a:pt x="2868" y="732"/>
                </a:lnTo>
                <a:lnTo>
                  <a:pt x="2988" y="660"/>
                </a:lnTo>
                <a:lnTo>
                  <a:pt x="2886" y="552"/>
                </a:lnTo>
                <a:lnTo>
                  <a:pt x="2814" y="390"/>
                </a:lnTo>
                <a:lnTo>
                  <a:pt x="2994" y="288"/>
                </a:lnTo>
                <a:lnTo>
                  <a:pt x="3156" y="186"/>
                </a:lnTo>
                <a:lnTo>
                  <a:pt x="1998" y="588"/>
                </a:lnTo>
                <a:lnTo>
                  <a:pt x="1620" y="0"/>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DFFB0F5C-33BF-4271-BEE3-00AAE5E28338}"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TRANSPORT NETWORK</a:t>
            </a:r>
            <a:endParaRPr b="1" lang="en-US" sz="1900" strike="noStrike" u="none">
              <a:solidFill>
                <a:srgbClr val="000000"/>
              </a:solidFill>
              <a:effectLst/>
              <a:uFillTx/>
              <a:latin typeface="Arial"/>
            </a:endParaRPr>
          </a:p>
        </p:txBody>
      </p:sp>
      <p:sp>
        <p:nvSpPr>
          <p:cNvPr id="77" name=""/>
          <p:cNvSpPr/>
          <p:nvPr/>
        </p:nvSpPr>
        <p:spPr>
          <a:xfrm>
            <a:off x="507240" y="1154160"/>
            <a:ext cx="1960560" cy="34124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Analog vs. digital</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Transmission media</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Multiplexing</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Network topology</a:t>
            </a:r>
            <a:endParaRPr b="0" lang="en-US" sz="1600" strike="noStrike" u="none">
              <a:solidFill>
                <a:srgbClr val="000000"/>
              </a:solidFill>
              <a:effectLst/>
              <a:uFillTx/>
              <a:latin typeface="Arial"/>
            </a:endParaRPr>
          </a:p>
        </p:txBody>
      </p:sp>
      <p:sp>
        <p:nvSpPr>
          <p:cNvPr id="78" name=""/>
          <p:cNvSpPr/>
          <p:nvPr/>
        </p:nvSpPr>
        <p:spPr>
          <a:xfrm>
            <a:off x="2816280" y="1154160"/>
            <a:ext cx="5640480" cy="40165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What you need to know</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Digital is cheaper, easier to multiplex and has less errors, but replacing existing analog networks with digital is usually not economically attractive for “the last mile”</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physical media:  from copper to optical fiber (higher capacity), mobile wireless (cell phones) or fixed wireless (for rural areas)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Combining several lower capacity channels into a bigger capacity channel (e.g., 32 voice lines over a T1 connection)</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Use of frames and rings to create redundancy</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Transport network creates permanent connections between 2 points at a specified rate</a:t>
            </a:r>
            <a:endParaRPr b="0" lang="en-US" sz="1600" strike="noStrike" u="none">
              <a:solidFill>
                <a:srgbClr val="000000"/>
              </a:solidFill>
              <a:effectLst/>
              <a:uFillTx/>
              <a:latin typeface="Arial"/>
            </a:endParaRPr>
          </a:p>
        </p:txBody>
      </p:sp>
      <p:sp>
        <p:nvSpPr>
          <p:cNvPr id="79" name=""/>
          <p:cNvSpPr/>
          <p:nvPr/>
        </p:nvSpPr>
        <p:spPr>
          <a:xfrm>
            <a:off x="1508040" y="5419800"/>
            <a:ext cx="5948280" cy="67068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transport network is the network of pipes that permanently and physical connects switching units and terminals</a:t>
            </a:r>
            <a:endParaRPr b="0" lang="en-US" sz="1600" strike="noStrike" u="none">
              <a:solidFill>
                <a:srgbClr val="000000"/>
              </a:solidFill>
              <a:effectLst/>
              <a:uFillTx/>
              <a:latin typeface="Arial"/>
            </a:endParaRPr>
          </a:p>
        </p:txBody>
      </p:sp>
      <p:sp>
        <p:nvSpPr>
          <p:cNvPr id="80" name=""/>
          <p:cNvSpPr/>
          <p:nvPr/>
        </p:nvSpPr>
        <p:spPr>
          <a:xfrm>
            <a:off x="2819520" y="1460520"/>
            <a:ext cx="563868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3BF61210-8F63-4595-A9F5-B5F825A8475B}"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6"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LIMITATIONS OF THE CURRENT INTERNET STRUCTURE</a:t>
            </a:r>
            <a:endParaRPr b="1" lang="en-US" sz="1900" strike="noStrike" u="none">
              <a:solidFill>
                <a:srgbClr val="000000"/>
              </a:solidFill>
              <a:effectLst/>
              <a:uFillTx/>
              <a:latin typeface="Arial"/>
            </a:endParaRPr>
          </a:p>
        </p:txBody>
      </p:sp>
      <p:grpSp>
        <p:nvGrpSpPr>
          <p:cNvPr id="1377" name=""/>
          <p:cNvGrpSpPr/>
          <p:nvPr/>
        </p:nvGrpSpPr>
        <p:grpSpPr>
          <a:xfrm>
            <a:off x="1617840" y="1266840"/>
            <a:ext cx="5727600" cy="3704760"/>
            <a:chOff x="1617840" y="1266840"/>
            <a:chExt cx="5727600" cy="3704760"/>
          </a:xfrm>
        </p:grpSpPr>
        <p:sp>
          <p:nvSpPr>
            <p:cNvPr id="1378" name=""/>
            <p:cNvSpPr/>
            <p:nvPr/>
          </p:nvSpPr>
          <p:spPr>
            <a:xfrm>
              <a:off x="3942000" y="1744560"/>
              <a:ext cx="3403440" cy="322704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measurement of bits of traffic does not necessarily account for the relative value of the particular data</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Legacy of the “old Internet” is the lack of an agreed on standard among all networks to give bits of data priority</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Interconnection (free peering) no longer reflects the actual flow of traffic across the different sized networks</a:t>
              </a:r>
              <a:endParaRPr b="0" lang="en-US" sz="1600" strike="noStrike" u="none">
                <a:solidFill>
                  <a:srgbClr val="000000"/>
                </a:solidFill>
                <a:effectLst/>
                <a:uFillTx/>
                <a:latin typeface="Arial"/>
              </a:endParaRPr>
            </a:p>
          </p:txBody>
        </p:sp>
        <p:sp>
          <p:nvSpPr>
            <p:cNvPr id="1379" name=""/>
            <p:cNvSpPr/>
            <p:nvPr/>
          </p:nvSpPr>
          <p:spPr>
            <a:xfrm>
              <a:off x="1617840" y="1782720"/>
              <a:ext cx="1744560" cy="6811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Usage or “bit” measurement </a:t>
              </a:r>
              <a:endParaRPr b="0" lang="en-US" sz="1600" strike="noStrike" u="none">
                <a:solidFill>
                  <a:srgbClr val="000000"/>
                </a:solidFill>
                <a:effectLst/>
                <a:uFillTx/>
                <a:latin typeface="Arial"/>
              </a:endParaRPr>
            </a:p>
          </p:txBody>
        </p:sp>
        <p:sp>
          <p:nvSpPr>
            <p:cNvPr id="1380" name=""/>
            <p:cNvSpPr/>
            <p:nvPr/>
          </p:nvSpPr>
          <p:spPr>
            <a:xfrm>
              <a:off x="1617840" y="1266840"/>
              <a:ext cx="9208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Issue</a:t>
              </a:r>
              <a:endParaRPr b="0" lang="en-US" sz="1600" strike="noStrike" u="none">
                <a:solidFill>
                  <a:srgbClr val="000000"/>
                </a:solidFill>
                <a:effectLst/>
                <a:uFillTx/>
                <a:latin typeface="Arial"/>
              </a:endParaRPr>
            </a:p>
          </p:txBody>
        </p:sp>
        <p:sp>
          <p:nvSpPr>
            <p:cNvPr id="1381" name=""/>
            <p:cNvSpPr/>
            <p:nvPr/>
          </p:nvSpPr>
          <p:spPr>
            <a:xfrm>
              <a:off x="1617840" y="2778120"/>
              <a:ext cx="1744560" cy="684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“Bit” priority</a:t>
              </a:r>
              <a:endParaRPr b="0" lang="en-US" sz="1600" strike="noStrike" u="none">
                <a:solidFill>
                  <a:srgbClr val="000000"/>
                </a:solidFill>
                <a:effectLst/>
                <a:uFillTx/>
                <a:latin typeface="Arial"/>
              </a:endParaRPr>
            </a:p>
          </p:txBody>
        </p:sp>
        <p:sp>
          <p:nvSpPr>
            <p:cNvPr id="1382" name=""/>
            <p:cNvSpPr/>
            <p:nvPr/>
          </p:nvSpPr>
          <p:spPr>
            <a:xfrm>
              <a:off x="1617840" y="3998880"/>
              <a:ext cx="1744560" cy="67068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Interconnection arrangements</a:t>
              </a:r>
              <a:endParaRPr b="0" lang="en-US" sz="1600" strike="noStrike" u="none">
                <a:solidFill>
                  <a:srgbClr val="000000"/>
                </a:solidFill>
                <a:effectLst/>
                <a:uFillTx/>
                <a:latin typeface="Arial"/>
              </a:endParaRPr>
            </a:p>
          </p:txBody>
        </p:sp>
        <p:sp>
          <p:nvSpPr>
            <p:cNvPr id="1383" name=""/>
            <p:cNvSpPr/>
            <p:nvPr/>
          </p:nvSpPr>
          <p:spPr>
            <a:xfrm>
              <a:off x="3942000" y="1266840"/>
              <a:ext cx="340344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Limitation</a:t>
              </a:r>
              <a:endParaRPr b="0" lang="en-US" sz="1600" strike="noStrike" u="none">
                <a:solidFill>
                  <a:srgbClr val="000000"/>
                </a:solidFill>
                <a:effectLst/>
                <a:uFillTx/>
                <a:latin typeface="Arial"/>
              </a:endParaRPr>
            </a:p>
          </p:txBody>
        </p:sp>
        <p:sp>
          <p:nvSpPr>
            <p:cNvPr id="1384" name=""/>
            <p:cNvSpPr/>
            <p:nvPr/>
          </p:nvSpPr>
          <p:spPr>
            <a:xfrm>
              <a:off x="1617840" y="1550880"/>
              <a:ext cx="5727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1406E8B0-ED3A-4D57-A3F7-9A455811DCA3}" type="slidenum">
              <a:t>50</a:t>
            </a:fld>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5"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QUALITY OF SERVICE ON THE INTERNET</a:t>
            </a:r>
            <a:endParaRPr b="1" lang="en-US" sz="1900" strike="noStrike" u="none">
              <a:solidFill>
                <a:srgbClr val="000000"/>
              </a:solidFill>
              <a:effectLst/>
              <a:uFillTx/>
              <a:latin typeface="Arial"/>
            </a:endParaRPr>
          </a:p>
        </p:txBody>
      </p:sp>
      <p:sp>
        <p:nvSpPr>
          <p:cNvPr id="1386" name=""/>
          <p:cNvSpPr/>
          <p:nvPr/>
        </p:nvSpPr>
        <p:spPr>
          <a:xfrm>
            <a:off x="6699240" y="1268280"/>
            <a:ext cx="210996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 . . but, in general</a:t>
            </a:r>
            <a:endParaRPr b="0" lang="en-US" sz="1400" strike="noStrike" u="none">
              <a:solidFill>
                <a:srgbClr val="000000"/>
              </a:solidFill>
              <a:effectLst/>
              <a:uFillTx/>
              <a:latin typeface="Arial"/>
            </a:endParaRPr>
          </a:p>
        </p:txBody>
      </p:sp>
      <p:sp>
        <p:nvSpPr>
          <p:cNvPr id="1387" name=""/>
          <p:cNvSpPr/>
          <p:nvPr/>
        </p:nvSpPr>
        <p:spPr>
          <a:xfrm>
            <a:off x="6111720" y="1771560"/>
            <a:ext cx="457200" cy="3997440"/>
          </a:xfrm>
          <a:prstGeom prst="rightArrow">
            <a:avLst>
              <a:gd name="adj1" fmla="val 36926"/>
              <a:gd name="adj2" fmla="val 10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88" name=""/>
          <p:cNvSpPr/>
          <p:nvPr/>
        </p:nvSpPr>
        <p:spPr>
          <a:xfrm>
            <a:off x="6699240" y="2689920"/>
            <a:ext cx="2119320" cy="2161080"/>
          </a:xfrm>
          <a:prstGeom prst="rect">
            <a:avLst/>
          </a:prstGeom>
          <a:noFill/>
          <a:ln w="0">
            <a:noFill/>
          </a:ln>
        </p:spPr>
        <p:style>
          <a:lnRef idx="0"/>
          <a:fillRef idx="0"/>
          <a:effectRef idx="0"/>
          <a:fontRef idx="minor"/>
        </p:style>
        <p:txBody>
          <a:bodyPr lIns="0" rIns="0" tIns="0" bIns="0" anchor="ctr">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QoS is the ability to differentiate and preferentially treat network traffic</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QoS is characterized by</a:t>
            </a:r>
            <a:endParaRPr b="0" lang="en-US" sz="1400" strike="noStrike" u="none">
              <a:solidFill>
                <a:srgbClr val="000000"/>
              </a:solidFill>
              <a:effectLst/>
              <a:uFillTx/>
              <a:latin typeface="Arial"/>
            </a:endParaRPr>
          </a:p>
          <a:p>
            <a:pPr lvl="2" marL="293760" indent="-15876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Latency (ms)</a:t>
            </a:r>
            <a:endParaRPr b="0" lang="en-US" sz="1400" strike="noStrike" u="none">
              <a:solidFill>
                <a:srgbClr val="000000"/>
              </a:solidFill>
              <a:effectLst/>
              <a:uFillTx/>
              <a:latin typeface="Arial"/>
            </a:endParaRPr>
          </a:p>
          <a:p>
            <a:pPr lvl="2" marL="293760" indent="-15876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Jitter (ms)</a:t>
            </a:r>
            <a:endParaRPr b="0" lang="en-US" sz="1400" strike="noStrike" u="none">
              <a:solidFill>
                <a:srgbClr val="000000"/>
              </a:solidFill>
              <a:effectLst/>
              <a:uFillTx/>
              <a:latin typeface="Arial"/>
            </a:endParaRPr>
          </a:p>
          <a:p>
            <a:pPr lvl="2" marL="293760" indent="-15876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Packet loss (%)</a:t>
            </a:r>
            <a:endParaRPr b="0" lang="en-US" sz="1400" strike="noStrike" u="none">
              <a:solidFill>
                <a:srgbClr val="000000"/>
              </a:solidFill>
              <a:effectLst/>
              <a:uFillTx/>
              <a:latin typeface="Arial"/>
            </a:endParaRPr>
          </a:p>
          <a:p>
            <a:pPr lvl="2" marL="293760" indent="-15876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Availability (% up time)</a:t>
            </a:r>
            <a:endParaRPr b="0" lang="en-US" sz="1400" strike="noStrike" u="none">
              <a:solidFill>
                <a:srgbClr val="000000"/>
              </a:solidFill>
              <a:effectLst/>
              <a:uFillTx/>
              <a:latin typeface="Arial"/>
            </a:endParaRPr>
          </a:p>
        </p:txBody>
      </p:sp>
      <p:grpSp>
        <p:nvGrpSpPr>
          <p:cNvPr id="1389" name=""/>
          <p:cNvGrpSpPr/>
          <p:nvPr/>
        </p:nvGrpSpPr>
        <p:grpSpPr>
          <a:xfrm>
            <a:off x="102600" y="1268280"/>
            <a:ext cx="5713560" cy="4500720"/>
            <a:chOff x="102600" y="1268280"/>
            <a:chExt cx="5713560" cy="4500720"/>
          </a:xfrm>
        </p:grpSpPr>
        <p:sp>
          <p:nvSpPr>
            <p:cNvPr id="1390" name=""/>
            <p:cNvSpPr/>
            <p:nvPr/>
          </p:nvSpPr>
          <p:spPr>
            <a:xfrm>
              <a:off x="102600" y="1268280"/>
              <a:ext cx="50828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Many conflicting and confusing ideas about what QoS is . . .</a:t>
              </a:r>
              <a:endParaRPr b="0" lang="en-US" sz="1400" strike="noStrike" u="none">
                <a:solidFill>
                  <a:srgbClr val="000000"/>
                </a:solidFill>
                <a:effectLst/>
                <a:uFillTx/>
                <a:latin typeface="Arial"/>
              </a:endParaRPr>
            </a:p>
          </p:txBody>
        </p:sp>
        <p:sp>
          <p:nvSpPr>
            <p:cNvPr id="1391" name=""/>
            <p:cNvSpPr/>
            <p:nvPr/>
          </p:nvSpPr>
          <p:spPr>
            <a:xfrm>
              <a:off x="3025080" y="4834080"/>
              <a:ext cx="1846440" cy="934920"/>
            </a:xfrm>
            <a:prstGeom prst="octagon">
              <a:avLst>
                <a:gd name="adj" fmla="val 29287"/>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Policy to allocate scarce resource to high-priority traffic</a:t>
              </a:r>
              <a:endParaRPr b="0" lang="en-US" sz="1400" strike="noStrike" u="none">
                <a:solidFill>
                  <a:srgbClr val="000000"/>
                </a:solidFill>
                <a:effectLst/>
                <a:uFillTx/>
                <a:latin typeface="Arial"/>
              </a:endParaRPr>
            </a:p>
          </p:txBody>
        </p:sp>
        <p:sp>
          <p:nvSpPr>
            <p:cNvPr id="1392" name=""/>
            <p:cNvSpPr/>
            <p:nvPr/>
          </p:nvSpPr>
          <p:spPr>
            <a:xfrm>
              <a:off x="1077840" y="4834080"/>
              <a:ext cx="1846080" cy="934920"/>
            </a:xfrm>
            <a:prstGeom prst="octagon">
              <a:avLst>
                <a:gd name="adj" fmla="val 29287"/>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Class of service</a:t>
              </a:r>
              <a:endParaRPr b="0" lang="en-US" sz="1400" strike="noStrike" u="none">
                <a:solidFill>
                  <a:srgbClr val="000000"/>
                </a:solidFill>
                <a:effectLst/>
                <a:uFillTx/>
                <a:latin typeface="Arial"/>
              </a:endParaRPr>
            </a:p>
          </p:txBody>
        </p:sp>
        <p:grpSp>
          <p:nvGrpSpPr>
            <p:cNvPr id="1393" name=""/>
            <p:cNvGrpSpPr/>
            <p:nvPr/>
          </p:nvGrpSpPr>
          <p:grpSpPr>
            <a:xfrm>
              <a:off x="132840" y="2795760"/>
              <a:ext cx="1846080" cy="1951920"/>
              <a:chOff x="132840" y="2795760"/>
              <a:chExt cx="1846080" cy="1951920"/>
            </a:xfrm>
          </p:grpSpPr>
          <p:sp>
            <p:nvSpPr>
              <p:cNvPr id="1394" name=""/>
              <p:cNvSpPr/>
              <p:nvPr/>
            </p:nvSpPr>
            <p:spPr>
              <a:xfrm>
                <a:off x="132840" y="3813120"/>
                <a:ext cx="1846080" cy="934560"/>
              </a:xfrm>
              <a:prstGeom prst="octagon">
                <a:avLst>
                  <a:gd name="adj" fmla="val 29287"/>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ATM virtual circuits</a:t>
                </a:r>
                <a:endParaRPr b="0" lang="en-US" sz="1400" strike="noStrike" u="none">
                  <a:solidFill>
                    <a:srgbClr val="000000"/>
                  </a:solidFill>
                  <a:effectLst/>
                  <a:uFillTx/>
                  <a:latin typeface="Arial"/>
                </a:endParaRPr>
              </a:p>
            </p:txBody>
          </p:sp>
          <p:sp>
            <p:nvSpPr>
              <p:cNvPr id="1395" name=""/>
              <p:cNvSpPr/>
              <p:nvPr/>
            </p:nvSpPr>
            <p:spPr>
              <a:xfrm>
                <a:off x="132840" y="2795760"/>
                <a:ext cx="1846080" cy="934560"/>
              </a:xfrm>
              <a:prstGeom prst="octagon">
                <a:avLst>
                  <a:gd name="adj" fmla="val 29287"/>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Over-engineering/ undersubscribing</a:t>
                </a:r>
                <a:endParaRPr b="0" lang="en-US" sz="1400" strike="noStrike" u="none">
                  <a:solidFill>
                    <a:srgbClr val="000000"/>
                  </a:solidFill>
                  <a:effectLst/>
                  <a:uFillTx/>
                  <a:latin typeface="Arial"/>
                </a:endParaRPr>
              </a:p>
            </p:txBody>
          </p:sp>
        </p:grpSp>
        <p:sp>
          <p:nvSpPr>
            <p:cNvPr id="1396" name=""/>
            <p:cNvSpPr/>
            <p:nvPr/>
          </p:nvSpPr>
          <p:spPr>
            <a:xfrm>
              <a:off x="3970080" y="3813120"/>
              <a:ext cx="1846080" cy="934920"/>
            </a:xfrm>
            <a:prstGeom prst="octagon">
              <a:avLst>
                <a:gd name="adj" fmla="val 29287"/>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RSVP</a:t>
              </a:r>
              <a:endParaRPr b="0" lang="en-US" sz="1400" strike="noStrike" u="none">
                <a:solidFill>
                  <a:srgbClr val="000000"/>
                </a:solidFill>
                <a:effectLst/>
                <a:uFillTx/>
                <a:latin typeface="Arial"/>
              </a:endParaRPr>
            </a:p>
          </p:txBody>
        </p:sp>
        <p:sp>
          <p:nvSpPr>
            <p:cNvPr id="1397" name=""/>
            <p:cNvSpPr/>
            <p:nvPr/>
          </p:nvSpPr>
          <p:spPr>
            <a:xfrm>
              <a:off x="3970080" y="2795760"/>
              <a:ext cx="1846080" cy="934920"/>
            </a:xfrm>
            <a:prstGeom prst="octagon">
              <a:avLst>
                <a:gd name="adj" fmla="val 29287"/>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Service-level guarantees</a:t>
              </a:r>
              <a:endParaRPr b="0" lang="en-US" sz="1400" strike="noStrike" u="none">
                <a:solidFill>
                  <a:srgbClr val="000000"/>
                </a:solidFill>
                <a:effectLst/>
                <a:uFillTx/>
                <a:latin typeface="Arial"/>
              </a:endParaRPr>
            </a:p>
          </p:txBody>
        </p:sp>
        <p:sp>
          <p:nvSpPr>
            <p:cNvPr id="1398" name=""/>
            <p:cNvSpPr/>
            <p:nvPr/>
          </p:nvSpPr>
          <p:spPr>
            <a:xfrm>
              <a:off x="2051280" y="1771560"/>
              <a:ext cx="1846440" cy="935280"/>
            </a:xfrm>
            <a:prstGeom prst="octagon">
              <a:avLst>
                <a:gd name="adj" fmla="val 29287"/>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Mechanism to provide maximum throughput</a:t>
              </a:r>
              <a:endParaRPr b="0" lang="en-US" sz="1400" strike="noStrike" u="none">
                <a:solidFill>
                  <a:srgbClr val="000000"/>
                </a:solidFill>
                <a:effectLst/>
                <a:uFillTx/>
                <a:latin typeface="Arial"/>
              </a:endParaRPr>
            </a:p>
          </p:txBody>
        </p:sp>
        <p:sp>
          <p:nvSpPr>
            <p:cNvPr id="1399" name=""/>
            <p:cNvSpPr/>
            <p:nvPr/>
          </p:nvSpPr>
          <p:spPr>
            <a:xfrm>
              <a:off x="2728440" y="3630600"/>
              <a:ext cx="4762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QoS?</a:t>
              </a:r>
              <a:endParaRPr b="0" lang="en-US" sz="14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074E94E3-4CF0-4E9E-BC0C-3DFCB7085EF6}" type="slidenum">
              <a:t>51</a:t>
            </a:fld>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00"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PERFORMANCE OF RESIDENTIAL ACCESS TECHNOLOGIES</a:t>
            </a:r>
            <a:endParaRPr b="1" lang="en-US" sz="1900" strike="noStrike" u="none">
              <a:solidFill>
                <a:srgbClr val="000000"/>
              </a:solidFill>
              <a:effectLst/>
              <a:uFillTx/>
              <a:latin typeface="Arial"/>
            </a:endParaRPr>
          </a:p>
        </p:txBody>
      </p:sp>
      <p:sp>
        <p:nvSpPr>
          <p:cNvPr id="1401" name="McK Footnote"/>
          <p:cNvSpPr/>
          <p:nvPr/>
        </p:nvSpPr>
        <p:spPr>
          <a:xfrm>
            <a:off x="138240" y="5612400"/>
            <a:ext cx="8686800" cy="101700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10% of graphics, 80% text; 40 KB</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AM-quality Real audio; total 148 KB</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75% of screen detailed graphics; total 200 KB</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 X 2” image; quality similar to video over quad-speed CD-ROM; 4,500 KB</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Morgan Stanley; McKinsey analysis</a:t>
            </a:r>
            <a:endParaRPr b="0" lang="en-US" sz="1200" strike="noStrike" u="none">
              <a:solidFill>
                <a:srgbClr val="000000"/>
              </a:solidFill>
              <a:effectLst/>
              <a:uFillTx/>
              <a:latin typeface="Arial"/>
            </a:endParaRPr>
          </a:p>
        </p:txBody>
      </p:sp>
      <p:grpSp>
        <p:nvGrpSpPr>
          <p:cNvPr id="1402" name=""/>
          <p:cNvGrpSpPr/>
          <p:nvPr/>
        </p:nvGrpSpPr>
        <p:grpSpPr>
          <a:xfrm>
            <a:off x="6161040" y="647640"/>
            <a:ext cx="2660400" cy="183240"/>
            <a:chOff x="6161040" y="647640"/>
            <a:chExt cx="2660400" cy="183240"/>
          </a:xfrm>
        </p:grpSpPr>
        <p:sp>
          <p:nvSpPr>
            <p:cNvPr id="1403" name=""/>
            <p:cNvSpPr/>
            <p:nvPr/>
          </p:nvSpPr>
          <p:spPr>
            <a:xfrm>
              <a:off x="6161040" y="66996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404" name="McK Footnote"/>
            <p:cNvSpPr/>
            <p:nvPr/>
          </p:nvSpPr>
          <p:spPr>
            <a:xfrm>
              <a:off x="6508440" y="647640"/>
              <a:ext cx="2313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Acceptable consumer access time</a:t>
              </a:r>
              <a:endParaRPr b="0" lang="en-US" sz="1200" strike="noStrike" u="none">
                <a:solidFill>
                  <a:srgbClr val="000000"/>
                </a:solidFill>
                <a:effectLst/>
                <a:uFillTx/>
                <a:latin typeface="Arial"/>
              </a:endParaRPr>
            </a:p>
          </p:txBody>
        </p:sp>
      </p:grpSp>
      <p:sp>
        <p:nvSpPr>
          <p:cNvPr id="1405" name=""/>
          <p:cNvSpPr/>
          <p:nvPr/>
        </p:nvSpPr>
        <p:spPr>
          <a:xfrm>
            <a:off x="4654440" y="2454120"/>
            <a:ext cx="4164120" cy="1838520"/>
          </a:xfrm>
          <a:custGeom>
            <a:avLst/>
            <a:gdLst/>
            <a:ahLst/>
            <a:rect l="l" t="t" r="r" b="b"/>
            <a:pathLst>
              <a:path w="2208" h="1065">
                <a:moveTo>
                  <a:pt x="0" y="468"/>
                </a:moveTo>
                <a:lnTo>
                  <a:pt x="0" y="0"/>
                </a:lnTo>
                <a:lnTo>
                  <a:pt x="2208" y="1"/>
                </a:lnTo>
                <a:lnTo>
                  <a:pt x="2208" y="1065"/>
                </a:lnTo>
                <a:lnTo>
                  <a:pt x="635" y="1065"/>
                </a:lnTo>
                <a:lnTo>
                  <a:pt x="635" y="468"/>
                </a:lnTo>
                <a:lnTo>
                  <a:pt x="0" y="468"/>
                </a:lnTo>
                <a:close/>
              </a:path>
            </a:pathLst>
          </a:custGeom>
          <a:solidFill>
            <a:srgbClr val="d0d0d0"/>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406" name=""/>
          <p:cNvSpPr/>
          <p:nvPr/>
        </p:nvSpPr>
        <p:spPr>
          <a:xfrm>
            <a:off x="130320" y="2397240"/>
            <a:ext cx="8688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1407" name=""/>
          <p:cNvGrpSpPr/>
          <p:nvPr/>
        </p:nvGrpSpPr>
        <p:grpSpPr>
          <a:xfrm>
            <a:off x="128520" y="2143800"/>
            <a:ext cx="2446560" cy="2318040"/>
            <a:chOff x="128520" y="2143800"/>
            <a:chExt cx="2446560" cy="2318040"/>
          </a:xfrm>
        </p:grpSpPr>
        <p:sp>
          <p:nvSpPr>
            <p:cNvPr id="1408" name=""/>
            <p:cNvSpPr/>
            <p:nvPr/>
          </p:nvSpPr>
          <p:spPr>
            <a:xfrm>
              <a:off x="128520" y="2540160"/>
              <a:ext cx="2446560" cy="19216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Standard Web page</a:t>
              </a:r>
              <a:r>
                <a:rPr b="0" lang="en-US" sz="1400" strike="noStrike" u="none" baseline="30000">
                  <a:solidFill>
                    <a:srgbClr val="000000"/>
                  </a:solidFill>
                  <a:effectLst/>
                  <a:uFillTx/>
                  <a:latin typeface="Arial"/>
                </a:rPr>
                <a:t>1</a:t>
              </a: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Standard Web page with 60-second sound file</a:t>
              </a:r>
              <a:r>
                <a:rPr b="0" lang="en-US" sz="1400" strike="noStrike" u="none" baseline="30000">
                  <a:solidFill>
                    <a:srgbClr val="000000"/>
                  </a:solidFill>
                  <a:effectLst/>
                  <a:uFillTx/>
                  <a:latin typeface="Arial"/>
                </a:rPr>
                <a:t>2</a:t>
              </a: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Graphics-intensive Web page</a:t>
              </a:r>
              <a:r>
                <a:rPr b="0" lang="en-US" sz="1400" strike="noStrike" u="none" baseline="30000">
                  <a:solidFill>
                    <a:srgbClr val="000000"/>
                  </a:solidFill>
                  <a:effectLst/>
                  <a:uFillTx/>
                  <a:latin typeface="Arial"/>
                </a:rPr>
                <a:t>3</a:t>
              </a: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Standard Web page with 60-second video clip</a:t>
              </a:r>
              <a:r>
                <a:rPr b="0" lang="en-US" sz="1400" strike="noStrike" u="none" baseline="30000">
                  <a:solidFill>
                    <a:srgbClr val="000000"/>
                  </a:solidFill>
                  <a:effectLst/>
                  <a:uFillTx/>
                  <a:latin typeface="Arial"/>
                </a:rPr>
                <a:t>4</a:t>
              </a:r>
              <a:endParaRPr b="0" lang="en-US" sz="1400" strike="noStrike" u="none">
                <a:solidFill>
                  <a:srgbClr val="000000"/>
                </a:solidFill>
                <a:effectLst/>
                <a:uFillTx/>
                <a:latin typeface="Arial"/>
              </a:endParaRPr>
            </a:p>
          </p:txBody>
        </p:sp>
        <p:sp>
          <p:nvSpPr>
            <p:cNvPr id="1409" name=""/>
            <p:cNvSpPr/>
            <p:nvPr/>
          </p:nvSpPr>
          <p:spPr>
            <a:xfrm>
              <a:off x="128520" y="2143800"/>
              <a:ext cx="2446560" cy="2138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Content</a:t>
              </a:r>
              <a:endParaRPr b="0" lang="en-US" sz="1400" strike="noStrike" u="none">
                <a:solidFill>
                  <a:srgbClr val="000000"/>
                </a:solidFill>
                <a:effectLst/>
                <a:uFillTx/>
                <a:latin typeface="Arial"/>
              </a:endParaRPr>
            </a:p>
          </p:txBody>
        </p:sp>
      </p:grpSp>
      <p:sp>
        <p:nvSpPr>
          <p:cNvPr id="1410" name=""/>
          <p:cNvSpPr/>
          <p:nvPr/>
        </p:nvSpPr>
        <p:spPr>
          <a:xfrm>
            <a:off x="3219480" y="2540160"/>
            <a:ext cx="952560" cy="17082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11.1</a:t>
            </a: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41.1</a:t>
            </a: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61.1</a:t>
            </a: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20 minutes</a:t>
            </a:r>
            <a:endParaRPr b="0" lang="en-US" sz="1400" strike="noStrike" u="none">
              <a:solidFill>
                <a:srgbClr val="000000"/>
              </a:solidFill>
              <a:effectLst/>
              <a:uFillTx/>
              <a:latin typeface="Arial"/>
            </a:endParaRPr>
          </a:p>
        </p:txBody>
      </p:sp>
      <p:sp>
        <p:nvSpPr>
          <p:cNvPr id="1411" name=""/>
          <p:cNvSpPr/>
          <p:nvPr/>
        </p:nvSpPr>
        <p:spPr>
          <a:xfrm>
            <a:off x="3219480" y="1929960"/>
            <a:ext cx="952560" cy="42732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Dial-up</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28.8 KBPS</a:t>
            </a:r>
            <a:endParaRPr b="0" lang="en-US" sz="1400" strike="noStrike" u="none">
              <a:solidFill>
                <a:srgbClr val="000000"/>
              </a:solidFill>
              <a:effectLst/>
              <a:uFillTx/>
              <a:latin typeface="Arial"/>
            </a:endParaRPr>
          </a:p>
        </p:txBody>
      </p:sp>
      <p:grpSp>
        <p:nvGrpSpPr>
          <p:cNvPr id="1412" name=""/>
          <p:cNvGrpSpPr/>
          <p:nvPr/>
        </p:nvGrpSpPr>
        <p:grpSpPr>
          <a:xfrm>
            <a:off x="4743360" y="1930320"/>
            <a:ext cx="905040" cy="2318040"/>
            <a:chOff x="4743360" y="1930320"/>
            <a:chExt cx="905040" cy="2318040"/>
          </a:xfrm>
        </p:grpSpPr>
        <p:sp>
          <p:nvSpPr>
            <p:cNvPr id="1413" name=""/>
            <p:cNvSpPr/>
            <p:nvPr/>
          </p:nvSpPr>
          <p:spPr>
            <a:xfrm>
              <a:off x="4743360" y="2540160"/>
              <a:ext cx="905040" cy="1708200"/>
            </a:xfrm>
            <a:prstGeom prst="rect">
              <a:avLst/>
            </a:prstGeom>
            <a:noFill/>
            <a:ln w="0">
              <a:noFill/>
            </a:ln>
          </p:spPr>
          <p:style>
            <a:lnRef idx="0"/>
            <a:fillRef idx="0"/>
            <a:effectRef idx="0"/>
            <a:fontRef idx="minor"/>
          </p:style>
          <p:txBody>
            <a:bodyPr lIns="0" rIns="0" tIns="0" bIns="0" anchor="t">
              <a:spAutoFit/>
            </a:bodyPr>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	</a:t>
              </a:r>
              <a:r>
                <a:rPr b="1" lang="en-US" sz="1400" strike="noStrike" u="none">
                  <a:solidFill>
                    <a:srgbClr val="000000"/>
                  </a:solidFill>
                  <a:effectLst/>
                  <a:uFillTx/>
                  <a:latin typeface="Arial"/>
                </a:rPr>
                <a:t>2.4</a:t>
              </a: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9.3</a:t>
              </a: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13.8</a:t>
              </a: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5 minutes</a:t>
              </a:r>
              <a:endParaRPr b="0" lang="en-US" sz="1400" strike="noStrike" u="none">
                <a:solidFill>
                  <a:srgbClr val="000000"/>
                </a:solidFill>
                <a:effectLst/>
                <a:uFillTx/>
                <a:latin typeface="Arial"/>
              </a:endParaRPr>
            </a:p>
          </p:txBody>
        </p:sp>
        <p:sp>
          <p:nvSpPr>
            <p:cNvPr id="1414" name=""/>
            <p:cNvSpPr/>
            <p:nvPr/>
          </p:nvSpPr>
          <p:spPr>
            <a:xfrm>
              <a:off x="4743360" y="1930320"/>
              <a:ext cx="905040" cy="42732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ISDN</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128 KBPS</a:t>
              </a:r>
              <a:endParaRPr b="0" lang="en-US" sz="1400" strike="noStrike" u="none">
                <a:solidFill>
                  <a:srgbClr val="000000"/>
                </a:solidFill>
                <a:effectLst/>
                <a:uFillTx/>
                <a:latin typeface="Arial"/>
              </a:endParaRPr>
            </a:p>
          </p:txBody>
        </p:sp>
      </p:grpSp>
      <p:grpSp>
        <p:nvGrpSpPr>
          <p:cNvPr id="1415" name=""/>
          <p:cNvGrpSpPr/>
          <p:nvPr/>
        </p:nvGrpSpPr>
        <p:grpSpPr>
          <a:xfrm>
            <a:off x="6114960" y="1930320"/>
            <a:ext cx="863640" cy="2318040"/>
            <a:chOff x="6114960" y="1930320"/>
            <a:chExt cx="863640" cy="2318040"/>
          </a:xfrm>
        </p:grpSpPr>
        <p:sp>
          <p:nvSpPr>
            <p:cNvPr id="1416" name=""/>
            <p:cNvSpPr/>
            <p:nvPr/>
          </p:nvSpPr>
          <p:spPr>
            <a:xfrm>
              <a:off x="6114960" y="2540160"/>
              <a:ext cx="863640" cy="1708200"/>
            </a:xfrm>
            <a:prstGeom prst="rect">
              <a:avLst/>
            </a:prstGeom>
            <a:noFill/>
            <a:ln w="0">
              <a:noFill/>
            </a:ln>
          </p:spPr>
          <p:style>
            <a:lnRef idx="0"/>
            <a:fillRef idx="0"/>
            <a:effectRef idx="0"/>
            <a:fontRef idx="minor"/>
          </p:style>
          <p:txBody>
            <a:bodyPr lIns="0" rIns="0" tIns="0" bIns="0" anchor="t">
              <a:spAutoFit/>
            </a:bodyPr>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	</a:t>
              </a:r>
              <a:r>
                <a:rPr b="1" lang="en-US" sz="1400" strike="noStrike" u="none">
                  <a:solidFill>
                    <a:srgbClr val="000000"/>
                  </a:solidFill>
                  <a:effectLst/>
                  <a:uFillTx/>
                  <a:latin typeface="Arial"/>
                </a:rPr>
                <a:t>0.2</a:t>
              </a: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0.8</a:t>
              </a: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1.2</a:t>
              </a: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22860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24.0</a:t>
              </a:r>
              <a:endParaRPr b="0" lang="en-US" sz="1400" strike="noStrike" u="none">
                <a:solidFill>
                  <a:srgbClr val="000000"/>
                </a:solidFill>
                <a:effectLst/>
                <a:uFillTx/>
                <a:latin typeface="Arial"/>
              </a:endParaRPr>
            </a:p>
          </p:txBody>
        </p:sp>
        <p:sp>
          <p:nvSpPr>
            <p:cNvPr id="1417" name=""/>
            <p:cNvSpPr/>
            <p:nvPr/>
          </p:nvSpPr>
          <p:spPr>
            <a:xfrm>
              <a:off x="6114960" y="1930320"/>
              <a:ext cx="863640" cy="42732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ADSL</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1.5 Mbps</a:t>
              </a:r>
              <a:endParaRPr b="0" lang="en-US" sz="1400" strike="noStrike" u="none">
                <a:solidFill>
                  <a:srgbClr val="000000"/>
                </a:solidFill>
                <a:effectLst/>
                <a:uFillTx/>
                <a:latin typeface="Arial"/>
              </a:endParaRPr>
            </a:p>
          </p:txBody>
        </p:sp>
      </p:grpSp>
      <p:grpSp>
        <p:nvGrpSpPr>
          <p:cNvPr id="1418" name=""/>
          <p:cNvGrpSpPr/>
          <p:nvPr/>
        </p:nvGrpSpPr>
        <p:grpSpPr>
          <a:xfrm>
            <a:off x="7413480" y="1930320"/>
            <a:ext cx="1405080" cy="2318040"/>
            <a:chOff x="7413480" y="1930320"/>
            <a:chExt cx="1405080" cy="2318040"/>
          </a:xfrm>
        </p:grpSpPr>
        <p:sp>
          <p:nvSpPr>
            <p:cNvPr id="1419" name=""/>
            <p:cNvSpPr/>
            <p:nvPr/>
          </p:nvSpPr>
          <p:spPr>
            <a:xfrm>
              <a:off x="7413480" y="2540160"/>
              <a:ext cx="1405080" cy="17082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0.1</a:t>
              </a: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0.3</a:t>
              </a: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0.4</a:t>
              </a: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9.0</a:t>
              </a:r>
              <a:endParaRPr b="0" lang="en-US" sz="1400" strike="noStrike" u="none">
                <a:solidFill>
                  <a:srgbClr val="000000"/>
                </a:solidFill>
                <a:effectLst/>
                <a:uFillTx/>
                <a:latin typeface="Arial"/>
              </a:endParaRPr>
            </a:p>
          </p:txBody>
        </p:sp>
        <p:sp>
          <p:nvSpPr>
            <p:cNvPr id="1420" name=""/>
            <p:cNvSpPr/>
            <p:nvPr/>
          </p:nvSpPr>
          <p:spPr>
            <a:xfrm>
              <a:off x="7413480" y="1930320"/>
              <a:ext cx="1405080" cy="42732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Data over cable</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4 Mbps</a:t>
              </a:r>
              <a:endParaRPr b="0" lang="en-US" sz="1400" strike="noStrike" u="none">
                <a:solidFill>
                  <a:srgbClr val="000000"/>
                </a:solidFill>
                <a:effectLst/>
                <a:uFillTx/>
                <a:latin typeface="Arial"/>
              </a:endParaRPr>
            </a:p>
          </p:txBody>
        </p:sp>
      </p:grpSp>
      <p:sp>
        <p:nvSpPr>
          <p:cNvPr id="1421" name=""/>
          <p:cNvSpPr/>
          <p:nvPr/>
        </p:nvSpPr>
        <p:spPr>
          <a:xfrm>
            <a:off x="3219480" y="1635480"/>
            <a:ext cx="1797120" cy="2138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Access method</a:t>
            </a:r>
            <a:endParaRPr b="0" lang="en-US" sz="1400" strike="noStrike" u="none">
              <a:solidFill>
                <a:srgbClr val="000000"/>
              </a:solidFill>
              <a:effectLst/>
              <a:uFillTx/>
              <a:latin typeface="Arial"/>
            </a:endParaRPr>
          </a:p>
        </p:txBody>
      </p:sp>
      <p:sp>
        <p:nvSpPr>
          <p:cNvPr id="1422" name=""/>
          <p:cNvSpPr/>
          <p:nvPr/>
        </p:nvSpPr>
        <p:spPr>
          <a:xfrm>
            <a:off x="3219480" y="1901880"/>
            <a:ext cx="5599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30D595C1-A6FD-47A6-9D24-4270B48E342C}" type="slidenum">
              <a:t>52</a:t>
            </a:fld>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3" name="PlaceHolder 1"/>
          <p:cNvSpPr>
            <a:spLocks noGrp="1"/>
          </p:cNvSpPr>
          <p:nvPr>
            <p:ph type="title"/>
          </p:nvPr>
        </p:nvSpPr>
        <p:spPr>
          <a:xfrm>
            <a:off x="138240" y="232920"/>
            <a:ext cx="8686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INTERNET SERVICES AND APPLICATIONS </a:t>
            </a:r>
            <a:br>
              <a:rPr sz="1900"/>
            </a:br>
            <a:r>
              <a:rPr b="1" lang="en-US" sz="1900" strike="noStrike" u="none">
                <a:solidFill>
                  <a:srgbClr val="000000"/>
                </a:solidFill>
                <a:effectLst/>
                <a:uFillTx/>
                <a:latin typeface="Arial"/>
              </a:rPr>
              <a:t>THAT DRIVE E-COMMERCE</a:t>
            </a:r>
            <a:endParaRPr b="1" lang="en-US" sz="1900" strike="noStrike" u="none">
              <a:solidFill>
                <a:srgbClr val="000000"/>
              </a:solidFill>
              <a:effectLst/>
              <a:uFillTx/>
              <a:latin typeface="Arial"/>
            </a:endParaRPr>
          </a:p>
        </p:txBody>
      </p:sp>
      <p:grpSp>
        <p:nvGrpSpPr>
          <p:cNvPr id="1424" name=""/>
          <p:cNvGrpSpPr/>
          <p:nvPr/>
        </p:nvGrpSpPr>
        <p:grpSpPr>
          <a:xfrm>
            <a:off x="8003520" y="293760"/>
            <a:ext cx="822240" cy="215640"/>
            <a:chOff x="8003520" y="293760"/>
            <a:chExt cx="822240" cy="215640"/>
          </a:xfrm>
        </p:grpSpPr>
        <p:sp>
          <p:nvSpPr>
            <p:cNvPr id="1425" name="McK Footnote"/>
            <p:cNvSpPr/>
            <p:nvPr/>
          </p:nvSpPr>
          <p:spPr>
            <a:xfrm>
              <a:off x="8003520" y="309600"/>
              <a:ext cx="82224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EXAMPLES</a:t>
              </a:r>
              <a:endParaRPr b="0" lang="en-US" sz="1200" strike="noStrike" u="none">
                <a:solidFill>
                  <a:srgbClr val="000000"/>
                </a:solidFill>
                <a:effectLst/>
                <a:uFillTx/>
                <a:latin typeface="Arial"/>
              </a:endParaRPr>
            </a:p>
          </p:txBody>
        </p:sp>
        <p:grpSp>
          <p:nvGrpSpPr>
            <p:cNvPr id="1426" name=""/>
            <p:cNvGrpSpPr/>
            <p:nvPr/>
          </p:nvGrpSpPr>
          <p:grpSpPr>
            <a:xfrm>
              <a:off x="8004240" y="293760"/>
              <a:ext cx="813960" cy="215640"/>
              <a:chOff x="8004240" y="293760"/>
              <a:chExt cx="813960" cy="215640"/>
            </a:xfrm>
          </p:grpSpPr>
          <p:sp>
            <p:nvSpPr>
              <p:cNvPr id="1427" name=""/>
              <p:cNvSpPr/>
              <p:nvPr/>
            </p:nvSpPr>
            <p:spPr>
              <a:xfrm>
                <a:off x="8004240" y="293760"/>
                <a:ext cx="8139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28" name=""/>
              <p:cNvSpPr/>
              <p:nvPr/>
            </p:nvSpPr>
            <p:spPr>
              <a:xfrm>
                <a:off x="8004240" y="509400"/>
                <a:ext cx="8139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sp>
        <p:nvSpPr>
          <p:cNvPr id="1429" name=""/>
          <p:cNvSpPr/>
          <p:nvPr/>
        </p:nvSpPr>
        <p:spPr>
          <a:xfrm>
            <a:off x="130320" y="1508040"/>
            <a:ext cx="86788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1430" name=""/>
          <p:cNvGrpSpPr/>
          <p:nvPr/>
        </p:nvGrpSpPr>
        <p:grpSpPr>
          <a:xfrm>
            <a:off x="128520" y="1102320"/>
            <a:ext cx="1320840" cy="4206600"/>
            <a:chOff x="128520" y="1102320"/>
            <a:chExt cx="1320840" cy="4206600"/>
          </a:xfrm>
        </p:grpSpPr>
        <p:sp>
          <p:nvSpPr>
            <p:cNvPr id="1431" name=""/>
            <p:cNvSpPr/>
            <p:nvPr/>
          </p:nvSpPr>
          <p:spPr>
            <a:xfrm>
              <a:off x="128520" y="1650960"/>
              <a:ext cx="1320840" cy="365796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Search engines/ portals (browsing)</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E-commerce (shopping)</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E-mail</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Virtual communities</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Streaming video</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Chat</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Real-time gaming</a:t>
              </a:r>
              <a:endParaRPr b="0" lang="en-US" sz="1200" strike="noStrike" u="none">
                <a:solidFill>
                  <a:srgbClr val="000000"/>
                </a:solidFill>
                <a:effectLst/>
                <a:uFillTx/>
                <a:latin typeface="Arial"/>
              </a:endParaRPr>
            </a:p>
          </p:txBody>
        </p:sp>
        <p:sp>
          <p:nvSpPr>
            <p:cNvPr id="1432" name=""/>
            <p:cNvSpPr/>
            <p:nvPr/>
          </p:nvSpPr>
          <p:spPr>
            <a:xfrm>
              <a:off x="128520" y="1102320"/>
              <a:ext cx="1320840" cy="36612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Service/ applications</a:t>
              </a:r>
              <a:endParaRPr b="0" lang="en-US" sz="1200" strike="noStrike" u="none">
                <a:solidFill>
                  <a:srgbClr val="000000"/>
                </a:solidFill>
                <a:effectLst/>
                <a:uFillTx/>
                <a:latin typeface="Arial"/>
              </a:endParaRPr>
            </a:p>
          </p:txBody>
        </p:sp>
      </p:grpSp>
      <p:grpSp>
        <p:nvGrpSpPr>
          <p:cNvPr id="1433" name=""/>
          <p:cNvGrpSpPr/>
          <p:nvPr/>
        </p:nvGrpSpPr>
        <p:grpSpPr>
          <a:xfrm>
            <a:off x="1623960" y="1285200"/>
            <a:ext cx="5381280" cy="4044960"/>
            <a:chOff x="1623960" y="1285200"/>
            <a:chExt cx="5381280" cy="4044960"/>
          </a:xfrm>
        </p:grpSpPr>
        <p:sp>
          <p:nvSpPr>
            <p:cNvPr id="1434" name=""/>
            <p:cNvSpPr/>
            <p:nvPr/>
          </p:nvSpPr>
          <p:spPr>
            <a:xfrm>
              <a:off x="1623960" y="1650960"/>
              <a:ext cx="5381280" cy="36792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Allows one to search or link with content on the web through simple, direct commands</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Internet application that allow one to purchase goods or services, typically at discount to bricks and mortar channel</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Business to consumer (B to C)</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Business to business (B to B)</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Most popular web application which allows people to communicate via text</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Web sites with content developed for specific segments or Internet groups; web sites attract focused marketers</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Low grade video, either real time or stored.  Typically used for short clips for entertainment or conferencing.  Expected to converge with TV</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Allows users to converse by text in real-time.  Can be public or private</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Online casinos which allow users to play various casino games</a:t>
              </a:r>
              <a:endParaRPr b="0" lang="en-US" sz="1200" strike="noStrike" u="none">
                <a:solidFill>
                  <a:srgbClr val="000000"/>
                </a:solidFill>
                <a:effectLst/>
                <a:uFillTx/>
                <a:latin typeface="Arial"/>
              </a:endParaRPr>
            </a:p>
          </p:txBody>
        </p:sp>
        <p:sp>
          <p:nvSpPr>
            <p:cNvPr id="1435" name=""/>
            <p:cNvSpPr/>
            <p:nvPr/>
          </p:nvSpPr>
          <p:spPr>
            <a:xfrm>
              <a:off x="1623960" y="1285200"/>
              <a:ext cx="5381280" cy="1832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Arial"/>
              </a:endParaRPr>
            </a:p>
          </p:txBody>
        </p:sp>
      </p:grpSp>
      <p:grpSp>
        <p:nvGrpSpPr>
          <p:cNvPr id="1436" name=""/>
          <p:cNvGrpSpPr/>
          <p:nvPr/>
        </p:nvGrpSpPr>
        <p:grpSpPr>
          <a:xfrm>
            <a:off x="7370640" y="1285200"/>
            <a:ext cx="1447920" cy="4397760"/>
            <a:chOff x="7370640" y="1285200"/>
            <a:chExt cx="1447920" cy="4397760"/>
          </a:xfrm>
        </p:grpSpPr>
        <p:sp>
          <p:nvSpPr>
            <p:cNvPr id="1437" name=""/>
            <p:cNvSpPr/>
            <p:nvPr/>
          </p:nvSpPr>
          <p:spPr>
            <a:xfrm>
              <a:off x="7370640" y="1650960"/>
              <a:ext cx="1447920" cy="40320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Yahoo, Excite, Ask Jeeves</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Amazon, Buy.com, E-Loan</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E-Steel.com</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Hotmail</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I-Village, GeoCities</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Broadcast.com, Real Networks</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AOL, CompuServe</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go to casino.com</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thesands.com</a:t>
              </a:r>
              <a:endParaRPr b="0" lang="en-US" sz="1200" strike="noStrike" u="none">
                <a:solidFill>
                  <a:srgbClr val="000000"/>
                </a:solidFill>
                <a:effectLst/>
                <a:uFillTx/>
                <a:latin typeface="Arial"/>
              </a:endParaRPr>
            </a:p>
          </p:txBody>
        </p:sp>
        <p:sp>
          <p:nvSpPr>
            <p:cNvPr id="1438" name=""/>
            <p:cNvSpPr/>
            <p:nvPr/>
          </p:nvSpPr>
          <p:spPr>
            <a:xfrm>
              <a:off x="7370640" y="1285200"/>
              <a:ext cx="1447920" cy="1832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Examples</a:t>
              </a:r>
              <a:endParaRPr b="0" lang="en-US" sz="12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6292780B-8ED5-4732-BFEB-945D53B71213}" type="slidenum">
              <a:t>53</a:t>
            </a:fld>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9"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UBIQUITOUS CONNECTIVITY MODEL</a:t>
            </a:r>
            <a:endParaRPr b="1" lang="en-US" sz="1900" strike="noStrike" u="none">
              <a:solidFill>
                <a:srgbClr val="000000"/>
              </a:solidFill>
              <a:effectLst/>
              <a:uFillTx/>
              <a:latin typeface="Arial"/>
            </a:endParaRPr>
          </a:p>
        </p:txBody>
      </p:sp>
      <p:sp>
        <p:nvSpPr>
          <p:cNvPr id="1440" name=""/>
          <p:cNvSpPr/>
          <p:nvPr/>
        </p:nvSpPr>
        <p:spPr>
          <a:xfrm rot="5400000">
            <a:off x="4194720" y="3302640"/>
            <a:ext cx="3940200" cy="46836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Arial"/>
            </a:endParaRPr>
          </a:p>
        </p:txBody>
      </p:sp>
      <p:sp>
        <p:nvSpPr>
          <p:cNvPr id="1441" name=""/>
          <p:cNvSpPr/>
          <p:nvPr/>
        </p:nvSpPr>
        <p:spPr>
          <a:xfrm>
            <a:off x="6767640" y="2685960"/>
            <a:ext cx="2050920" cy="1708200"/>
          </a:xfrm>
          <a:prstGeom prst="rect">
            <a:avLst/>
          </a:prstGeom>
          <a:noFill/>
          <a:ln w="0">
            <a:noFill/>
          </a:ln>
        </p:spPr>
        <p:style>
          <a:lnRef idx="0"/>
          <a:fillRef idx="0"/>
          <a:effectRef idx="0"/>
          <a:fontRef idx="minor"/>
        </p:style>
        <p:txBody>
          <a:bodyPr lIns="0" rIns="0" tIns="0" bIns="0" anchor="t">
            <a:spAutoFit/>
          </a:bodyPr>
          <a:p>
            <a:pPr>
              <a:tabLst>
                <a:tab algn="l" pos="0"/>
                <a:tab algn="l" pos="1017720"/>
                <a:tab algn="l" pos="2035080"/>
                <a:tab algn="l" pos="3052800"/>
                <a:tab algn="l" pos="4070520"/>
                <a:tab algn="l" pos="5087880"/>
                <a:tab algn="l" pos="6105600"/>
                <a:tab algn="l" pos="7122960"/>
                <a:tab algn="l" pos="8140680"/>
                <a:tab algn="l" pos="9158400"/>
                <a:tab algn="l" pos="10175760"/>
              </a:tabLst>
            </a:pPr>
            <a:r>
              <a:rPr b="1" lang="en-US" sz="1400" strike="noStrike" u="none">
                <a:solidFill>
                  <a:srgbClr val="000000"/>
                </a:solidFill>
                <a:effectLst/>
                <a:uFillTx/>
                <a:latin typeface="Arial"/>
              </a:rPr>
              <a:t>2005 – ubiquitous connectivity</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1017720"/>
                <a:tab algn="l" pos="2035080"/>
                <a:tab algn="l" pos="3052800"/>
                <a:tab algn="l" pos="4070520"/>
                <a:tab algn="l" pos="5087880"/>
                <a:tab algn="l" pos="6105600"/>
                <a:tab algn="l" pos="7122960"/>
                <a:tab algn="l" pos="8140680"/>
                <a:tab algn="l" pos="9158400"/>
                <a:tab algn="l" pos="10175760"/>
              </a:tabLst>
            </a:pPr>
            <a:r>
              <a:rPr b="0" lang="en-US" sz="1400" strike="noStrike" u="none">
                <a:solidFill>
                  <a:srgbClr val="000000"/>
                </a:solidFill>
                <a:effectLst/>
                <a:uFillTx/>
                <a:latin typeface="Arial"/>
              </a:rPr>
              <a:t>Always on</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1017720"/>
                <a:tab algn="l" pos="2035080"/>
                <a:tab algn="l" pos="3052800"/>
                <a:tab algn="l" pos="4070520"/>
                <a:tab algn="l" pos="5087880"/>
                <a:tab algn="l" pos="6105600"/>
                <a:tab algn="l" pos="7122960"/>
                <a:tab algn="l" pos="8140680"/>
                <a:tab algn="l" pos="9158400"/>
                <a:tab algn="l" pos="10175760"/>
              </a:tabLst>
            </a:pPr>
            <a:r>
              <a:rPr b="0" lang="en-US" sz="1400" strike="noStrike" u="none">
                <a:solidFill>
                  <a:srgbClr val="000000"/>
                </a:solidFill>
                <a:effectLst/>
                <a:uFillTx/>
                <a:latin typeface="Arial"/>
              </a:rPr>
              <a:t>High speed</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1017720"/>
                <a:tab algn="l" pos="2035080"/>
                <a:tab algn="l" pos="3052800"/>
                <a:tab algn="l" pos="4070520"/>
                <a:tab algn="l" pos="5087880"/>
                <a:tab algn="l" pos="6105600"/>
                <a:tab algn="l" pos="7122960"/>
                <a:tab algn="l" pos="8140680"/>
                <a:tab algn="l" pos="9158400"/>
                <a:tab algn="l" pos="10175760"/>
              </a:tabLst>
            </a:pPr>
            <a:r>
              <a:rPr b="0" lang="en-US" sz="1400" strike="noStrike" u="none">
                <a:solidFill>
                  <a:srgbClr val="000000"/>
                </a:solidFill>
                <a:effectLst/>
                <a:uFillTx/>
                <a:latin typeface="Arial"/>
              </a:rPr>
              <a:t>Internet everywhere</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1017720"/>
                <a:tab algn="l" pos="2035080"/>
                <a:tab algn="l" pos="3052800"/>
                <a:tab algn="l" pos="4070520"/>
                <a:tab algn="l" pos="5087880"/>
                <a:tab algn="l" pos="6105600"/>
                <a:tab algn="l" pos="7122960"/>
                <a:tab algn="l" pos="8140680"/>
                <a:tab algn="l" pos="9158400"/>
                <a:tab algn="l" pos="10175760"/>
              </a:tabLst>
            </a:pPr>
            <a:r>
              <a:rPr b="0" lang="en-US" sz="1400" strike="noStrike" u="none">
                <a:solidFill>
                  <a:srgbClr val="000000"/>
                </a:solidFill>
                <a:effectLst/>
                <a:uFillTx/>
                <a:latin typeface="Arial"/>
              </a:rPr>
              <a:t>One set of personal information/preferences</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1017720"/>
                <a:tab algn="l" pos="2035080"/>
                <a:tab algn="l" pos="3052800"/>
                <a:tab algn="l" pos="4070520"/>
                <a:tab algn="l" pos="5087880"/>
                <a:tab algn="l" pos="6105600"/>
                <a:tab algn="l" pos="7122960"/>
                <a:tab algn="l" pos="8140680"/>
                <a:tab algn="l" pos="9158400"/>
                <a:tab algn="l" pos="10175760"/>
              </a:tabLst>
            </a:pPr>
            <a:r>
              <a:rPr b="0" lang="en-US" sz="1400" strike="noStrike" u="none">
                <a:solidFill>
                  <a:srgbClr val="000000"/>
                </a:solidFill>
                <a:effectLst/>
                <a:uFillTx/>
                <a:latin typeface="Arial"/>
              </a:rPr>
              <a:t>Intelligent devices</a:t>
            </a:r>
            <a:endParaRPr b="0" lang="en-US" sz="1400" strike="noStrike" u="none">
              <a:solidFill>
                <a:srgbClr val="000000"/>
              </a:solidFill>
              <a:effectLst/>
              <a:uFillTx/>
              <a:latin typeface="Arial"/>
            </a:endParaRPr>
          </a:p>
        </p:txBody>
      </p:sp>
      <p:grpSp>
        <p:nvGrpSpPr>
          <p:cNvPr id="1442" name=""/>
          <p:cNvGrpSpPr/>
          <p:nvPr/>
        </p:nvGrpSpPr>
        <p:grpSpPr>
          <a:xfrm>
            <a:off x="733320" y="1192320"/>
            <a:ext cx="4689360" cy="4689000"/>
            <a:chOff x="733320" y="1192320"/>
            <a:chExt cx="4689360" cy="4689000"/>
          </a:xfrm>
        </p:grpSpPr>
        <p:sp>
          <p:nvSpPr>
            <p:cNvPr id="1443" name=""/>
            <p:cNvSpPr/>
            <p:nvPr/>
          </p:nvSpPr>
          <p:spPr>
            <a:xfrm>
              <a:off x="3078360" y="3537000"/>
              <a:ext cx="2344320" cy="23443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Personal area network</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125280" indent="-123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Many devices sharing </a:t>
              </a:r>
              <a:br>
                <a:rPr sz="1400"/>
              </a:br>
              <a:r>
                <a:rPr b="0" lang="en-US" sz="1400" strike="noStrike" u="none">
                  <a:solidFill>
                    <a:srgbClr val="000000"/>
                  </a:solidFill>
                  <a:effectLst/>
                  <a:uFillTx/>
                  <a:latin typeface="Arial"/>
                </a:rPr>
                <a:t>1 personal network</a:t>
              </a:r>
              <a:endParaRPr b="0" lang="en-US" sz="1400" strike="noStrike" u="none">
                <a:solidFill>
                  <a:srgbClr val="000000"/>
                </a:solidFill>
                <a:effectLst/>
                <a:uFillTx/>
                <a:latin typeface="Arial"/>
              </a:endParaRPr>
            </a:p>
            <a:p>
              <a:pPr lvl="1" marL="125280" indent="-123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 common set of per-sonal info/preferences</a:t>
              </a:r>
              <a:endParaRPr b="0" lang="en-US" sz="1400" strike="noStrike" u="none">
                <a:solidFill>
                  <a:srgbClr val="000000"/>
                </a:solidFill>
                <a:effectLst/>
                <a:uFillTx/>
                <a:latin typeface="Arial"/>
              </a:endParaRPr>
            </a:p>
            <a:p>
              <a:pPr lvl="1" marL="125280" indent="-123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Diverged devices for different needs</a:t>
              </a:r>
              <a:endParaRPr b="0" lang="en-US" sz="1400" strike="noStrike" u="none">
                <a:solidFill>
                  <a:srgbClr val="000000"/>
                </a:solidFill>
                <a:effectLst/>
                <a:uFillTx/>
                <a:latin typeface="Arial"/>
              </a:endParaRPr>
            </a:p>
          </p:txBody>
        </p:sp>
        <p:sp>
          <p:nvSpPr>
            <p:cNvPr id="1444" name=""/>
            <p:cNvSpPr/>
            <p:nvPr/>
          </p:nvSpPr>
          <p:spPr>
            <a:xfrm>
              <a:off x="733320" y="3537000"/>
              <a:ext cx="2345040" cy="23443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Wireless Internet</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125280" indent="-123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Access to information anytime/anywhere</a:t>
              </a:r>
              <a:endParaRPr b="0" lang="en-US" sz="1400" strike="noStrike" u="none">
                <a:solidFill>
                  <a:srgbClr val="000000"/>
                </a:solidFill>
                <a:effectLst/>
                <a:uFillTx/>
                <a:latin typeface="Arial"/>
              </a:endParaRPr>
            </a:p>
            <a:p>
              <a:pPr lvl="1" marL="125280" indent="-123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Networks supporting rich media content</a:t>
              </a:r>
              <a:endParaRPr b="0" lang="en-US" sz="1400" strike="noStrike" u="none">
                <a:solidFill>
                  <a:srgbClr val="000000"/>
                </a:solidFill>
                <a:effectLst/>
                <a:uFillTx/>
                <a:latin typeface="Arial"/>
              </a:endParaRPr>
            </a:p>
            <a:p>
              <a:pPr lvl="1" marL="125280" indent="-123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Many networks servicing different needs</a:t>
              </a:r>
              <a:endParaRPr b="0" lang="en-US" sz="1400" strike="noStrike" u="none">
                <a:solidFill>
                  <a:srgbClr val="000000"/>
                </a:solidFill>
                <a:effectLst/>
                <a:uFillTx/>
                <a:latin typeface="Arial"/>
              </a:endParaRPr>
            </a:p>
          </p:txBody>
        </p:sp>
        <p:sp>
          <p:nvSpPr>
            <p:cNvPr id="1445" name=""/>
            <p:cNvSpPr/>
            <p:nvPr/>
          </p:nvSpPr>
          <p:spPr>
            <a:xfrm>
              <a:off x="3078360" y="1192320"/>
              <a:ext cx="2344320" cy="23446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Networked home</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125280" indent="-123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Many devices sharing one network</a:t>
              </a:r>
              <a:endParaRPr b="0" lang="en-US" sz="1400" strike="noStrike" u="none">
                <a:solidFill>
                  <a:srgbClr val="000000"/>
                </a:solidFill>
                <a:effectLst/>
                <a:uFillTx/>
                <a:latin typeface="Arial"/>
              </a:endParaRPr>
            </a:p>
            <a:p>
              <a:pPr lvl="1" marL="125280" indent="-123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Smart appliances that increase efficiencies, reduce costs, or facilitate lifestyles</a:t>
              </a:r>
              <a:endParaRPr b="0" lang="en-US" sz="1400" strike="noStrike" u="none">
                <a:solidFill>
                  <a:srgbClr val="000000"/>
                </a:solidFill>
                <a:effectLst/>
                <a:uFillTx/>
                <a:latin typeface="Arial"/>
              </a:endParaRPr>
            </a:p>
          </p:txBody>
        </p:sp>
        <p:sp>
          <p:nvSpPr>
            <p:cNvPr id="1446" name=""/>
            <p:cNvSpPr/>
            <p:nvPr/>
          </p:nvSpPr>
          <p:spPr>
            <a:xfrm>
              <a:off x="733320" y="1192320"/>
              <a:ext cx="2345040" cy="23446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Broadband to the home</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125280" indent="-123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Voice, data, and video over 1 pipe to the home</a:t>
              </a:r>
              <a:endParaRPr b="0" lang="en-US" sz="1400" strike="noStrike" u="none">
                <a:solidFill>
                  <a:srgbClr val="000000"/>
                </a:solidFill>
                <a:effectLst/>
                <a:uFillTx/>
                <a:latin typeface="Arial"/>
              </a:endParaRPr>
            </a:p>
            <a:p>
              <a:pPr lvl="1" marL="125280" indent="-123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Pervasive but competing providers</a:t>
              </a:r>
              <a:endParaRPr b="0" lang="en-US" sz="1400" strike="noStrike" u="none">
                <a:solidFill>
                  <a:srgbClr val="000000"/>
                </a:solidFill>
                <a:effectLst/>
                <a:uFillTx/>
                <a:latin typeface="Arial"/>
              </a:endParaRPr>
            </a:p>
          </p:txBody>
        </p:sp>
        <p:sp>
          <p:nvSpPr>
            <p:cNvPr id="1447" name=""/>
            <p:cNvSpPr/>
            <p:nvPr/>
          </p:nvSpPr>
          <p:spPr>
            <a:xfrm>
              <a:off x="2207160" y="3236040"/>
              <a:ext cx="1747440" cy="610200"/>
            </a:xfrm>
            <a:prstGeom prst="rect">
              <a:avLst/>
            </a:prstGeom>
            <a:solidFill>
              <a:srgbClr val="d0d0d0"/>
            </a:solidFill>
            <a:ln w="12600">
              <a:solidFill>
                <a:srgbClr val="000000"/>
              </a:solidFill>
              <a:miter/>
            </a:ln>
          </p:spPr>
          <p:style>
            <a:lnRef idx="0"/>
            <a:fillRef idx="0"/>
            <a:effectRef idx="0"/>
            <a:fontRef idx="minor"/>
          </p:style>
          <p:txBody>
            <a:bodyPr lIns="90000" rIns="90000" tIns="91440" bIns="91440" anchor="ctr" anchorCtr="1">
              <a:spAutoFit/>
            </a:bodyPr>
            <a:p>
              <a:pPr algn="ctr">
                <a:tabLst>
                  <a:tab algn="l" pos="0"/>
                  <a:tab algn="l" pos="1039680"/>
                  <a:tab algn="l" pos="2079720"/>
                  <a:tab algn="l" pos="3119400"/>
                  <a:tab algn="l" pos="4159080"/>
                  <a:tab algn="l" pos="5199120"/>
                  <a:tab algn="l" pos="6238800"/>
                  <a:tab algn="l" pos="7278840"/>
                  <a:tab algn="l" pos="8318520"/>
                  <a:tab algn="l" pos="9358200"/>
                  <a:tab algn="l" pos="10398240"/>
                </a:tabLst>
              </a:pPr>
              <a:r>
                <a:rPr b="1" lang="en-US" sz="1400" strike="noStrike" u="none">
                  <a:solidFill>
                    <a:srgbClr val="000000"/>
                  </a:solidFill>
                  <a:effectLst/>
                  <a:uFillTx/>
                  <a:latin typeface="Arial"/>
                </a:rPr>
                <a:t>Ubiquitous connectivity</a:t>
              </a:r>
              <a:endParaRPr b="0" lang="en-US" sz="14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9744AC00-8A84-4080-8368-8F6934D9579F}" type="slidenum">
              <a:t>54</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SWITCHING UNITS</a:t>
            </a:r>
            <a:endParaRPr b="1" lang="en-US" sz="1900" strike="noStrike" u="none">
              <a:solidFill>
                <a:srgbClr val="000000"/>
              </a:solidFill>
              <a:effectLst/>
              <a:uFillTx/>
              <a:latin typeface="Arial"/>
            </a:endParaRPr>
          </a:p>
        </p:txBody>
      </p:sp>
      <p:sp>
        <p:nvSpPr>
          <p:cNvPr id="82" name=""/>
          <p:cNvSpPr/>
          <p:nvPr/>
        </p:nvSpPr>
        <p:spPr>
          <a:xfrm>
            <a:off x="504720" y="1065240"/>
            <a:ext cx="1640160" cy="41436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Voice or circuit switching</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Data or packet switching</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ATM</a:t>
            </a:r>
            <a:endParaRPr b="0" lang="en-US" sz="1600" strike="noStrike" u="none">
              <a:solidFill>
                <a:srgbClr val="000000"/>
              </a:solidFill>
              <a:effectLst/>
              <a:uFillTx/>
              <a:latin typeface="Arial"/>
            </a:endParaRPr>
          </a:p>
        </p:txBody>
      </p:sp>
      <p:sp>
        <p:nvSpPr>
          <p:cNvPr id="83" name=""/>
          <p:cNvSpPr/>
          <p:nvPr/>
        </p:nvSpPr>
        <p:spPr>
          <a:xfrm>
            <a:off x="1508040" y="5737320"/>
            <a:ext cx="5948280" cy="42696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Switching units connect several pipes to form a route</a:t>
            </a:r>
            <a:endParaRPr b="0" lang="en-US" sz="1600" strike="noStrike" u="none">
              <a:solidFill>
                <a:srgbClr val="000000"/>
              </a:solidFill>
              <a:effectLst/>
              <a:uFillTx/>
              <a:latin typeface="Arial"/>
            </a:endParaRPr>
          </a:p>
        </p:txBody>
      </p:sp>
      <p:sp>
        <p:nvSpPr>
          <p:cNvPr id="84" name=""/>
          <p:cNvSpPr/>
          <p:nvPr/>
        </p:nvSpPr>
        <p:spPr>
          <a:xfrm>
            <a:off x="2384280" y="1065240"/>
            <a:ext cx="6072480" cy="44748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What you need to know</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There are no dedicated connections.  The transport network is shared, and circuits (routes through it) are set up on dialing</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ISDN is the digital network and has household “basic” (2B+D) and business “primary” (30B+D) channels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voice network creates minutes of connection between users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There are no dedicated connections.  Data packets are routed individually through the transport network, and may follow different routes, different delays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IP (Internet Protocol) has developed as a world standard, but X.25 and Frame Relay are still popular</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data network creates exchange of information (bytes) between users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Combines voice and data on one network by simulating voice-switched circuits through very reliable data switching</a:t>
            </a:r>
            <a:endParaRPr b="0" lang="en-US" sz="1600" strike="noStrike" u="none">
              <a:solidFill>
                <a:srgbClr val="000000"/>
              </a:solidFill>
              <a:effectLst/>
              <a:uFillTx/>
              <a:latin typeface="Arial"/>
            </a:endParaRPr>
          </a:p>
        </p:txBody>
      </p:sp>
      <p:sp>
        <p:nvSpPr>
          <p:cNvPr id="85" name=""/>
          <p:cNvSpPr/>
          <p:nvPr/>
        </p:nvSpPr>
        <p:spPr>
          <a:xfrm>
            <a:off x="2387520" y="1371600"/>
            <a:ext cx="607068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52DCB3CA-BAC7-43CF-A770-53AA6496577B}"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138240" y="232920"/>
            <a:ext cx="86868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GENERALIZED NETWORK MODEL</a:t>
            </a:r>
            <a:endParaRPr b="1" lang="en-US" sz="1900" strike="noStrike" u="none">
              <a:solidFill>
                <a:srgbClr val="000000"/>
              </a:solidFill>
              <a:effectLst/>
              <a:uFillTx/>
              <a:latin typeface="Arial"/>
            </a:endParaRPr>
          </a:p>
        </p:txBody>
      </p:sp>
      <p:grpSp>
        <p:nvGrpSpPr>
          <p:cNvPr id="87" name=""/>
          <p:cNvGrpSpPr/>
          <p:nvPr/>
        </p:nvGrpSpPr>
        <p:grpSpPr>
          <a:xfrm>
            <a:off x="4761000" y="1969920"/>
            <a:ext cx="4061880" cy="2709720"/>
            <a:chOff x="4761000" y="1969920"/>
            <a:chExt cx="4061880" cy="2709720"/>
          </a:xfrm>
        </p:grpSpPr>
        <p:sp>
          <p:nvSpPr>
            <p:cNvPr id="88" name=""/>
            <p:cNvSpPr/>
            <p:nvPr/>
          </p:nvSpPr>
          <p:spPr>
            <a:xfrm>
              <a:off x="4761000" y="1969920"/>
              <a:ext cx="4061880" cy="2709720"/>
            </a:xfrm>
            <a:prstGeom prst="cloudCallout">
              <a:avLst>
                <a:gd name="adj1" fmla="val 4837"/>
                <a:gd name="adj2" fmla="val -2861"/>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89" name=""/>
            <p:cNvSpPr/>
            <p:nvPr/>
          </p:nvSpPr>
          <p:spPr>
            <a:xfrm>
              <a:off x="6699600" y="2429280"/>
              <a:ext cx="1920960" cy="1407600"/>
            </a:xfrm>
            <a:custGeom>
              <a:avLst/>
              <a:gdLst/>
              <a:ahLst/>
              <a:rect l="l" t="t" r="r" b="b"/>
              <a:pathLst>
                <a:path w="1017" h="745">
                  <a:moveTo>
                    <a:pt x="475" y="10"/>
                  </a:moveTo>
                  <a:lnTo>
                    <a:pt x="968" y="58"/>
                  </a:lnTo>
                  <a:lnTo>
                    <a:pt x="1017" y="406"/>
                  </a:lnTo>
                  <a:lnTo>
                    <a:pt x="746" y="745"/>
                  </a:lnTo>
                  <a:lnTo>
                    <a:pt x="0" y="532"/>
                  </a:lnTo>
                  <a:lnTo>
                    <a:pt x="78" y="184"/>
                  </a:lnTo>
                  <a:lnTo>
                    <a:pt x="542" y="0"/>
                  </a:lnTo>
                </a:path>
              </a:pathLst>
            </a:custGeom>
            <a:solidFill>
              <a:srgbClr val="ffffff"/>
            </a:solidFill>
            <a:ln w="0">
              <a:noFill/>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pSp>
      <p:sp>
        <p:nvSpPr>
          <p:cNvPr id="90" name=""/>
          <p:cNvSpPr/>
          <p:nvPr/>
        </p:nvSpPr>
        <p:spPr>
          <a:xfrm>
            <a:off x="138240" y="963720"/>
            <a:ext cx="1554120" cy="4878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Local Area Network (LAN)</a:t>
            </a:r>
            <a:endParaRPr b="0" lang="en-US" sz="1600" strike="noStrike" u="none">
              <a:solidFill>
                <a:srgbClr val="000000"/>
              </a:solidFill>
              <a:effectLst/>
              <a:uFillTx/>
              <a:latin typeface="Arial"/>
            </a:endParaRPr>
          </a:p>
        </p:txBody>
      </p:sp>
      <p:sp>
        <p:nvSpPr>
          <p:cNvPr id="91" name=""/>
          <p:cNvSpPr/>
          <p:nvPr/>
        </p:nvSpPr>
        <p:spPr>
          <a:xfrm>
            <a:off x="2728800" y="2700360"/>
            <a:ext cx="1355760" cy="1355760"/>
          </a:xfrm>
          <a:prstGeom prst="ellipse">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2" name=""/>
          <p:cNvSpPr/>
          <p:nvPr/>
        </p:nvSpPr>
        <p:spPr>
          <a:xfrm>
            <a:off x="2333520" y="963720"/>
            <a:ext cx="1811520" cy="4878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Metropolitan Area Network (MAN)</a:t>
            </a:r>
            <a:endParaRPr b="0" lang="en-US" sz="1600" strike="noStrike" u="none">
              <a:solidFill>
                <a:srgbClr val="000000"/>
              </a:solidFill>
              <a:effectLst/>
              <a:uFillTx/>
              <a:latin typeface="Arial"/>
            </a:endParaRPr>
          </a:p>
        </p:txBody>
      </p:sp>
      <p:sp>
        <p:nvSpPr>
          <p:cNvPr id="93" name=""/>
          <p:cNvSpPr/>
          <p:nvPr/>
        </p:nvSpPr>
        <p:spPr>
          <a:xfrm>
            <a:off x="2314440" y="2212920"/>
            <a:ext cx="939960" cy="434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4" name=""/>
          <p:cNvSpPr/>
          <p:nvPr/>
        </p:nvSpPr>
        <p:spPr>
          <a:xfrm>
            <a:off x="5532480" y="2522520"/>
            <a:ext cx="2628720" cy="1681200"/>
          </a:xfrm>
          <a:prstGeom prst="diamond">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5" name=""/>
          <p:cNvSpPr/>
          <p:nvPr/>
        </p:nvSpPr>
        <p:spPr>
          <a:xfrm>
            <a:off x="4764600" y="1181160"/>
            <a:ext cx="25232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Wide Area Network (WAN)</a:t>
            </a:r>
            <a:endParaRPr b="0" lang="en-US" sz="1600" strike="noStrike" u="none">
              <a:solidFill>
                <a:srgbClr val="000000"/>
              </a:solidFill>
              <a:effectLst/>
              <a:uFillTx/>
              <a:latin typeface="Arial"/>
            </a:endParaRPr>
          </a:p>
        </p:txBody>
      </p:sp>
      <p:sp>
        <p:nvSpPr>
          <p:cNvPr id="96" name=""/>
          <p:cNvSpPr/>
          <p:nvPr/>
        </p:nvSpPr>
        <p:spPr>
          <a:xfrm>
            <a:off x="5603760" y="3378240"/>
            <a:ext cx="252252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7" name=""/>
          <p:cNvSpPr/>
          <p:nvPr/>
        </p:nvSpPr>
        <p:spPr>
          <a:xfrm>
            <a:off x="6827760" y="2557440"/>
            <a:ext cx="0" cy="155412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8" name=""/>
          <p:cNvSpPr/>
          <p:nvPr/>
        </p:nvSpPr>
        <p:spPr>
          <a:xfrm>
            <a:off x="3865680" y="3343320"/>
            <a:ext cx="159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9" name=""/>
          <p:cNvSpPr/>
          <p:nvPr/>
        </p:nvSpPr>
        <p:spPr>
          <a:xfrm rot="5400000">
            <a:off x="2089440" y="3958200"/>
            <a:ext cx="349200" cy="3792600"/>
          </a:xfrm>
          <a:custGeom>
            <a:avLst/>
            <a:gdLst>
              <a:gd name="textAreaLeft" fmla="*/ 0 w 349200"/>
              <a:gd name="textAreaRight" fmla="*/ 126000 w 349200"/>
              <a:gd name="textAreaTop" fmla="*/ 98640 h 3792600"/>
              <a:gd name="textAreaBottom" fmla="*/ 3693960 h 379260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0" name=""/>
          <p:cNvSpPr/>
          <p:nvPr/>
        </p:nvSpPr>
        <p:spPr>
          <a:xfrm rot="5400000">
            <a:off x="6679080" y="3962880"/>
            <a:ext cx="349560" cy="3786480"/>
          </a:xfrm>
          <a:custGeom>
            <a:avLst/>
            <a:gdLst>
              <a:gd name="textAreaLeft" fmla="*/ 0 w 349560"/>
              <a:gd name="textAreaRight" fmla="*/ 126360 w 349560"/>
              <a:gd name="textAreaTop" fmla="*/ 98640 h 3786480"/>
              <a:gd name="textAreaBottom" fmla="*/ 3687840 h 37864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1" name=""/>
          <p:cNvSpPr/>
          <p:nvPr/>
        </p:nvSpPr>
        <p:spPr>
          <a:xfrm>
            <a:off x="1555200" y="6087960"/>
            <a:ext cx="14202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Access network</a:t>
            </a:r>
            <a:endParaRPr b="0" lang="en-US" sz="1600" strike="noStrike" u="none">
              <a:solidFill>
                <a:srgbClr val="000000"/>
              </a:solidFill>
              <a:effectLst/>
              <a:uFillTx/>
              <a:latin typeface="Arial"/>
            </a:endParaRPr>
          </a:p>
        </p:txBody>
      </p:sp>
      <p:sp>
        <p:nvSpPr>
          <p:cNvPr id="102" name=""/>
          <p:cNvSpPr/>
          <p:nvPr/>
        </p:nvSpPr>
        <p:spPr>
          <a:xfrm>
            <a:off x="5502240" y="6087960"/>
            <a:ext cx="2704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Transport (backbone) network</a:t>
            </a:r>
            <a:endParaRPr b="0" lang="en-US" sz="1600" strike="noStrike" u="none">
              <a:solidFill>
                <a:srgbClr val="000000"/>
              </a:solidFill>
              <a:effectLst/>
              <a:uFillTx/>
              <a:latin typeface="Arial"/>
            </a:endParaRPr>
          </a:p>
        </p:txBody>
      </p:sp>
      <p:grpSp>
        <p:nvGrpSpPr>
          <p:cNvPr id="103" name=""/>
          <p:cNvGrpSpPr/>
          <p:nvPr/>
        </p:nvGrpSpPr>
        <p:grpSpPr>
          <a:xfrm>
            <a:off x="3162240" y="2452320"/>
            <a:ext cx="504720" cy="466920"/>
            <a:chOff x="3162240" y="2452320"/>
            <a:chExt cx="504720" cy="466920"/>
          </a:xfrm>
        </p:grpSpPr>
        <p:sp>
          <p:nvSpPr>
            <p:cNvPr id="104" name=""/>
            <p:cNvSpPr/>
            <p:nvPr/>
          </p:nvSpPr>
          <p:spPr>
            <a:xfrm>
              <a:off x="3163680" y="2452680"/>
              <a:ext cx="502920" cy="466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5" name=""/>
            <p:cNvSpPr/>
            <p:nvPr/>
          </p:nvSpPr>
          <p:spPr>
            <a:xfrm flipV="1">
              <a:off x="3162240" y="2452320"/>
              <a:ext cx="504720" cy="46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6" name=""/>
            <p:cNvSpPr/>
            <p:nvPr/>
          </p:nvSpPr>
          <p:spPr>
            <a:xfrm>
              <a:off x="3174840" y="2463120"/>
              <a:ext cx="490320" cy="455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107" name=""/>
          <p:cNvGrpSpPr/>
          <p:nvPr/>
        </p:nvGrpSpPr>
        <p:grpSpPr>
          <a:xfrm>
            <a:off x="3162240" y="3863880"/>
            <a:ext cx="504720" cy="466920"/>
            <a:chOff x="3162240" y="3863880"/>
            <a:chExt cx="504720" cy="466920"/>
          </a:xfrm>
        </p:grpSpPr>
        <p:sp>
          <p:nvSpPr>
            <p:cNvPr id="108" name=""/>
            <p:cNvSpPr/>
            <p:nvPr/>
          </p:nvSpPr>
          <p:spPr>
            <a:xfrm>
              <a:off x="3163680" y="3863880"/>
              <a:ext cx="502920" cy="466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9" name=""/>
            <p:cNvSpPr/>
            <p:nvPr/>
          </p:nvSpPr>
          <p:spPr>
            <a:xfrm flipV="1">
              <a:off x="3162240" y="3863880"/>
              <a:ext cx="504720" cy="465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0" name=""/>
            <p:cNvSpPr/>
            <p:nvPr/>
          </p:nvSpPr>
          <p:spPr>
            <a:xfrm>
              <a:off x="3174840" y="3874320"/>
              <a:ext cx="490320" cy="456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111" name=""/>
          <p:cNvGrpSpPr/>
          <p:nvPr/>
        </p:nvGrpSpPr>
        <p:grpSpPr>
          <a:xfrm>
            <a:off x="2455920" y="3159000"/>
            <a:ext cx="504720" cy="466920"/>
            <a:chOff x="2455920" y="3159000"/>
            <a:chExt cx="504720" cy="466920"/>
          </a:xfrm>
        </p:grpSpPr>
        <p:sp>
          <p:nvSpPr>
            <p:cNvPr id="112" name=""/>
            <p:cNvSpPr/>
            <p:nvPr/>
          </p:nvSpPr>
          <p:spPr>
            <a:xfrm>
              <a:off x="2457360" y="3159000"/>
              <a:ext cx="502920" cy="466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3" name=""/>
            <p:cNvSpPr/>
            <p:nvPr/>
          </p:nvSpPr>
          <p:spPr>
            <a:xfrm flipV="1">
              <a:off x="2455920" y="3159000"/>
              <a:ext cx="504720" cy="465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4" name=""/>
            <p:cNvSpPr/>
            <p:nvPr/>
          </p:nvSpPr>
          <p:spPr>
            <a:xfrm>
              <a:off x="2468520" y="3169440"/>
              <a:ext cx="490320" cy="456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115" name=""/>
          <p:cNvGrpSpPr/>
          <p:nvPr/>
        </p:nvGrpSpPr>
        <p:grpSpPr>
          <a:xfrm>
            <a:off x="3801960" y="3159000"/>
            <a:ext cx="503280" cy="466920"/>
            <a:chOff x="3801960" y="3159000"/>
            <a:chExt cx="503280" cy="466920"/>
          </a:xfrm>
        </p:grpSpPr>
        <p:sp>
          <p:nvSpPr>
            <p:cNvPr id="116" name=""/>
            <p:cNvSpPr/>
            <p:nvPr/>
          </p:nvSpPr>
          <p:spPr>
            <a:xfrm>
              <a:off x="3803400" y="3159000"/>
              <a:ext cx="501480" cy="466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7" name=""/>
            <p:cNvSpPr/>
            <p:nvPr/>
          </p:nvSpPr>
          <p:spPr>
            <a:xfrm flipV="1">
              <a:off x="3801960" y="3159000"/>
              <a:ext cx="503280" cy="465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8" name=""/>
            <p:cNvSpPr/>
            <p:nvPr/>
          </p:nvSpPr>
          <p:spPr>
            <a:xfrm>
              <a:off x="3814560" y="3169440"/>
              <a:ext cx="488880" cy="456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119" name=""/>
          <p:cNvGrpSpPr/>
          <p:nvPr/>
        </p:nvGrpSpPr>
        <p:grpSpPr>
          <a:xfrm>
            <a:off x="5284800" y="3159000"/>
            <a:ext cx="504720" cy="466920"/>
            <a:chOff x="5284800" y="3159000"/>
            <a:chExt cx="504720" cy="466920"/>
          </a:xfrm>
        </p:grpSpPr>
        <p:sp>
          <p:nvSpPr>
            <p:cNvPr id="120" name=""/>
            <p:cNvSpPr/>
            <p:nvPr/>
          </p:nvSpPr>
          <p:spPr>
            <a:xfrm>
              <a:off x="5286240" y="3159000"/>
              <a:ext cx="502920" cy="466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1" name=""/>
            <p:cNvSpPr/>
            <p:nvPr/>
          </p:nvSpPr>
          <p:spPr>
            <a:xfrm flipV="1">
              <a:off x="5284800" y="3159000"/>
              <a:ext cx="504720" cy="465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2" name=""/>
            <p:cNvSpPr/>
            <p:nvPr/>
          </p:nvSpPr>
          <p:spPr>
            <a:xfrm>
              <a:off x="5297400" y="3169440"/>
              <a:ext cx="490320" cy="456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123" name=""/>
          <p:cNvGrpSpPr/>
          <p:nvPr/>
        </p:nvGrpSpPr>
        <p:grpSpPr>
          <a:xfrm>
            <a:off x="7878600" y="3159000"/>
            <a:ext cx="505080" cy="466920"/>
            <a:chOff x="7878600" y="3159000"/>
            <a:chExt cx="505080" cy="466920"/>
          </a:xfrm>
        </p:grpSpPr>
        <p:sp>
          <p:nvSpPr>
            <p:cNvPr id="124" name=""/>
            <p:cNvSpPr/>
            <p:nvPr/>
          </p:nvSpPr>
          <p:spPr>
            <a:xfrm>
              <a:off x="7880040" y="3159000"/>
              <a:ext cx="503280" cy="466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5" name=""/>
            <p:cNvSpPr/>
            <p:nvPr/>
          </p:nvSpPr>
          <p:spPr>
            <a:xfrm flipV="1">
              <a:off x="7878600" y="3159000"/>
              <a:ext cx="505080" cy="465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6" name=""/>
            <p:cNvSpPr/>
            <p:nvPr/>
          </p:nvSpPr>
          <p:spPr>
            <a:xfrm>
              <a:off x="7891200" y="3169440"/>
              <a:ext cx="490680" cy="456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127" name=""/>
          <p:cNvGrpSpPr/>
          <p:nvPr/>
        </p:nvGrpSpPr>
        <p:grpSpPr>
          <a:xfrm>
            <a:off x="6568920" y="2327040"/>
            <a:ext cx="505080" cy="466920"/>
            <a:chOff x="6568920" y="2327040"/>
            <a:chExt cx="505080" cy="466920"/>
          </a:xfrm>
        </p:grpSpPr>
        <p:sp>
          <p:nvSpPr>
            <p:cNvPr id="128" name=""/>
            <p:cNvSpPr/>
            <p:nvPr/>
          </p:nvSpPr>
          <p:spPr>
            <a:xfrm>
              <a:off x="6570360" y="2327400"/>
              <a:ext cx="503280" cy="466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9" name=""/>
            <p:cNvSpPr/>
            <p:nvPr/>
          </p:nvSpPr>
          <p:spPr>
            <a:xfrm flipV="1">
              <a:off x="6568920" y="2327040"/>
              <a:ext cx="505080" cy="46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0" name=""/>
            <p:cNvSpPr/>
            <p:nvPr/>
          </p:nvSpPr>
          <p:spPr>
            <a:xfrm>
              <a:off x="6581520" y="2337840"/>
              <a:ext cx="490680" cy="455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131" name=""/>
          <p:cNvGrpSpPr/>
          <p:nvPr/>
        </p:nvGrpSpPr>
        <p:grpSpPr>
          <a:xfrm>
            <a:off x="6568920" y="3976560"/>
            <a:ext cx="505080" cy="466920"/>
            <a:chOff x="6568920" y="3976560"/>
            <a:chExt cx="505080" cy="466920"/>
          </a:xfrm>
        </p:grpSpPr>
        <p:sp>
          <p:nvSpPr>
            <p:cNvPr id="132" name=""/>
            <p:cNvSpPr/>
            <p:nvPr/>
          </p:nvSpPr>
          <p:spPr>
            <a:xfrm>
              <a:off x="6570360" y="3976560"/>
              <a:ext cx="503280" cy="466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3" name=""/>
            <p:cNvSpPr/>
            <p:nvPr/>
          </p:nvSpPr>
          <p:spPr>
            <a:xfrm flipV="1">
              <a:off x="6568920" y="3976560"/>
              <a:ext cx="505080" cy="465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4" name=""/>
            <p:cNvSpPr/>
            <p:nvPr/>
          </p:nvSpPr>
          <p:spPr>
            <a:xfrm>
              <a:off x="6581520" y="3987000"/>
              <a:ext cx="490680" cy="456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35" name=""/>
          <p:cNvSpPr/>
          <p:nvPr/>
        </p:nvSpPr>
        <p:spPr>
          <a:xfrm>
            <a:off x="138240" y="1747800"/>
            <a:ext cx="1730160" cy="146268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Connects multiple devices within a building or campus</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Typically bus or star topology</a:t>
            </a:r>
            <a:endParaRPr b="0" lang="en-US" sz="1600" strike="noStrike" u="none">
              <a:solidFill>
                <a:srgbClr val="000000"/>
              </a:solidFill>
              <a:effectLst/>
              <a:uFillTx/>
              <a:latin typeface="Arial"/>
            </a:endParaRPr>
          </a:p>
        </p:txBody>
      </p:sp>
      <p:sp>
        <p:nvSpPr>
          <p:cNvPr id="136" name=""/>
          <p:cNvSpPr/>
          <p:nvPr/>
        </p:nvSpPr>
        <p:spPr>
          <a:xfrm>
            <a:off x="2266920" y="4460760"/>
            <a:ext cx="1944720" cy="121896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Connects set of nodes across a city or region</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Typically ring topology</a:t>
            </a:r>
            <a:endParaRPr b="0" lang="en-US" sz="1600" strike="noStrike" u="none">
              <a:solidFill>
                <a:srgbClr val="000000"/>
              </a:solidFill>
              <a:effectLst/>
              <a:uFillTx/>
              <a:latin typeface="Arial"/>
            </a:endParaRPr>
          </a:p>
        </p:txBody>
      </p:sp>
      <p:sp>
        <p:nvSpPr>
          <p:cNvPr id="137" name=""/>
          <p:cNvSpPr/>
          <p:nvPr/>
        </p:nvSpPr>
        <p:spPr>
          <a:xfrm>
            <a:off x="5643720" y="4713120"/>
            <a:ext cx="2422440" cy="73152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Connects nodes across broad geography</a:t>
            </a:r>
            <a:endParaRPr b="0" lang="en-US" sz="1600" strike="noStrike" u="none">
              <a:solidFill>
                <a:srgbClr val="000000"/>
              </a:solidFill>
              <a:effectLst/>
              <a:uFillTx/>
              <a:latin typeface="Arial"/>
            </a:endParaRPr>
          </a:p>
          <a:p>
            <a:pPr lvl="1" marL="133200" indent="-13176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Typically graph topology</a:t>
            </a:r>
            <a:endParaRPr b="0" lang="en-US" sz="1600" strike="noStrike" u="none">
              <a:solidFill>
                <a:srgbClr val="000000"/>
              </a:solidFill>
              <a:effectLst/>
              <a:uFillTx/>
              <a:latin typeface="Arial"/>
            </a:endParaRPr>
          </a:p>
        </p:txBody>
      </p:sp>
      <p:grpSp>
        <p:nvGrpSpPr>
          <p:cNvPr id="138" name=""/>
          <p:cNvGrpSpPr/>
          <p:nvPr/>
        </p:nvGrpSpPr>
        <p:grpSpPr>
          <a:xfrm>
            <a:off x="1844640" y="1527120"/>
            <a:ext cx="1069560" cy="1206360"/>
            <a:chOff x="1844640" y="1527120"/>
            <a:chExt cx="1069560" cy="1206360"/>
          </a:xfrm>
        </p:grpSpPr>
        <p:sp>
          <p:nvSpPr>
            <p:cNvPr id="139" name=""/>
            <p:cNvSpPr/>
            <p:nvPr/>
          </p:nvSpPr>
          <p:spPr>
            <a:xfrm>
              <a:off x="1844640" y="1527120"/>
              <a:ext cx="1069560" cy="1206360"/>
            </a:xfrm>
            <a:custGeom>
              <a:avLst/>
              <a:gdLst/>
              <a:ahLst/>
              <a:rect l="l" t="t" r="r" b="b"/>
              <a:pathLst>
                <a:path w="640" h="933">
                  <a:moveTo>
                    <a:pt x="0" y="333"/>
                  </a:moveTo>
                  <a:lnTo>
                    <a:pt x="0" y="933"/>
                  </a:lnTo>
                  <a:lnTo>
                    <a:pt x="640" y="933"/>
                  </a:lnTo>
                  <a:lnTo>
                    <a:pt x="640" y="313"/>
                  </a:lnTo>
                  <a:lnTo>
                    <a:pt x="320" y="0"/>
                  </a:lnTo>
                  <a:lnTo>
                    <a:pt x="0" y="333"/>
                  </a:lnTo>
                  <a:close/>
                </a:path>
              </a:pathLst>
            </a:custGeom>
            <a:solidFill>
              <a:srgbClr val="ffffff"/>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40" name=""/>
            <p:cNvSpPr/>
            <p:nvPr/>
          </p:nvSpPr>
          <p:spPr>
            <a:xfrm>
              <a:off x="2251800" y="1963440"/>
              <a:ext cx="418680" cy="647280"/>
            </a:xfrm>
            <a:custGeom>
              <a:avLst/>
              <a:gdLst/>
              <a:ahLst/>
              <a:rect l="l" t="t" r="r" b="b"/>
              <a:pathLst>
                <a:path w="415" h="509">
                  <a:moveTo>
                    <a:pt x="15" y="44"/>
                  </a:moveTo>
                  <a:cubicBezTo>
                    <a:pt x="7" y="189"/>
                    <a:pt x="0" y="334"/>
                    <a:pt x="15" y="411"/>
                  </a:cubicBezTo>
                  <a:cubicBezTo>
                    <a:pt x="30" y="488"/>
                    <a:pt x="71" y="499"/>
                    <a:pt x="102" y="504"/>
                  </a:cubicBezTo>
                  <a:cubicBezTo>
                    <a:pt x="133" y="509"/>
                    <a:pt x="181" y="502"/>
                    <a:pt x="202" y="444"/>
                  </a:cubicBezTo>
                  <a:cubicBezTo>
                    <a:pt x="223" y="386"/>
                    <a:pt x="221" y="227"/>
                    <a:pt x="229" y="158"/>
                  </a:cubicBezTo>
                  <a:cubicBezTo>
                    <a:pt x="237" y="89"/>
                    <a:pt x="230" y="57"/>
                    <a:pt x="249" y="31"/>
                  </a:cubicBezTo>
                  <a:cubicBezTo>
                    <a:pt x="268" y="5"/>
                    <a:pt x="317" y="0"/>
                    <a:pt x="342" y="4"/>
                  </a:cubicBezTo>
                  <a:cubicBezTo>
                    <a:pt x="367" y="8"/>
                    <a:pt x="390" y="13"/>
                    <a:pt x="402" y="58"/>
                  </a:cubicBezTo>
                  <a:cubicBezTo>
                    <a:pt x="414" y="103"/>
                    <a:pt x="414" y="190"/>
                    <a:pt x="415" y="278"/>
                  </a:cubicBez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pSp>
          <p:nvGrpSpPr>
            <p:cNvPr id="141" name=""/>
            <p:cNvGrpSpPr/>
            <p:nvPr/>
          </p:nvGrpSpPr>
          <p:grpSpPr>
            <a:xfrm>
              <a:off x="2578320" y="2295360"/>
              <a:ext cx="203400" cy="202320"/>
              <a:chOff x="2578320" y="2295360"/>
              <a:chExt cx="203400" cy="202320"/>
            </a:xfrm>
          </p:grpSpPr>
          <p:sp>
            <p:nvSpPr>
              <p:cNvPr id="142" name=""/>
              <p:cNvSpPr/>
              <p:nvPr/>
            </p:nvSpPr>
            <p:spPr>
              <a:xfrm>
                <a:off x="2578680" y="2295720"/>
                <a:ext cx="202680" cy="2019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3" name=""/>
              <p:cNvSpPr/>
              <p:nvPr/>
            </p:nvSpPr>
            <p:spPr>
              <a:xfrm flipV="1">
                <a:off x="2578320" y="2295360"/>
                <a:ext cx="203400" cy="20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4" name=""/>
              <p:cNvSpPr/>
              <p:nvPr/>
            </p:nvSpPr>
            <p:spPr>
              <a:xfrm>
                <a:off x="2583360" y="2300040"/>
                <a:ext cx="197640" cy="197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pic>
          <p:nvPicPr>
            <p:cNvPr id="145" name="COMPUTR" descr=""/>
            <p:cNvPicPr/>
            <p:nvPr/>
          </p:nvPicPr>
          <p:blipFill>
            <a:blip r:embed="rId1"/>
            <a:stretch/>
          </p:blipFill>
          <p:spPr>
            <a:xfrm>
              <a:off x="1863360" y="2365200"/>
              <a:ext cx="352440" cy="364320"/>
            </a:xfrm>
            <a:prstGeom prst="rect">
              <a:avLst/>
            </a:prstGeom>
            <a:noFill/>
            <a:ln w="0">
              <a:noFill/>
            </a:ln>
          </p:spPr>
        </p:pic>
        <p:pic>
          <p:nvPicPr>
            <p:cNvPr id="146" name="COMPUTR" descr=""/>
            <p:cNvPicPr/>
            <p:nvPr/>
          </p:nvPicPr>
          <p:blipFill>
            <a:blip r:embed="rId2"/>
            <a:stretch/>
          </p:blipFill>
          <p:spPr>
            <a:xfrm>
              <a:off x="1863360" y="1966680"/>
              <a:ext cx="352440" cy="364680"/>
            </a:xfrm>
            <a:prstGeom prst="rect">
              <a:avLst/>
            </a:prstGeom>
            <a:noFill/>
            <a:ln w="0">
              <a:noFill/>
            </a:ln>
          </p:spPr>
        </p:pic>
      </p:grpSp>
      <p:sp>
        <p:nvSpPr>
          <p:cNvPr id="3" name="PlaceHolder 2"/>
          <p:cNvSpPr>
            <a:spLocks noGrp="1"/>
          </p:cNvSpPr>
          <p:nvPr>
            <p:ph type="sldNum" idx="2"/>
          </p:nvPr>
        </p:nvSpPr>
        <p:spPr/>
        <p:txBody>
          <a:bodyPr/>
          <a:p>
            <a:fld id="{1FA08E52-3C14-4C64-AAC4-25E07AB14FDC}"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McK Footnote"/>
          <p:cNvSpPr/>
          <p:nvPr/>
        </p:nvSpPr>
        <p:spPr>
          <a:xfrm>
            <a:off x="138240" y="6237720"/>
            <a:ext cx="8686800" cy="39168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Twisted pair used rarely (where length and other conditions optimal)</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Interviews; Team analysis</a:t>
            </a:r>
            <a:endParaRPr b="0" lang="en-US" sz="1200" strike="noStrike" u="none">
              <a:solidFill>
                <a:srgbClr val="000000"/>
              </a:solidFill>
              <a:effectLst/>
              <a:uFillTx/>
              <a:latin typeface="Arial"/>
            </a:endParaRPr>
          </a:p>
        </p:txBody>
      </p:sp>
      <p:sp>
        <p:nvSpPr>
          <p:cNvPr id="148" name="PlaceHolder 1"/>
          <p:cNvSpPr>
            <a:spLocks noGrp="1"/>
          </p:cNvSpPr>
          <p:nvPr>
            <p:ph type="title"/>
          </p:nvPr>
        </p:nvSpPr>
        <p:spPr>
          <a:xfrm>
            <a:off x="138240" y="232920"/>
            <a:ext cx="8686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NETWORK LAYER TECHNOLOGIES</a:t>
            </a:r>
            <a:br>
              <a:rPr sz="1900"/>
            </a:br>
            <a:r>
              <a:rPr b="1" lang="en-US" sz="1900" strike="noStrike" u="none">
                <a:solidFill>
                  <a:srgbClr val="000000"/>
                </a:solidFill>
                <a:effectLst/>
                <a:uFillTx/>
                <a:latin typeface="Arial"/>
              </a:rPr>
              <a:t>Transport technologies</a:t>
            </a:r>
            <a:endParaRPr b="1" lang="en-US" sz="1900" strike="noStrike" u="none">
              <a:solidFill>
                <a:srgbClr val="000000"/>
              </a:solidFill>
              <a:effectLst/>
              <a:uFillTx/>
              <a:latin typeface="Arial"/>
            </a:endParaRPr>
          </a:p>
        </p:txBody>
      </p:sp>
      <p:sp>
        <p:nvSpPr>
          <p:cNvPr id="149" name=""/>
          <p:cNvSpPr/>
          <p:nvPr/>
        </p:nvSpPr>
        <p:spPr>
          <a:xfrm>
            <a:off x="7310520" y="1212840"/>
            <a:ext cx="1350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Arial"/>
            </a:endParaRPr>
          </a:p>
        </p:txBody>
      </p:sp>
      <p:sp>
        <p:nvSpPr>
          <p:cNvPr id="150" name=""/>
          <p:cNvSpPr/>
          <p:nvPr/>
        </p:nvSpPr>
        <p:spPr>
          <a:xfrm>
            <a:off x="801720" y="2498760"/>
            <a:ext cx="1314360" cy="4878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Transport</a:t>
            </a:r>
            <a:r>
              <a:rPr b="0" lang="en-US" sz="1600" strike="noStrike" u="none">
                <a:solidFill>
                  <a:srgbClr val="000000"/>
                </a:solidFill>
                <a:effectLst/>
                <a:uFillTx/>
                <a:latin typeface="Arial"/>
              </a:rPr>
              <a:t> (point to point)</a:t>
            </a:r>
            <a:endParaRPr b="0" lang="en-US" sz="1600" strike="noStrike" u="none">
              <a:solidFill>
                <a:srgbClr val="000000"/>
              </a:solidFill>
              <a:effectLst/>
              <a:uFillTx/>
              <a:latin typeface="Arial"/>
            </a:endParaRPr>
          </a:p>
        </p:txBody>
      </p:sp>
      <p:sp>
        <p:nvSpPr>
          <p:cNvPr id="151" name=""/>
          <p:cNvSpPr/>
          <p:nvPr/>
        </p:nvSpPr>
        <p:spPr>
          <a:xfrm>
            <a:off x="801720" y="5126040"/>
            <a:ext cx="127476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Access</a:t>
            </a:r>
            <a:endParaRPr b="0" lang="en-US" sz="1600" strike="noStrike" u="none">
              <a:solidFill>
                <a:srgbClr val="000000"/>
              </a:solidFill>
              <a:effectLst/>
              <a:uFillTx/>
              <a:latin typeface="Arial"/>
            </a:endParaRPr>
          </a:p>
        </p:txBody>
      </p:sp>
      <p:sp>
        <p:nvSpPr>
          <p:cNvPr id="152" name=""/>
          <p:cNvSpPr/>
          <p:nvPr/>
        </p:nvSpPr>
        <p:spPr>
          <a:xfrm>
            <a:off x="2816280" y="4916520"/>
            <a:ext cx="1643040" cy="7315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Point to point</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Multiaccess</a:t>
            </a:r>
            <a:endParaRPr b="0" lang="en-US" sz="1600" strike="noStrike" u="none">
              <a:solidFill>
                <a:srgbClr val="000000"/>
              </a:solidFill>
              <a:effectLst/>
              <a:uFillTx/>
              <a:latin typeface="Arial"/>
            </a:endParaRPr>
          </a:p>
        </p:txBody>
      </p:sp>
      <p:sp>
        <p:nvSpPr>
          <p:cNvPr id="153" name=""/>
          <p:cNvSpPr/>
          <p:nvPr/>
        </p:nvSpPr>
        <p:spPr>
          <a:xfrm>
            <a:off x="2766960" y="1317600"/>
            <a:ext cx="1419120" cy="3001320"/>
          </a:xfrm>
          <a:prstGeom prst="rect">
            <a:avLst/>
          </a:prstGeom>
          <a:noFill/>
          <a:ln w="0">
            <a:noFill/>
          </a:ln>
        </p:spPr>
        <p:style>
          <a:lnRef idx="0"/>
          <a:fillRef idx="0"/>
          <a:effectRef idx="0"/>
          <a:fontRef idx="minor"/>
        </p:style>
        <p:txBody>
          <a:bodyPr lIns="4572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T1/DS1</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T3/DS3</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SONET (OC)</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1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Wireless</a:t>
            </a:r>
            <a:endParaRPr b="0" lang="en-US" sz="1600" strike="noStrike" u="none">
              <a:solidFill>
                <a:srgbClr val="000000"/>
              </a:solidFill>
              <a:effectLst/>
              <a:uFillTx/>
              <a:latin typeface="Arial"/>
            </a:endParaRPr>
          </a:p>
        </p:txBody>
      </p:sp>
      <p:sp>
        <p:nvSpPr>
          <p:cNvPr id="154" name=""/>
          <p:cNvSpPr/>
          <p:nvPr/>
        </p:nvSpPr>
        <p:spPr>
          <a:xfrm>
            <a:off x="4438800" y="3778200"/>
            <a:ext cx="1126800" cy="975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Satellite</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Microwave</a:t>
            </a:r>
            <a:endParaRPr b="0" lang="en-US" sz="1600" strike="noStrike" u="none">
              <a:solidFill>
                <a:srgbClr val="000000"/>
              </a:solidFill>
              <a:effectLst/>
              <a:uFillTx/>
              <a:latin typeface="Arial"/>
            </a:endParaRPr>
          </a:p>
        </p:txBody>
      </p:sp>
      <p:sp>
        <p:nvSpPr>
          <p:cNvPr id="155" name=""/>
          <p:cNvSpPr/>
          <p:nvPr/>
        </p:nvSpPr>
        <p:spPr>
          <a:xfrm>
            <a:off x="5572080" y="919080"/>
            <a:ext cx="127152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Max speed</a:t>
            </a:r>
            <a:endParaRPr b="0" lang="en-US" sz="1600" strike="noStrike" u="none">
              <a:solidFill>
                <a:srgbClr val="000000"/>
              </a:solidFill>
              <a:effectLst/>
              <a:uFillTx/>
              <a:latin typeface="Arial"/>
            </a:endParaRPr>
          </a:p>
        </p:txBody>
      </p:sp>
      <p:sp>
        <p:nvSpPr>
          <p:cNvPr id="156" name=""/>
          <p:cNvSpPr/>
          <p:nvPr/>
        </p:nvSpPr>
        <p:spPr>
          <a:xfrm>
            <a:off x="7310520" y="919080"/>
            <a:ext cx="151452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Medium used</a:t>
            </a:r>
            <a:endParaRPr b="0" lang="en-US" sz="1600" strike="noStrike" u="none">
              <a:solidFill>
                <a:srgbClr val="000000"/>
              </a:solidFill>
              <a:effectLst/>
              <a:uFillTx/>
              <a:latin typeface="Arial"/>
            </a:endParaRPr>
          </a:p>
        </p:txBody>
      </p:sp>
      <p:sp>
        <p:nvSpPr>
          <p:cNvPr id="157" name=""/>
          <p:cNvSpPr/>
          <p:nvPr/>
        </p:nvSpPr>
        <p:spPr>
          <a:xfrm>
            <a:off x="5572080" y="1309680"/>
            <a:ext cx="1567080" cy="34124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1.5 Mbps</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44.7 Mbps</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0.5-10.0 Gbps**</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~50 Mbps</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1.5-44.7 Mbps</a:t>
            </a:r>
            <a:endParaRPr b="0" lang="en-US" sz="1600" strike="noStrike" u="none">
              <a:solidFill>
                <a:srgbClr val="000000"/>
              </a:solidFill>
              <a:effectLst/>
              <a:uFillTx/>
              <a:latin typeface="Arial"/>
            </a:endParaRPr>
          </a:p>
        </p:txBody>
      </p:sp>
      <p:sp>
        <p:nvSpPr>
          <p:cNvPr id="158" name=""/>
          <p:cNvSpPr/>
          <p:nvPr/>
        </p:nvSpPr>
        <p:spPr>
          <a:xfrm>
            <a:off x="7310520" y="1309680"/>
            <a:ext cx="1447560" cy="34124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Twisted pair</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Twisted pair*, fiber, coax</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Fiber</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Wireless</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Wireless</a:t>
            </a:r>
            <a:endParaRPr b="0" lang="en-US" sz="1600" strike="noStrike" u="none">
              <a:solidFill>
                <a:srgbClr val="000000"/>
              </a:solidFill>
              <a:effectLst/>
              <a:uFillTx/>
              <a:latin typeface="Arial"/>
            </a:endParaRPr>
          </a:p>
        </p:txBody>
      </p:sp>
      <p:sp>
        <p:nvSpPr>
          <p:cNvPr id="159" name=""/>
          <p:cNvSpPr/>
          <p:nvPr/>
        </p:nvSpPr>
        <p:spPr>
          <a:xfrm>
            <a:off x="442800" y="2730600"/>
            <a:ext cx="301680" cy="2514600"/>
          </a:xfrm>
          <a:custGeom>
            <a:avLst/>
            <a:gdLst/>
            <a:ahLst/>
            <a:rect l="l" t="t" r="r" b="b"/>
            <a:pathLst>
              <a:path w="148" h="512">
                <a:moveTo>
                  <a:pt x="148" y="0"/>
                </a:moveTo>
                <a:lnTo>
                  <a:pt x="0" y="0"/>
                </a:lnTo>
                <a:lnTo>
                  <a:pt x="0" y="512"/>
                </a:lnTo>
                <a:lnTo>
                  <a:pt x="148" y="51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60" name=""/>
          <p:cNvSpPr/>
          <p:nvPr/>
        </p:nvSpPr>
        <p:spPr>
          <a:xfrm>
            <a:off x="138240" y="3986280"/>
            <a:ext cx="30132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1" name=""/>
          <p:cNvSpPr/>
          <p:nvPr/>
        </p:nvSpPr>
        <p:spPr>
          <a:xfrm>
            <a:off x="2422440" y="5027760"/>
            <a:ext cx="300240" cy="444240"/>
          </a:xfrm>
          <a:custGeom>
            <a:avLst/>
            <a:gdLst/>
            <a:ahLst/>
            <a:rect l="l" t="t" r="r" b="b"/>
            <a:pathLst>
              <a:path w="148" h="512">
                <a:moveTo>
                  <a:pt x="148" y="0"/>
                </a:moveTo>
                <a:lnTo>
                  <a:pt x="0" y="0"/>
                </a:lnTo>
                <a:lnTo>
                  <a:pt x="0" y="512"/>
                </a:lnTo>
                <a:lnTo>
                  <a:pt x="148" y="51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62" name=""/>
          <p:cNvSpPr/>
          <p:nvPr/>
        </p:nvSpPr>
        <p:spPr>
          <a:xfrm>
            <a:off x="1517760" y="5249880"/>
            <a:ext cx="8874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3" name=""/>
          <p:cNvSpPr/>
          <p:nvPr/>
        </p:nvSpPr>
        <p:spPr>
          <a:xfrm>
            <a:off x="2417760" y="1433520"/>
            <a:ext cx="301680" cy="2779560"/>
          </a:xfrm>
          <a:custGeom>
            <a:avLst/>
            <a:gdLst/>
            <a:ahLst/>
            <a:rect l="l" t="t" r="r" b="b"/>
            <a:pathLst>
              <a:path w="148" h="512">
                <a:moveTo>
                  <a:pt x="148" y="0"/>
                </a:moveTo>
                <a:lnTo>
                  <a:pt x="0" y="0"/>
                </a:lnTo>
                <a:lnTo>
                  <a:pt x="0" y="512"/>
                </a:lnTo>
                <a:lnTo>
                  <a:pt x="148" y="51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64" name=""/>
          <p:cNvSpPr/>
          <p:nvPr/>
        </p:nvSpPr>
        <p:spPr>
          <a:xfrm>
            <a:off x="2108160" y="2722680"/>
            <a:ext cx="3016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5" name=""/>
          <p:cNvSpPr/>
          <p:nvPr/>
        </p:nvSpPr>
        <p:spPr>
          <a:xfrm>
            <a:off x="2417760" y="2197080"/>
            <a:ext cx="3016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6" name=""/>
          <p:cNvSpPr/>
          <p:nvPr/>
        </p:nvSpPr>
        <p:spPr>
          <a:xfrm>
            <a:off x="2417760" y="3151080"/>
            <a:ext cx="3016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7" name=""/>
          <p:cNvSpPr/>
          <p:nvPr/>
        </p:nvSpPr>
        <p:spPr>
          <a:xfrm>
            <a:off x="4052880" y="3889440"/>
            <a:ext cx="301680" cy="679320"/>
          </a:xfrm>
          <a:custGeom>
            <a:avLst/>
            <a:gdLst/>
            <a:ahLst/>
            <a:rect l="l" t="t" r="r" b="b"/>
            <a:pathLst>
              <a:path w="148" h="512">
                <a:moveTo>
                  <a:pt x="148" y="0"/>
                </a:moveTo>
                <a:lnTo>
                  <a:pt x="0" y="0"/>
                </a:lnTo>
                <a:lnTo>
                  <a:pt x="0" y="512"/>
                </a:lnTo>
                <a:lnTo>
                  <a:pt x="148" y="51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68" name=""/>
          <p:cNvSpPr/>
          <p:nvPr/>
        </p:nvSpPr>
        <p:spPr>
          <a:xfrm>
            <a:off x="3695760" y="4229280"/>
            <a:ext cx="3618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9" name=""/>
          <p:cNvSpPr/>
          <p:nvPr/>
        </p:nvSpPr>
        <p:spPr>
          <a:xfrm>
            <a:off x="5570640" y="1212840"/>
            <a:ext cx="131904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Arial"/>
            </a:endParaRPr>
          </a:p>
        </p:txBody>
      </p:sp>
      <p:sp>
        <p:nvSpPr>
          <p:cNvPr id="170" name=""/>
          <p:cNvSpPr/>
          <p:nvPr/>
        </p:nvSpPr>
        <p:spPr>
          <a:xfrm>
            <a:off x="4168800" y="4916520"/>
            <a:ext cx="1641600" cy="7315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 . .</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 . .</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BCB0B8D0-CCD6-41CE-BB00-6B7DEBA99494}"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1" name="McK Footnote"/>
          <p:cNvSpPr/>
          <p:nvPr/>
        </p:nvSpPr>
        <p:spPr>
          <a:xfrm>
            <a:off x="-195120" y="6029280"/>
            <a:ext cx="8686800" cy="600120"/>
          </a:xfrm>
          <a:prstGeom prst="rect">
            <a:avLst/>
          </a:prstGeom>
          <a:noFill/>
          <a:ln w="0">
            <a:noFill/>
          </a:ln>
        </p:spPr>
        <p:style>
          <a:lnRef idx="0"/>
          <a:fillRef idx="0"/>
          <a:effectRef idx="0"/>
          <a:fontRef idx="minor"/>
        </p:style>
        <p:txBody>
          <a:bodyPr lIns="0" rIns="0" tIns="0" bIns="0" anchor="b">
            <a:spAutoFit/>
          </a:bodyPr>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Only downstream speeds for cable, xDSL, and satellite</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Distributed queue dual bus</a:t>
            </a:r>
            <a:endParaRPr b="0" lang="en-US" sz="1200" strike="noStrike" u="none">
              <a:solidFill>
                <a:srgbClr val="000000"/>
              </a:solidFill>
              <a:effectLst/>
              <a:uFillTx/>
              <a:latin typeface="Arial"/>
            </a:endParaRPr>
          </a:p>
          <a:p>
            <a:pPr marL="588960" indent="-588960">
              <a:spcAft>
                <a:spcPts val="201"/>
              </a:spcAft>
              <a:tabLst>
                <a:tab algn="l" pos="0"/>
                <a:tab algn="r" pos="52848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Fiber distributed data interface</a:t>
            </a:r>
            <a:endParaRPr b="0" lang="en-US" sz="1200" strike="noStrike" u="none">
              <a:solidFill>
                <a:srgbClr val="000000"/>
              </a:solidFill>
              <a:effectLst/>
              <a:uFillTx/>
              <a:latin typeface="Arial"/>
            </a:endParaRPr>
          </a:p>
        </p:txBody>
      </p:sp>
      <p:sp>
        <p:nvSpPr>
          <p:cNvPr id="172" name="PlaceHolder 1"/>
          <p:cNvSpPr>
            <a:spLocks noGrp="1"/>
          </p:cNvSpPr>
          <p:nvPr>
            <p:ph type="title"/>
          </p:nvPr>
        </p:nvSpPr>
        <p:spPr>
          <a:xfrm>
            <a:off x="138240" y="232920"/>
            <a:ext cx="8686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NETWORK LAYER TECHNOLOGIES </a:t>
            </a:r>
            <a:r>
              <a:rPr b="0" lang="en-US" sz="1200" strike="noStrike" u="none">
                <a:solidFill>
                  <a:srgbClr val="000000"/>
                </a:solidFill>
                <a:effectLst/>
                <a:uFillTx/>
                <a:latin typeface="Arial"/>
              </a:rPr>
              <a:t>(CONTINUED)</a:t>
            </a:r>
            <a:br>
              <a:rPr sz="1200"/>
            </a:br>
            <a:r>
              <a:rPr b="1" lang="en-US" sz="1900" strike="noStrike" u="none">
                <a:solidFill>
                  <a:srgbClr val="000000"/>
                </a:solidFill>
                <a:effectLst/>
                <a:uFillTx/>
                <a:latin typeface="Arial"/>
              </a:rPr>
              <a:t>Access technologies</a:t>
            </a:r>
            <a:endParaRPr b="1" lang="en-US" sz="1900" strike="noStrike" u="none">
              <a:solidFill>
                <a:srgbClr val="000000"/>
              </a:solidFill>
              <a:effectLst/>
              <a:uFillTx/>
              <a:latin typeface="Arial"/>
            </a:endParaRPr>
          </a:p>
        </p:txBody>
      </p:sp>
      <p:sp>
        <p:nvSpPr>
          <p:cNvPr id="173" name=""/>
          <p:cNvSpPr/>
          <p:nvPr/>
        </p:nvSpPr>
        <p:spPr>
          <a:xfrm>
            <a:off x="7140600" y="954000"/>
            <a:ext cx="1538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4" name=""/>
          <p:cNvSpPr/>
          <p:nvPr/>
        </p:nvSpPr>
        <p:spPr>
          <a:xfrm>
            <a:off x="642960" y="1230480"/>
            <a:ext cx="103644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Transport</a:t>
            </a:r>
            <a:endParaRPr b="0" lang="en-US" sz="1200" strike="noStrike" u="none">
              <a:solidFill>
                <a:srgbClr val="000000"/>
              </a:solidFill>
              <a:effectLst/>
              <a:uFillTx/>
              <a:latin typeface="Arial"/>
            </a:endParaRPr>
          </a:p>
        </p:txBody>
      </p:sp>
      <p:sp>
        <p:nvSpPr>
          <p:cNvPr id="175" name=""/>
          <p:cNvSpPr/>
          <p:nvPr/>
        </p:nvSpPr>
        <p:spPr>
          <a:xfrm>
            <a:off x="642960" y="3243240"/>
            <a:ext cx="103644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Access</a:t>
            </a:r>
            <a:endParaRPr b="0" lang="en-US" sz="1200" strike="noStrike" u="none">
              <a:solidFill>
                <a:srgbClr val="000000"/>
              </a:solidFill>
              <a:effectLst/>
              <a:uFillTx/>
              <a:latin typeface="Arial"/>
            </a:endParaRPr>
          </a:p>
        </p:txBody>
      </p:sp>
      <p:sp>
        <p:nvSpPr>
          <p:cNvPr id="176" name=""/>
          <p:cNvSpPr/>
          <p:nvPr/>
        </p:nvSpPr>
        <p:spPr>
          <a:xfrm>
            <a:off x="1792440" y="1400040"/>
            <a:ext cx="1041120" cy="91476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Point to</a:t>
            </a:r>
            <a:br>
              <a:rPr sz="1200"/>
            </a:br>
            <a:r>
              <a:rPr b="1" lang="en-US" sz="1200" strike="noStrike" u="none">
                <a:solidFill>
                  <a:srgbClr val="000000"/>
                </a:solidFill>
                <a:effectLst/>
                <a:uFillTx/>
                <a:latin typeface="Arial"/>
              </a:rPr>
              <a:t>point</a:t>
            </a:r>
            <a:r>
              <a:rPr b="0" lang="en-US" sz="1200" strike="noStrike" u="none">
                <a:solidFill>
                  <a:srgbClr val="000000"/>
                </a:solidFill>
                <a:effectLst/>
                <a:uFillTx/>
                <a:latin typeface="Arial"/>
              </a:rPr>
              <a:t> </a:t>
            </a:r>
            <a:br>
              <a:rPr sz="1200"/>
            </a:br>
            <a:r>
              <a:rPr b="0" lang="en-US" sz="1200" strike="noStrike" u="none">
                <a:solidFill>
                  <a:srgbClr val="000000"/>
                </a:solidFill>
                <a:effectLst/>
                <a:uFillTx/>
                <a:latin typeface="Arial"/>
              </a:rPr>
              <a:t>(e.g., computer to LAN/WAN, LAN to WAN)</a:t>
            </a:r>
            <a:endParaRPr b="0" lang="en-US" sz="1200" strike="noStrike" u="none">
              <a:solidFill>
                <a:srgbClr val="000000"/>
              </a:solidFill>
              <a:effectLst/>
              <a:uFillTx/>
              <a:latin typeface="Arial"/>
            </a:endParaRPr>
          </a:p>
        </p:txBody>
      </p:sp>
      <p:sp>
        <p:nvSpPr>
          <p:cNvPr id="177" name=""/>
          <p:cNvSpPr/>
          <p:nvPr/>
        </p:nvSpPr>
        <p:spPr>
          <a:xfrm>
            <a:off x="1792440" y="4329000"/>
            <a:ext cx="888840" cy="7318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Multi-access</a:t>
            </a:r>
            <a:r>
              <a:rPr b="0" lang="en-US" sz="1200" strike="noStrike" u="none">
                <a:solidFill>
                  <a:srgbClr val="000000"/>
                </a:solidFill>
                <a:effectLst/>
                <a:uFillTx/>
                <a:latin typeface="Arial"/>
              </a:rPr>
              <a:t> (e.g., shared LAN)</a:t>
            </a:r>
            <a:endParaRPr b="0" lang="en-US" sz="1200" strike="noStrike" u="none">
              <a:solidFill>
                <a:srgbClr val="000000"/>
              </a:solidFill>
              <a:effectLst/>
              <a:uFillTx/>
              <a:latin typeface="Arial"/>
            </a:endParaRPr>
          </a:p>
        </p:txBody>
      </p:sp>
      <p:sp>
        <p:nvSpPr>
          <p:cNvPr id="178" name=""/>
          <p:cNvSpPr/>
          <p:nvPr/>
        </p:nvSpPr>
        <p:spPr>
          <a:xfrm>
            <a:off x="3236760" y="3807000"/>
            <a:ext cx="1336680" cy="1605240"/>
          </a:xfrm>
          <a:prstGeom prst="rect">
            <a:avLst/>
          </a:prstGeom>
          <a:noFill/>
          <a:ln w="0">
            <a:noFill/>
          </a:ln>
        </p:spPr>
        <p:style>
          <a:lnRef idx="0"/>
          <a:fillRef idx="0"/>
          <a:effectRef idx="0"/>
          <a:fontRef idx="minor"/>
        </p:style>
        <p:txBody>
          <a:bodyPr lIns="0" rIns="0" tIns="0" bIns="0" anchor="t">
            <a:spAutoFit/>
          </a:bodyPr>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Ethernet</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Token bus/ring</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DQDB**</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FDDI***</a:t>
            </a:r>
            <a:endParaRPr b="0" lang="en-US" sz="1200" strike="noStrike" u="none">
              <a:solidFill>
                <a:srgbClr val="000000"/>
              </a:solidFill>
              <a:effectLst/>
              <a:uFillTx/>
              <a:latin typeface="Arial"/>
            </a:endParaRPr>
          </a:p>
        </p:txBody>
      </p:sp>
      <p:sp>
        <p:nvSpPr>
          <p:cNvPr id="179" name=""/>
          <p:cNvSpPr/>
          <p:nvPr/>
        </p:nvSpPr>
        <p:spPr>
          <a:xfrm>
            <a:off x="4611960" y="3438360"/>
            <a:ext cx="5936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10baseT</a:t>
            </a:r>
            <a:endParaRPr b="0" lang="en-US" sz="1200" strike="noStrike" u="none">
              <a:solidFill>
                <a:srgbClr val="000000"/>
              </a:solidFill>
              <a:effectLst/>
              <a:uFillTx/>
              <a:latin typeface="Arial"/>
            </a:endParaRPr>
          </a:p>
        </p:txBody>
      </p:sp>
      <p:sp>
        <p:nvSpPr>
          <p:cNvPr id="180" name=""/>
          <p:cNvSpPr/>
          <p:nvPr/>
        </p:nvSpPr>
        <p:spPr>
          <a:xfrm>
            <a:off x="3236760" y="1030320"/>
            <a:ext cx="990720" cy="1320840"/>
          </a:xfrm>
          <a:prstGeom prst="rect">
            <a:avLst/>
          </a:prstGeom>
          <a:noFill/>
          <a:ln w="0">
            <a:noFill/>
          </a:ln>
        </p:spPr>
        <p:style>
          <a:lnRef idx="0"/>
          <a:fillRef idx="0"/>
          <a:effectRef idx="0"/>
          <a:fontRef idx="minor"/>
        </p:style>
        <p:txBody>
          <a:bodyPr lIns="0" rIns="0" tIns="0" bIns="0" anchor="t">
            <a:spAutoFit/>
          </a:bodyPr>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Analog line</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ISDN</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xDSL</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Cable</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T1/T3 carrier</a:t>
            </a:r>
            <a:endParaRPr b="0" lang="en-US" sz="1200" strike="noStrike" u="none">
              <a:solidFill>
                <a:srgbClr val="000000"/>
              </a:solidFill>
              <a:effectLst/>
              <a:uFillTx/>
              <a:latin typeface="Arial"/>
            </a:endParaRPr>
          </a:p>
        </p:txBody>
      </p:sp>
      <p:sp>
        <p:nvSpPr>
          <p:cNvPr id="181" name=""/>
          <p:cNvSpPr/>
          <p:nvPr/>
        </p:nvSpPr>
        <p:spPr>
          <a:xfrm>
            <a:off x="4613400" y="2625840"/>
            <a:ext cx="917280" cy="650520"/>
          </a:xfrm>
          <a:prstGeom prst="rect">
            <a:avLst/>
          </a:prstGeom>
          <a:noFill/>
          <a:ln w="0">
            <a:noFill/>
          </a:ln>
        </p:spPr>
        <p:style>
          <a:lnRef idx="0"/>
          <a:fillRef idx="0"/>
          <a:effectRef idx="0"/>
          <a:fontRef idx="minor"/>
        </p:style>
        <p:txBody>
          <a:bodyPr lIns="0" rIns="0" tIns="0" bIns="0" anchor="t">
            <a:spAutoFit/>
          </a:bodyPr>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Cellular (AMPS)</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Microwave</a:t>
            </a:r>
            <a:endParaRPr b="0" lang="en-US" sz="1200" strike="noStrike" u="none">
              <a:solidFill>
                <a:srgbClr val="000000"/>
              </a:solidFill>
              <a:effectLst/>
              <a:uFillTx/>
              <a:latin typeface="Arial"/>
            </a:endParaRPr>
          </a:p>
        </p:txBody>
      </p:sp>
      <p:sp>
        <p:nvSpPr>
          <p:cNvPr id="182" name=""/>
          <p:cNvSpPr/>
          <p:nvPr/>
        </p:nvSpPr>
        <p:spPr>
          <a:xfrm>
            <a:off x="5870520" y="739800"/>
            <a:ext cx="104472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Max speed*</a:t>
            </a:r>
            <a:endParaRPr b="0" lang="en-US" sz="1200" strike="noStrike" u="none">
              <a:solidFill>
                <a:srgbClr val="000000"/>
              </a:solidFill>
              <a:effectLst/>
              <a:uFillTx/>
              <a:latin typeface="Arial"/>
            </a:endParaRPr>
          </a:p>
        </p:txBody>
      </p:sp>
      <p:sp>
        <p:nvSpPr>
          <p:cNvPr id="183" name=""/>
          <p:cNvSpPr/>
          <p:nvPr/>
        </p:nvSpPr>
        <p:spPr>
          <a:xfrm>
            <a:off x="7140600" y="739800"/>
            <a:ext cx="123192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Medium used</a:t>
            </a:r>
            <a:endParaRPr b="0" lang="en-US" sz="1200" strike="noStrike" u="none">
              <a:solidFill>
                <a:srgbClr val="000000"/>
              </a:solidFill>
              <a:effectLst/>
              <a:uFillTx/>
              <a:latin typeface="Arial"/>
            </a:endParaRPr>
          </a:p>
        </p:txBody>
      </p:sp>
      <p:sp>
        <p:nvSpPr>
          <p:cNvPr id="184" name=""/>
          <p:cNvSpPr/>
          <p:nvPr/>
        </p:nvSpPr>
        <p:spPr>
          <a:xfrm>
            <a:off x="5870520" y="1031760"/>
            <a:ext cx="1274760" cy="2255400"/>
          </a:xfrm>
          <a:prstGeom prst="rect">
            <a:avLst/>
          </a:prstGeom>
          <a:noFill/>
          <a:ln w="0">
            <a:noFill/>
          </a:ln>
        </p:spPr>
        <p:style>
          <a:lnRef idx="0"/>
          <a:fillRef idx="0"/>
          <a:effectRef idx="0"/>
          <a:fontRef idx="minor"/>
        </p:style>
        <p:txBody>
          <a:bodyPr lIns="0" rIns="0" tIns="0" bIns="0" anchor="t">
            <a:spAutoFit/>
          </a:bodyPr>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56 kbps</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128 kbps</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1.5-9.0 Mbps</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3.0-10.0 Mbps</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1.5-44.7 Mbps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2.4-9.6 kbps</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1.5-44.7 Mbps</a:t>
            </a:r>
            <a:endParaRPr b="0" lang="en-US" sz="1200" strike="noStrike" u="none">
              <a:solidFill>
                <a:srgbClr val="000000"/>
              </a:solidFill>
              <a:effectLst/>
              <a:uFillTx/>
              <a:latin typeface="Arial"/>
            </a:endParaRPr>
          </a:p>
        </p:txBody>
      </p:sp>
      <p:sp>
        <p:nvSpPr>
          <p:cNvPr id="185" name=""/>
          <p:cNvSpPr/>
          <p:nvPr/>
        </p:nvSpPr>
        <p:spPr>
          <a:xfrm>
            <a:off x="7140600" y="1031760"/>
            <a:ext cx="1482840" cy="1788120"/>
          </a:xfrm>
          <a:prstGeom prst="rect">
            <a:avLst/>
          </a:prstGeom>
          <a:noFill/>
          <a:ln w="0">
            <a:noFill/>
          </a:ln>
        </p:spPr>
        <p:style>
          <a:lnRef idx="0"/>
          <a:fillRef idx="0"/>
          <a:effectRef idx="0"/>
          <a:fontRef idx="minor"/>
        </p:style>
        <p:txBody>
          <a:bodyPr lIns="0" rIns="0" tIns="0" bIns="0" anchor="t">
            <a:spAutoFit/>
          </a:bodyPr>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Twisted pair</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Twisted pair</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Twisted pair</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Coax</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Twisted pair, fiber, coax</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Wireless</a:t>
            </a:r>
            <a:endParaRPr b="0" lang="en-US" sz="1200" strike="noStrike" u="none">
              <a:solidFill>
                <a:srgbClr val="000000"/>
              </a:solidFill>
              <a:effectLst/>
              <a:uFillTx/>
              <a:latin typeface="Arial"/>
            </a:endParaRPr>
          </a:p>
        </p:txBody>
      </p:sp>
      <p:sp>
        <p:nvSpPr>
          <p:cNvPr id="186" name=""/>
          <p:cNvSpPr/>
          <p:nvPr/>
        </p:nvSpPr>
        <p:spPr>
          <a:xfrm>
            <a:off x="351000" y="1311120"/>
            <a:ext cx="245880" cy="2046600"/>
          </a:xfrm>
          <a:custGeom>
            <a:avLst/>
            <a:gdLst/>
            <a:ahLst/>
            <a:rect l="l" t="t" r="r" b="b"/>
            <a:pathLst>
              <a:path w="148" h="512">
                <a:moveTo>
                  <a:pt x="148" y="0"/>
                </a:moveTo>
                <a:lnTo>
                  <a:pt x="0" y="0"/>
                </a:lnTo>
                <a:lnTo>
                  <a:pt x="0" y="512"/>
                </a:lnTo>
                <a:lnTo>
                  <a:pt x="148" y="51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87" name=""/>
          <p:cNvSpPr/>
          <p:nvPr/>
        </p:nvSpPr>
        <p:spPr>
          <a:xfrm>
            <a:off x="103320" y="2217600"/>
            <a:ext cx="24444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88" name=""/>
          <p:cNvSpPr/>
          <p:nvPr/>
        </p:nvSpPr>
        <p:spPr>
          <a:xfrm>
            <a:off x="1471680" y="1947960"/>
            <a:ext cx="244440" cy="2727360"/>
          </a:xfrm>
          <a:custGeom>
            <a:avLst/>
            <a:gdLst/>
            <a:ahLst/>
            <a:rect l="l" t="t" r="r" b="b"/>
            <a:pathLst>
              <a:path w="148" h="512">
                <a:moveTo>
                  <a:pt x="148" y="0"/>
                </a:moveTo>
                <a:lnTo>
                  <a:pt x="0" y="0"/>
                </a:lnTo>
                <a:lnTo>
                  <a:pt x="0" y="512"/>
                </a:lnTo>
                <a:lnTo>
                  <a:pt x="148" y="51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89" name=""/>
          <p:cNvSpPr/>
          <p:nvPr/>
        </p:nvSpPr>
        <p:spPr>
          <a:xfrm>
            <a:off x="1212840" y="3359160"/>
            <a:ext cx="24444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0" name=""/>
          <p:cNvSpPr/>
          <p:nvPr/>
        </p:nvSpPr>
        <p:spPr>
          <a:xfrm>
            <a:off x="2951280" y="1125360"/>
            <a:ext cx="245880" cy="1892520"/>
          </a:xfrm>
          <a:custGeom>
            <a:avLst/>
            <a:gdLst/>
            <a:ahLst/>
            <a:rect l="l" t="t" r="r" b="b"/>
            <a:pathLst>
              <a:path w="148" h="512">
                <a:moveTo>
                  <a:pt x="148" y="0"/>
                </a:moveTo>
                <a:lnTo>
                  <a:pt x="0" y="0"/>
                </a:lnTo>
                <a:lnTo>
                  <a:pt x="0" y="512"/>
                </a:lnTo>
                <a:lnTo>
                  <a:pt x="148" y="51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91" name=""/>
          <p:cNvSpPr/>
          <p:nvPr/>
        </p:nvSpPr>
        <p:spPr>
          <a:xfrm>
            <a:off x="2700360" y="1951200"/>
            <a:ext cx="24444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2" name=""/>
          <p:cNvSpPr/>
          <p:nvPr/>
        </p:nvSpPr>
        <p:spPr>
          <a:xfrm>
            <a:off x="2951280" y="3898800"/>
            <a:ext cx="245880" cy="1832040"/>
          </a:xfrm>
          <a:custGeom>
            <a:avLst/>
            <a:gdLst/>
            <a:ahLst/>
            <a:rect l="l" t="t" r="r" b="b"/>
            <a:pathLst>
              <a:path w="148" h="512">
                <a:moveTo>
                  <a:pt x="148" y="0"/>
                </a:moveTo>
                <a:lnTo>
                  <a:pt x="0" y="0"/>
                </a:lnTo>
                <a:lnTo>
                  <a:pt x="0" y="512"/>
                </a:lnTo>
                <a:lnTo>
                  <a:pt x="148" y="51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93" name=""/>
          <p:cNvSpPr/>
          <p:nvPr/>
        </p:nvSpPr>
        <p:spPr>
          <a:xfrm>
            <a:off x="2700360" y="4691160"/>
            <a:ext cx="24444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4" name=""/>
          <p:cNvSpPr/>
          <p:nvPr/>
        </p:nvSpPr>
        <p:spPr>
          <a:xfrm>
            <a:off x="2951280" y="1407960"/>
            <a:ext cx="2458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5" name=""/>
          <p:cNvSpPr/>
          <p:nvPr/>
        </p:nvSpPr>
        <p:spPr>
          <a:xfrm>
            <a:off x="2951280" y="1695600"/>
            <a:ext cx="2458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6" name=""/>
          <p:cNvSpPr/>
          <p:nvPr/>
        </p:nvSpPr>
        <p:spPr>
          <a:xfrm>
            <a:off x="2951280" y="1973160"/>
            <a:ext cx="2458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7" name=""/>
          <p:cNvSpPr/>
          <p:nvPr/>
        </p:nvSpPr>
        <p:spPr>
          <a:xfrm>
            <a:off x="2951280" y="2265480"/>
            <a:ext cx="2458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8" name=""/>
          <p:cNvSpPr/>
          <p:nvPr/>
        </p:nvSpPr>
        <p:spPr>
          <a:xfrm>
            <a:off x="4341960" y="2805120"/>
            <a:ext cx="245880" cy="380880"/>
          </a:xfrm>
          <a:custGeom>
            <a:avLst/>
            <a:gdLst/>
            <a:ahLst/>
            <a:rect l="l" t="t" r="r" b="b"/>
            <a:pathLst>
              <a:path w="148" h="512">
                <a:moveTo>
                  <a:pt x="148" y="0"/>
                </a:moveTo>
                <a:lnTo>
                  <a:pt x="0" y="0"/>
                </a:lnTo>
                <a:lnTo>
                  <a:pt x="0" y="512"/>
                </a:lnTo>
                <a:lnTo>
                  <a:pt x="148" y="51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99" name=""/>
          <p:cNvSpPr/>
          <p:nvPr/>
        </p:nvSpPr>
        <p:spPr>
          <a:xfrm>
            <a:off x="3892680" y="2995560"/>
            <a:ext cx="4428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0" name=""/>
          <p:cNvSpPr/>
          <p:nvPr/>
        </p:nvSpPr>
        <p:spPr>
          <a:xfrm>
            <a:off x="4341960" y="3554280"/>
            <a:ext cx="245880" cy="743040"/>
          </a:xfrm>
          <a:custGeom>
            <a:avLst/>
            <a:gdLst/>
            <a:ahLst/>
            <a:rect l="l" t="t" r="r" b="b"/>
            <a:pathLst>
              <a:path w="148" h="512">
                <a:moveTo>
                  <a:pt x="148" y="0"/>
                </a:moveTo>
                <a:lnTo>
                  <a:pt x="0" y="0"/>
                </a:lnTo>
                <a:lnTo>
                  <a:pt x="0" y="512"/>
                </a:lnTo>
                <a:lnTo>
                  <a:pt x="148" y="51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201" name=""/>
          <p:cNvSpPr/>
          <p:nvPr/>
        </p:nvSpPr>
        <p:spPr>
          <a:xfrm>
            <a:off x="4091040" y="3922560"/>
            <a:ext cx="244440" cy="5040"/>
          </a:xfrm>
          <a:prstGeom prst="line">
            <a:avLst/>
          </a:prstGeom>
          <a:ln w="28440">
            <a:solidFill>
              <a:srgbClr val="000000"/>
            </a:solidFill>
            <a:miter/>
          </a:ln>
        </p:spPr>
        <p:style>
          <a:lnRef idx="0"/>
          <a:fillRef idx="0"/>
          <a:effectRef idx="0"/>
          <a:fontRef idx="minor"/>
        </p:style>
        <p:txBody>
          <a:bodyPr lIns="90000" rIns="90000" tIns="-41760" bIns="-41760" anchor="ctr">
            <a:noAutofit/>
          </a:bodyPr>
          <a:p>
            <a:endParaRPr b="0" lang="en-US" sz="2400" strike="noStrike" u="none">
              <a:solidFill>
                <a:srgbClr val="000000"/>
              </a:solidFill>
              <a:effectLst/>
              <a:uFillTx/>
              <a:latin typeface="Arial"/>
            </a:endParaRPr>
          </a:p>
        </p:txBody>
      </p:sp>
      <p:sp>
        <p:nvSpPr>
          <p:cNvPr id="202" name=""/>
          <p:cNvSpPr/>
          <p:nvPr/>
        </p:nvSpPr>
        <p:spPr>
          <a:xfrm>
            <a:off x="4341960" y="3898800"/>
            <a:ext cx="245880" cy="5040"/>
          </a:xfrm>
          <a:prstGeom prst="line">
            <a:avLst/>
          </a:prstGeom>
          <a:ln w="28440">
            <a:solidFill>
              <a:srgbClr val="000000"/>
            </a:solidFill>
            <a:miter/>
          </a:ln>
        </p:spPr>
        <p:style>
          <a:lnRef idx="0"/>
          <a:fillRef idx="0"/>
          <a:effectRef idx="0"/>
          <a:fontRef idx="minor"/>
        </p:style>
        <p:txBody>
          <a:bodyPr lIns="90000" rIns="90000" tIns="-41760" bIns="-41760" anchor="ctr">
            <a:noAutofit/>
          </a:bodyPr>
          <a:p>
            <a:endParaRPr b="0" lang="en-US" sz="2400" strike="noStrike" u="none">
              <a:solidFill>
                <a:srgbClr val="000000"/>
              </a:solidFill>
              <a:effectLst/>
              <a:uFillTx/>
              <a:latin typeface="Arial"/>
            </a:endParaRPr>
          </a:p>
        </p:txBody>
      </p:sp>
      <p:sp>
        <p:nvSpPr>
          <p:cNvPr id="203" name=""/>
          <p:cNvSpPr/>
          <p:nvPr/>
        </p:nvSpPr>
        <p:spPr>
          <a:xfrm>
            <a:off x="2951280" y="4745160"/>
            <a:ext cx="2458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4" name=""/>
          <p:cNvSpPr/>
          <p:nvPr/>
        </p:nvSpPr>
        <p:spPr>
          <a:xfrm>
            <a:off x="2951280" y="5038560"/>
            <a:ext cx="2458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5" name=""/>
          <p:cNvSpPr/>
          <p:nvPr/>
        </p:nvSpPr>
        <p:spPr>
          <a:xfrm>
            <a:off x="2951280" y="5318280"/>
            <a:ext cx="2458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6" name=""/>
          <p:cNvSpPr/>
          <p:nvPr/>
        </p:nvSpPr>
        <p:spPr>
          <a:xfrm>
            <a:off x="5870520" y="3438360"/>
            <a:ext cx="1274760" cy="2601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 Mbps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100 Mbps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 Gbps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1.0-16.0 Mbps</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44.7 Mbps</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100 Mbps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~9.6 kbps</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br>
              <a:rPr sz="1200"/>
            </a:br>
            <a:r>
              <a:rPr b="0" lang="en-US" sz="1200" strike="noStrike" u="none">
                <a:solidFill>
                  <a:srgbClr val="000000"/>
                </a:solidFill>
                <a:effectLst/>
                <a:uFillTx/>
                <a:latin typeface="Arial"/>
              </a:rPr>
              <a:t>~512 kbps</a:t>
            </a:r>
            <a:endParaRPr b="0" lang="en-US" sz="1200" strike="noStrike" u="none">
              <a:solidFill>
                <a:srgbClr val="000000"/>
              </a:solidFill>
              <a:effectLst/>
              <a:uFillTx/>
              <a:latin typeface="Arial"/>
            </a:endParaRPr>
          </a:p>
        </p:txBody>
      </p:sp>
      <p:sp>
        <p:nvSpPr>
          <p:cNvPr id="207" name=""/>
          <p:cNvSpPr/>
          <p:nvPr/>
        </p:nvSpPr>
        <p:spPr>
          <a:xfrm>
            <a:off x="7140600" y="3438360"/>
            <a:ext cx="1684440" cy="2601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Coax, twisted pair, fiber</a:t>
            </a:r>
            <a:br>
              <a:rPr sz="1200"/>
            </a:b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Twisted pair, fiber</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Fiber</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Coax, twisted pair</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Twisted pair, fiber,coax</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Fiber</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Wireless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Wireless</a:t>
            </a:r>
            <a:endParaRPr b="0" lang="en-US" sz="1200" strike="noStrike" u="none">
              <a:solidFill>
                <a:srgbClr val="000000"/>
              </a:solidFill>
              <a:effectLst/>
              <a:uFillTx/>
              <a:latin typeface="Arial"/>
            </a:endParaRPr>
          </a:p>
        </p:txBody>
      </p:sp>
      <p:sp>
        <p:nvSpPr>
          <p:cNvPr id="208" name=""/>
          <p:cNvSpPr/>
          <p:nvPr/>
        </p:nvSpPr>
        <p:spPr>
          <a:xfrm>
            <a:off x="5869080" y="954000"/>
            <a:ext cx="1079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9" name=""/>
          <p:cNvSpPr/>
          <p:nvPr/>
        </p:nvSpPr>
        <p:spPr>
          <a:xfrm>
            <a:off x="4613400" y="5357880"/>
            <a:ext cx="1338120" cy="650520"/>
          </a:xfrm>
          <a:prstGeom prst="rect">
            <a:avLst/>
          </a:prstGeom>
          <a:noFill/>
          <a:ln w="0">
            <a:noFill/>
          </a:ln>
        </p:spPr>
        <p:style>
          <a:lnRef idx="0"/>
          <a:fillRef idx="0"/>
          <a:effectRef idx="0"/>
          <a:fontRef idx="minor"/>
        </p:style>
        <p:txBody>
          <a:bodyPr lIns="0" rIns="0" tIns="0" bIns="0" anchor="t">
            <a:spAutoFit/>
          </a:bodyPr>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Cellular </a:t>
            </a:r>
            <a:br>
              <a:rPr sz="1200"/>
            </a:br>
            <a:r>
              <a:rPr b="0" lang="en-US" sz="1200" strike="noStrike" u="none">
                <a:solidFill>
                  <a:srgbClr val="000000"/>
                </a:solidFill>
                <a:effectLst/>
                <a:uFillTx/>
                <a:latin typeface="Arial"/>
              </a:rPr>
              <a:t>(GSM, CDMA)</a:t>
            </a:r>
            <a:endParaRPr b="0" lang="en-US" sz="1200" strike="noStrike" u="none">
              <a:solidFill>
                <a:srgbClr val="000000"/>
              </a:solidFill>
              <a:effectLst/>
              <a:uFillTx/>
              <a:latin typeface="Arial"/>
            </a:endParaRPr>
          </a:p>
          <a:p>
            <a:pPr>
              <a:spcAft>
                <a:spcPts val="7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Satellite</a:t>
            </a:r>
            <a:endParaRPr b="0" lang="en-US" sz="1200" strike="noStrike" u="none">
              <a:solidFill>
                <a:srgbClr val="000000"/>
              </a:solidFill>
              <a:effectLst/>
              <a:uFillTx/>
              <a:latin typeface="Arial"/>
            </a:endParaRPr>
          </a:p>
        </p:txBody>
      </p:sp>
      <p:sp>
        <p:nvSpPr>
          <p:cNvPr id="210" name=""/>
          <p:cNvSpPr/>
          <p:nvPr/>
        </p:nvSpPr>
        <p:spPr>
          <a:xfrm>
            <a:off x="4341960" y="5529240"/>
            <a:ext cx="245880" cy="380880"/>
          </a:xfrm>
          <a:custGeom>
            <a:avLst/>
            <a:gdLst/>
            <a:ahLst/>
            <a:rect l="l" t="t" r="r" b="b"/>
            <a:pathLst>
              <a:path w="148" h="512">
                <a:moveTo>
                  <a:pt x="148" y="0"/>
                </a:moveTo>
                <a:lnTo>
                  <a:pt x="0" y="0"/>
                </a:lnTo>
                <a:lnTo>
                  <a:pt x="0" y="512"/>
                </a:lnTo>
                <a:lnTo>
                  <a:pt x="148" y="512"/>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211" name=""/>
          <p:cNvSpPr/>
          <p:nvPr/>
        </p:nvSpPr>
        <p:spPr>
          <a:xfrm>
            <a:off x="4097160" y="5722920"/>
            <a:ext cx="244800" cy="4680"/>
          </a:xfrm>
          <a:prstGeom prst="line">
            <a:avLst/>
          </a:prstGeom>
          <a:ln w="2844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Arial"/>
            </a:endParaRPr>
          </a:p>
        </p:txBody>
      </p:sp>
      <p:sp>
        <p:nvSpPr>
          <p:cNvPr id="212" name=""/>
          <p:cNvSpPr/>
          <p:nvPr/>
        </p:nvSpPr>
        <p:spPr>
          <a:xfrm>
            <a:off x="1440000" y="1230480"/>
            <a:ext cx="133668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 . .</a:t>
            </a:r>
            <a:endParaRPr b="0" lang="en-US" sz="1200" strike="noStrike" u="none">
              <a:solidFill>
                <a:srgbClr val="000000"/>
              </a:solidFill>
              <a:effectLst/>
              <a:uFillTx/>
              <a:latin typeface="Arial"/>
            </a:endParaRPr>
          </a:p>
        </p:txBody>
      </p:sp>
      <p:sp>
        <p:nvSpPr>
          <p:cNvPr id="213" name=""/>
          <p:cNvSpPr/>
          <p:nvPr/>
        </p:nvSpPr>
        <p:spPr>
          <a:xfrm>
            <a:off x="3235680" y="2906640"/>
            <a:ext cx="585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Wireless</a:t>
            </a:r>
            <a:endParaRPr b="0" lang="en-US" sz="1200" strike="noStrike" u="none">
              <a:solidFill>
                <a:srgbClr val="000000"/>
              </a:solidFill>
              <a:effectLst/>
              <a:uFillTx/>
              <a:latin typeface="Arial"/>
            </a:endParaRPr>
          </a:p>
        </p:txBody>
      </p:sp>
      <p:sp>
        <p:nvSpPr>
          <p:cNvPr id="214" name=""/>
          <p:cNvSpPr/>
          <p:nvPr/>
        </p:nvSpPr>
        <p:spPr>
          <a:xfrm>
            <a:off x="7139520" y="3106800"/>
            <a:ext cx="585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Wireless</a:t>
            </a:r>
            <a:endParaRPr b="0" lang="en-US" sz="1200" strike="noStrike" u="none">
              <a:solidFill>
                <a:srgbClr val="000000"/>
              </a:solidFill>
              <a:effectLst/>
              <a:uFillTx/>
              <a:latin typeface="Arial"/>
            </a:endParaRPr>
          </a:p>
        </p:txBody>
      </p:sp>
      <p:sp>
        <p:nvSpPr>
          <p:cNvPr id="215" name=""/>
          <p:cNvSpPr/>
          <p:nvPr/>
        </p:nvSpPr>
        <p:spPr>
          <a:xfrm>
            <a:off x="3095640" y="1568520"/>
            <a:ext cx="5729400" cy="533160"/>
          </a:xfrm>
          <a:prstGeom prst="rect">
            <a:avLst/>
          </a:prstGeom>
          <a:noFill/>
          <a:ln w="1260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6" name=""/>
          <p:cNvSpPr/>
          <p:nvPr/>
        </p:nvSpPr>
        <p:spPr>
          <a:xfrm>
            <a:off x="4611960" y="3809880"/>
            <a:ext cx="720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100baseT </a:t>
            </a:r>
            <a:endParaRPr b="0" lang="en-US" sz="1200" strike="noStrike" u="none">
              <a:solidFill>
                <a:srgbClr val="000000"/>
              </a:solidFill>
              <a:effectLst/>
              <a:uFillTx/>
              <a:latin typeface="Arial"/>
            </a:endParaRPr>
          </a:p>
        </p:txBody>
      </p:sp>
      <p:sp>
        <p:nvSpPr>
          <p:cNvPr id="217" name=""/>
          <p:cNvSpPr/>
          <p:nvPr/>
        </p:nvSpPr>
        <p:spPr>
          <a:xfrm>
            <a:off x="4612320" y="4187880"/>
            <a:ext cx="483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Gigabit</a:t>
            </a:r>
            <a:endParaRPr b="0" lang="en-US" sz="1200" strike="noStrike" u="none">
              <a:solidFill>
                <a:srgbClr val="000000"/>
              </a:solidFill>
              <a:effectLst/>
              <a:uFillTx/>
              <a:latin typeface="Arial"/>
            </a:endParaRPr>
          </a:p>
        </p:txBody>
      </p:sp>
      <p:sp>
        <p:nvSpPr>
          <p:cNvPr id="218" name=""/>
          <p:cNvSpPr/>
          <p:nvPr/>
        </p:nvSpPr>
        <p:spPr>
          <a:xfrm>
            <a:off x="3235680" y="5649840"/>
            <a:ext cx="585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Wireless</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A3FF77B2-6D95-4DD6-8D23-784FE6C9786B}"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390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2000-04-04T11:05:05Z</dcterms:created>
  <dc:creator>Mary Beck</dc:creator>
  <dc:description/>
  <dc:language>en-US</dc:language>
  <cp:lastModifiedBy>Sara Davidson</cp:lastModifiedBy>
  <cp:lastPrinted>2000-04-05T11:51:41Z</cp:lastPrinted>
  <dcterms:modified xsi:type="dcterms:W3CDTF">2000-04-13T11:21:19Z</dcterms:modified>
  <cp:revision>60</cp:revision>
  <dc:subject/>
  <dc:title>Communications and  E-Commerce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enx102/1217/00404mb.ppt</vt:lpwstr>
  </property>
  <property fmtid="{D5CDD505-2E9C-101B-9397-08002B2CF9AE}" pid="3" name="DocIDPosition">
    <vt:r8>0</vt:r8>
  </property>
  <property fmtid="{D5CDD505-2E9C-101B-9397-08002B2CF9AE}" pid="4" name="DocIDinSlide">
    <vt:bool>1</vt:bool>
  </property>
  <property fmtid="{D5CDD505-2E9C-101B-9397-08002B2CF9AE}" pid="5" name="DocIDinTitle">
    <vt:bool>1</vt:bool>
  </property>
  <property fmtid="{D5CDD505-2E9C-101B-9397-08002B2CF9AE}" pid="6" name="Universal Objects">
    <vt:bool>1</vt:bool>
  </property>
</Properties>
</file>