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emf" ContentType="image/x-e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32600" cy="91614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166972D-F832-4D55-9A35-3BBCE30046B3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FB494BE-4708-4B15-9041-30BA93201DEC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F3DADFF-9003-4B07-97AE-2C77D1A2C6A4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0000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685440" y="64008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4343400" y="6400440"/>
            <a:ext cx="45720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01B3490-8109-492E-A365-E158B8492118}" type="slidenum"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subTitle"/>
          </p:nvPr>
        </p:nvSpPr>
        <p:spPr>
          <a:xfrm>
            <a:off x="1294920" y="2057040"/>
            <a:ext cx="6629400" cy="38098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ff99"/>
                </a:solidFill>
                <a:effectLst/>
                <a:uFillTx/>
                <a:latin typeface="Arial"/>
              </a:rPr>
              <a:t>Presented by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99"/>
                </a:solidFill>
                <a:effectLst/>
                <a:uFillTx/>
                <a:latin typeface="Arial"/>
              </a:rPr>
              <a:t>Vince Kaminski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99"/>
                </a:solidFill>
                <a:effectLst/>
                <a:uFillTx/>
                <a:latin typeface="Arial"/>
              </a:rPr>
              <a:t>Enron Research Group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 October 2000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1600200" y="762120"/>
            <a:ext cx="5943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Basket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838080" y="304920"/>
            <a:ext cx="7477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Basket Option: Definition 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62120" y="1905120"/>
            <a:ext cx="784836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0464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Options on a composite commodity, defined as a (weighted) sum of prices of two or more commodities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0464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Options used to manage risks of entities with exposure to prices of multiple commodities.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Examples: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65160" indent="-27612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producer of of natural gas and crude oil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65160" indent="-27612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power plant operator using natural gas and residual fuel oil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H="1">
            <a:off x="476280" y="121932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Basket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35EE999-E898-49F2-9F72-9C6C7B8998B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762120" y="228600"/>
            <a:ext cx="746748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Basket Option: Economic Rationale (Producer) 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H="1">
            <a:off x="457200" y="152388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209680" y="2895480"/>
            <a:ext cx="6477120" cy="3124440"/>
          </a:xfrm>
          <a:prstGeom prst="rect">
            <a:avLst/>
          </a:prstGeom>
          <a:solidFill>
            <a:srgbClr val="ff99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410080" y="2895480"/>
            <a:ext cx="0" cy="31244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209680" y="4419720"/>
            <a:ext cx="647712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724280" y="1600200"/>
            <a:ext cx="1920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Crude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30040" y="3809880"/>
            <a:ext cx="1756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Natural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Gas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029200" y="419112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974320" y="2131920"/>
            <a:ext cx="80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High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156360" y="17938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631560" y="2055960"/>
            <a:ext cx="739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Low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221840" y="3198960"/>
            <a:ext cx="80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High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221480" y="5027760"/>
            <a:ext cx="739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Low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410080" y="4419720"/>
            <a:ext cx="3276720" cy="1600200"/>
          </a:xfrm>
          <a:prstGeom prst="rect">
            <a:avLst/>
          </a:prstGeom>
          <a:solidFill>
            <a:srgbClr val="ff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DANGER ZONE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Basket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2E6EF91-DCAF-4973-935C-08E7FAE18EC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1295280" y="304920"/>
            <a:ext cx="69343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Basket Options: Valuation 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09480" y="1676520"/>
            <a:ext cx="7696440" cy="375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Valuation of basket options. One approach is to assume that a basket price follows a lognormal  distribution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This assumption represents an approximation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One can derive the volatility of a composite price from the volatilities of the underlying prices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57168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composite volatility is derived from the volatilities of the underlying prices and their returns correlation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H="1">
            <a:off x="476280" y="121932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9" name=""/>
              <p:cNvSpPr txBox="1"/>
              <p:nvPr/>
            </p:nvSpPr>
            <p:spPr>
              <a:xfrm>
                <a:off x="1219320" y="5410080"/>
                <a:ext cx="6705360" cy="9144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σ</m:t>
                        </m:r>
                      </m:e>
                      <m:sub>
                        <m:sSub>
                          <m:e>
                            <m:r>
                              <m:t xml:space="preserve">F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+</m:t>
                        </m:r>
                        <m:sSub>
                          <m:e>
                            <m:r>
                              <m:t xml:space="preserve">F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</m:sub>
                    </m:sSub>
                    <m:r>
                      <m:t xml:space="preserve">=</m:t>
                    </m:r>
                    <m:f>
                      <m:num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ln</m:t>
                            </m:r>
                            <m:r>
                              <m:t xml:space="preserve">[</m:t>
                            </m:r>
                            <m:sSubSup>
                              <m:e>
                                <m:r>
                                  <m:t xml:space="preserve">F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  <m:sup>
                                <m:r>
                                  <m:t xml:space="preserve">2</m:t>
                                </m:r>
                              </m:sup>
                            </m:sSubSup>
                            <m:sSup>
                              <m:e>
                                <m:r>
                                  <m:t xml:space="preserve">e</m:t>
                                </m:r>
                              </m:e>
                              <m:sup>
                                <m:sSub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b>
                                    <m:r>
                                      <m:t xml:space="preserve">1</m:t>
                                    </m:r>
                                  </m:sub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bSup>
                                <m:r>
                                  <m:t xml:space="preserve">t</m:t>
                                </m:r>
                              </m:sup>
                            </m:sSup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  <m:sSub>
                              <m:e>
                                <m:r>
                                  <m:t xml:space="preserve">F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  <m:sSub>
                              <m:e>
                                <m:r>
                                  <m:t xml:space="preserve">F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  <m:sSup>
                              <m:e>
                                <m:r>
                                  <m:t xml:space="preserve">e</m:t>
                                </m:r>
                              </m:e>
                              <m:sup>
                                <m:sSub>
                                  <m:e>
                                    <m:r>
                                      <m:rPr>
                                        <m:lit/>
                                        <m:nor/>
                                      </m:rPr>
                                      <m:t xml:space="preserve">ρσ</m:t>
                                    </m:r>
                                  </m:e>
                                  <m:sub>
                                    <m:r>
                                      <m:t xml:space="preserve">1</m:t>
                                    </m:r>
                                  </m:sub>
                                </m:sSub>
                                <m:sSub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b>
                                    <m:r>
                                      <m:t xml:space="preserve">2</m:t>
                                    </m:r>
                                  </m:sub>
                                </m:sSub>
                                <m:r>
                                  <m:t xml:space="preserve">t</m:t>
                                </m:r>
                              </m:sup>
                            </m:sSup>
                            <m:r>
                              <m:t xml:space="preserve">+</m:t>
                            </m:r>
                            <m:sSubSup>
                              <m:e>
                                <m:r>
                                  <m:t xml:space="preserve">F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  <m:sup>
                                <m:r>
                                  <m:t xml:space="preserve">2</m:t>
                                </m:r>
                              </m:sup>
                            </m:sSubSup>
                            <m:sSup>
                              <m:e>
                                <m:r>
                                  <m:t xml:space="preserve">e</m:t>
                                </m:r>
                              </m:e>
                              <m:sup>
                                <m:sSub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b>
                                    <m:r>
                                      <m:t xml:space="preserve">2</m:t>
                                    </m:r>
                                  </m:sub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bSup>
                                <m:r>
                                  <m:t xml:space="preserve">t</m:t>
                                </m:r>
                              </m:sup>
                            </m:sSup>
                            <m:r>
                              <m:t xml:space="preserve">]</m:t>
                            </m:r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ln</m:t>
                            </m:r>
                            <m:r>
                              <m:t xml:space="preserve">[</m:t>
                            </m:r>
                            <m:sSub>
                              <m:e>
                                <m:r>
                                  <m:t xml:space="preserve">F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  <m:r>
                              <m:t xml:space="preserve">+</m:t>
                            </m:r>
                            <m:sSub>
                              <m:e>
                                <m:r>
                                  <m:t xml:space="preserve">F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  <m:r>
                              <m:t xml:space="preserve">]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den>
                    </m:f>
                  </m:oMath>
                </a14:m>
              </a:p>
            </p:txBody>
          </p:sp>
        </mc:Choice>
        <mc:Fallback>
          <p:sp>
            <p:nvSpPr>
              <p:cNvPr id="29" name=""/>
              <p:cNvSpPr txBox="1"/>
              <p:nvPr/>
            </p:nvSpPr>
            <p:spPr>
              <a:xfrm>
                <a:off x="1219320" y="5410080"/>
                <a:ext cx="6705360" cy="9144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Basket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9602071-489C-47C7-8BD3-3E456B1D6FB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762120" y="228600"/>
            <a:ext cx="746748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Basket Options: Alternative Valuation Techniques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066680" y="2133720"/>
            <a:ext cx="716292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M. Rubinstein (1994) proposed a bivariate binomial lattice for 2-commodity baskets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Gentle (1993) used geometric average approximation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One can always use Monte Carlo approach (when everything else fails)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H="1">
            <a:off x="476280" y="121932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Basket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A1A875B-5417-4158-93B2-8F3D20093085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1995-10-27T15:29:38Z</dcterms:created>
  <dc:creator>EGS LAN MGR</dc:creator>
  <dc:description/>
  <dc:language>en-US</dc:language>
  <cp:lastModifiedBy>adupont</cp:lastModifiedBy>
  <cp:lastPrinted>1995-11-02T11:55:12Z</cp:lastPrinted>
  <dcterms:modified xsi:type="dcterms:W3CDTF">2000-10-23T12:06:59Z</dcterms:modified>
  <cp:revision>47</cp:revision>
  <dc:subject/>
  <dc:title>Other Exotic Options</dc:title>
</cp:coreProperties>
</file>