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E19137B-9D12-4A5D-8199-3838D7394C7D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B119603-4884-4A05-9131-AE6193DCF597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ECE8063-605F-4194-B038-4F1816831280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299440" y="5987880"/>
            <a:ext cx="690480" cy="694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3"/>
          <p:cNvSpPr>
            <a:spLocks noGrp="1"/>
          </p:cNvSpPr>
          <p:nvPr>
            <p:ph type="ftr" idx="1"/>
          </p:nvPr>
        </p:nvSpPr>
        <p:spPr>
          <a:xfrm>
            <a:off x="761760" y="61722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2"/>
          </p:nvPr>
        </p:nvSpPr>
        <p:spPr>
          <a:xfrm>
            <a:off x="4343400" y="6248520"/>
            <a:ext cx="5335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6D07BC5-F838-4331-8CCA-FCCFFFB9980F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930320" y="952200"/>
            <a:ext cx="5321520" cy="863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Barrier Options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1219320" y="2793600"/>
            <a:ext cx="6705360" cy="3149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Presented by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200"/>
            </a:br>
            <a:r>
              <a:rPr b="1" lang="en-US" sz="2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P. V. Krishnarao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Enron Research Group</a:t>
            </a:r>
            <a:br>
              <a:rPr sz="2000"/>
            </a:br>
            <a:endParaRPr b="0" lang="en-US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Houston, Texas</a:t>
            </a:r>
            <a:br>
              <a:rPr sz="2400"/>
            </a:b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25 October, 2000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"/>
          <p:cNvSpPr/>
          <p:nvPr/>
        </p:nvSpPr>
        <p:spPr>
          <a:xfrm>
            <a:off x="533520" y="152280"/>
            <a:ext cx="8076960" cy="84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Barrier Options:  Put/Call Symmetry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28600" y="1219320"/>
            <a:ext cx="8686800" cy="627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Modify the expression for d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, keeping in mind that F = B, K = B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2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/ K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In(F/K) + 0.5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(T - t)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=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Aft>
                <a:spcPts val="624"/>
              </a:spcAft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T - 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In(        ) + 0.5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(T - t)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=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1874"/>
              </a:spcBef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(1/(        )) + 0.5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(T - t)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=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1500"/>
              </a:spcBef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-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+ 0.5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(T - t)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 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T - 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1874"/>
              </a:spcBef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-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In(       ) + 0.5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(T - t)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 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 flipV="1">
            <a:off x="685800" y="1066320"/>
            <a:ext cx="793764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048120" y="2133720"/>
            <a:ext cx="259056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flipH="1">
            <a:off x="4038480" y="2209680"/>
            <a:ext cx="76320" cy="3812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flipH="1" flipV="1">
            <a:off x="3962160" y="2438280"/>
            <a:ext cx="75960" cy="1526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048120" y="3124080"/>
            <a:ext cx="259056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429000" y="2742120"/>
            <a:ext cx="723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B </a:t>
            </a:r>
            <a:r>
              <a:rPr b="0" lang="en-US" sz="1200" strike="noStrike" u="none" baseline="30000">
                <a:solidFill>
                  <a:srgbClr val="ffffff"/>
                </a:solidFill>
                <a:effectLst/>
                <a:uFillTx/>
                <a:latin typeface="Arial Black"/>
              </a:rPr>
              <a:t>2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 1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K   B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505320" y="2971800"/>
            <a:ext cx="3808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038480" y="3200400"/>
            <a:ext cx="6858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H="1">
            <a:off x="3962160" y="3200400"/>
            <a:ext cx="75960" cy="3808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H="1" flipV="1">
            <a:off x="3886200" y="3428640"/>
            <a:ext cx="7632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114800" y="2209680"/>
            <a:ext cx="7621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733920" y="3732840"/>
            <a:ext cx="582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B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B</a:t>
            </a:r>
            <a:r>
              <a:rPr b="0" lang="en-US" sz="1200" strike="noStrike" u="none" baseline="30000">
                <a:solidFill>
                  <a:srgbClr val="ffffff"/>
                </a:solidFill>
                <a:effectLst/>
                <a:uFillTx/>
                <a:latin typeface="Arial Black"/>
              </a:rPr>
              <a:t>2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/K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809880" y="3962520"/>
            <a:ext cx="38124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086280" y="4114800"/>
            <a:ext cx="31240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4102200" y="4191120"/>
            <a:ext cx="6858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 flipH="1">
            <a:off x="4038480" y="4191120"/>
            <a:ext cx="76320" cy="3808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 flipH="1" flipV="1">
            <a:off x="3962160" y="4419360"/>
            <a:ext cx="7596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3435840" y="4704840"/>
            <a:ext cx="527400" cy="49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B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B</a:t>
            </a:r>
            <a:r>
              <a:rPr b="0" lang="en-US" sz="1200" strike="noStrike" u="none" baseline="30000">
                <a:solidFill>
                  <a:srgbClr val="ffffff"/>
                </a:solidFill>
                <a:effectLst/>
                <a:uFillTx/>
                <a:latin typeface="Arial Black"/>
              </a:rPr>
              <a:t>2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/K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895480" y="5181480"/>
            <a:ext cx="30481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038480" y="5257800"/>
            <a:ext cx="6858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flipH="1">
            <a:off x="3962160" y="5257800"/>
            <a:ext cx="75960" cy="3808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 flipH="1" flipV="1">
            <a:off x="3886200" y="5486040"/>
            <a:ext cx="7632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3383640" y="3183480"/>
            <a:ext cx="1295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T - 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3426480" y="4190040"/>
            <a:ext cx="1295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T - 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505320" y="4952880"/>
            <a:ext cx="3808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3359520" y="5636880"/>
            <a:ext cx="527400" cy="49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B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B</a:t>
            </a:r>
            <a:r>
              <a:rPr b="0" lang="en-US" sz="1200" strike="noStrike" u="none" baseline="30000">
                <a:solidFill>
                  <a:srgbClr val="ffffff"/>
                </a:solidFill>
                <a:effectLst/>
                <a:uFillTx/>
                <a:latin typeface="Arial Black"/>
              </a:rPr>
              <a:t>2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/K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3429000" y="5867280"/>
            <a:ext cx="3808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3579840" y="6171120"/>
            <a:ext cx="1154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T - 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2895480" y="6095880"/>
            <a:ext cx="30481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038480" y="6172200"/>
            <a:ext cx="6858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 flipH="1">
            <a:off x="3962160" y="6172200"/>
            <a:ext cx="75960" cy="3808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 flipH="1" flipV="1">
            <a:off x="3886200" y="6400440"/>
            <a:ext cx="7632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Barrier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D2C11CA-8EC4-41DC-8A41-55FAAC924E9C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"/>
          <p:cNvSpPr/>
          <p:nvPr/>
        </p:nvSpPr>
        <p:spPr>
          <a:xfrm>
            <a:off x="533520" y="152280"/>
            <a:ext cx="8076960" cy="9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Barrier Options:  Put/Call Symmetry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457200" y="1295280"/>
            <a:ext cx="8153280" cy="543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General case of the put/call symmetry for options on forwards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under the condition     K</a:t>
            </a:r>
            <a:r>
              <a:rPr b="1" lang="en-US" sz="16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c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</a:t>
            </a:r>
            <a:r>
              <a:rPr b="1" lang="en-US" sz="16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p  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= F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i.e. the geometric average of the strike prices of the call and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put is equal to the forward price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</a:t>
            </a:r>
            <a:r>
              <a:rPr b="1" lang="en-US" sz="16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p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strike price of the put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</a:t>
            </a:r>
            <a:r>
              <a:rPr b="1" lang="en-US" sz="16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c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strike price of the call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PCP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reminder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C(@K) = (F - K)B + P(@K)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price of a pure discount bond paying $1 at time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 (as of time t)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flipV="1">
            <a:off x="685800" y="114300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3657600" y="2514600"/>
            <a:ext cx="6094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3048120" y="1689120"/>
            <a:ext cx="2514600" cy="73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75000"/>
              </a:lnSpc>
              <a:tabLst>
                <a:tab algn="l" pos="0"/>
                <a:tab algn="l" pos="749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C(@K)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  P(@K)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tabLst>
                <a:tab algn="l" pos="0"/>
                <a:tab algn="l" pos="749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K</a:t>
            </a:r>
            <a:r>
              <a:rPr b="1" lang="en-US" sz="18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c</a:t>
            </a:r>
            <a:r>
              <a:rPr b="1" lang="en-US" sz="18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                  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</a:t>
            </a:r>
            <a:r>
              <a:rPr b="1" lang="en-US" sz="18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p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flipH="1">
            <a:off x="3581280" y="2514600"/>
            <a:ext cx="76320" cy="3808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flipH="1" flipV="1">
            <a:off x="3504960" y="2742840"/>
            <a:ext cx="7596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3124080" y="1981080"/>
            <a:ext cx="7621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495680" y="1981080"/>
            <a:ext cx="7621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3124080" y="2057400"/>
            <a:ext cx="60984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 flipH="1">
            <a:off x="3047760" y="2057400"/>
            <a:ext cx="75960" cy="228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 flipH="1" flipV="1">
            <a:off x="2971800" y="2133360"/>
            <a:ext cx="7632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4572000" y="2057400"/>
            <a:ext cx="60948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 flipH="1">
            <a:off x="4495680" y="2057400"/>
            <a:ext cx="76320" cy="2286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 flipH="1" flipV="1">
            <a:off x="4419360" y="2133360"/>
            <a:ext cx="75960" cy="15228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Barrier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021DABE-B9ED-4A96-9195-8D7024E341C2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"/>
          <p:cNvSpPr/>
          <p:nvPr/>
        </p:nvSpPr>
        <p:spPr>
          <a:xfrm>
            <a:off x="1601280" y="304920"/>
            <a:ext cx="599832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Barrier Options:  Valuation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 flipV="1">
            <a:off x="609480" y="160020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1127160" y="2206800"/>
            <a:ext cx="183960" cy="42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685800" y="2209680"/>
            <a:ext cx="7696080" cy="36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Barrier options have lower value than the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corresponding European options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Why?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–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They offer less protection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–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For example, an option may be knocked-out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fail to offer protection when the correspondin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European option would have a positive payoff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The price is a strong marketing point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Barrier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3CBC36A-AF8D-4185-ADC5-FA2EBBCBC09B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"/>
          <p:cNvSpPr/>
          <p:nvPr/>
        </p:nvSpPr>
        <p:spPr>
          <a:xfrm>
            <a:off x="1408680" y="255600"/>
            <a:ext cx="63849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Barrier Options:  Dangers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 flipV="1">
            <a:off x="609480" y="114300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1127160" y="2206800"/>
            <a:ext cx="183960" cy="42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1219320" y="2209680"/>
            <a:ext cx="6705360" cy="302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Barrier options are vulnerable to 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manipulation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Hedging of barrier options may be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quite complicated.  They represent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huge delta and especially huge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gamma risk.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Barrier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95B03DF-8995-4B60-BC41-5A0FE26F2CDD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"/>
          <p:cNvSpPr/>
          <p:nvPr/>
        </p:nvSpPr>
        <p:spPr>
          <a:xfrm>
            <a:off x="762120" y="304920"/>
            <a:ext cx="761976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Delta of a Knock-Out Put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 flipV="1">
            <a:off x="609480" y="114300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380880" y="1447920"/>
            <a:ext cx="8458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Strike = $2, Barrier Price = $2.30, Volatility = 20%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Barrier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BCFF8F1-9A50-4F9E-8C08-A9DEF3768DC2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"/>
          <p:cNvSpPr/>
          <p:nvPr/>
        </p:nvSpPr>
        <p:spPr>
          <a:xfrm>
            <a:off x="609480" y="304920"/>
            <a:ext cx="7925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Gamma of a Knock-Out Put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 flipV="1">
            <a:off x="609480" y="114300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380880" y="1447920"/>
            <a:ext cx="8458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Strike = $2, Barrier Price = $2.30, Volatility = 20%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Barrier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6DCB1BD-9757-46CB-8910-1CDF2845307E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"/>
          <p:cNvSpPr/>
          <p:nvPr/>
        </p:nvSpPr>
        <p:spPr>
          <a:xfrm>
            <a:off x="533520" y="152280"/>
            <a:ext cx="8076960" cy="99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Barrier Options: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Discrete vs. Continuous Monitoring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 flipV="1">
            <a:off x="609480" y="1294920"/>
            <a:ext cx="793764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685800" y="1371600"/>
            <a:ext cx="7696080" cy="501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The analytical formulas apply to the 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continuous monitoring case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650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In practice only, discrete monitoring is viable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650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Note:  Define the knock-in and/or knock-out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provisions of the contract very carefully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650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No closed-form formula for the discrete case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650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The premium for a continuously monitored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knock-out barrier option cannot exceed the 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premium for the corresponding discrete type 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option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650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The reverse is true for the knock-in barrier 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option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Barrier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F28966E-B9C2-407F-B831-7F6C3EFA91AC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"/>
          <p:cNvSpPr/>
          <p:nvPr/>
        </p:nvSpPr>
        <p:spPr>
          <a:xfrm>
            <a:off x="533520" y="152280"/>
            <a:ext cx="807696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Homework: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Pricing a Barrier Option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 flipV="1">
            <a:off x="609480" y="160020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685800" y="2666880"/>
            <a:ext cx="7696080" cy="237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85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Calculate the value of a down-and-out call 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option on January 1997 crude oil futures 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contract</a:t>
            </a: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 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currently tradig at $17/Bbl.  The 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option is struck at the money and expires in exactly one year or whenever the futures contract crosses $15/Bbl.  Assume a constant volatility of 20% per annum for the futures contract and a risk-free rate of 5% per annum.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Barrier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78660D8-C889-45CC-B3AF-F48CD3A9D1AA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"/>
          <p:cNvSpPr/>
          <p:nvPr/>
        </p:nvSpPr>
        <p:spPr>
          <a:xfrm>
            <a:off x="533520" y="533520"/>
            <a:ext cx="8076960" cy="94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Barrier Options: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Discrete vs. Continuous Monitoring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 flipV="1">
            <a:off x="609480" y="182880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708120" y="2583000"/>
            <a:ext cx="7826400" cy="328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The analytical formulas apply to the 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continuous monitorig case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In practice only, discrete monitoring is viable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Note:  Define the knock-in and/or knock-out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provisions of the contract very carefully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No closed-form formula for the discrete case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Barrier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CBB26C2-918E-42B9-9589-56F2FEC278AE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2269440" y="341280"/>
            <a:ext cx="3903120" cy="125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Barrier Options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Outline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633680" y="2419200"/>
            <a:ext cx="5975280" cy="348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0040" indent="-230040"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Definition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Types of Barriers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Valuation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Uses and Dangers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Hedging:  Delta &amp; Gamma Risk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Discrete vs. Continuous Monitoring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63504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flipV="1">
            <a:off x="609480" y="1650600"/>
            <a:ext cx="7937640" cy="1800"/>
          </a:xfrm>
          <a:prstGeom prst="line">
            <a:avLst/>
          </a:prstGeom>
          <a:ln w="25560">
            <a:solidFill>
              <a:srgbClr val="00ff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Barrier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D45775D-9149-49FB-9ED2-358D3D59146A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1199520" y="266760"/>
            <a:ext cx="66938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Barrier Options:  Definition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922320" y="1512720"/>
            <a:ext cx="7350120" cy="460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tabLst>
                <a:tab algn="l" pos="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Options with a standard payoff structure;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Hockey Stick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925"/>
              </a:spcBef>
              <a:tabLst>
                <a:tab algn="l" pos="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Path dependence:  These options come to life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(knock-ins) or are extinguished (knock-outs)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when the price of the underlying touches a 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certain level (barrier)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925"/>
              </a:spcBef>
              <a:tabLst>
                <a:tab algn="l" pos="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barrier may be below or above the current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(F&lt;B or F&gt;B)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925"/>
              </a:spcBef>
              <a:tabLst>
                <a:tab algn="l" pos="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Possible combinations of path dependence and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barrier location span an entire family of barrier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options (down-and-in, up-and-out, etc.)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635040" y="1066320"/>
            <a:ext cx="793764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Barrier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D4272CE-8980-4B5E-A825-270AB8A9130B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934920" y="320760"/>
            <a:ext cx="7751880" cy="113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Barrier Options:  Definition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(Continued)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69960" y="2422440"/>
            <a:ext cx="7792920" cy="312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An option which is knocked-out (or fails to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be knocked-in) may pay a rebate at maturity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or when extinguished.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A barrier may be defined in terms of another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price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0" lang="en-US" sz="22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Cross barrier options are increasingly popular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with producers.  An example:  fall in interest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rates triggers an interest rate option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V="1">
            <a:off x="622440" y="1574280"/>
            <a:ext cx="793728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Barrier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B29A9A6-A9C4-4BD6-9EB2-282F67469715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1474560" y="228600"/>
            <a:ext cx="62773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Barrier Options:  Illustration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Down-and-In Call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flipV="1">
            <a:off x="990720" y="2286000"/>
            <a:ext cx="0" cy="306072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990720" y="5334120"/>
            <a:ext cx="6470640" cy="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H="1" flipV="1" rot="5374200">
            <a:off x="1939680" y="2205360"/>
            <a:ext cx="454680" cy="61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t" anchorCtr="1" vert="eaVer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33cc"/>
                </a:solidFill>
                <a:effectLst/>
                <a:uFillTx/>
                <a:latin typeface="Arial Rounded MT Bold"/>
              </a:rPr>
              <a:t>Price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990720" y="4495680"/>
            <a:ext cx="6192720" cy="0"/>
          </a:xfrm>
          <a:prstGeom prst="line">
            <a:avLst/>
          </a:prstGeom>
          <a:ln w="28440">
            <a:solidFill>
              <a:srgbClr val="66ff99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248520" y="3429000"/>
            <a:ext cx="0" cy="677880"/>
          </a:xfrm>
          <a:prstGeom prst="line">
            <a:avLst/>
          </a:prstGeom>
          <a:ln w="28440">
            <a:solidFill>
              <a:srgbClr val="ff9966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095880" y="5181480"/>
            <a:ext cx="0" cy="1526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945040" y="4873680"/>
            <a:ext cx="309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ff99"/>
                </a:solidFill>
                <a:effectLst/>
                <a:uFillTx/>
                <a:latin typeface="Arial Black"/>
              </a:rPr>
              <a:t>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732640" y="5459400"/>
            <a:ext cx="6310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33cc"/>
                </a:solidFill>
                <a:effectLst/>
                <a:uFillTx/>
                <a:latin typeface="Arial Rounded MT Bold"/>
              </a:rPr>
              <a:t>Time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flipV="1">
            <a:off x="533520" y="1523520"/>
            <a:ext cx="793728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990720" y="4114800"/>
            <a:ext cx="6172200" cy="0"/>
          </a:xfrm>
          <a:prstGeom prst="line">
            <a:avLst/>
          </a:prstGeom>
          <a:ln w="284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133720" y="5181480"/>
            <a:ext cx="0" cy="1526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981080" y="4800600"/>
            <a:ext cx="304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ff99"/>
                </a:solidFill>
                <a:effectLst/>
                <a:uFillTx/>
                <a:latin typeface="Arial Black"/>
              </a:rPr>
              <a:t>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238880" y="4343400"/>
            <a:ext cx="1082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33cc"/>
                </a:solidFill>
                <a:effectLst/>
                <a:uFillTx/>
                <a:latin typeface="Arial Black"/>
              </a:rPr>
              <a:t>Barrier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238880" y="3886200"/>
            <a:ext cx="1273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33cc"/>
                </a:solidFill>
                <a:effectLst/>
                <a:uFillTx/>
                <a:latin typeface="Arial Black"/>
              </a:rPr>
              <a:t>Strike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990720" y="5486400"/>
            <a:ext cx="4419360" cy="66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Path 1 - the option is knocked-in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Path 2 - the option expires worthless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Barrier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9DD4F24-3F3F-45C1-BA90-277FB2DC072A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"/>
          <p:cNvSpPr/>
          <p:nvPr/>
        </p:nvSpPr>
        <p:spPr>
          <a:xfrm>
            <a:off x="1474560" y="228600"/>
            <a:ext cx="62773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Barrier Options:  Illustration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Up-and-Out Put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990720" y="2286000"/>
            <a:ext cx="0" cy="306072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990720" y="5334120"/>
            <a:ext cx="6470640" cy="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H="1" flipV="1" rot="5374200">
            <a:off x="1360440" y="2142000"/>
            <a:ext cx="454680" cy="74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t" anchorCtr="1" vert="eaVer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33cc"/>
                </a:solidFill>
                <a:effectLst/>
                <a:uFillTx/>
                <a:latin typeface="Arial Black"/>
              </a:rPr>
              <a:t>Price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066680" y="3124080"/>
            <a:ext cx="6193080" cy="0"/>
          </a:xfrm>
          <a:prstGeom prst="line">
            <a:avLst/>
          </a:prstGeom>
          <a:ln w="28440">
            <a:solidFill>
              <a:srgbClr val="66ff99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172200" y="3962520"/>
            <a:ext cx="0" cy="609480"/>
          </a:xfrm>
          <a:prstGeom prst="line">
            <a:avLst/>
          </a:prstGeom>
          <a:ln w="12600">
            <a:solidFill>
              <a:srgbClr val="ff9966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095880" y="5181480"/>
            <a:ext cx="0" cy="1526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945040" y="4873680"/>
            <a:ext cx="309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ff99"/>
                </a:solidFill>
                <a:effectLst/>
                <a:uFillTx/>
                <a:latin typeface="Arial Black"/>
              </a:rPr>
              <a:t>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7545240" y="5167440"/>
            <a:ext cx="803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33cc"/>
                </a:solidFill>
                <a:effectLst/>
                <a:uFillTx/>
                <a:latin typeface="Arial Black"/>
              </a:rPr>
              <a:t>Time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533520" y="1676520"/>
            <a:ext cx="793728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990720" y="3962520"/>
            <a:ext cx="6172200" cy="0"/>
          </a:xfrm>
          <a:prstGeom prst="line">
            <a:avLst/>
          </a:prstGeom>
          <a:ln w="284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133720" y="5181480"/>
            <a:ext cx="0" cy="1526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981080" y="4800600"/>
            <a:ext cx="304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ff99"/>
                </a:solidFill>
                <a:effectLst/>
                <a:uFillTx/>
                <a:latin typeface="Arial Black"/>
              </a:rPr>
              <a:t>t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238880" y="2971800"/>
            <a:ext cx="1082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33cc"/>
                </a:solidFill>
                <a:effectLst/>
                <a:uFillTx/>
                <a:latin typeface="Arial Black"/>
              </a:rPr>
              <a:t>Barrier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7238880" y="3733920"/>
            <a:ext cx="1273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33cc"/>
                </a:solidFill>
                <a:effectLst/>
                <a:uFillTx/>
                <a:latin typeface="Arial Black"/>
              </a:rPr>
              <a:t>Strike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990720" y="5486400"/>
            <a:ext cx="4876560" cy="66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Path 1 - the option has a positive payoff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Path 2 - the option expires worthless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Barrier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B8342C2-8C1C-4EEC-94D4-030E1B4F1ED7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"/>
          <p:cNvSpPr/>
          <p:nvPr/>
        </p:nvSpPr>
        <p:spPr>
          <a:xfrm>
            <a:off x="1620360" y="353880"/>
            <a:ext cx="5998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Barrier Options:  Valuation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85800" y="1523880"/>
            <a:ext cx="7711920" cy="46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50000"/>
              </a:lnSpc>
              <a:tabLst>
                <a:tab algn="l" pos="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It is sufficient to price knock-ins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75000"/>
              </a:lnSpc>
              <a:tabLst>
                <a:tab algn="l" pos="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4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Why?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Knock-outs are priced by subtracting the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knock-in premium from the price of the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corresponding standard option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F&lt;B = &gt; long call = long up-and-in + long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up-and-out call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F&gt;B = &gt; long call = long down-and-in + long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down-and-out call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519120"/>
                <a:tab algn="l" pos="1038240"/>
                <a:tab algn="l" pos="1557360"/>
                <a:tab algn="l" pos="2076480"/>
                <a:tab algn="l" pos="2595600"/>
                <a:tab algn="l" pos="3114720"/>
                <a:tab algn="l" pos="3633840"/>
                <a:tab algn="l" pos="4152960"/>
                <a:tab algn="l" pos="4672080"/>
                <a:tab algn="l" pos="5191200"/>
                <a:tab algn="l" pos="5710320"/>
                <a:tab algn="l" pos="6229440"/>
                <a:tab algn="l" pos="6748560"/>
                <a:tab algn="l" pos="7267680"/>
                <a:tab algn="l" pos="7786800"/>
                <a:tab algn="l" pos="8305920"/>
                <a:tab algn="l" pos="8825040"/>
                <a:tab algn="l" pos="9344160"/>
                <a:tab algn="l" pos="9863280"/>
                <a:tab algn="l" pos="10382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All options have the same strike and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maturity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flipV="1">
            <a:off x="609480" y="121932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Barrier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B73D914-D3EA-4AF1-8AAD-533D43BC3E01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"/>
          <p:cNvSpPr/>
          <p:nvPr/>
        </p:nvSpPr>
        <p:spPr>
          <a:xfrm>
            <a:off x="1601280" y="380880"/>
            <a:ext cx="599832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Barrier Options:  Valuation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143000" y="1828800"/>
            <a:ext cx="7257960" cy="436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How?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–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Use replication argument and call/put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symmetry, call/put parity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Case B&lt;K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Use reflection principle.  When the underlying is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B, call struck at K has the same value as K/B puts struck at B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/K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Down-and-in Call = (K/B) Put (@B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/K)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Similar valuation approach may be used for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  <a:tab algn="l" pos="96012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other cases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V="1">
            <a:off x="609480" y="1676520"/>
            <a:ext cx="7937640" cy="144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Barrier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1F892F1-4169-4585-9C63-35ACC52C31F7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"/>
          <p:cNvSpPr/>
          <p:nvPr/>
        </p:nvSpPr>
        <p:spPr>
          <a:xfrm>
            <a:off x="533520" y="152280"/>
            <a:ext cx="80769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Barrier Options:  Put/Call Symmetry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066680" y="1066680"/>
            <a:ext cx="7210440" cy="94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 = exp[r(T - t)] [FN(d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 - KN(d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)]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457200"/>
                <a:tab algn="l" pos="577800"/>
                <a:tab algn="l" pos="722160"/>
                <a:tab algn="l" pos="866880"/>
                <a:tab algn="l" pos="1011240"/>
                <a:tab algn="l" pos="1155600"/>
                <a:tab algn="l" pos="1300320"/>
                <a:tab algn="l" pos="1444680"/>
                <a:tab algn="l" pos="1589040"/>
                <a:tab algn="l" pos="1733400"/>
                <a:tab algn="l" pos="1878120"/>
                <a:tab algn="l" pos="2022480"/>
                <a:tab algn="l" pos="2166840"/>
                <a:tab algn="l" pos="2311560"/>
                <a:tab algn="l" pos="2455920"/>
                <a:tab algn="l" pos="2600280"/>
                <a:tab algn="l" pos="2744640"/>
                <a:tab algn="l" pos="2889360"/>
                <a:tab algn="l" pos="3033720"/>
                <a:tab algn="l" pos="3178080"/>
                <a:tab algn="l" pos="33228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 = exp[r(T - t)] [-FN(-d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 + KN(-d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)]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609480" y="837720"/>
            <a:ext cx="7937640" cy="1800"/>
          </a:xfrm>
          <a:prstGeom prst="line">
            <a:avLst/>
          </a:prstGeom>
          <a:ln w="255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286000" y="2057400"/>
            <a:ext cx="3733920" cy="60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In (F/K) + (T - t)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- d</a:t>
            </a:r>
            <a:r>
              <a:rPr b="0" lang="en-US" sz="2000" strike="noStrike" u="none" baseline="-25000">
                <a:solidFill>
                  <a:srgbClr val="ffffff"/>
                </a:solidFill>
                <a:effectLst/>
                <a:uFillTx/>
                <a:latin typeface="Arial Black"/>
              </a:rPr>
              <a:t>1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 =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429000" y="2590920"/>
            <a:ext cx="1523880" cy="73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  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    T - 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229280" y="2590920"/>
            <a:ext cx="9144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>
            <a:off x="4140720" y="2597400"/>
            <a:ext cx="100800" cy="3902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H="1" flipV="1">
            <a:off x="4089600" y="2823480"/>
            <a:ext cx="51480" cy="14364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H="1">
            <a:off x="3276360" y="2438280"/>
            <a:ext cx="243828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66" name=""/>
          <p:cNvCxnSpPr>
            <a:stCxn id="62" idx="0"/>
          </p:cNvCxnSpPr>
          <p:nvPr/>
        </p:nvCxnSpPr>
        <p:spPr>
          <a:xfrm>
            <a:off x="4229280" y="2590920"/>
            <a:ext cx="2160" cy="2160"/>
          </a:xfrm>
          <a:prstGeom prst="straightConnector1">
            <a:avLst/>
          </a:prstGeom>
          <a:ln w="9360">
            <a:solidFill>
              <a:srgbClr val="ffffff"/>
            </a:solidFill>
            <a:miter/>
          </a:ln>
        </p:spPr>
      </p:cxnSp>
      <p:cxnSp>
        <p:nvCxnSpPr>
          <p:cNvPr id="67" name=""/>
          <p:cNvCxnSpPr>
            <a:stCxn id="62" idx="0"/>
          </p:cNvCxnSpPr>
          <p:nvPr/>
        </p:nvCxnSpPr>
        <p:spPr>
          <a:xfrm>
            <a:off x="4229280" y="2590920"/>
            <a:ext cx="2160" cy="2160"/>
          </a:xfrm>
          <a:prstGeom prst="straightConnector1">
            <a:avLst/>
          </a:prstGeom>
          <a:ln w="9360">
            <a:solidFill>
              <a:srgbClr val="ffffff"/>
            </a:solidFill>
            <a:miter/>
          </a:ln>
        </p:spPr>
      </p:cxnSp>
      <p:sp>
        <p:nvSpPr>
          <p:cNvPr id="68" name=""/>
          <p:cNvSpPr/>
          <p:nvPr/>
        </p:nvSpPr>
        <p:spPr>
          <a:xfrm>
            <a:off x="2209680" y="3124080"/>
            <a:ext cx="3178440" cy="49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- d</a:t>
            </a:r>
            <a:r>
              <a:rPr b="0" lang="en-US" sz="2000" strike="noStrike" u="none" baseline="-25000">
                <a:solidFill>
                  <a:srgbClr val="ffffff"/>
                </a:solidFill>
                <a:effectLst/>
                <a:uFillTx/>
                <a:latin typeface="Arial Black"/>
              </a:rPr>
              <a:t>2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 = d</a:t>
            </a:r>
            <a:r>
              <a:rPr b="0" lang="en-US" sz="2000" strike="noStrike" u="none" baseline="-25000">
                <a:solidFill>
                  <a:srgbClr val="ffffff"/>
                </a:solidFill>
                <a:effectLst/>
                <a:uFillTx/>
                <a:latin typeface="Arial Black"/>
              </a:rPr>
              <a:t>1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 -  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   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T - 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241880" y="3124080"/>
            <a:ext cx="9144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H="1">
            <a:off x="4140720" y="3130560"/>
            <a:ext cx="100800" cy="39024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H="1" flipV="1">
            <a:off x="4089600" y="3357000"/>
            <a:ext cx="51840" cy="14400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133720" y="3733920"/>
            <a:ext cx="5333760" cy="111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5000"/>
              </a:lnSpc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200" strike="noStrike" u="none" baseline="30000">
                <a:solidFill>
                  <a:srgbClr val="ffffff"/>
                </a:solidFill>
                <a:effectLst/>
                <a:uFillTx/>
                <a:latin typeface="Arial Black"/>
              </a:rPr>
              <a:t>2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 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In (F/K) -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 </a:t>
            </a: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 2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 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(T - t)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 -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</a:t>
            </a:r>
            <a:r>
              <a:rPr b="0" lang="en-US" sz="1800" strike="noStrike" u="none" baseline="-25000">
                <a:solidFill>
                  <a:srgbClr val="ffffff"/>
                </a:solidFill>
                <a:effectLst/>
                <a:uFillTx/>
                <a:latin typeface="Arial Black"/>
              </a:rPr>
              <a:t>2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 = 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 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 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	</a:t>
            </a: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  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T - 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394160" y="4038480"/>
            <a:ext cx="48276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H="1">
            <a:off x="4140720" y="4403880"/>
            <a:ext cx="100800" cy="39024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200400" y="4343400"/>
            <a:ext cx="28195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267080" y="4419720"/>
            <a:ext cx="9144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H="1" flipV="1">
            <a:off x="4076640" y="4578480"/>
            <a:ext cx="77760" cy="2149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914400" y="4827240"/>
            <a:ext cx="7010280" cy="176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457200"/>
                <a:tab algn="l" pos="1143000"/>
                <a:tab algn="l" pos="1714680"/>
                <a:tab algn="l" pos="2171880"/>
                <a:tab algn="l" pos="2209680"/>
                <a:tab algn="l" pos="2577960"/>
                <a:tab algn="l" pos="2946240"/>
                <a:tab algn="l" pos="3314880"/>
                <a:tab algn="l" pos="3683160"/>
                <a:tab algn="l" pos="4051440"/>
                <a:tab algn="l" pos="4419720"/>
                <a:tab algn="l" pos="4788000"/>
                <a:tab algn="l" pos="5156280"/>
                <a:tab algn="l" pos="5524560"/>
                <a:tab algn="l" pos="5892840"/>
                <a:tab algn="l" pos="6261120"/>
                <a:tab algn="l" pos="6629400"/>
                <a:tab algn="l" pos="6997680"/>
                <a:tab algn="l" pos="7365960"/>
                <a:tab algn="l" pos="7734240"/>
                <a:tab algn="l" pos="8102520"/>
                <a:tab algn="l" pos="8470800"/>
                <a:tab algn="l" pos="8839080"/>
                <a:tab algn="l" pos="920736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Marlett"/>
                <a:ea typeface="Marlett"/>
              </a:rPr>
              <a:t></a:t>
            </a: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 = B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57200"/>
                <a:tab algn="l" pos="1143000"/>
                <a:tab algn="l" pos="1714680"/>
                <a:tab algn="l" pos="2171880"/>
                <a:tab algn="l" pos="2209680"/>
                <a:tab algn="l" pos="2577960"/>
                <a:tab algn="l" pos="2946240"/>
                <a:tab algn="l" pos="3314880"/>
                <a:tab algn="l" pos="3683160"/>
                <a:tab algn="l" pos="4051440"/>
                <a:tab algn="l" pos="4419720"/>
                <a:tab algn="l" pos="4788000"/>
                <a:tab algn="l" pos="5156280"/>
                <a:tab algn="l" pos="5524560"/>
                <a:tab algn="l" pos="5892840"/>
                <a:tab algn="l" pos="6261120"/>
                <a:tab algn="l" pos="6629400"/>
                <a:tab algn="l" pos="6997680"/>
                <a:tab algn="l" pos="7365960"/>
                <a:tab algn="l" pos="7734240"/>
                <a:tab algn="l" pos="8102520"/>
                <a:tab algn="l" pos="8470800"/>
                <a:tab algn="l" pos="8839080"/>
                <a:tab algn="l" pos="920736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c = exp [r(T - t)] [     B     N(d</a:t>
            </a:r>
            <a:r>
              <a:rPr b="1" lang="en-US" sz="16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 - K     N(d</a:t>
            </a:r>
            <a:r>
              <a:rPr b="1" lang="en-US" sz="16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)]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457200"/>
                <a:tab algn="l" pos="1143000"/>
                <a:tab algn="l" pos="1714680"/>
                <a:tab algn="l" pos="2171880"/>
                <a:tab algn="l" pos="2209680"/>
                <a:tab algn="l" pos="2577960"/>
                <a:tab algn="l" pos="2946240"/>
                <a:tab algn="l" pos="3314880"/>
                <a:tab algn="l" pos="3683160"/>
                <a:tab algn="l" pos="4051440"/>
                <a:tab algn="l" pos="4419720"/>
                <a:tab algn="l" pos="4788000"/>
                <a:tab algn="l" pos="5156280"/>
                <a:tab algn="l" pos="5524560"/>
                <a:tab algn="l" pos="5892840"/>
                <a:tab algn="l" pos="6261120"/>
                <a:tab algn="l" pos="6629400"/>
                <a:tab algn="l" pos="6997680"/>
                <a:tab algn="l" pos="7365960"/>
                <a:tab algn="l" pos="7734240"/>
                <a:tab algn="l" pos="8102520"/>
                <a:tab algn="l" pos="8470800"/>
                <a:tab algn="l" pos="8839080"/>
                <a:tab algn="l" pos="920736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457200"/>
                <a:tab algn="l" pos="1143000"/>
                <a:tab algn="l" pos="1714680"/>
                <a:tab algn="l" pos="2171880"/>
                <a:tab algn="l" pos="2209680"/>
                <a:tab algn="l" pos="2577960"/>
                <a:tab algn="l" pos="2946240"/>
                <a:tab algn="l" pos="3314880"/>
                <a:tab algn="l" pos="3683160"/>
                <a:tab algn="l" pos="4051440"/>
                <a:tab algn="l" pos="4419720"/>
                <a:tab algn="l" pos="4788000"/>
                <a:tab algn="l" pos="5156280"/>
                <a:tab algn="l" pos="5524560"/>
                <a:tab algn="l" pos="5892840"/>
                <a:tab algn="l" pos="6261120"/>
                <a:tab algn="l" pos="6629400"/>
                <a:tab algn="l" pos="6997680"/>
                <a:tab algn="l" pos="7365960"/>
                <a:tab algn="l" pos="7734240"/>
                <a:tab algn="l" pos="8102520"/>
                <a:tab algn="l" pos="8470800"/>
                <a:tab algn="l" pos="8839080"/>
                <a:tab algn="l" pos="920736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 c =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 [r(T - t)] [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N(d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 - BN(d</a:t>
            </a:r>
            <a:r>
              <a:rPr b="1" lang="en-US" sz="16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)]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57200"/>
                <a:tab algn="l" pos="1143000"/>
                <a:tab algn="l" pos="1714680"/>
                <a:tab algn="l" pos="2171880"/>
                <a:tab algn="l" pos="2209680"/>
                <a:tab algn="l" pos="2577960"/>
                <a:tab algn="l" pos="2946240"/>
                <a:tab algn="l" pos="3314880"/>
                <a:tab algn="l" pos="3683160"/>
                <a:tab algn="l" pos="4051440"/>
                <a:tab algn="l" pos="4419720"/>
                <a:tab algn="l" pos="4788000"/>
                <a:tab algn="l" pos="5156280"/>
                <a:tab algn="l" pos="5524560"/>
                <a:tab algn="l" pos="5892840"/>
                <a:tab algn="l" pos="6261120"/>
                <a:tab algn="l" pos="6629400"/>
                <a:tab algn="l" pos="6997680"/>
                <a:tab algn="l" pos="7365960"/>
                <a:tab algn="l" pos="7734240"/>
                <a:tab algn="l" pos="8102520"/>
                <a:tab algn="l" pos="8470800"/>
                <a:tab algn="l" pos="8839080"/>
                <a:tab algn="l" pos="920736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flipH="1">
            <a:off x="4343040" y="5257800"/>
            <a:ext cx="228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800600" y="5257800"/>
            <a:ext cx="3049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172200" y="5257800"/>
            <a:ext cx="3049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819520" y="6172200"/>
            <a:ext cx="22860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743200" y="5942520"/>
            <a:ext cx="380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K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4807080" y="5942520"/>
            <a:ext cx="358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B</a:t>
            </a:r>
            <a:r>
              <a:rPr b="0" lang="en-US" sz="1200" strike="noStrike" u="none" baseline="30000">
                <a:solidFill>
                  <a:srgbClr val="ffffff"/>
                </a:solidFill>
                <a:effectLst/>
                <a:uFillTx/>
                <a:latin typeface="Arial Black"/>
              </a:rPr>
              <a:t>2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800600" y="6172200"/>
            <a:ext cx="304920" cy="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719800" y="6171120"/>
            <a:ext cx="349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 B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802040" y="6171120"/>
            <a:ext cx="307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K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262400" y="5028120"/>
            <a:ext cx="307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K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262400" y="5256720"/>
            <a:ext cx="307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K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802400" y="5028120"/>
            <a:ext cx="299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B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802400" y="5256720"/>
            <a:ext cx="299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B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174000" y="5028120"/>
            <a:ext cx="299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B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6174000" y="5256720"/>
            <a:ext cx="299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B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Barrier Options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691B7AB-1C43-4BD7-8760-A1BA988FA970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2000-09-05T15:55:43Z</dcterms:created>
  <dc:creator>Selena Khan</dc:creator>
  <dc:description/>
  <dc:language>en-US</dc:language>
  <cp:lastModifiedBy>adupont</cp:lastModifiedBy>
  <cp:lastPrinted>2000-09-06T19:46:37Z</cp:lastPrinted>
  <dcterms:modified xsi:type="dcterms:W3CDTF">2000-10-12T19:00:11Z</dcterms:modified>
  <cp:revision>62</cp:revision>
  <dc:subject/>
  <dc:title>No Slide Title</dc:title>
</cp:coreProperties>
</file>