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8.xml.rels" ContentType="application/vnd.openxmlformats-package.relationships+xml"/>
  <Override PartName="/ppt/slides/_rels/slide30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5.wmf" ContentType="image/x-wmf"/>
  <Override PartName="/ppt/media/image10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6.wmf" ContentType="image/x-wmf"/>
  <Override PartName="/ppt/media/image7.wmf" ContentType="image/x-wmf"/>
  <Override PartName="/ppt/media/image8.wmf" ContentType="image/x-wmf"/>
  <Override PartName="/ppt/media/image9.png" ContentType="image/png"/>
  <Override PartName="/ppt/embeddings/oleObject1.bin" ContentType="application/vnd.openxmlformats-officedocument.oleObject"/>
  <Override PartName="/ppt/embeddings/oleObject1.xlsx" ContentType="application/vnd.openxmlformats-officedocument.spreadsheetml.sheet"/>
  <Override PartName="/ppt/embeddings/oleObject2.bin" ContentType="application/vnd.openxmlformats-officedocument.oleObjec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/>
  <p:notesSz cx="6664325" cy="98313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lipArtAnd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949702-0DD3-4A41-85D2-38BABED4EEC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8223E53-8D4E-483E-BD01-7CBA5BB06E1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075C1A-9D28-4CC5-BC37-53C1596EF42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FF6D16-6622-47FA-BDC5-C5FD4B7693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CAAF8DD-0587-4741-AD76-B385A48E10A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331560"/>
            <a:ext cx="7772400" cy="42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55544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3585960" y="6527880"/>
            <a:ext cx="190476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31424C6-036D-46E4-B622-ED463249C607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6.wmf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8.wmf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124240" y="4663800"/>
            <a:ext cx="3943080" cy="135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Freight Online</a:t>
            </a:r>
            <a:endParaRPr b="1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5544720" y="6195600"/>
            <a:ext cx="3102120" cy="35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January 2001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" name=""/>
          <p:cNvGrpSpPr/>
          <p:nvPr/>
        </p:nvGrpSpPr>
        <p:grpSpPr>
          <a:xfrm>
            <a:off x="5583240" y="1655640"/>
            <a:ext cx="3158280" cy="3114000"/>
            <a:chOff x="5583240" y="1655640"/>
            <a:chExt cx="3158280" cy="3114000"/>
          </a:xfrm>
        </p:grpSpPr>
        <p:sp>
          <p:nvSpPr>
            <p:cNvPr id="16" name=""/>
            <p:cNvSpPr/>
            <p:nvPr/>
          </p:nvSpPr>
          <p:spPr>
            <a:xfrm>
              <a:off x="6893640" y="2800800"/>
              <a:ext cx="1847880" cy="196884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5887800" y="3116520"/>
              <a:ext cx="694800" cy="66996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6253920" y="3464640"/>
              <a:ext cx="597240" cy="66348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6902640" y="2229120"/>
              <a:ext cx="1261800" cy="15771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5998680" y="1655640"/>
              <a:ext cx="1608120" cy="156996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5583240" y="2813760"/>
              <a:ext cx="648720" cy="62856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6627240" y="3834720"/>
              <a:ext cx="535320" cy="53676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23" name=""/>
          <p:cNvGraphicFramePr/>
          <p:nvPr/>
        </p:nvGraphicFramePr>
        <p:xfrm>
          <a:off x="0" y="3124080"/>
          <a:ext cx="5181480" cy="37339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4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3124080"/>
                    <a:ext cx="5181480" cy="3733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5" name="ship%20at%20quay%20loading%20containers" descr=""/>
          <p:cNvPicPr/>
          <p:nvPr/>
        </p:nvPicPr>
        <p:blipFill>
          <a:blip r:embed="rId4"/>
          <a:stretch/>
        </p:blipFill>
        <p:spPr>
          <a:xfrm>
            <a:off x="0" y="0"/>
            <a:ext cx="5181480" cy="3429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Shipping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90416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market maker of vessel freight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Providing transparency, liquidity and long-dated market making to the international freight market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Actively trading products through EnronOnline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markets in long-dated shipping capacity up to 10 years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6" name=""/>
          <p:cNvSpPr/>
          <p:nvPr/>
        </p:nvSpPr>
        <p:spPr>
          <a:xfrm>
            <a:off x="446040" y="121428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" name=""/>
          <p:cNvSpPr/>
          <p:nvPr/>
        </p:nvSpPr>
        <p:spPr>
          <a:xfrm>
            <a:off x="446040" y="18748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" name=""/>
          <p:cNvSpPr/>
          <p:nvPr/>
        </p:nvSpPr>
        <p:spPr>
          <a:xfrm>
            <a:off x="446040" y="286848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" name=""/>
          <p:cNvSpPr/>
          <p:nvPr/>
        </p:nvSpPr>
        <p:spPr>
          <a:xfrm>
            <a:off x="446040" y="35416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0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741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019E3A-D587-4B04-9A0A-FA9B4B87CBB8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9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0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intermodal and truck-load risk management products to create value for railroad and trucking companies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allows for dramatic increases in efficiency and cost reduction for emerging trading markets with high transaction volume and large numbers of trading partners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new credit and financing alternatives for thinly capitalized trucking companies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1" name=""/>
          <p:cNvSpPr/>
          <p:nvPr/>
        </p:nvSpPr>
        <p:spPr>
          <a:xfrm>
            <a:off x="446040" y="121428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" name=""/>
          <p:cNvSpPr/>
          <p:nvPr/>
        </p:nvSpPr>
        <p:spPr>
          <a:xfrm>
            <a:off x="446040" y="218268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3" name=""/>
          <p:cNvSpPr/>
          <p:nvPr/>
        </p:nvSpPr>
        <p:spPr>
          <a:xfrm>
            <a:off x="433440" y="346536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4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755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F85A36-05A1-4077-BB38-47CBFCE23D74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2" name=""/>
          <p:cNvGrpSpPr/>
          <p:nvPr/>
        </p:nvGrpSpPr>
        <p:grpSpPr>
          <a:xfrm>
            <a:off x="2327400" y="2901960"/>
            <a:ext cx="4539600" cy="1052280"/>
            <a:chOff x="2327400" y="2901960"/>
            <a:chExt cx="4539600" cy="1052280"/>
          </a:xfrm>
        </p:grpSpPr>
        <p:sp>
          <p:nvSpPr>
            <p:cNvPr id="763" name=""/>
            <p:cNvSpPr/>
            <p:nvPr/>
          </p:nvSpPr>
          <p:spPr>
            <a:xfrm>
              <a:off x="2327400" y="2901960"/>
              <a:ext cx="4539600" cy="1052280"/>
            </a:xfrm>
            <a:prstGeom prst="bevel">
              <a:avLst>
                <a:gd name="adj" fmla="val 7287"/>
              </a:avLst>
            </a:prstGeom>
            <a:solidFill>
              <a:srgbClr val="3333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4" name=""/>
            <p:cNvSpPr/>
            <p:nvPr/>
          </p:nvSpPr>
          <p:spPr>
            <a:xfrm>
              <a:off x="3208320" y="3087720"/>
              <a:ext cx="2746440" cy="581760"/>
            </a:xfrm>
            <a:prstGeom prst="rect">
              <a:avLst/>
            </a:prstGeom>
            <a:solidFill>
              <a:srgbClr val="3333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2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Freight Online</a:t>
              </a:r>
              <a:endPara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65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766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7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8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9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0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A0B3F9-E1B4-410C-B615-A4710519C731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4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Overview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75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776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7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8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9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0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1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2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3" name="PlaceHolder 2"/>
          <p:cNvSpPr>
            <a:spLocks noGrp="1"/>
          </p:cNvSpPr>
          <p:nvPr>
            <p:ph/>
          </p:nvPr>
        </p:nvSpPr>
        <p:spPr>
          <a:xfrm>
            <a:off x="1508040" y="1647720"/>
            <a:ext cx="6647040" cy="350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Shipping Origins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Shipping Market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Enron Online Activities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Potential Enron/Bank Partnerships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4" name=""/>
          <p:cNvSpPr/>
          <p:nvPr/>
        </p:nvSpPr>
        <p:spPr>
          <a:xfrm>
            <a:off x="1101600" y="1782720"/>
            <a:ext cx="15588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" name=""/>
          <p:cNvSpPr/>
          <p:nvPr/>
        </p:nvSpPr>
        <p:spPr>
          <a:xfrm>
            <a:off x="1106640" y="267480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" name=""/>
          <p:cNvSpPr/>
          <p:nvPr/>
        </p:nvSpPr>
        <p:spPr>
          <a:xfrm>
            <a:off x="1111320" y="35290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" name=""/>
          <p:cNvSpPr/>
          <p:nvPr/>
        </p:nvSpPr>
        <p:spPr>
          <a:xfrm>
            <a:off x="1117440" y="4424400"/>
            <a:ext cx="15588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976B11-33A2-414C-8D53-6453919966F3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International Coal Group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90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791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2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3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4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5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6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7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98" name=""/>
          <p:cNvSpPr/>
          <p:nvPr/>
        </p:nvSpPr>
        <p:spPr>
          <a:xfrm>
            <a:off x="1411200" y="3191040"/>
            <a:ext cx="7315200" cy="331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Capture 4 percent of total global coal trade, 60 percent of imports into the UK, and over 10 percent of imports in Germany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Transactions in 20 countries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 coal being commoditised and actively traded in OTC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E-commerce initiatives (Enron Online, Coal Tracker) strengthen customer base and improve logistics management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" name=""/>
          <p:cNvSpPr/>
          <p:nvPr/>
        </p:nvSpPr>
        <p:spPr>
          <a:xfrm>
            <a:off x="838080" y="1074600"/>
            <a:ext cx="66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1999: International Coal Group established to: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" name=""/>
          <p:cNvSpPr/>
          <p:nvPr/>
        </p:nvSpPr>
        <p:spPr>
          <a:xfrm>
            <a:off x="838080" y="2674800"/>
            <a:ext cx="76964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Just 1 year later: major player in international coal 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" name=""/>
          <p:cNvSpPr/>
          <p:nvPr/>
        </p:nvSpPr>
        <p:spPr>
          <a:xfrm>
            <a:off x="533520" y="1608120"/>
            <a:ext cx="76960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“Apply Enron’s commodity and risk management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expertise to the global coal markets”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" name=""/>
          <p:cNvSpPr/>
          <p:nvPr/>
        </p:nvSpPr>
        <p:spPr>
          <a:xfrm>
            <a:off x="1079640" y="33163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" name=""/>
          <p:cNvSpPr/>
          <p:nvPr/>
        </p:nvSpPr>
        <p:spPr>
          <a:xfrm>
            <a:off x="1098720" y="43736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" name=""/>
          <p:cNvSpPr/>
          <p:nvPr/>
        </p:nvSpPr>
        <p:spPr>
          <a:xfrm>
            <a:off x="1103400" y="48229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" name=""/>
          <p:cNvSpPr/>
          <p:nvPr/>
        </p:nvSpPr>
        <p:spPr>
          <a:xfrm>
            <a:off x="1109520" y="5583240"/>
            <a:ext cx="15588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248BAE0-51C6-439C-9CE0-407A0165321E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7" name="PlaceHolder 1"/>
          <p:cNvSpPr>
            <a:spLocks noGrp="1"/>
          </p:cNvSpPr>
          <p:nvPr>
            <p:ph type="title"/>
          </p:nvPr>
        </p:nvSpPr>
        <p:spPr>
          <a:xfrm>
            <a:off x="685800" y="17892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Advantages of an OTC Market in Coal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08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809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0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1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2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3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4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5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16" name=""/>
          <p:cNvSpPr/>
          <p:nvPr/>
        </p:nvSpPr>
        <p:spPr>
          <a:xfrm>
            <a:off x="398520" y="973080"/>
            <a:ext cx="8645400" cy="565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84120" indent="-384120">
              <a:lnSpc>
                <a:spcPct val="100000"/>
              </a:lnSpc>
              <a:spcBef>
                <a:spcPts val="374"/>
              </a:spcBef>
              <a:buClr>
                <a:srgbClr val="000099"/>
              </a:buClr>
              <a:buSzPct val="125000"/>
              <a:buFont typeface="Arial"/>
              <a:buChar char="•"/>
              <a:tabLst>
                <a:tab algn="l" pos="7682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7682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Standardised contracts allow: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330200" indent="-377640">
              <a:lnSpc>
                <a:spcPct val="100000"/>
              </a:lnSpc>
              <a:spcBef>
                <a:spcPts val="1500"/>
              </a:spcBef>
              <a:buClr>
                <a:srgbClr val="000099"/>
              </a:buClr>
              <a:buSzPct val="125000"/>
              <a:buFont typeface="Arial"/>
              <a:buChar char="–"/>
              <a:tabLst>
                <a:tab algn="l" pos="7682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physical and financial risks to be eliminated with back-to-back trades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330200" indent="-377640">
              <a:lnSpc>
                <a:spcPct val="100000"/>
              </a:lnSpc>
              <a:spcBef>
                <a:spcPts val="1500"/>
              </a:spcBef>
              <a:buClr>
                <a:srgbClr val="000099"/>
              </a:buClr>
              <a:buSzPct val="125000"/>
              <a:buFont typeface="Arial"/>
              <a:buChar char="–"/>
              <a:tabLst>
                <a:tab algn="l" pos="7682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transaction costs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330200" indent="-377640">
              <a:lnSpc>
                <a:spcPct val="100000"/>
              </a:lnSpc>
              <a:spcBef>
                <a:spcPts val="1500"/>
              </a:spcBef>
              <a:buClr>
                <a:srgbClr val="000099"/>
              </a:buClr>
              <a:buSzPct val="125000"/>
              <a:buFont typeface="Arial"/>
              <a:buChar char="–"/>
              <a:tabLst>
                <a:tab algn="l" pos="7682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transparent pricing in support of pricing indices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330200" indent="-377640">
              <a:lnSpc>
                <a:spcPct val="100000"/>
              </a:lnSpc>
              <a:spcBef>
                <a:spcPts val="1500"/>
              </a:spcBef>
              <a:buClr>
                <a:srgbClr val="000099"/>
              </a:buClr>
              <a:buSzPct val="125000"/>
              <a:buFont typeface="Arial"/>
              <a:buChar char="–"/>
              <a:tabLst>
                <a:tab algn="l" pos="7682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explicit valuation of embedded 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7682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  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7682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     Shipping risks are inherent in delivered coal contracts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7682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7682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     Coal market development has created demand for new products to manage shipping risks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A0B830F-2DE1-49D7-B770-B85DFFC48BDB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8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Shipping is a large market ...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19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820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1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2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3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4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5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6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827" name=""/>
          <p:cNvGraphicFramePr/>
          <p:nvPr/>
        </p:nvGraphicFramePr>
        <p:xfrm>
          <a:off x="1219320" y="1447920"/>
          <a:ext cx="6476760" cy="4190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28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219320" y="1447920"/>
                    <a:ext cx="6476760" cy="4190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29" name=""/>
          <p:cNvSpPr/>
          <p:nvPr/>
        </p:nvSpPr>
        <p:spPr>
          <a:xfrm>
            <a:off x="533520" y="5867280"/>
            <a:ext cx="71625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The Shipping Market is a 500 billion $US market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0" name=""/>
          <p:cNvSpPr/>
          <p:nvPr/>
        </p:nvSpPr>
        <p:spPr>
          <a:xfrm>
            <a:off x="5805000" y="5180760"/>
            <a:ext cx="2613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Figures in Billion $US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1E4E4D-BAE2-4578-8E7F-511765D0CCD4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2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… and a growing one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33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834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5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6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7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8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9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0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841" name=""/>
          <p:cNvGraphicFramePr/>
          <p:nvPr/>
        </p:nvGraphicFramePr>
        <p:xfrm>
          <a:off x="609480" y="1447920"/>
          <a:ext cx="7602480" cy="44496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609480" y="1447920"/>
                    <a:ext cx="7602480" cy="4449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3" name=""/>
          <p:cNvSpPr/>
          <p:nvPr/>
        </p:nvSpPr>
        <p:spPr>
          <a:xfrm rot="16200000">
            <a:off x="-414720" y="3021480"/>
            <a:ext cx="2362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Million Tonnes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6132629-8C55-4FB8-AF1A-005E1B3C973F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5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… and coal is only the beginning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46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847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8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9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0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1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2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3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854" name=""/>
          <p:cNvGraphicFramePr/>
          <p:nvPr/>
        </p:nvGraphicFramePr>
        <p:xfrm>
          <a:off x="533520" y="1523880"/>
          <a:ext cx="7848360" cy="41911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33520" y="1523880"/>
                    <a:ext cx="7848360" cy="4191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56" name=""/>
          <p:cNvSpPr/>
          <p:nvPr/>
        </p:nvSpPr>
        <p:spPr>
          <a:xfrm>
            <a:off x="609480" y="5943600"/>
            <a:ext cx="72867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60,000 ships carrying 5.455 billion tons a year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7" name=""/>
          <p:cNvSpPr/>
          <p:nvPr/>
        </p:nvSpPr>
        <p:spPr>
          <a:xfrm>
            <a:off x="5538600" y="5485320"/>
            <a:ext cx="2925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Figures in million tonnes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8" name=""/>
          <p:cNvSpPr/>
          <p:nvPr/>
        </p:nvSpPr>
        <p:spPr>
          <a:xfrm>
            <a:off x="2228040" y="1065600"/>
            <a:ext cx="4295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Worldwide shipped volumes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48911D-F59A-4B3C-A015-75389467E24A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0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Volatility in Freight Rates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61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862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3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4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5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6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7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8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69" name=""/>
          <p:cNvSpPr/>
          <p:nvPr/>
        </p:nvSpPr>
        <p:spPr>
          <a:xfrm>
            <a:off x="1131480" y="1065600"/>
            <a:ext cx="6549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Typical Volatility: 20 - 25 percent per annum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70" name=""/>
          <p:cNvGraphicFramePr/>
          <p:nvPr/>
        </p:nvGraphicFramePr>
        <p:xfrm>
          <a:off x="0" y="1522440"/>
          <a:ext cx="9144000" cy="528804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87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1522440"/>
                    <a:ext cx="9144000" cy="5288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6F9B950-364C-4E11-BA62-C971419B239D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"/>
          <p:cNvSpPr/>
          <p:nvPr/>
        </p:nvSpPr>
        <p:spPr>
          <a:xfrm>
            <a:off x="677880" y="1700280"/>
            <a:ext cx="150840" cy="1508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7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"/>
          <p:cNvSpPr/>
          <p:nvPr/>
        </p:nvSpPr>
        <p:spPr>
          <a:xfrm>
            <a:off x="685800" y="18900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Table of Contents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1042920" y="1509840"/>
            <a:ext cx="5653080" cy="268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Overview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Freight Online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689040" y="2519280"/>
            <a:ext cx="150840" cy="1508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1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32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1D3481-4D7C-4E68-B3D3-7FB4F7FBA45B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3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Characteristics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74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875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6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7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8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9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0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1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82" name=""/>
          <p:cNvSpPr/>
          <p:nvPr/>
        </p:nvSpPr>
        <p:spPr>
          <a:xfrm>
            <a:off x="838080" y="929520"/>
            <a:ext cx="7239240" cy="556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Well established market (Baltic Exchange, Indices, etc.)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But still not fully ready for the new economy: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717560" indent="-476280">
              <a:lnSpc>
                <a:spcPct val="100000"/>
              </a:lnSpc>
              <a:spcBef>
                <a:spcPts val="1250"/>
              </a:spcBef>
              <a:buClr>
                <a:srgbClr val="000099"/>
              </a:buClr>
              <a:buSzPct val="110000"/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Contracts still not standardised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717560" indent="-476280">
              <a:lnSpc>
                <a:spcPct val="100000"/>
              </a:lnSpc>
              <a:spcBef>
                <a:spcPts val="1250"/>
              </a:spcBef>
              <a:buClr>
                <a:srgbClr val="000099"/>
              </a:buClr>
              <a:buSzPct val="110000"/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Processes are old-fashioned and labour intensive (TELEX still used!)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717560" indent="-476280">
              <a:lnSpc>
                <a:spcPct val="100000"/>
              </a:lnSpc>
              <a:spcBef>
                <a:spcPts val="1250"/>
              </a:spcBef>
              <a:buClr>
                <a:srgbClr val="000099"/>
              </a:buClr>
              <a:buSzPct val="110000"/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Brokers still used in most 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717560" indent="-47628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Derivatives use on the upswing, but credit and compliance issues with many counterparties (e.g. privately held, Gibraltar-incorporated companies)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However, more and more market participants are recognising and looking to manage their exposure to freight volatility and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The Market is Ripe for a Change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EA9452-1059-468B-9B01-DBB6EB29CB80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4" name="PlaceHolder 1"/>
          <p:cNvSpPr>
            <a:spLocks noGrp="1"/>
          </p:cNvSpPr>
          <p:nvPr>
            <p:ph type="title"/>
          </p:nvPr>
        </p:nvSpPr>
        <p:spPr>
          <a:xfrm>
            <a:off x="0" y="1742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Goals: Commoditisation and Liquidity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85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886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7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8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9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0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1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2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93" name="PlaceHolder 2"/>
          <p:cNvSpPr>
            <a:spLocks noGrp="1"/>
          </p:cNvSpPr>
          <p:nvPr>
            <p:ph/>
          </p:nvPr>
        </p:nvSpPr>
        <p:spPr>
          <a:xfrm>
            <a:off x="1319040" y="1647720"/>
            <a:ext cx="6850080" cy="350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Commoditise freight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Standardise physical and financial contracts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liquidity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transparency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4" name=""/>
          <p:cNvSpPr/>
          <p:nvPr/>
        </p:nvSpPr>
        <p:spPr>
          <a:xfrm>
            <a:off x="963720" y="17892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5" name=""/>
          <p:cNvSpPr/>
          <p:nvPr/>
        </p:nvSpPr>
        <p:spPr>
          <a:xfrm>
            <a:off x="969840" y="2646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6" name=""/>
          <p:cNvSpPr/>
          <p:nvPr/>
        </p:nvSpPr>
        <p:spPr>
          <a:xfrm>
            <a:off x="974880" y="35053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7" name=""/>
          <p:cNvSpPr/>
          <p:nvPr/>
        </p:nvSpPr>
        <p:spPr>
          <a:xfrm>
            <a:off x="981000" y="44449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5721B72-756B-4A63-85C2-E31B43C4C5E8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9" name="PlaceHolder 1"/>
          <p:cNvSpPr>
            <a:spLocks noGrp="1"/>
          </p:cNvSpPr>
          <p:nvPr>
            <p:ph type="title"/>
          </p:nvPr>
        </p:nvSpPr>
        <p:spPr>
          <a:xfrm>
            <a:off x="358560" y="188640"/>
            <a:ext cx="85122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Enron Approach:  Portfolio Management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00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901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2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3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4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5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6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7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08" name=""/>
          <p:cNvSpPr/>
          <p:nvPr/>
        </p:nvSpPr>
        <p:spPr>
          <a:xfrm>
            <a:off x="1165320" y="2346480"/>
            <a:ext cx="7086600" cy="17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3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23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9" name=""/>
          <p:cNvSpPr/>
          <p:nvPr/>
        </p:nvSpPr>
        <p:spPr>
          <a:xfrm>
            <a:off x="708120" y="2945160"/>
            <a:ext cx="1600200" cy="42912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3236a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Operators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0" name=""/>
          <p:cNvSpPr/>
          <p:nvPr/>
        </p:nvSpPr>
        <p:spPr>
          <a:xfrm>
            <a:off x="708120" y="3478680"/>
            <a:ext cx="1600200" cy="42912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3236a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1" name=""/>
          <p:cNvSpPr/>
          <p:nvPr/>
        </p:nvSpPr>
        <p:spPr>
          <a:xfrm>
            <a:off x="6756480" y="2183400"/>
            <a:ext cx="1600200" cy="42912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3236a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Utilities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2" name=""/>
          <p:cNvSpPr/>
          <p:nvPr/>
        </p:nvSpPr>
        <p:spPr>
          <a:xfrm>
            <a:off x="6756480" y="2730960"/>
            <a:ext cx="1600200" cy="42912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3236a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Steel Mills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3" name=""/>
          <p:cNvSpPr/>
          <p:nvPr/>
        </p:nvSpPr>
        <p:spPr>
          <a:xfrm>
            <a:off x="2308320" y="2651040"/>
            <a:ext cx="1371600" cy="3049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4" name=""/>
          <p:cNvSpPr/>
          <p:nvPr/>
        </p:nvSpPr>
        <p:spPr>
          <a:xfrm>
            <a:off x="2308320" y="3184560"/>
            <a:ext cx="13716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5" name=""/>
          <p:cNvSpPr/>
          <p:nvPr/>
        </p:nvSpPr>
        <p:spPr>
          <a:xfrm flipV="1">
            <a:off x="2308320" y="3412800"/>
            <a:ext cx="1371600" cy="2286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6" name=""/>
          <p:cNvSpPr/>
          <p:nvPr/>
        </p:nvSpPr>
        <p:spPr>
          <a:xfrm flipH="1">
            <a:off x="5155920" y="2498760"/>
            <a:ext cx="1523880" cy="380880"/>
          </a:xfrm>
          <a:prstGeom prst="line">
            <a:avLst/>
          </a:prstGeom>
          <a:ln w="9360">
            <a:solidFill>
              <a:srgbClr val="000000"/>
            </a:solidFill>
            <a:miter/>
            <a:head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7" name=""/>
          <p:cNvSpPr/>
          <p:nvPr/>
        </p:nvSpPr>
        <p:spPr>
          <a:xfrm flipH="1" flipV="1">
            <a:off x="5155920" y="3260520"/>
            <a:ext cx="1523880" cy="22860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8" name=""/>
          <p:cNvSpPr/>
          <p:nvPr/>
        </p:nvSpPr>
        <p:spPr>
          <a:xfrm flipH="1" flipV="1">
            <a:off x="5155920" y="3413160"/>
            <a:ext cx="1523880" cy="51912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9" name=""/>
          <p:cNvSpPr/>
          <p:nvPr/>
        </p:nvSpPr>
        <p:spPr>
          <a:xfrm>
            <a:off x="6756480" y="3250080"/>
            <a:ext cx="1600200" cy="42912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3236a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Operators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0" name=""/>
          <p:cNvSpPr/>
          <p:nvPr/>
        </p:nvSpPr>
        <p:spPr>
          <a:xfrm>
            <a:off x="708120" y="2370600"/>
            <a:ext cx="1600200" cy="42912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3236a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Owners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1" name=""/>
          <p:cNvSpPr/>
          <p:nvPr/>
        </p:nvSpPr>
        <p:spPr>
          <a:xfrm>
            <a:off x="6756480" y="3783600"/>
            <a:ext cx="1600200" cy="42912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3236a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2" name=""/>
          <p:cNvSpPr/>
          <p:nvPr/>
        </p:nvSpPr>
        <p:spPr>
          <a:xfrm flipH="1">
            <a:off x="5155920" y="2955960"/>
            <a:ext cx="1523880" cy="152280"/>
          </a:xfrm>
          <a:prstGeom prst="line">
            <a:avLst/>
          </a:prstGeom>
          <a:ln w="9360">
            <a:solidFill>
              <a:srgbClr val="000000"/>
            </a:solidFill>
            <a:miter/>
            <a:head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23" name=""/>
          <p:cNvGrpSpPr/>
          <p:nvPr/>
        </p:nvGrpSpPr>
        <p:grpSpPr>
          <a:xfrm>
            <a:off x="3746520" y="2457360"/>
            <a:ext cx="1396800" cy="1432080"/>
            <a:chOff x="3746520" y="2457360"/>
            <a:chExt cx="1396800" cy="1432080"/>
          </a:xfrm>
        </p:grpSpPr>
        <p:sp>
          <p:nvSpPr>
            <p:cNvPr id="924" name=""/>
            <p:cNvSpPr/>
            <p:nvPr/>
          </p:nvSpPr>
          <p:spPr>
            <a:xfrm>
              <a:off x="4326120" y="2984040"/>
              <a:ext cx="817200" cy="90540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5" name=""/>
            <p:cNvSpPr/>
            <p:nvPr/>
          </p:nvSpPr>
          <p:spPr>
            <a:xfrm>
              <a:off x="3881160" y="3129120"/>
              <a:ext cx="307440" cy="30780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6" name=""/>
            <p:cNvSpPr/>
            <p:nvPr/>
          </p:nvSpPr>
          <p:spPr>
            <a:xfrm>
              <a:off x="4043160" y="3288960"/>
              <a:ext cx="264240" cy="30492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7" name=""/>
            <p:cNvSpPr/>
            <p:nvPr/>
          </p:nvSpPr>
          <p:spPr>
            <a:xfrm>
              <a:off x="4330080" y="2720880"/>
              <a:ext cx="558000" cy="72504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8" name=""/>
            <p:cNvSpPr/>
            <p:nvPr/>
          </p:nvSpPr>
          <p:spPr>
            <a:xfrm>
              <a:off x="3930120" y="2457360"/>
              <a:ext cx="711360" cy="72180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9" name=""/>
            <p:cNvSpPr/>
            <p:nvPr/>
          </p:nvSpPr>
          <p:spPr>
            <a:xfrm>
              <a:off x="3746520" y="2989800"/>
              <a:ext cx="286920" cy="2890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0" name=""/>
            <p:cNvSpPr/>
            <p:nvPr/>
          </p:nvSpPr>
          <p:spPr>
            <a:xfrm>
              <a:off x="4208400" y="3459240"/>
              <a:ext cx="236520" cy="24660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31" name=""/>
          <p:cNvSpPr/>
          <p:nvPr/>
        </p:nvSpPr>
        <p:spPr>
          <a:xfrm>
            <a:off x="873360" y="857160"/>
            <a:ext cx="602388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role of risk intermediaries 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Charterers need short-term flexibility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Ship-Owners require long-term certainty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2" name=""/>
          <p:cNvSpPr/>
          <p:nvPr/>
        </p:nvSpPr>
        <p:spPr>
          <a:xfrm>
            <a:off x="920880" y="4417920"/>
            <a:ext cx="6678360" cy="20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risk intermediary can aggregate flows into a portfolio to offer counter parties 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-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Greater short-term flexibility to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address operational uncertainties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- 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Structures that hedge price risk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48E56C-F529-443C-B521-A693ED07C7B4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4" name="PlaceHolder 1"/>
          <p:cNvSpPr>
            <a:spLocks noGrp="1"/>
          </p:cNvSpPr>
          <p:nvPr>
            <p:ph type="title"/>
          </p:nvPr>
        </p:nvSpPr>
        <p:spPr>
          <a:xfrm>
            <a:off x="685800" y="17892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Skills Come into Play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35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936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7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8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9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0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1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2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43" name=""/>
          <p:cNvSpPr/>
          <p:nvPr/>
        </p:nvSpPr>
        <p:spPr>
          <a:xfrm>
            <a:off x="762120" y="1295280"/>
            <a:ext cx="7696080" cy="446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84120" indent="-384120" algn="ctr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Value Recognition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 algn="ctr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 algn="ctr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Optionality = Value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Different vessel sizes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Voyage vs. Time Charter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Flexibility in load/discharge ports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Optional quantities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    Optional delivery periods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D527E7-5C49-49E7-82A9-DFA3A7479907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5" name=""/>
          <p:cNvSpPr/>
          <p:nvPr/>
        </p:nvSpPr>
        <p:spPr>
          <a:xfrm>
            <a:off x="685800" y="18900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Derivatives use in freight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6" name=""/>
          <p:cNvSpPr/>
          <p:nvPr/>
        </p:nvSpPr>
        <p:spPr>
          <a:xfrm>
            <a:off x="1128600" y="1041120"/>
            <a:ext cx="7467840" cy="408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Baltic International Freight Futures Exchange (BIFFEX) commenced trading May 15th 1985 on the LIFFE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acknowledged FFA was executed in Oct 1992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Today futures and swaps available for both dry cargo and tanker freight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47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948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9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0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1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2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3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4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5" name=""/>
          <p:cNvSpPr/>
          <p:nvPr/>
        </p:nvSpPr>
        <p:spPr>
          <a:xfrm>
            <a:off x="695160" y="1533600"/>
            <a:ext cx="15588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6" name=""/>
          <p:cNvSpPr/>
          <p:nvPr/>
        </p:nvSpPr>
        <p:spPr>
          <a:xfrm>
            <a:off x="703440" y="29862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7" name=""/>
          <p:cNvSpPr/>
          <p:nvPr/>
        </p:nvSpPr>
        <p:spPr>
          <a:xfrm>
            <a:off x="723960" y="40561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763AC94-E745-43E1-8F6B-325CAE17812E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8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9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Derivatives use in freight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60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961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2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3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4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5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6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7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68" name=""/>
          <p:cNvSpPr/>
          <p:nvPr/>
        </p:nvSpPr>
        <p:spPr>
          <a:xfrm>
            <a:off x="1449360" y="1121040"/>
            <a:ext cx="6558120" cy="482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sophisticated markets require more sophisticated instruments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428840" indent="-66384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428840" indent="-66384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428840" indent="-66384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428840" indent="-663840">
              <a:lnSpc>
                <a:spcPct val="9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ct val="8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ct val="8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9" name=""/>
          <p:cNvSpPr/>
          <p:nvPr/>
        </p:nvSpPr>
        <p:spPr>
          <a:xfrm>
            <a:off x="2505240" y="22734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0" name=""/>
          <p:cNvSpPr/>
          <p:nvPr/>
        </p:nvSpPr>
        <p:spPr>
          <a:xfrm>
            <a:off x="2495520" y="326376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1" name=""/>
          <p:cNvSpPr/>
          <p:nvPr/>
        </p:nvSpPr>
        <p:spPr>
          <a:xfrm>
            <a:off x="2498760" y="422100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2" name=""/>
          <p:cNvSpPr/>
          <p:nvPr/>
        </p:nvSpPr>
        <p:spPr>
          <a:xfrm>
            <a:off x="2503440" y="51786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C876FE2-235A-466D-85BE-81C8844C6F9E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4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Enron Advantage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75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976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7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8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9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0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1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2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83" name=""/>
          <p:cNvSpPr/>
          <p:nvPr/>
        </p:nvSpPr>
        <p:spPr>
          <a:xfrm>
            <a:off x="914400" y="1066680"/>
            <a:ext cx="7391520" cy="10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568440"/>
                <a:tab algn="l" pos="1136520"/>
                <a:tab algn="l" pos="1704960"/>
                <a:tab algn="l" pos="2273400"/>
                <a:tab algn="l" pos="2841480"/>
                <a:tab algn="l" pos="3409920"/>
                <a:tab algn="l" pos="3978360"/>
                <a:tab algn="l" pos="4546440"/>
                <a:tab algn="l" pos="5114880"/>
                <a:tab algn="l" pos="5683320"/>
                <a:tab algn="l" pos="6251400"/>
                <a:tab algn="l" pos="6819840"/>
                <a:tab algn="l" pos="7388280"/>
                <a:tab algn="l" pos="7956720"/>
                <a:tab algn="l" pos="8524800"/>
                <a:tab algn="l" pos="9093240"/>
                <a:tab algn="l" pos="9661680"/>
                <a:tab algn="l" pos="10229760"/>
                <a:tab algn="l" pos="107982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is well placed to lead and benefit from the changing market -- after 1.5 years,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568440"/>
                <a:tab algn="l" pos="1136520"/>
                <a:tab algn="l" pos="1704960"/>
                <a:tab algn="l" pos="2273400"/>
                <a:tab algn="l" pos="2841480"/>
                <a:tab algn="l" pos="3409920"/>
                <a:tab algn="l" pos="3978360"/>
                <a:tab algn="l" pos="4546440"/>
                <a:tab algn="l" pos="5114880"/>
                <a:tab algn="l" pos="5683320"/>
                <a:tab algn="l" pos="6251400"/>
                <a:tab algn="l" pos="6819840"/>
                <a:tab algn="l" pos="7388280"/>
                <a:tab algn="l" pos="7956720"/>
                <a:tab algn="l" pos="8524800"/>
                <a:tab algn="l" pos="9093240"/>
                <a:tab algn="l" pos="9661680"/>
                <a:tab algn="l" pos="10229760"/>
                <a:tab algn="l" pos="107982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already recognised as a market maker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4" name=""/>
          <p:cNvSpPr/>
          <p:nvPr/>
        </p:nvSpPr>
        <p:spPr>
          <a:xfrm>
            <a:off x="595440" y="3090960"/>
            <a:ext cx="5856120" cy="320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Voyage contracts: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BCI route 4( Richards Bay/Rotterdam 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BCI route 7( Puerto Bolivar/Rotterdam)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BPI route 2( US Gulf/Japan 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Time Charter contracts: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of Time Charter Routes on Panamax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5" name=""/>
          <p:cNvSpPr/>
          <p:nvPr/>
        </p:nvSpPr>
        <p:spPr>
          <a:xfrm>
            <a:off x="602640" y="2432880"/>
            <a:ext cx="4368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</a:t>
            </a: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NRON</a:t>
            </a: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NLINE OFFERINGS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6D6019E-F7AD-4401-AB6F-BFC947E49ED4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87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88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989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0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1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2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3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4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5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996" name=""/>
          <p:cNvGraphicFramePr/>
          <p:nvPr/>
        </p:nvGraphicFramePr>
        <p:xfrm>
          <a:off x="0" y="801720"/>
          <a:ext cx="6589800" cy="54450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99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01720"/>
                    <a:ext cx="6589800" cy="5445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98" name=""/>
          <p:cNvGraphicFramePr/>
          <p:nvPr/>
        </p:nvGraphicFramePr>
        <p:xfrm>
          <a:off x="4952880" y="3962520"/>
          <a:ext cx="4191120" cy="28954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999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4952880" y="3962520"/>
                    <a:ext cx="4191120" cy="2895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57C4D71-97C0-4177-A6B6-491CB4D79684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01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Deal Example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002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1003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4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5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6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7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8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9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10" name=""/>
          <p:cNvSpPr/>
          <p:nvPr/>
        </p:nvSpPr>
        <p:spPr>
          <a:xfrm>
            <a:off x="533520" y="1265400"/>
            <a:ext cx="8076960" cy="451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74760" indent="-37476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structured long-term cape-sized time charter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74760" indent="-37476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Deal 1: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052640" indent="-487440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SzPct val="40000"/>
              <a:buFont typeface="Times New Roman"/>
              <a:buChar char="—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Four-year deal with option to extend for 1 year (call)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052640" indent="-487440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SzPct val="40000"/>
              <a:buFont typeface="Times New Roman"/>
              <a:buChar char="—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2 years let back, option to call vessel in year 2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74760" indent="-37476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Deal 2: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052640" indent="-487440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SzPct val="40000"/>
              <a:buFont typeface="Symbol" charset="2"/>
              <a:buChar char="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Two-year deal with option to extend for 1 year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052640" indent="-487440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SzPct val="40000"/>
              <a:buFont typeface="Symbol" charset="2"/>
              <a:buChar char="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Put option available in year 2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74760" indent="-374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74760" indent="-37476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D99806-48E1-42E4-A676-2B8D462FF85D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2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Potential Enron/Bank Partnerships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013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1014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5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6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7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8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9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0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21" name=""/>
          <p:cNvSpPr/>
          <p:nvPr/>
        </p:nvSpPr>
        <p:spPr>
          <a:xfrm>
            <a:off x="773280" y="976320"/>
            <a:ext cx="837072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7500" lnSpcReduction="19999"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Intermediary/Proprietary Trading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Put Structures (Insurance of Portfolio)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trading as a freight hedge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e.g. steel or coal trades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Hedges for the secondary debt market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Potential trade guarantor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 trading?  (enroncredit.com)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Exchange of information on market and counterparties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Publication of market reports on EnronOnline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2" name=""/>
          <p:cNvSpPr/>
          <p:nvPr/>
        </p:nvSpPr>
        <p:spPr>
          <a:xfrm>
            <a:off x="515880" y="11224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3" name=""/>
          <p:cNvSpPr/>
          <p:nvPr/>
        </p:nvSpPr>
        <p:spPr>
          <a:xfrm>
            <a:off x="520560" y="1685880"/>
            <a:ext cx="15588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4" name=""/>
          <p:cNvSpPr/>
          <p:nvPr/>
        </p:nvSpPr>
        <p:spPr>
          <a:xfrm>
            <a:off x="520560" y="2293920"/>
            <a:ext cx="15588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5" name=""/>
          <p:cNvSpPr/>
          <p:nvPr/>
        </p:nvSpPr>
        <p:spPr>
          <a:xfrm>
            <a:off x="527040" y="32670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6" name=""/>
          <p:cNvSpPr/>
          <p:nvPr/>
        </p:nvSpPr>
        <p:spPr>
          <a:xfrm>
            <a:off x="531720" y="38149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7" name=""/>
          <p:cNvSpPr/>
          <p:nvPr/>
        </p:nvSpPr>
        <p:spPr>
          <a:xfrm>
            <a:off x="520560" y="4410000"/>
            <a:ext cx="15588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8" name=""/>
          <p:cNvSpPr/>
          <p:nvPr/>
        </p:nvSpPr>
        <p:spPr>
          <a:xfrm>
            <a:off x="525600" y="50547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9" name=""/>
          <p:cNvSpPr/>
          <p:nvPr/>
        </p:nvSpPr>
        <p:spPr>
          <a:xfrm>
            <a:off x="531720" y="56340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BC13FAF-E790-4674-9515-EC871E3C2AD4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"/>
          <p:cNvGrpSpPr/>
          <p:nvPr/>
        </p:nvGrpSpPr>
        <p:grpSpPr>
          <a:xfrm>
            <a:off x="2327400" y="2901960"/>
            <a:ext cx="4539600" cy="1052280"/>
            <a:chOff x="2327400" y="2901960"/>
            <a:chExt cx="4539600" cy="1052280"/>
          </a:xfrm>
        </p:grpSpPr>
        <p:sp>
          <p:nvSpPr>
            <p:cNvPr id="40" name=""/>
            <p:cNvSpPr/>
            <p:nvPr/>
          </p:nvSpPr>
          <p:spPr>
            <a:xfrm>
              <a:off x="2327400" y="2901960"/>
              <a:ext cx="4539600" cy="1052280"/>
            </a:xfrm>
            <a:prstGeom prst="bevel">
              <a:avLst>
                <a:gd name="adj" fmla="val 7287"/>
              </a:avLst>
            </a:pr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3046680" y="3087720"/>
              <a:ext cx="3062520" cy="581760"/>
            </a:xfrm>
            <a:prstGeom prst="rect">
              <a:avLst/>
            </a:pr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2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Enron Overview</a:t>
              </a:r>
              <a:endPara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2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43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844AF4C-62E2-41D3-B9C7-15DEE73C3025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1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Where to next?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032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1033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4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5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6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7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8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9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40" name=""/>
          <p:cNvSpPr/>
          <p:nvPr/>
        </p:nvSpPr>
        <p:spPr>
          <a:xfrm>
            <a:off x="1154160" y="1338120"/>
            <a:ext cx="69516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Growth in financial and derivative products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number of products on EnronOnline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 to work for EnronOnline liquidity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 freight trading to new markets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1" name=""/>
          <p:cNvSpPr/>
          <p:nvPr/>
        </p:nvSpPr>
        <p:spPr>
          <a:xfrm>
            <a:off x="852480" y="1476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2" name=""/>
          <p:cNvSpPr/>
          <p:nvPr/>
        </p:nvSpPr>
        <p:spPr>
          <a:xfrm>
            <a:off x="843120" y="23464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3" name=""/>
          <p:cNvSpPr/>
          <p:nvPr/>
        </p:nvSpPr>
        <p:spPr>
          <a:xfrm>
            <a:off x="847800" y="32209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4" name=""/>
          <p:cNvSpPr/>
          <p:nvPr/>
        </p:nvSpPr>
        <p:spPr>
          <a:xfrm>
            <a:off x="852480" y="40942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F79CFC7-5516-4A5A-89EE-4032EDB0646F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4106880" y="3511440"/>
            <a:ext cx="1166760" cy="72396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5743440" y="3511440"/>
            <a:ext cx="1167120" cy="72396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Broadband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5467320" y="2865600"/>
            <a:ext cx="1722600" cy="357120"/>
          </a:xfrm>
          <a:prstGeom prst="bevel">
            <a:avLst>
              <a:gd name="adj" fmla="val 12500"/>
            </a:avLst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Communications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380960" y="3511440"/>
            <a:ext cx="1335240" cy="72396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1339920" y="4308480"/>
            <a:ext cx="135396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buClr>
                <a:srgbClr val="c20017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buClr>
                <a:srgbClr val="c20017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 Distribution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2820960" y="3511440"/>
            <a:ext cx="1168560" cy="72396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2771640" y="4334040"/>
            <a:ext cx="1308240" cy="110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buClr>
                <a:srgbClr val="e9ad17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and 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of Energy 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 Worldwide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5651640" y="4281480"/>
            <a:ext cx="1658880" cy="93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buClr>
                <a:srgbClr val="e9ad17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 Management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Broadband Delivery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1549440" y="2878200"/>
            <a:ext cx="3711600" cy="344520"/>
          </a:xfrm>
          <a:prstGeom prst="bevel">
            <a:avLst>
              <a:gd name="adj" fmla="val 12500"/>
            </a:avLst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59" name=""/>
          <p:cNvCxnSpPr>
            <a:stCxn id="53" idx="0"/>
            <a:endCxn id="58" idx="0"/>
          </p:cNvCxnSpPr>
          <p:nvPr/>
        </p:nvCxnSpPr>
        <p:spPr>
          <a:xfrm flipH="1" flipV="1" rot="5400000">
            <a:off x="2582640" y="2688840"/>
            <a:ext cx="289440" cy="1356120"/>
          </a:xfrm>
          <a:prstGeom prst="bentConnector3">
            <a:avLst>
              <a:gd name="adj1" fmla="val 49937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60" name=""/>
          <p:cNvCxnSpPr>
            <a:stCxn id="55" idx="0"/>
            <a:endCxn id="58" idx="1"/>
          </p:cNvCxnSpPr>
          <p:nvPr/>
        </p:nvCxnSpPr>
        <p:spPr>
          <a:xfrm flipV="1">
            <a:off x="3404880" y="3222360"/>
            <a:ext cx="1080" cy="28944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61" name=""/>
          <p:cNvCxnSpPr>
            <a:stCxn id="50" idx="0"/>
            <a:endCxn id="58" idx="2"/>
          </p:cNvCxnSpPr>
          <p:nvPr/>
        </p:nvCxnSpPr>
        <p:spPr>
          <a:xfrm flipV="1" rot="16200000">
            <a:off x="3903480" y="2723400"/>
            <a:ext cx="289440" cy="1286640"/>
          </a:xfrm>
          <a:prstGeom prst="bentConnector3">
            <a:avLst>
              <a:gd name="adj1" fmla="val 49937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62" name=""/>
          <p:cNvCxnSpPr>
            <a:stCxn id="51" idx="0"/>
            <a:endCxn id="52" idx="0"/>
          </p:cNvCxnSpPr>
          <p:nvPr/>
        </p:nvCxnSpPr>
        <p:spPr>
          <a:xfrm flipV="1">
            <a:off x="6327360" y="3222360"/>
            <a:ext cx="2520" cy="28944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63" name=""/>
          <p:cNvSpPr/>
          <p:nvPr/>
        </p:nvSpPr>
        <p:spPr>
          <a:xfrm>
            <a:off x="1368360" y="5902200"/>
            <a:ext cx="1359000" cy="346320"/>
          </a:xfrm>
          <a:prstGeom prst="bevel">
            <a:avLst>
              <a:gd name="adj" fmla="val 12500"/>
            </a:avLst>
          </a:prstGeom>
          <a:solidFill>
            <a:srgbClr val="ff33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Traditional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2811600" y="5902200"/>
            <a:ext cx="4525920" cy="346320"/>
          </a:xfrm>
          <a:prstGeom prst="bevel">
            <a:avLst>
              <a:gd name="adj" fmla="val 12500"/>
            </a:avLst>
          </a:prstGeom>
          <a:solidFill>
            <a:srgbClr val="00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2755800" y="5192640"/>
            <a:ext cx="1233720" cy="59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buClr>
                <a:srgbClr val="e9ad17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Commercial Synergies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4067280" y="4308480"/>
            <a:ext cx="1401480" cy="110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buClr>
                <a:srgbClr val="e9ad17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Outsourcing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Commercial and 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Customers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7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"/>
          <p:cNvSpPr/>
          <p:nvPr/>
        </p:nvSpPr>
        <p:spPr>
          <a:xfrm>
            <a:off x="685800" y="18900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Network Businesses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 flipV="1">
            <a:off x="3389400" y="2602080"/>
            <a:ext cx="0" cy="257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3402000" y="2589120"/>
            <a:ext cx="1146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4535640" y="2589120"/>
            <a:ext cx="17888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6324480" y="2589120"/>
            <a:ext cx="1800" cy="27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 flipH="1">
            <a:off x="4906440" y="2419200"/>
            <a:ext cx="1800" cy="152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" name=""/>
          <p:cNvGrpSpPr/>
          <p:nvPr/>
        </p:nvGrpSpPr>
        <p:grpSpPr>
          <a:xfrm>
            <a:off x="4221000" y="1063800"/>
            <a:ext cx="1287720" cy="1290240"/>
            <a:chOff x="4221000" y="1063800"/>
            <a:chExt cx="1287720" cy="1290240"/>
          </a:xfrm>
        </p:grpSpPr>
        <p:sp>
          <p:nvSpPr>
            <p:cNvPr id="75" name=""/>
            <p:cNvSpPr/>
            <p:nvPr/>
          </p:nvSpPr>
          <p:spPr>
            <a:xfrm>
              <a:off x="4755240" y="1538280"/>
              <a:ext cx="753480" cy="8157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4345200" y="1668960"/>
              <a:ext cx="283320" cy="27756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4494240" y="1813320"/>
              <a:ext cx="243360" cy="27468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4758840" y="1301400"/>
              <a:ext cx="514440" cy="65340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4390200" y="1063800"/>
              <a:ext cx="655560" cy="650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4221000" y="1543680"/>
              <a:ext cx="264240" cy="2602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4646520" y="1966680"/>
              <a:ext cx="218160" cy="22248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2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83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1FFD5E2-260E-404B-9449-3B0273FF48BF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"/>
          <p:cNvSpPr/>
          <p:nvPr/>
        </p:nvSpPr>
        <p:spPr>
          <a:xfrm>
            <a:off x="146160" y="3894120"/>
            <a:ext cx="1282680" cy="77472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Europe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Limited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2724120" y="1657440"/>
            <a:ext cx="3686040" cy="538200"/>
          </a:xfrm>
          <a:prstGeom prst="bevel">
            <a:avLst>
              <a:gd name="adj" fmla="val 12500"/>
            </a:avLst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 Energy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1666800" y="3894120"/>
            <a:ext cx="1282680" cy="77472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3249720" y="3894120"/>
            <a:ext cx="1282680" cy="77472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 Works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4807080" y="3894120"/>
            <a:ext cx="1371600" cy="77472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Industrial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6315120" y="3894120"/>
            <a:ext cx="1282680" cy="77472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Assets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746280" y="3083040"/>
            <a:ext cx="7697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746280" y="3083040"/>
            <a:ext cx="0" cy="785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273400" y="3083040"/>
            <a:ext cx="0" cy="785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3878280" y="3084480"/>
            <a:ext cx="0" cy="785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6943680" y="3094200"/>
            <a:ext cx="0" cy="772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1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85800" y="18900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Network Businesses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4530600" y="2200320"/>
            <a:ext cx="0" cy="888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5497560" y="3095640"/>
            <a:ext cx="0" cy="785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 flipH="1">
            <a:off x="8458200" y="3094200"/>
            <a:ext cx="1440" cy="822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7775640" y="3906720"/>
            <a:ext cx="1282680" cy="77472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Americas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7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108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5" name=""/>
          <p:cNvSpPr/>
          <p:nvPr/>
        </p:nvSpPr>
        <p:spPr>
          <a:xfrm>
            <a:off x="179280" y="4775040"/>
            <a:ext cx="1266840" cy="10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98280" indent="-98280">
              <a:lnSpc>
                <a:spcPct val="90000"/>
              </a:lnSpc>
              <a:buClr>
                <a:srgbClr val="ff99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&amp; Gas Trading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98280" indent="-98280">
              <a:lnSpc>
                <a:spcPct val="90000"/>
              </a:lnSpc>
              <a:buClr>
                <a:srgbClr val="ff99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Origination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98280" indent="-98280">
              <a:lnSpc>
                <a:spcPct val="90000"/>
              </a:lnSpc>
              <a:buClr>
                <a:srgbClr val="ff99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Credit.com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98280" indent="-98280">
              <a:lnSpc>
                <a:spcPct val="90000"/>
              </a:lnSpc>
              <a:buClr>
                <a:srgbClr val="ff99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98280" indent="-98280">
              <a:lnSpc>
                <a:spcPct val="90000"/>
              </a:lnSpc>
              <a:buClr>
                <a:srgbClr val="ff99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1598760" y="4764240"/>
            <a:ext cx="1562040" cy="173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98280" indent="-98280">
              <a:lnSpc>
                <a:spcPct val="90000"/>
              </a:lnSpc>
              <a:buClr>
                <a:srgbClr val="ff99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98280" indent="-98280">
              <a:lnSpc>
                <a:spcPct val="90000"/>
              </a:lnSpc>
              <a:buClr>
                <a:srgbClr val="ff99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Coal/Emissions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98280" indent="-98280">
              <a:lnSpc>
                <a:spcPct val="90000"/>
              </a:lnSpc>
              <a:buClr>
                <a:srgbClr val="ff99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Shipping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98280" indent="-98280">
              <a:lnSpc>
                <a:spcPct val="90000"/>
              </a:lnSpc>
              <a:buClr>
                <a:srgbClr val="ff99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I/R, F/X Trading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98280" indent="-98280">
              <a:lnSpc>
                <a:spcPct val="90000"/>
              </a:lnSpc>
              <a:buClr>
                <a:srgbClr val="ff99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98280" indent="-98280">
              <a:lnSpc>
                <a:spcPct val="90000"/>
              </a:lnSpc>
              <a:buClr>
                <a:srgbClr val="ff99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Insurance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98280" indent="-98280">
              <a:lnSpc>
                <a:spcPct val="90000"/>
              </a:lnSpc>
              <a:buClr>
                <a:srgbClr val="ff99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Petrochemicals and Plastics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98280" indent="-98280">
              <a:lnSpc>
                <a:spcPct val="90000"/>
              </a:lnSpc>
              <a:buClr>
                <a:srgbClr val="ff99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98280" indent="-98280">
              <a:lnSpc>
                <a:spcPct val="90000"/>
              </a:lnSpc>
              <a:buClr>
                <a:srgbClr val="ff99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Agriculture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3213000" y="4768920"/>
            <a:ext cx="156204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98280" indent="-98280">
              <a:lnSpc>
                <a:spcPct val="90000"/>
              </a:lnSpc>
              <a:buClr>
                <a:srgbClr val="ff99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4816440" y="4768920"/>
            <a:ext cx="124956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98280" indent="-98280">
              <a:lnSpc>
                <a:spcPct val="90000"/>
              </a:lnSpc>
              <a:buClr>
                <a:srgbClr val="ff99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98280" indent="-98280">
              <a:lnSpc>
                <a:spcPct val="90000"/>
              </a:lnSpc>
              <a:buClr>
                <a:srgbClr val="ff99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7742160" y="4775040"/>
            <a:ext cx="1249560" cy="5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98280" indent="-98280">
              <a:lnSpc>
                <a:spcPct val="90000"/>
              </a:lnSpc>
              <a:buClr>
                <a:srgbClr val="ff99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&amp; Gas Trading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98280" indent="-98280">
              <a:lnSpc>
                <a:spcPct val="90000"/>
              </a:lnSpc>
              <a:buClr>
                <a:srgbClr val="ff99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Origination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E1C6044-B31B-41B9-87C6-3C7987A9E812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1036800" y="982800"/>
            <a:ext cx="772632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business unit focusing on global markets and commodities outside Enron’s traditional gas and power markets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Crude, Products, Petchems, and LPGs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and Emissions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Shipping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LNG, Middle East, Puerto Rico, and Venezuela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Currency, Equities and Interest Rate Trading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Agricultural Trading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Insurance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 provides a true network for market making opportunities related to commodities that are highly liquid in physical or financial terms and are enormous in market size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 leverages the value of Enron’s existing trading network and international asset positions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EGM’s operations will coordinate and leverage with our North American, European, Australian, and Japanese businesses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509760" y="11034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511200" y="42624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509760" y="538308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511200" y="59961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7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128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A934E7-16D2-4552-A770-10AA6A3AC594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 flipH="1">
            <a:off x="3218040" y="3757680"/>
            <a:ext cx="1326960" cy="24559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4537080" y="3805200"/>
            <a:ext cx="1440000" cy="24066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 flipH="1" flipV="1">
            <a:off x="3218040" y="1324080"/>
            <a:ext cx="1326960" cy="24559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 flipV="1">
            <a:off x="4537080" y="1371240"/>
            <a:ext cx="1440000" cy="24066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 flipV="1">
            <a:off x="4552920" y="2571480"/>
            <a:ext cx="2631960" cy="11840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4575240" y="3780000"/>
            <a:ext cx="2913120" cy="46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4552920" y="3786120"/>
            <a:ext cx="2475000" cy="1387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 flipV="1">
            <a:off x="2025720" y="3763800"/>
            <a:ext cx="2535120" cy="14176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 flipV="1">
            <a:off x="1604880" y="3785760"/>
            <a:ext cx="2948040" cy="32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1949400" y="2577960"/>
            <a:ext cx="2611440" cy="12002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790800" y="3417840"/>
            <a:ext cx="1522440" cy="719280"/>
          </a:xfrm>
          <a:prstGeom prst="bevel">
            <a:avLst>
              <a:gd name="adj" fmla="val 7287"/>
            </a:avLst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260240" y="3624120"/>
            <a:ext cx="586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7" name=""/>
          <p:cNvGrpSpPr/>
          <p:nvPr/>
        </p:nvGrpSpPr>
        <p:grpSpPr>
          <a:xfrm>
            <a:off x="893880" y="3454560"/>
            <a:ext cx="1522440" cy="718920"/>
            <a:chOff x="893880" y="3454560"/>
            <a:chExt cx="1522440" cy="718920"/>
          </a:xfrm>
        </p:grpSpPr>
        <p:sp>
          <p:nvSpPr>
            <p:cNvPr id="148" name=""/>
            <p:cNvSpPr/>
            <p:nvPr/>
          </p:nvSpPr>
          <p:spPr>
            <a:xfrm>
              <a:off x="893880" y="34545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1212840" y="3660480"/>
              <a:ext cx="884160" cy="30744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Weather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0" name=""/>
          <p:cNvGrpSpPr/>
          <p:nvPr/>
        </p:nvGrpSpPr>
        <p:grpSpPr>
          <a:xfrm>
            <a:off x="1208160" y="2227320"/>
            <a:ext cx="1522440" cy="718920"/>
            <a:chOff x="1208160" y="2227320"/>
            <a:chExt cx="1522440" cy="718920"/>
          </a:xfrm>
        </p:grpSpPr>
        <p:sp>
          <p:nvSpPr>
            <p:cNvPr id="151" name=""/>
            <p:cNvSpPr/>
            <p:nvPr/>
          </p:nvSpPr>
          <p:spPr>
            <a:xfrm>
              <a:off x="1208160" y="222732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1691640" y="2433600"/>
              <a:ext cx="556920" cy="30744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3" name=""/>
          <p:cNvGrpSpPr/>
          <p:nvPr/>
        </p:nvGrpSpPr>
        <p:grpSpPr>
          <a:xfrm>
            <a:off x="2467080" y="1001880"/>
            <a:ext cx="1522440" cy="718920"/>
            <a:chOff x="2467080" y="1001880"/>
            <a:chExt cx="1522440" cy="718920"/>
          </a:xfrm>
        </p:grpSpPr>
        <p:sp>
          <p:nvSpPr>
            <p:cNvPr id="154" name=""/>
            <p:cNvSpPr/>
            <p:nvPr/>
          </p:nvSpPr>
          <p:spPr>
            <a:xfrm>
              <a:off x="2467080" y="100188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2754000" y="1103040"/>
              <a:ext cx="953640" cy="52092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Crude &amp;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Products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6" name=""/>
          <p:cNvGrpSpPr/>
          <p:nvPr/>
        </p:nvGrpSpPr>
        <p:grpSpPr>
          <a:xfrm>
            <a:off x="5184720" y="1001880"/>
            <a:ext cx="1522440" cy="718920"/>
            <a:chOff x="5184720" y="1001880"/>
            <a:chExt cx="1522440" cy="718920"/>
          </a:xfrm>
        </p:grpSpPr>
        <p:sp>
          <p:nvSpPr>
            <p:cNvPr id="157" name=""/>
            <p:cNvSpPr/>
            <p:nvPr/>
          </p:nvSpPr>
          <p:spPr>
            <a:xfrm>
              <a:off x="5184720" y="100188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5663160" y="1207800"/>
              <a:ext cx="567000" cy="30744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9" name=""/>
          <p:cNvGrpSpPr/>
          <p:nvPr/>
        </p:nvGrpSpPr>
        <p:grpSpPr>
          <a:xfrm>
            <a:off x="6375240" y="2227320"/>
            <a:ext cx="1522440" cy="718920"/>
            <a:chOff x="6375240" y="2227320"/>
            <a:chExt cx="1522440" cy="718920"/>
          </a:xfrm>
        </p:grpSpPr>
        <p:sp>
          <p:nvSpPr>
            <p:cNvPr id="160" name=""/>
            <p:cNvSpPr/>
            <p:nvPr/>
          </p:nvSpPr>
          <p:spPr>
            <a:xfrm>
              <a:off x="6375240" y="222732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6602040" y="2433600"/>
              <a:ext cx="1072440" cy="30744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Emissions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2" name=""/>
          <p:cNvGrpSpPr/>
          <p:nvPr/>
        </p:nvGrpSpPr>
        <p:grpSpPr>
          <a:xfrm>
            <a:off x="6707160" y="3454560"/>
            <a:ext cx="1522440" cy="718920"/>
            <a:chOff x="6707160" y="3454560"/>
            <a:chExt cx="1522440" cy="718920"/>
          </a:xfrm>
        </p:grpSpPr>
        <p:sp>
          <p:nvSpPr>
            <p:cNvPr id="163" name=""/>
            <p:cNvSpPr/>
            <p:nvPr/>
          </p:nvSpPr>
          <p:spPr>
            <a:xfrm>
              <a:off x="6707160" y="34545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6750720" y="3660480"/>
              <a:ext cx="1438920" cy="30744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Transportation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5" name=""/>
          <p:cNvGrpSpPr/>
          <p:nvPr/>
        </p:nvGrpSpPr>
        <p:grpSpPr>
          <a:xfrm>
            <a:off x="6265800" y="4800600"/>
            <a:ext cx="1522440" cy="718920"/>
            <a:chOff x="6265800" y="4800600"/>
            <a:chExt cx="1522440" cy="718920"/>
          </a:xfrm>
        </p:grpSpPr>
        <p:sp>
          <p:nvSpPr>
            <p:cNvPr id="166" name=""/>
            <p:cNvSpPr/>
            <p:nvPr/>
          </p:nvSpPr>
          <p:spPr>
            <a:xfrm>
              <a:off x="6265800" y="480060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6558840" y="5006880"/>
              <a:ext cx="943200" cy="30744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Shipping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8" name=""/>
          <p:cNvGrpSpPr/>
          <p:nvPr/>
        </p:nvGrpSpPr>
        <p:grpSpPr>
          <a:xfrm>
            <a:off x="1316160" y="4800600"/>
            <a:ext cx="1522440" cy="718920"/>
            <a:chOff x="1316160" y="4800600"/>
            <a:chExt cx="1522440" cy="718920"/>
          </a:xfrm>
        </p:grpSpPr>
        <p:sp>
          <p:nvSpPr>
            <p:cNvPr id="169" name=""/>
            <p:cNvSpPr/>
            <p:nvPr/>
          </p:nvSpPr>
          <p:spPr>
            <a:xfrm>
              <a:off x="1316160" y="480060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1565640" y="5006880"/>
              <a:ext cx="1023120" cy="30744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Insurance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171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17892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EGM’s Wholesale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73" name=""/>
          <p:cNvGrpSpPr/>
          <p:nvPr/>
        </p:nvGrpSpPr>
        <p:grpSpPr>
          <a:xfrm>
            <a:off x="2467080" y="5894280"/>
            <a:ext cx="1522440" cy="719280"/>
            <a:chOff x="2467080" y="5894280"/>
            <a:chExt cx="1522440" cy="719280"/>
          </a:xfrm>
        </p:grpSpPr>
        <p:sp>
          <p:nvSpPr>
            <p:cNvPr id="174" name=""/>
            <p:cNvSpPr/>
            <p:nvPr/>
          </p:nvSpPr>
          <p:spPr>
            <a:xfrm>
              <a:off x="2467080" y="589428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2738160" y="5995800"/>
              <a:ext cx="993240" cy="52092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FX/Rates/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Equities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6" name=""/>
          <p:cNvGrpSpPr/>
          <p:nvPr/>
        </p:nvGrpSpPr>
        <p:grpSpPr>
          <a:xfrm>
            <a:off x="5184720" y="5894280"/>
            <a:ext cx="1522440" cy="719280"/>
            <a:chOff x="5184720" y="5894280"/>
            <a:chExt cx="1522440" cy="719280"/>
          </a:xfrm>
        </p:grpSpPr>
        <p:sp>
          <p:nvSpPr>
            <p:cNvPr id="177" name=""/>
            <p:cNvSpPr/>
            <p:nvPr/>
          </p:nvSpPr>
          <p:spPr>
            <a:xfrm>
              <a:off x="5184720" y="589428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292360" y="6100560"/>
              <a:ext cx="1310400" cy="30744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Agribusiness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9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180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39300B9-1DD5-47A9-85F4-A1C69D2F03C2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5861520" y="5508720"/>
            <a:ext cx="651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Weather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5624640" y="5335560"/>
            <a:ext cx="109440" cy="347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566640" y="5508720"/>
            <a:ext cx="560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Offices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123840" y="5557680"/>
            <a:ext cx="150840" cy="14292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2194560" y="5508720"/>
            <a:ext cx="971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 Activities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2066760" y="5568840"/>
            <a:ext cx="119160" cy="11916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3588480" y="5508720"/>
            <a:ext cx="1765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Crude and Product Activities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3457440" y="5495760"/>
            <a:ext cx="123840" cy="1908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7107480" y="5508720"/>
            <a:ext cx="454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6870600" y="5567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821880" y="5722920"/>
            <a:ext cx="79920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Tokyo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Sydney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Panama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Dubai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Johannesburg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Frankfurt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1080" y="5722920"/>
            <a:ext cx="69948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Houston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London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Oslo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Singapore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Seoul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Puerto Rico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96840" y="5724360"/>
            <a:ext cx="16858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1938240" y="5724360"/>
            <a:ext cx="13575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3425760" y="5724360"/>
            <a:ext cx="19861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5514840" y="5724360"/>
            <a:ext cx="1181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6818400" y="5724360"/>
            <a:ext cx="9633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1890720" y="5722920"/>
            <a:ext cx="73944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Europe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China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Korea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South Africa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3587760" y="5722920"/>
            <a:ext cx="7509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UK (Europe)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Singapore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Panama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Korea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5796360" y="5722920"/>
            <a:ext cx="58932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USA</a:t>
            </a:r>
            <a:br>
              <a:rPr sz="800"/>
            </a:b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Europe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6872040" y="5722920"/>
            <a:ext cx="69948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Puerto Rico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Venezuela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Georgia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Louisiana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0" name=""/>
          <p:cNvGrpSpPr/>
          <p:nvPr/>
        </p:nvGrpSpPr>
        <p:grpSpPr>
          <a:xfrm>
            <a:off x="407880" y="1139760"/>
            <a:ext cx="8157960" cy="4281120"/>
            <a:chOff x="407880" y="1139760"/>
            <a:chExt cx="8157960" cy="4281120"/>
          </a:xfrm>
        </p:grpSpPr>
        <p:sp>
          <p:nvSpPr>
            <p:cNvPr id="211" name=""/>
            <p:cNvSpPr/>
            <p:nvPr/>
          </p:nvSpPr>
          <p:spPr>
            <a:xfrm>
              <a:off x="3888000" y="1141200"/>
              <a:ext cx="4677840" cy="25747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419040" y="1139760"/>
              <a:ext cx="2170080" cy="244656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1865160" y="3441600"/>
              <a:ext cx="1311480" cy="1908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2053800" y="4895640"/>
              <a:ext cx="37440" cy="561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2046600" y="5290560"/>
              <a:ext cx="268200" cy="13032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2413080" y="3481200"/>
              <a:ext cx="3744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2205360" y="3444120"/>
              <a:ext cx="40320" cy="331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1946160" y="3282480"/>
              <a:ext cx="60480" cy="3168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1811520" y="3191400"/>
              <a:ext cx="3600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1765440" y="3160440"/>
              <a:ext cx="298440" cy="8820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2057040" y="3243960"/>
              <a:ext cx="172800" cy="662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440" bIns="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2260440" y="3282480"/>
              <a:ext cx="48960" cy="3168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2413080" y="3340080"/>
              <a:ext cx="37440" cy="302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2429280" y="3377160"/>
              <a:ext cx="3564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1947240" y="3102840"/>
              <a:ext cx="37440" cy="4356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2077200" y="3213360"/>
              <a:ext cx="370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1928520" y="3063240"/>
              <a:ext cx="37080" cy="3168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1967400" y="3059280"/>
              <a:ext cx="370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992240" y="3095280"/>
              <a:ext cx="3708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2032200" y="3144960"/>
              <a:ext cx="3564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2053800" y="3169440"/>
              <a:ext cx="3744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2095920" y="3178440"/>
              <a:ext cx="396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2110320" y="3195000"/>
              <a:ext cx="35640" cy="3168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1846080" y="3123360"/>
              <a:ext cx="374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2012040" y="2804040"/>
              <a:ext cx="3744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2068200" y="2623320"/>
              <a:ext cx="56160" cy="3456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2338200" y="2315520"/>
              <a:ext cx="77760" cy="3456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2342520" y="2425680"/>
              <a:ext cx="67680" cy="3960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1800000" y="1730880"/>
              <a:ext cx="51840" cy="3456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1892160" y="1751400"/>
              <a:ext cx="36000" cy="4716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1896840" y="2037240"/>
              <a:ext cx="46080" cy="4860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1843200" y="2184840"/>
              <a:ext cx="43200" cy="3852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2479680" y="2246400"/>
              <a:ext cx="193320" cy="1882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1700640" y="1539720"/>
              <a:ext cx="196200" cy="17064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1977840" y="1396080"/>
              <a:ext cx="67680" cy="7308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1618560" y="1142280"/>
              <a:ext cx="804960" cy="63720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810360" y="1143720"/>
              <a:ext cx="513720" cy="23292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407880" y="2139840"/>
              <a:ext cx="61560" cy="921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541800" y="2278440"/>
              <a:ext cx="149760" cy="9504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2580840" y="1142280"/>
              <a:ext cx="960840" cy="7423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3462480" y="1513080"/>
              <a:ext cx="301680" cy="18036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3658680" y="2756520"/>
              <a:ext cx="1931760" cy="191916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4990320" y="1792440"/>
              <a:ext cx="82080" cy="8316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5120280" y="1726920"/>
              <a:ext cx="56160" cy="10368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5371200" y="4054320"/>
              <a:ext cx="201960" cy="35388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6756840" y="3414240"/>
              <a:ext cx="37080" cy="406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6849000" y="3681000"/>
              <a:ext cx="3564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6887880" y="371196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6928200" y="3772440"/>
              <a:ext cx="3600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6394680" y="3506760"/>
              <a:ext cx="61560" cy="9360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7208280" y="3245040"/>
              <a:ext cx="63360" cy="4716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7531560" y="3102840"/>
              <a:ext cx="53280" cy="8928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7794000" y="2854080"/>
              <a:ext cx="70560" cy="8820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7869240" y="2842560"/>
              <a:ext cx="66240" cy="5220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7834680" y="2614320"/>
              <a:ext cx="308520" cy="25488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8084160" y="2477160"/>
              <a:ext cx="171720" cy="14184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7746840" y="3059280"/>
              <a:ext cx="37080" cy="3168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7788240" y="3016800"/>
              <a:ext cx="34560" cy="3456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8245800" y="2524680"/>
              <a:ext cx="38880" cy="3456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8287560" y="2477160"/>
              <a:ext cx="54720" cy="3816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8357040" y="245376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8423280" y="2424600"/>
              <a:ext cx="388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8015040" y="2099880"/>
              <a:ext cx="37080" cy="3204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8136000" y="2134800"/>
              <a:ext cx="76320" cy="330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5517360" y="1307520"/>
              <a:ext cx="50040" cy="5760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3944160" y="1948680"/>
              <a:ext cx="39960" cy="4212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4420440" y="2079720"/>
              <a:ext cx="37440" cy="3456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4459320" y="2059200"/>
              <a:ext cx="46080" cy="4212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4459320" y="211068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3964680" y="1938600"/>
              <a:ext cx="239400" cy="3765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3860640" y="2093760"/>
              <a:ext cx="133920" cy="15876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4391640" y="2564280"/>
              <a:ext cx="38880" cy="5724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4381560" y="2623320"/>
              <a:ext cx="42840" cy="8316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4501440" y="2719440"/>
              <a:ext cx="89640" cy="51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4745160" y="2719440"/>
              <a:ext cx="61920" cy="561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4813200" y="2804040"/>
              <a:ext cx="77760" cy="3312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5056920" y="2804040"/>
              <a:ext cx="64440" cy="3312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4218480" y="2668320"/>
              <a:ext cx="34560" cy="306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4926960" y="2775960"/>
              <a:ext cx="39960" cy="3456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4880880" y="268992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4879080" y="2712960"/>
              <a:ext cx="360" cy="252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4280" bIns="-44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4387320" y="3660840"/>
              <a:ext cx="3708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7338240" y="4020840"/>
              <a:ext cx="1135440" cy="788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7810200" y="4035240"/>
              <a:ext cx="39960" cy="331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7994880" y="4700520"/>
              <a:ext cx="42840" cy="3168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8224200" y="4858560"/>
              <a:ext cx="100800" cy="9720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6831720" y="3609360"/>
              <a:ext cx="308880" cy="28584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7117560" y="3898080"/>
              <a:ext cx="253800" cy="7164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7371360" y="3951720"/>
              <a:ext cx="37440" cy="306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7413120" y="3951720"/>
              <a:ext cx="219240" cy="306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7651440" y="3951720"/>
              <a:ext cx="35640" cy="306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7690320" y="3940200"/>
              <a:ext cx="3708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7501320" y="3983760"/>
              <a:ext cx="54720" cy="3312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7626960" y="3960720"/>
              <a:ext cx="102240" cy="4968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7844400" y="3928680"/>
              <a:ext cx="3600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7922880" y="3889080"/>
              <a:ext cx="37080" cy="3816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7117560" y="3787920"/>
              <a:ext cx="37440" cy="406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7182360" y="3814560"/>
              <a:ext cx="3456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7331040" y="3924720"/>
              <a:ext cx="39960" cy="144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7214040" y="3576240"/>
              <a:ext cx="295560" cy="27648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7495200" y="3708000"/>
              <a:ext cx="180360" cy="18432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7733520" y="3697920"/>
              <a:ext cx="41760" cy="75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0" bIns="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7694640" y="3827160"/>
              <a:ext cx="37440" cy="306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7749360" y="3818160"/>
              <a:ext cx="82440" cy="3456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7651440" y="3795480"/>
              <a:ext cx="35640" cy="25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7730640" y="3785040"/>
              <a:ext cx="40320" cy="3168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7820280" y="3750480"/>
              <a:ext cx="35640" cy="302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7959960" y="3769920"/>
              <a:ext cx="3564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7831800" y="3758040"/>
              <a:ext cx="562680" cy="25884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7522920" y="3282480"/>
              <a:ext cx="122400" cy="152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" name=""/>
            <p:cNvSpPr/>
            <p:nvPr/>
          </p:nvSpPr>
          <p:spPr>
            <a:xfrm>
              <a:off x="7452360" y="3469680"/>
              <a:ext cx="72000" cy="7164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" name=""/>
            <p:cNvSpPr/>
            <p:nvPr/>
          </p:nvSpPr>
          <p:spPr>
            <a:xfrm>
              <a:off x="7535880" y="3416040"/>
              <a:ext cx="35640" cy="3456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" name=""/>
            <p:cNvSpPr/>
            <p:nvPr/>
          </p:nvSpPr>
          <p:spPr>
            <a:xfrm>
              <a:off x="7651440" y="3440160"/>
              <a:ext cx="35640" cy="5868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7583400" y="3455280"/>
              <a:ext cx="70560" cy="7308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7581960" y="3506760"/>
              <a:ext cx="131040" cy="10620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8323920" y="3850560"/>
              <a:ext cx="116640" cy="5472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920" bIns="7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8277480" y="3801600"/>
              <a:ext cx="38880" cy="108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8395920" y="3814560"/>
              <a:ext cx="67680" cy="5868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8504280" y="3889080"/>
              <a:ext cx="39960" cy="356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30" name=""/>
          <p:cNvSpPr/>
          <p:nvPr/>
        </p:nvSpPr>
        <p:spPr>
          <a:xfrm>
            <a:off x="1298520" y="288432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"/>
          <p:cNvSpPr/>
          <p:nvPr/>
        </p:nvSpPr>
        <p:spPr>
          <a:xfrm>
            <a:off x="1241280" y="257652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>
            <a:off x="1405080" y="255420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" name=""/>
          <p:cNvSpPr/>
          <p:nvPr/>
        </p:nvSpPr>
        <p:spPr>
          <a:xfrm>
            <a:off x="4570560" y="218592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" name=""/>
          <p:cNvSpPr/>
          <p:nvPr/>
        </p:nvSpPr>
        <p:spPr>
          <a:xfrm>
            <a:off x="7900920" y="4275000"/>
            <a:ext cx="100080" cy="31932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"/>
          <p:cNvSpPr/>
          <p:nvPr/>
        </p:nvSpPr>
        <p:spPr>
          <a:xfrm>
            <a:off x="4686480" y="227340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"/>
          <p:cNvSpPr/>
          <p:nvPr/>
        </p:nvSpPr>
        <p:spPr>
          <a:xfrm>
            <a:off x="3979800" y="1935000"/>
            <a:ext cx="114480" cy="1764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/>
          <p:nvPr/>
        </p:nvSpPr>
        <p:spPr>
          <a:xfrm>
            <a:off x="4443480" y="222408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"/>
          <p:cNvSpPr/>
          <p:nvPr/>
        </p:nvSpPr>
        <p:spPr>
          <a:xfrm>
            <a:off x="4370400" y="177336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"/>
          <p:cNvSpPr/>
          <p:nvPr/>
        </p:nvSpPr>
        <p:spPr>
          <a:xfrm>
            <a:off x="7837560" y="246384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" name=""/>
          <p:cNvSpPr/>
          <p:nvPr/>
        </p:nvSpPr>
        <p:spPr>
          <a:xfrm>
            <a:off x="7719840" y="4319640"/>
            <a:ext cx="1112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"/>
          <p:cNvSpPr/>
          <p:nvPr/>
        </p:nvSpPr>
        <p:spPr>
          <a:xfrm>
            <a:off x="1076400" y="265284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/>
          <p:nvPr/>
        </p:nvSpPr>
        <p:spPr>
          <a:xfrm>
            <a:off x="8300880" y="4398840"/>
            <a:ext cx="114480" cy="1764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>
            <a:off x="1803240" y="345456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7711920" y="271296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7316640" y="2914560"/>
            <a:ext cx="10980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>
            <a:off x="6956280" y="3598920"/>
            <a:ext cx="1112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/>
          <p:nvPr/>
        </p:nvSpPr>
        <p:spPr>
          <a:xfrm>
            <a:off x="1825560" y="347328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" name=""/>
          <p:cNvSpPr/>
          <p:nvPr/>
        </p:nvSpPr>
        <p:spPr>
          <a:xfrm>
            <a:off x="2190960" y="750960"/>
            <a:ext cx="4733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Creating New Markets in Global Commodities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"/>
          <p:cNvSpPr/>
          <p:nvPr/>
        </p:nvSpPr>
        <p:spPr>
          <a:xfrm>
            <a:off x="2041560" y="311940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/>
          <p:nvPr/>
        </p:nvSpPr>
        <p:spPr>
          <a:xfrm>
            <a:off x="2066760" y="250992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"/>
          <p:cNvSpPr/>
          <p:nvPr/>
        </p:nvSpPr>
        <p:spPr>
          <a:xfrm>
            <a:off x="1590840" y="286236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"/>
          <p:cNvSpPr/>
          <p:nvPr/>
        </p:nvSpPr>
        <p:spPr>
          <a:xfrm>
            <a:off x="2266920" y="355752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/>
          <p:nvPr/>
        </p:nvSpPr>
        <p:spPr>
          <a:xfrm>
            <a:off x="2631960" y="438624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"/>
          <p:cNvSpPr/>
          <p:nvPr/>
        </p:nvSpPr>
        <p:spPr>
          <a:xfrm>
            <a:off x="4076640" y="2330280"/>
            <a:ext cx="10944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"/>
          <p:cNvSpPr/>
          <p:nvPr/>
        </p:nvSpPr>
        <p:spPr>
          <a:xfrm>
            <a:off x="2790720" y="5722920"/>
            <a:ext cx="6285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Colombia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Venezuela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Indonesia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Poland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Russia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" name=""/>
          <p:cNvSpPr/>
          <p:nvPr/>
        </p:nvSpPr>
        <p:spPr>
          <a:xfrm>
            <a:off x="4493160" y="5722920"/>
            <a:ext cx="62316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Argentina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" name=""/>
          <p:cNvSpPr/>
          <p:nvPr/>
        </p:nvSpPr>
        <p:spPr>
          <a:xfrm>
            <a:off x="4809960" y="447372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"/>
          <p:cNvSpPr/>
          <p:nvPr/>
        </p:nvSpPr>
        <p:spPr>
          <a:xfrm>
            <a:off x="4379760" y="1547640"/>
            <a:ext cx="10188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5495760" y="307332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/>
          <p:nvPr/>
        </p:nvSpPr>
        <p:spPr>
          <a:xfrm>
            <a:off x="6248520" y="318780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/>
          <p:nvPr/>
        </p:nvSpPr>
        <p:spPr>
          <a:xfrm>
            <a:off x="7682040" y="241452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"/>
          <p:cNvSpPr/>
          <p:nvPr/>
        </p:nvSpPr>
        <p:spPr>
          <a:xfrm>
            <a:off x="8101080" y="249084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"/>
          <p:cNvSpPr/>
          <p:nvPr/>
        </p:nvSpPr>
        <p:spPr>
          <a:xfrm>
            <a:off x="8074080" y="2674800"/>
            <a:ext cx="10944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" name=""/>
          <p:cNvSpPr/>
          <p:nvPr/>
        </p:nvSpPr>
        <p:spPr>
          <a:xfrm>
            <a:off x="8023320" y="260676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"/>
          <p:cNvSpPr/>
          <p:nvPr/>
        </p:nvSpPr>
        <p:spPr>
          <a:xfrm>
            <a:off x="7942320" y="274464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6" name=""/>
          <p:cNvSpPr/>
          <p:nvPr/>
        </p:nvSpPr>
        <p:spPr>
          <a:xfrm>
            <a:off x="7053120" y="353844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7" name=""/>
          <p:cNvSpPr/>
          <p:nvPr/>
        </p:nvSpPr>
        <p:spPr>
          <a:xfrm>
            <a:off x="6994440" y="362268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" name=""/>
          <p:cNvSpPr/>
          <p:nvPr/>
        </p:nvSpPr>
        <p:spPr>
          <a:xfrm>
            <a:off x="4491000" y="252900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" name=""/>
          <p:cNvSpPr/>
          <p:nvPr/>
        </p:nvSpPr>
        <p:spPr>
          <a:xfrm>
            <a:off x="7520040" y="363384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" name=""/>
          <p:cNvSpPr/>
          <p:nvPr/>
        </p:nvSpPr>
        <p:spPr>
          <a:xfrm>
            <a:off x="8294760" y="4552920"/>
            <a:ext cx="1378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" name=""/>
          <p:cNvSpPr/>
          <p:nvPr/>
        </p:nvSpPr>
        <p:spPr>
          <a:xfrm>
            <a:off x="496800" y="157644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"/>
          <p:cNvSpPr/>
          <p:nvPr/>
        </p:nvSpPr>
        <p:spPr>
          <a:xfrm>
            <a:off x="1246320" y="182412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" name=""/>
          <p:cNvSpPr/>
          <p:nvPr/>
        </p:nvSpPr>
        <p:spPr>
          <a:xfrm>
            <a:off x="4068720" y="19828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" name=""/>
          <p:cNvSpPr/>
          <p:nvPr/>
        </p:nvSpPr>
        <p:spPr>
          <a:xfrm>
            <a:off x="4583160" y="14428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" name=""/>
          <p:cNvSpPr/>
          <p:nvPr/>
        </p:nvSpPr>
        <p:spPr>
          <a:xfrm>
            <a:off x="4167360" y="23572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" name=""/>
          <p:cNvSpPr/>
          <p:nvPr/>
        </p:nvSpPr>
        <p:spPr>
          <a:xfrm>
            <a:off x="6249960" y="3281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" name=""/>
          <p:cNvSpPr/>
          <p:nvPr/>
        </p:nvSpPr>
        <p:spPr>
          <a:xfrm>
            <a:off x="4886280" y="439272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" name=""/>
          <p:cNvSpPr/>
          <p:nvPr/>
        </p:nvSpPr>
        <p:spPr>
          <a:xfrm>
            <a:off x="4321080" y="212580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" name=""/>
          <p:cNvSpPr/>
          <p:nvPr/>
        </p:nvSpPr>
        <p:spPr>
          <a:xfrm>
            <a:off x="1774800" y="280188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" name=""/>
          <p:cNvSpPr/>
          <p:nvPr/>
        </p:nvSpPr>
        <p:spPr>
          <a:xfrm>
            <a:off x="2149560" y="242712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81" name=""/>
          <p:cNvGrpSpPr/>
          <p:nvPr/>
        </p:nvGrpSpPr>
        <p:grpSpPr>
          <a:xfrm>
            <a:off x="5729400" y="3443400"/>
            <a:ext cx="336240" cy="214200"/>
            <a:chOff x="5729400" y="3443400"/>
            <a:chExt cx="336240" cy="214200"/>
          </a:xfrm>
        </p:grpSpPr>
        <p:grpSp>
          <p:nvGrpSpPr>
            <p:cNvPr id="382" name=""/>
            <p:cNvGrpSpPr/>
            <p:nvPr/>
          </p:nvGrpSpPr>
          <p:grpSpPr>
            <a:xfrm>
              <a:off x="5861880" y="3443400"/>
              <a:ext cx="203760" cy="126720"/>
              <a:chOff x="5861880" y="3443400"/>
              <a:chExt cx="203760" cy="126720"/>
            </a:xfrm>
          </p:grpSpPr>
          <p:sp>
            <p:nvSpPr>
              <p:cNvPr id="383" name=""/>
              <p:cNvSpPr/>
              <p:nvPr/>
            </p:nvSpPr>
            <p:spPr>
              <a:xfrm flipH="1">
                <a:off x="6001200" y="344340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4" name=""/>
              <p:cNvSpPr/>
              <p:nvPr/>
            </p:nvSpPr>
            <p:spPr>
              <a:xfrm flipH="1">
                <a:off x="6018120" y="34628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5" name=""/>
              <p:cNvSpPr/>
              <p:nvPr/>
            </p:nvSpPr>
            <p:spPr>
              <a:xfrm flipH="1">
                <a:off x="6004440" y="3474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6" name=""/>
              <p:cNvSpPr/>
              <p:nvPr/>
            </p:nvSpPr>
            <p:spPr>
              <a:xfrm flipH="1">
                <a:off x="5963760" y="3447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7" name=""/>
              <p:cNvSpPr/>
              <p:nvPr/>
            </p:nvSpPr>
            <p:spPr>
              <a:xfrm flipH="1">
                <a:off x="5923800" y="3463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8" name=""/>
              <p:cNvSpPr/>
              <p:nvPr/>
            </p:nvSpPr>
            <p:spPr>
              <a:xfrm flipH="1">
                <a:off x="5897160" y="3480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9" name=""/>
              <p:cNvSpPr/>
              <p:nvPr/>
            </p:nvSpPr>
            <p:spPr>
              <a:xfrm flipH="1">
                <a:off x="5959080" y="346572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0" name=""/>
              <p:cNvSpPr/>
              <p:nvPr/>
            </p:nvSpPr>
            <p:spPr>
              <a:xfrm flipH="1">
                <a:off x="5925240" y="34963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1" name=""/>
              <p:cNvSpPr/>
              <p:nvPr/>
            </p:nvSpPr>
            <p:spPr>
              <a:xfrm flipH="1">
                <a:off x="5873760" y="349488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" name=""/>
              <p:cNvSpPr/>
              <p:nvPr/>
            </p:nvSpPr>
            <p:spPr>
              <a:xfrm flipH="1">
                <a:off x="5891400" y="34974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" name=""/>
              <p:cNvSpPr/>
              <p:nvPr/>
            </p:nvSpPr>
            <p:spPr>
              <a:xfrm flipH="1">
                <a:off x="5861520" y="351864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4" name=""/>
            <p:cNvGrpSpPr/>
            <p:nvPr/>
          </p:nvGrpSpPr>
          <p:grpSpPr>
            <a:xfrm>
              <a:off x="5729400" y="3547440"/>
              <a:ext cx="305640" cy="110160"/>
              <a:chOff x="5729400" y="3547440"/>
              <a:chExt cx="305640" cy="110160"/>
            </a:xfrm>
          </p:grpSpPr>
          <p:sp>
            <p:nvSpPr>
              <p:cNvPr id="395" name=""/>
              <p:cNvSpPr/>
              <p:nvPr/>
            </p:nvSpPr>
            <p:spPr>
              <a:xfrm>
                <a:off x="5729400" y="354744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96" name=""/>
              <p:cNvGrpSpPr/>
              <p:nvPr/>
            </p:nvGrpSpPr>
            <p:grpSpPr>
              <a:xfrm>
                <a:off x="5777280" y="3625560"/>
                <a:ext cx="192600" cy="7200"/>
                <a:chOff x="5777280" y="3625560"/>
                <a:chExt cx="192600" cy="7200"/>
              </a:xfrm>
            </p:grpSpPr>
            <p:grpSp>
              <p:nvGrpSpPr>
                <p:cNvPr id="397" name=""/>
                <p:cNvGrpSpPr/>
                <p:nvPr/>
              </p:nvGrpSpPr>
              <p:grpSpPr>
                <a:xfrm>
                  <a:off x="5777280" y="3625560"/>
                  <a:ext cx="41760" cy="7200"/>
                  <a:chOff x="5777280" y="3625560"/>
                  <a:chExt cx="41760" cy="7200"/>
                </a:xfrm>
              </p:grpSpPr>
              <p:sp>
                <p:nvSpPr>
                  <p:cNvPr id="398" name=""/>
                  <p:cNvSpPr/>
                  <p:nvPr/>
                </p:nvSpPr>
                <p:spPr>
                  <a:xfrm>
                    <a:off x="581184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9" name=""/>
                  <p:cNvSpPr/>
                  <p:nvPr/>
                </p:nvSpPr>
                <p:spPr>
                  <a:xfrm>
                    <a:off x="579420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0" name=""/>
                  <p:cNvSpPr/>
                  <p:nvPr/>
                </p:nvSpPr>
                <p:spPr>
                  <a:xfrm>
                    <a:off x="577728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01" name=""/>
                <p:cNvGrpSpPr/>
                <p:nvPr/>
              </p:nvGrpSpPr>
              <p:grpSpPr>
                <a:xfrm>
                  <a:off x="5928120" y="3625560"/>
                  <a:ext cx="41760" cy="7200"/>
                  <a:chOff x="5928120" y="3625560"/>
                  <a:chExt cx="41760" cy="7200"/>
                </a:xfrm>
              </p:grpSpPr>
              <p:sp>
                <p:nvSpPr>
                  <p:cNvPr id="402" name=""/>
                  <p:cNvSpPr/>
                  <p:nvPr/>
                </p:nvSpPr>
                <p:spPr>
                  <a:xfrm>
                    <a:off x="596268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3" name=""/>
                  <p:cNvSpPr/>
                  <p:nvPr/>
                </p:nvSpPr>
                <p:spPr>
                  <a:xfrm>
                    <a:off x="594504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4" name=""/>
                  <p:cNvSpPr/>
                  <p:nvPr/>
                </p:nvSpPr>
                <p:spPr>
                  <a:xfrm>
                    <a:off x="592812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405" name=""/>
          <p:cNvGrpSpPr/>
          <p:nvPr/>
        </p:nvGrpSpPr>
        <p:grpSpPr>
          <a:xfrm>
            <a:off x="6078600" y="3786120"/>
            <a:ext cx="336240" cy="214560"/>
            <a:chOff x="6078600" y="3786120"/>
            <a:chExt cx="336240" cy="214560"/>
          </a:xfrm>
        </p:grpSpPr>
        <p:grpSp>
          <p:nvGrpSpPr>
            <p:cNvPr id="406" name=""/>
            <p:cNvGrpSpPr/>
            <p:nvPr/>
          </p:nvGrpSpPr>
          <p:grpSpPr>
            <a:xfrm>
              <a:off x="6211080" y="3786120"/>
              <a:ext cx="203760" cy="126720"/>
              <a:chOff x="6211080" y="3786120"/>
              <a:chExt cx="203760" cy="126720"/>
            </a:xfrm>
          </p:grpSpPr>
          <p:sp>
            <p:nvSpPr>
              <p:cNvPr id="407" name=""/>
              <p:cNvSpPr/>
              <p:nvPr/>
            </p:nvSpPr>
            <p:spPr>
              <a:xfrm flipH="1">
                <a:off x="6350400" y="378612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8" name=""/>
              <p:cNvSpPr/>
              <p:nvPr/>
            </p:nvSpPr>
            <p:spPr>
              <a:xfrm flipH="1">
                <a:off x="6367320" y="3805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9" name=""/>
              <p:cNvSpPr/>
              <p:nvPr/>
            </p:nvSpPr>
            <p:spPr>
              <a:xfrm flipH="1">
                <a:off x="6353640" y="38174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0" name=""/>
              <p:cNvSpPr/>
              <p:nvPr/>
            </p:nvSpPr>
            <p:spPr>
              <a:xfrm flipH="1">
                <a:off x="6312960" y="3789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1" name=""/>
              <p:cNvSpPr/>
              <p:nvPr/>
            </p:nvSpPr>
            <p:spPr>
              <a:xfrm flipH="1">
                <a:off x="6273000" y="38062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2" name=""/>
              <p:cNvSpPr/>
              <p:nvPr/>
            </p:nvSpPr>
            <p:spPr>
              <a:xfrm flipH="1">
                <a:off x="6246360" y="38232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3" name=""/>
              <p:cNvSpPr/>
              <p:nvPr/>
            </p:nvSpPr>
            <p:spPr>
              <a:xfrm flipH="1">
                <a:off x="6308280" y="380844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4" name=""/>
              <p:cNvSpPr/>
              <p:nvPr/>
            </p:nvSpPr>
            <p:spPr>
              <a:xfrm flipH="1">
                <a:off x="6274440" y="38390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5" name=""/>
              <p:cNvSpPr/>
              <p:nvPr/>
            </p:nvSpPr>
            <p:spPr>
              <a:xfrm flipH="1">
                <a:off x="6222960" y="383760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6" name=""/>
              <p:cNvSpPr/>
              <p:nvPr/>
            </p:nvSpPr>
            <p:spPr>
              <a:xfrm flipH="1">
                <a:off x="6240600" y="38401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7" name=""/>
              <p:cNvSpPr/>
              <p:nvPr/>
            </p:nvSpPr>
            <p:spPr>
              <a:xfrm flipH="1">
                <a:off x="6210720" y="386136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18" name=""/>
            <p:cNvGrpSpPr/>
            <p:nvPr/>
          </p:nvGrpSpPr>
          <p:grpSpPr>
            <a:xfrm>
              <a:off x="6078600" y="3890520"/>
              <a:ext cx="305640" cy="110160"/>
              <a:chOff x="6078600" y="3890520"/>
              <a:chExt cx="305640" cy="110160"/>
            </a:xfrm>
          </p:grpSpPr>
          <p:sp>
            <p:nvSpPr>
              <p:cNvPr id="419" name=""/>
              <p:cNvSpPr/>
              <p:nvPr/>
            </p:nvSpPr>
            <p:spPr>
              <a:xfrm>
                <a:off x="6078600" y="389052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20" name=""/>
              <p:cNvGrpSpPr/>
              <p:nvPr/>
            </p:nvGrpSpPr>
            <p:grpSpPr>
              <a:xfrm>
                <a:off x="6126480" y="3968640"/>
                <a:ext cx="192600" cy="7200"/>
                <a:chOff x="6126480" y="3968640"/>
                <a:chExt cx="192600" cy="7200"/>
              </a:xfrm>
            </p:grpSpPr>
            <p:grpSp>
              <p:nvGrpSpPr>
                <p:cNvPr id="421" name=""/>
                <p:cNvGrpSpPr/>
                <p:nvPr/>
              </p:nvGrpSpPr>
              <p:grpSpPr>
                <a:xfrm>
                  <a:off x="6126480" y="3968640"/>
                  <a:ext cx="41760" cy="7200"/>
                  <a:chOff x="6126480" y="3968640"/>
                  <a:chExt cx="41760" cy="7200"/>
                </a:xfrm>
              </p:grpSpPr>
              <p:sp>
                <p:nvSpPr>
                  <p:cNvPr id="422" name=""/>
                  <p:cNvSpPr/>
                  <p:nvPr/>
                </p:nvSpPr>
                <p:spPr>
                  <a:xfrm>
                    <a:off x="616104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3" name=""/>
                  <p:cNvSpPr/>
                  <p:nvPr/>
                </p:nvSpPr>
                <p:spPr>
                  <a:xfrm>
                    <a:off x="614340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4" name=""/>
                  <p:cNvSpPr/>
                  <p:nvPr/>
                </p:nvSpPr>
                <p:spPr>
                  <a:xfrm>
                    <a:off x="612648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25" name=""/>
                <p:cNvGrpSpPr/>
                <p:nvPr/>
              </p:nvGrpSpPr>
              <p:grpSpPr>
                <a:xfrm>
                  <a:off x="6277320" y="3968640"/>
                  <a:ext cx="41760" cy="7200"/>
                  <a:chOff x="6277320" y="3968640"/>
                  <a:chExt cx="41760" cy="7200"/>
                </a:xfrm>
              </p:grpSpPr>
              <p:sp>
                <p:nvSpPr>
                  <p:cNvPr id="426" name=""/>
                  <p:cNvSpPr/>
                  <p:nvPr/>
                </p:nvSpPr>
                <p:spPr>
                  <a:xfrm>
                    <a:off x="631188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7" name=""/>
                  <p:cNvSpPr/>
                  <p:nvPr/>
                </p:nvSpPr>
                <p:spPr>
                  <a:xfrm>
                    <a:off x="629424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8" name=""/>
                  <p:cNvSpPr/>
                  <p:nvPr/>
                </p:nvSpPr>
                <p:spPr>
                  <a:xfrm>
                    <a:off x="627732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429" name=""/>
          <p:cNvGrpSpPr/>
          <p:nvPr/>
        </p:nvGrpSpPr>
        <p:grpSpPr>
          <a:xfrm>
            <a:off x="2408400" y="2725560"/>
            <a:ext cx="335880" cy="214560"/>
            <a:chOff x="2408400" y="2725560"/>
            <a:chExt cx="335880" cy="214560"/>
          </a:xfrm>
        </p:grpSpPr>
        <p:grpSp>
          <p:nvGrpSpPr>
            <p:cNvPr id="430" name=""/>
            <p:cNvGrpSpPr/>
            <p:nvPr/>
          </p:nvGrpSpPr>
          <p:grpSpPr>
            <a:xfrm>
              <a:off x="2540880" y="2725560"/>
              <a:ext cx="203400" cy="126720"/>
              <a:chOff x="2540880" y="2725560"/>
              <a:chExt cx="203400" cy="126720"/>
            </a:xfrm>
          </p:grpSpPr>
          <p:sp>
            <p:nvSpPr>
              <p:cNvPr id="431" name=""/>
              <p:cNvSpPr/>
              <p:nvPr/>
            </p:nvSpPr>
            <p:spPr>
              <a:xfrm flipH="1">
                <a:off x="2679840" y="272556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2" name=""/>
              <p:cNvSpPr/>
              <p:nvPr/>
            </p:nvSpPr>
            <p:spPr>
              <a:xfrm flipH="1">
                <a:off x="2696760" y="2745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3" name=""/>
              <p:cNvSpPr/>
              <p:nvPr/>
            </p:nvSpPr>
            <p:spPr>
              <a:xfrm flipH="1">
                <a:off x="2683080" y="27568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4" name=""/>
              <p:cNvSpPr/>
              <p:nvPr/>
            </p:nvSpPr>
            <p:spPr>
              <a:xfrm flipH="1">
                <a:off x="2642400" y="27291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5" name=""/>
              <p:cNvSpPr/>
              <p:nvPr/>
            </p:nvSpPr>
            <p:spPr>
              <a:xfrm flipH="1">
                <a:off x="2602440" y="2745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6" name=""/>
              <p:cNvSpPr/>
              <p:nvPr/>
            </p:nvSpPr>
            <p:spPr>
              <a:xfrm flipH="1">
                <a:off x="2575800" y="27626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7" name=""/>
              <p:cNvSpPr/>
              <p:nvPr/>
            </p:nvSpPr>
            <p:spPr>
              <a:xfrm flipH="1">
                <a:off x="2637720" y="274788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8" name=""/>
              <p:cNvSpPr/>
              <p:nvPr/>
            </p:nvSpPr>
            <p:spPr>
              <a:xfrm flipH="1">
                <a:off x="2604240" y="2778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9" name=""/>
              <p:cNvSpPr/>
              <p:nvPr/>
            </p:nvSpPr>
            <p:spPr>
              <a:xfrm flipH="1">
                <a:off x="2552400" y="277704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0" name=""/>
              <p:cNvSpPr/>
              <p:nvPr/>
            </p:nvSpPr>
            <p:spPr>
              <a:xfrm flipH="1">
                <a:off x="2570400" y="277956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1" name=""/>
              <p:cNvSpPr/>
              <p:nvPr/>
            </p:nvSpPr>
            <p:spPr>
              <a:xfrm flipH="1">
                <a:off x="2540520" y="280080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42" name=""/>
            <p:cNvGrpSpPr/>
            <p:nvPr/>
          </p:nvGrpSpPr>
          <p:grpSpPr>
            <a:xfrm>
              <a:off x="2408400" y="2829960"/>
              <a:ext cx="305280" cy="110160"/>
              <a:chOff x="2408400" y="2829960"/>
              <a:chExt cx="305280" cy="110160"/>
            </a:xfrm>
          </p:grpSpPr>
          <p:sp>
            <p:nvSpPr>
              <p:cNvPr id="443" name=""/>
              <p:cNvSpPr/>
              <p:nvPr/>
            </p:nvSpPr>
            <p:spPr>
              <a:xfrm>
                <a:off x="2408400" y="2829960"/>
                <a:ext cx="30528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44" name=""/>
              <p:cNvGrpSpPr/>
              <p:nvPr/>
            </p:nvGrpSpPr>
            <p:grpSpPr>
              <a:xfrm>
                <a:off x="2456280" y="2908080"/>
                <a:ext cx="192240" cy="7200"/>
                <a:chOff x="2456280" y="2908080"/>
                <a:chExt cx="192240" cy="7200"/>
              </a:xfrm>
            </p:grpSpPr>
            <p:grpSp>
              <p:nvGrpSpPr>
                <p:cNvPr id="445" name=""/>
                <p:cNvGrpSpPr/>
                <p:nvPr/>
              </p:nvGrpSpPr>
              <p:grpSpPr>
                <a:xfrm>
                  <a:off x="2456280" y="2908080"/>
                  <a:ext cx="41760" cy="7200"/>
                  <a:chOff x="2456280" y="2908080"/>
                  <a:chExt cx="41760" cy="7200"/>
                </a:xfrm>
              </p:grpSpPr>
              <p:sp>
                <p:nvSpPr>
                  <p:cNvPr id="446" name=""/>
                  <p:cNvSpPr/>
                  <p:nvPr/>
                </p:nvSpPr>
                <p:spPr>
                  <a:xfrm>
                    <a:off x="249084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7" name=""/>
                  <p:cNvSpPr/>
                  <p:nvPr/>
                </p:nvSpPr>
                <p:spPr>
                  <a:xfrm>
                    <a:off x="247320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8" name=""/>
                  <p:cNvSpPr/>
                  <p:nvPr/>
                </p:nvSpPr>
                <p:spPr>
                  <a:xfrm>
                    <a:off x="245628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49" name=""/>
                <p:cNvGrpSpPr/>
                <p:nvPr/>
              </p:nvGrpSpPr>
              <p:grpSpPr>
                <a:xfrm>
                  <a:off x="2606760" y="2908080"/>
                  <a:ext cx="41760" cy="7200"/>
                  <a:chOff x="2606760" y="2908080"/>
                  <a:chExt cx="41760" cy="7200"/>
                </a:xfrm>
              </p:grpSpPr>
              <p:sp>
                <p:nvSpPr>
                  <p:cNvPr id="450" name=""/>
                  <p:cNvSpPr/>
                  <p:nvPr/>
                </p:nvSpPr>
                <p:spPr>
                  <a:xfrm>
                    <a:off x="264132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1" name=""/>
                  <p:cNvSpPr/>
                  <p:nvPr/>
                </p:nvSpPr>
                <p:spPr>
                  <a:xfrm>
                    <a:off x="262368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2" name=""/>
                  <p:cNvSpPr/>
                  <p:nvPr/>
                </p:nvSpPr>
                <p:spPr>
                  <a:xfrm>
                    <a:off x="260676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453" name=""/>
          <p:cNvSpPr/>
          <p:nvPr/>
        </p:nvSpPr>
        <p:spPr>
          <a:xfrm rot="13171800">
            <a:off x="8456400" y="4691880"/>
            <a:ext cx="122040" cy="152280"/>
          </a:xfrm>
          <a:custGeom>
            <a:avLst/>
            <a:gdLst/>
            <a:ahLst/>
            <a:rect l="l" t="t" r="r" b="b"/>
            <a:pathLst>
              <a:path w="87" h="108">
                <a:moveTo>
                  <a:pt x="0" y="44"/>
                </a:moveTo>
                <a:lnTo>
                  <a:pt x="0" y="51"/>
                </a:lnTo>
                <a:lnTo>
                  <a:pt x="3" y="59"/>
                </a:lnTo>
                <a:lnTo>
                  <a:pt x="3" y="71"/>
                </a:lnTo>
                <a:lnTo>
                  <a:pt x="12" y="77"/>
                </a:lnTo>
                <a:lnTo>
                  <a:pt x="15" y="71"/>
                </a:lnTo>
                <a:lnTo>
                  <a:pt x="22" y="77"/>
                </a:lnTo>
                <a:lnTo>
                  <a:pt x="15" y="82"/>
                </a:lnTo>
                <a:lnTo>
                  <a:pt x="15" y="87"/>
                </a:lnTo>
                <a:lnTo>
                  <a:pt x="28" y="92"/>
                </a:lnTo>
                <a:lnTo>
                  <a:pt x="36" y="87"/>
                </a:lnTo>
                <a:lnTo>
                  <a:pt x="46" y="89"/>
                </a:lnTo>
                <a:lnTo>
                  <a:pt x="55" y="101"/>
                </a:lnTo>
                <a:lnTo>
                  <a:pt x="55" y="92"/>
                </a:lnTo>
                <a:lnTo>
                  <a:pt x="55" y="87"/>
                </a:lnTo>
                <a:lnTo>
                  <a:pt x="65" y="92"/>
                </a:lnTo>
                <a:lnTo>
                  <a:pt x="71" y="101"/>
                </a:lnTo>
                <a:lnTo>
                  <a:pt x="79" y="107"/>
                </a:lnTo>
                <a:lnTo>
                  <a:pt x="86" y="104"/>
                </a:lnTo>
                <a:lnTo>
                  <a:pt x="76" y="95"/>
                </a:lnTo>
                <a:lnTo>
                  <a:pt x="73" y="89"/>
                </a:lnTo>
                <a:lnTo>
                  <a:pt x="82" y="87"/>
                </a:lnTo>
                <a:lnTo>
                  <a:pt x="71" y="84"/>
                </a:lnTo>
                <a:lnTo>
                  <a:pt x="62" y="82"/>
                </a:lnTo>
                <a:lnTo>
                  <a:pt x="55" y="82"/>
                </a:lnTo>
                <a:lnTo>
                  <a:pt x="49" y="87"/>
                </a:lnTo>
                <a:lnTo>
                  <a:pt x="39" y="82"/>
                </a:lnTo>
                <a:lnTo>
                  <a:pt x="36" y="74"/>
                </a:lnTo>
                <a:lnTo>
                  <a:pt x="31" y="59"/>
                </a:lnTo>
                <a:lnTo>
                  <a:pt x="35" y="51"/>
                </a:lnTo>
                <a:lnTo>
                  <a:pt x="43" y="44"/>
                </a:lnTo>
                <a:lnTo>
                  <a:pt x="49" y="35"/>
                </a:lnTo>
                <a:lnTo>
                  <a:pt x="52" y="27"/>
                </a:lnTo>
                <a:lnTo>
                  <a:pt x="46" y="21"/>
                </a:lnTo>
                <a:lnTo>
                  <a:pt x="46" y="11"/>
                </a:lnTo>
                <a:lnTo>
                  <a:pt x="49" y="0"/>
                </a:lnTo>
                <a:lnTo>
                  <a:pt x="43" y="5"/>
                </a:lnTo>
                <a:lnTo>
                  <a:pt x="35" y="5"/>
                </a:lnTo>
                <a:lnTo>
                  <a:pt x="25" y="0"/>
                </a:lnTo>
                <a:lnTo>
                  <a:pt x="15" y="0"/>
                </a:lnTo>
                <a:lnTo>
                  <a:pt x="12" y="11"/>
                </a:lnTo>
                <a:lnTo>
                  <a:pt x="9" y="18"/>
                </a:lnTo>
                <a:lnTo>
                  <a:pt x="12" y="27"/>
                </a:lnTo>
                <a:lnTo>
                  <a:pt x="9" y="35"/>
                </a:lnTo>
                <a:lnTo>
                  <a:pt x="9" y="47"/>
                </a:lnTo>
                <a:lnTo>
                  <a:pt x="0" y="44"/>
                </a:lnTo>
              </a:path>
            </a:pathLst>
          </a:custGeom>
          <a:solidFill>
            <a:srgbClr val="ff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4" name=""/>
          <p:cNvSpPr/>
          <p:nvPr/>
        </p:nvSpPr>
        <p:spPr>
          <a:xfrm>
            <a:off x="8516880" y="4491000"/>
            <a:ext cx="100080" cy="3189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5" name=""/>
          <p:cNvSpPr/>
          <p:nvPr/>
        </p:nvSpPr>
        <p:spPr>
          <a:xfrm>
            <a:off x="1925640" y="27417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6" name=""/>
          <p:cNvSpPr/>
          <p:nvPr/>
        </p:nvSpPr>
        <p:spPr>
          <a:xfrm>
            <a:off x="1481040" y="28875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57" name=""/>
          <p:cNvGrpSpPr/>
          <p:nvPr/>
        </p:nvGrpSpPr>
        <p:grpSpPr>
          <a:xfrm>
            <a:off x="7900920" y="5450040"/>
            <a:ext cx="336240" cy="214200"/>
            <a:chOff x="7900920" y="5450040"/>
            <a:chExt cx="336240" cy="214200"/>
          </a:xfrm>
        </p:grpSpPr>
        <p:grpSp>
          <p:nvGrpSpPr>
            <p:cNvPr id="458" name=""/>
            <p:cNvGrpSpPr/>
            <p:nvPr/>
          </p:nvGrpSpPr>
          <p:grpSpPr>
            <a:xfrm>
              <a:off x="8033400" y="5450040"/>
              <a:ext cx="203760" cy="126720"/>
              <a:chOff x="8033400" y="5450040"/>
              <a:chExt cx="203760" cy="126720"/>
            </a:xfrm>
          </p:grpSpPr>
          <p:sp>
            <p:nvSpPr>
              <p:cNvPr id="459" name=""/>
              <p:cNvSpPr/>
              <p:nvPr/>
            </p:nvSpPr>
            <p:spPr>
              <a:xfrm flipH="1">
                <a:off x="8172720" y="545004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0" name=""/>
              <p:cNvSpPr/>
              <p:nvPr/>
            </p:nvSpPr>
            <p:spPr>
              <a:xfrm flipH="1">
                <a:off x="8189640" y="54694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1" name=""/>
              <p:cNvSpPr/>
              <p:nvPr/>
            </p:nvSpPr>
            <p:spPr>
              <a:xfrm flipH="1">
                <a:off x="8175960" y="54813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2" name=""/>
              <p:cNvSpPr/>
              <p:nvPr/>
            </p:nvSpPr>
            <p:spPr>
              <a:xfrm flipH="1">
                <a:off x="8135280" y="54536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3" name=""/>
              <p:cNvSpPr/>
              <p:nvPr/>
            </p:nvSpPr>
            <p:spPr>
              <a:xfrm flipH="1">
                <a:off x="8095320" y="54702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4" name=""/>
              <p:cNvSpPr/>
              <p:nvPr/>
            </p:nvSpPr>
            <p:spPr>
              <a:xfrm flipH="1">
                <a:off x="8068680" y="54871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5" name=""/>
              <p:cNvSpPr/>
              <p:nvPr/>
            </p:nvSpPr>
            <p:spPr>
              <a:xfrm flipH="1">
                <a:off x="8130600" y="547236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6" name=""/>
              <p:cNvSpPr/>
              <p:nvPr/>
            </p:nvSpPr>
            <p:spPr>
              <a:xfrm flipH="1">
                <a:off x="8096760" y="550296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" name=""/>
              <p:cNvSpPr/>
              <p:nvPr/>
            </p:nvSpPr>
            <p:spPr>
              <a:xfrm flipH="1">
                <a:off x="8045280" y="550152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" name=""/>
              <p:cNvSpPr/>
              <p:nvPr/>
            </p:nvSpPr>
            <p:spPr>
              <a:xfrm flipH="1">
                <a:off x="8062920" y="55040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" name=""/>
              <p:cNvSpPr/>
              <p:nvPr/>
            </p:nvSpPr>
            <p:spPr>
              <a:xfrm flipH="1">
                <a:off x="8033040" y="552528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70" name=""/>
            <p:cNvGrpSpPr/>
            <p:nvPr/>
          </p:nvGrpSpPr>
          <p:grpSpPr>
            <a:xfrm>
              <a:off x="7900920" y="5554080"/>
              <a:ext cx="305640" cy="110160"/>
              <a:chOff x="7900920" y="5554080"/>
              <a:chExt cx="305640" cy="110160"/>
            </a:xfrm>
          </p:grpSpPr>
          <p:sp>
            <p:nvSpPr>
              <p:cNvPr id="471" name=""/>
              <p:cNvSpPr/>
              <p:nvPr/>
            </p:nvSpPr>
            <p:spPr>
              <a:xfrm>
                <a:off x="7900920" y="555408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72" name=""/>
              <p:cNvGrpSpPr/>
              <p:nvPr/>
            </p:nvGrpSpPr>
            <p:grpSpPr>
              <a:xfrm>
                <a:off x="7948800" y="5632200"/>
                <a:ext cx="192600" cy="7200"/>
                <a:chOff x="7948800" y="5632200"/>
                <a:chExt cx="192600" cy="7200"/>
              </a:xfrm>
            </p:grpSpPr>
            <p:grpSp>
              <p:nvGrpSpPr>
                <p:cNvPr id="473" name=""/>
                <p:cNvGrpSpPr/>
                <p:nvPr/>
              </p:nvGrpSpPr>
              <p:grpSpPr>
                <a:xfrm>
                  <a:off x="7948800" y="5632200"/>
                  <a:ext cx="41760" cy="7200"/>
                  <a:chOff x="7948800" y="5632200"/>
                  <a:chExt cx="41760" cy="7200"/>
                </a:xfrm>
              </p:grpSpPr>
              <p:sp>
                <p:nvSpPr>
                  <p:cNvPr id="474" name=""/>
                  <p:cNvSpPr/>
                  <p:nvPr/>
                </p:nvSpPr>
                <p:spPr>
                  <a:xfrm>
                    <a:off x="798336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5" name=""/>
                  <p:cNvSpPr/>
                  <p:nvPr/>
                </p:nvSpPr>
                <p:spPr>
                  <a:xfrm>
                    <a:off x="796572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6" name=""/>
                  <p:cNvSpPr/>
                  <p:nvPr/>
                </p:nvSpPr>
                <p:spPr>
                  <a:xfrm>
                    <a:off x="794880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77" name=""/>
                <p:cNvGrpSpPr/>
                <p:nvPr/>
              </p:nvGrpSpPr>
              <p:grpSpPr>
                <a:xfrm>
                  <a:off x="8099640" y="5632200"/>
                  <a:ext cx="41760" cy="7200"/>
                  <a:chOff x="8099640" y="5632200"/>
                  <a:chExt cx="41760" cy="7200"/>
                </a:xfrm>
              </p:grpSpPr>
              <p:sp>
                <p:nvSpPr>
                  <p:cNvPr id="478" name=""/>
                  <p:cNvSpPr/>
                  <p:nvPr/>
                </p:nvSpPr>
                <p:spPr>
                  <a:xfrm>
                    <a:off x="813420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9" name=""/>
                  <p:cNvSpPr/>
                  <p:nvPr/>
                </p:nvSpPr>
                <p:spPr>
                  <a:xfrm>
                    <a:off x="811656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0" name=""/>
                  <p:cNvSpPr/>
                  <p:nvPr/>
                </p:nvSpPr>
                <p:spPr>
                  <a:xfrm>
                    <a:off x="809964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481" name=""/>
          <p:cNvSpPr/>
          <p:nvPr/>
        </p:nvSpPr>
        <p:spPr>
          <a:xfrm>
            <a:off x="8179920" y="5508720"/>
            <a:ext cx="781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LNG Ships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" name=""/>
          <p:cNvSpPr/>
          <p:nvPr/>
        </p:nvSpPr>
        <p:spPr>
          <a:xfrm>
            <a:off x="4029120" y="211284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" name=""/>
          <p:cNvSpPr/>
          <p:nvPr/>
        </p:nvSpPr>
        <p:spPr>
          <a:xfrm>
            <a:off x="7991640" y="5940360"/>
            <a:ext cx="199800" cy="1731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0" bIns="10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" name=""/>
          <p:cNvSpPr/>
          <p:nvPr/>
        </p:nvSpPr>
        <p:spPr>
          <a:xfrm>
            <a:off x="8182800" y="5813280"/>
            <a:ext cx="89028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LNG Under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" name=""/>
          <p:cNvSpPr/>
          <p:nvPr/>
        </p:nvSpPr>
        <p:spPr>
          <a:xfrm>
            <a:off x="1924200" y="316404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" name=""/>
          <p:cNvSpPr/>
          <p:nvPr/>
        </p:nvSpPr>
        <p:spPr>
          <a:xfrm>
            <a:off x="2144880" y="3218040"/>
            <a:ext cx="123480" cy="12348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" name=""/>
          <p:cNvSpPr/>
          <p:nvPr/>
        </p:nvSpPr>
        <p:spPr>
          <a:xfrm>
            <a:off x="2162160" y="347832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" name=""/>
          <p:cNvSpPr/>
          <p:nvPr/>
        </p:nvSpPr>
        <p:spPr>
          <a:xfrm>
            <a:off x="5383080" y="31320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" name=""/>
          <p:cNvSpPr/>
          <p:nvPr/>
        </p:nvSpPr>
        <p:spPr>
          <a:xfrm>
            <a:off x="5391000" y="290664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" name=""/>
          <p:cNvSpPr/>
          <p:nvPr/>
        </p:nvSpPr>
        <p:spPr>
          <a:xfrm>
            <a:off x="5610240" y="318276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" name=""/>
          <p:cNvSpPr/>
          <p:nvPr/>
        </p:nvSpPr>
        <p:spPr>
          <a:xfrm>
            <a:off x="5338800" y="297648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" name=""/>
          <p:cNvSpPr/>
          <p:nvPr/>
        </p:nvSpPr>
        <p:spPr>
          <a:xfrm>
            <a:off x="7705800" y="355428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" name=""/>
          <p:cNvSpPr/>
          <p:nvPr/>
        </p:nvSpPr>
        <p:spPr>
          <a:xfrm>
            <a:off x="7877160" y="231624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" name=""/>
          <p:cNvSpPr/>
          <p:nvPr/>
        </p:nvSpPr>
        <p:spPr>
          <a:xfrm>
            <a:off x="8096400" y="274464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" name=""/>
          <p:cNvSpPr/>
          <p:nvPr/>
        </p:nvSpPr>
        <p:spPr>
          <a:xfrm>
            <a:off x="8182080" y="435456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" name=""/>
          <p:cNvSpPr/>
          <p:nvPr/>
        </p:nvSpPr>
        <p:spPr>
          <a:xfrm>
            <a:off x="4664160" y="2100240"/>
            <a:ext cx="1378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"/>
          <p:cNvSpPr/>
          <p:nvPr/>
        </p:nvSpPr>
        <p:spPr>
          <a:xfrm>
            <a:off x="5178600" y="2992320"/>
            <a:ext cx="12348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" name=""/>
          <p:cNvSpPr/>
          <p:nvPr/>
        </p:nvSpPr>
        <p:spPr>
          <a:xfrm>
            <a:off x="2076480" y="300204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99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500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1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530968-6B72-456D-A9ED-728F01762065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9" name=""/>
          <p:cNvSpPr/>
          <p:nvPr/>
        </p:nvSpPr>
        <p:spPr>
          <a:xfrm>
            <a:off x="601560" y="3970440"/>
            <a:ext cx="3810240" cy="22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Creating an Enron network of LNG supplies, transportation, terminals and markets to maximize optionality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Gaining access to a broader network of terminals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" name=""/>
          <p:cNvSpPr/>
          <p:nvPr/>
        </p:nvSpPr>
        <p:spPr>
          <a:xfrm>
            <a:off x="5154480" y="3970440"/>
            <a:ext cx="3810240" cy="20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Market and optimize the use of Dabhol, Hoegh Galleon and Exmar LNG vessels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online trading network and creating an Asian hub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" name=""/>
          <p:cNvSpPr/>
          <p:nvPr/>
        </p:nvSpPr>
        <p:spPr>
          <a:xfrm>
            <a:off x="1895400" y="934920"/>
            <a:ext cx="5324400" cy="28576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12" name=""/>
          <p:cNvGrpSpPr/>
          <p:nvPr/>
        </p:nvGrpSpPr>
        <p:grpSpPr>
          <a:xfrm>
            <a:off x="1909800" y="960480"/>
            <a:ext cx="5271840" cy="2766960"/>
            <a:chOff x="1909800" y="960480"/>
            <a:chExt cx="5271840" cy="2766960"/>
          </a:xfrm>
        </p:grpSpPr>
        <p:sp>
          <p:nvSpPr>
            <p:cNvPr id="513" name=""/>
            <p:cNvSpPr/>
            <p:nvPr/>
          </p:nvSpPr>
          <p:spPr>
            <a:xfrm>
              <a:off x="4158720" y="961200"/>
              <a:ext cx="3022920" cy="16639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" name=""/>
            <p:cNvSpPr/>
            <p:nvPr/>
          </p:nvSpPr>
          <p:spPr>
            <a:xfrm>
              <a:off x="1917000" y="96048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5" name=""/>
            <p:cNvSpPr/>
            <p:nvPr/>
          </p:nvSpPr>
          <p:spPr>
            <a:xfrm>
              <a:off x="2851560" y="2448000"/>
              <a:ext cx="847440" cy="1233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6" name=""/>
            <p:cNvSpPr/>
            <p:nvPr/>
          </p:nvSpPr>
          <p:spPr>
            <a:xfrm>
              <a:off x="2973600" y="338796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" name=""/>
            <p:cNvSpPr/>
            <p:nvPr/>
          </p:nvSpPr>
          <p:spPr>
            <a:xfrm>
              <a:off x="2968920" y="364320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" name=""/>
            <p:cNvSpPr/>
            <p:nvPr/>
          </p:nvSpPr>
          <p:spPr>
            <a:xfrm>
              <a:off x="3205800" y="247356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" name=""/>
            <p:cNvSpPr/>
            <p:nvPr/>
          </p:nvSpPr>
          <p:spPr>
            <a:xfrm>
              <a:off x="3071520" y="244980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" name=""/>
            <p:cNvSpPr/>
            <p:nvPr/>
          </p:nvSpPr>
          <p:spPr>
            <a:xfrm>
              <a:off x="2903760" y="234504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" name=""/>
            <p:cNvSpPr/>
            <p:nvPr/>
          </p:nvSpPr>
          <p:spPr>
            <a:xfrm>
              <a:off x="2817000" y="228636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2" name=""/>
            <p:cNvSpPr/>
            <p:nvPr/>
          </p:nvSpPr>
          <p:spPr>
            <a:xfrm>
              <a:off x="2787120" y="226656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3" name=""/>
            <p:cNvSpPr/>
            <p:nvPr/>
          </p:nvSpPr>
          <p:spPr>
            <a:xfrm>
              <a:off x="2975400" y="232020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4" name=""/>
            <p:cNvSpPr/>
            <p:nvPr/>
          </p:nvSpPr>
          <p:spPr>
            <a:xfrm>
              <a:off x="3106800" y="234504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5" name=""/>
            <p:cNvSpPr/>
            <p:nvPr/>
          </p:nvSpPr>
          <p:spPr>
            <a:xfrm>
              <a:off x="3205800" y="238248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6" name=""/>
            <p:cNvSpPr/>
            <p:nvPr/>
          </p:nvSpPr>
          <p:spPr>
            <a:xfrm>
              <a:off x="3216240" y="240660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" name=""/>
            <p:cNvSpPr/>
            <p:nvPr/>
          </p:nvSpPr>
          <p:spPr>
            <a:xfrm>
              <a:off x="2904480" y="222912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" name=""/>
            <p:cNvSpPr/>
            <p:nvPr/>
          </p:nvSpPr>
          <p:spPr>
            <a:xfrm>
              <a:off x="2988360" y="230040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" name=""/>
            <p:cNvSpPr/>
            <p:nvPr/>
          </p:nvSpPr>
          <p:spPr>
            <a:xfrm>
              <a:off x="2892600" y="220356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" name=""/>
            <p:cNvSpPr/>
            <p:nvPr/>
          </p:nvSpPr>
          <p:spPr>
            <a:xfrm>
              <a:off x="2917800" y="220104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1" name=""/>
            <p:cNvSpPr/>
            <p:nvPr/>
          </p:nvSpPr>
          <p:spPr>
            <a:xfrm>
              <a:off x="2933640" y="222408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2" name=""/>
            <p:cNvSpPr/>
            <p:nvPr/>
          </p:nvSpPr>
          <p:spPr>
            <a:xfrm>
              <a:off x="2959560" y="225648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3" name=""/>
            <p:cNvSpPr/>
            <p:nvPr/>
          </p:nvSpPr>
          <p:spPr>
            <a:xfrm>
              <a:off x="2973600" y="227232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" name=""/>
            <p:cNvSpPr/>
            <p:nvPr/>
          </p:nvSpPr>
          <p:spPr>
            <a:xfrm>
              <a:off x="3000600" y="227808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" name=""/>
            <p:cNvSpPr/>
            <p:nvPr/>
          </p:nvSpPr>
          <p:spPr>
            <a:xfrm>
              <a:off x="3009960" y="228888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" name=""/>
            <p:cNvSpPr/>
            <p:nvPr/>
          </p:nvSpPr>
          <p:spPr>
            <a:xfrm>
              <a:off x="2839320" y="224244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7" name=""/>
            <p:cNvSpPr/>
            <p:nvPr/>
          </p:nvSpPr>
          <p:spPr>
            <a:xfrm>
              <a:off x="2946600" y="203616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8" name=""/>
            <p:cNvSpPr/>
            <p:nvPr/>
          </p:nvSpPr>
          <p:spPr>
            <a:xfrm>
              <a:off x="2982960" y="191916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9" name=""/>
            <p:cNvSpPr/>
            <p:nvPr/>
          </p:nvSpPr>
          <p:spPr>
            <a:xfrm>
              <a:off x="3157200" y="172044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" name=""/>
            <p:cNvSpPr/>
            <p:nvPr/>
          </p:nvSpPr>
          <p:spPr>
            <a:xfrm>
              <a:off x="3160080" y="179136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" name=""/>
            <p:cNvSpPr/>
            <p:nvPr/>
          </p:nvSpPr>
          <p:spPr>
            <a:xfrm>
              <a:off x="2809440" y="134244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" name=""/>
            <p:cNvSpPr/>
            <p:nvPr/>
          </p:nvSpPr>
          <p:spPr>
            <a:xfrm>
              <a:off x="2869200" y="135576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" name=""/>
            <p:cNvSpPr/>
            <p:nvPr/>
          </p:nvSpPr>
          <p:spPr>
            <a:xfrm>
              <a:off x="2872080" y="154044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" name=""/>
            <p:cNvSpPr/>
            <p:nvPr/>
          </p:nvSpPr>
          <p:spPr>
            <a:xfrm>
              <a:off x="2837160" y="163584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" name=""/>
            <p:cNvSpPr/>
            <p:nvPr/>
          </p:nvSpPr>
          <p:spPr>
            <a:xfrm>
              <a:off x="3248640" y="167544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" name=""/>
            <p:cNvSpPr/>
            <p:nvPr/>
          </p:nvSpPr>
          <p:spPr>
            <a:xfrm>
              <a:off x="2745000" y="121896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" name=""/>
            <p:cNvSpPr/>
            <p:nvPr/>
          </p:nvSpPr>
          <p:spPr>
            <a:xfrm>
              <a:off x="2924280" y="112608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" name=""/>
            <p:cNvSpPr/>
            <p:nvPr/>
          </p:nvSpPr>
          <p:spPr>
            <a:xfrm>
              <a:off x="2692080" y="96192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" name=""/>
            <p:cNvSpPr/>
            <p:nvPr/>
          </p:nvSpPr>
          <p:spPr>
            <a:xfrm>
              <a:off x="2169720" y="96300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0" name=""/>
            <p:cNvSpPr/>
            <p:nvPr/>
          </p:nvSpPr>
          <p:spPr>
            <a:xfrm>
              <a:off x="1909800" y="160668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1" name=""/>
            <p:cNvSpPr/>
            <p:nvPr/>
          </p:nvSpPr>
          <p:spPr>
            <a:xfrm>
              <a:off x="1996200" y="169632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" name=""/>
            <p:cNvSpPr/>
            <p:nvPr/>
          </p:nvSpPr>
          <p:spPr>
            <a:xfrm>
              <a:off x="3314160" y="96192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" name=""/>
            <p:cNvSpPr/>
            <p:nvPr/>
          </p:nvSpPr>
          <p:spPr>
            <a:xfrm>
              <a:off x="3883680" y="120168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4" name=""/>
            <p:cNvSpPr/>
            <p:nvPr/>
          </p:nvSpPr>
          <p:spPr>
            <a:xfrm>
              <a:off x="4010400" y="2005560"/>
              <a:ext cx="1248480" cy="124020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" name=""/>
            <p:cNvSpPr/>
            <p:nvPr/>
          </p:nvSpPr>
          <p:spPr>
            <a:xfrm>
              <a:off x="4871160" y="138204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" name=""/>
            <p:cNvSpPr/>
            <p:nvPr/>
          </p:nvSpPr>
          <p:spPr>
            <a:xfrm>
              <a:off x="4955040" y="133992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" name=""/>
            <p:cNvSpPr/>
            <p:nvPr/>
          </p:nvSpPr>
          <p:spPr>
            <a:xfrm>
              <a:off x="5117400" y="284400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8" name=""/>
            <p:cNvSpPr/>
            <p:nvPr/>
          </p:nvSpPr>
          <p:spPr>
            <a:xfrm>
              <a:off x="6012720" y="243036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9" name=""/>
            <p:cNvSpPr/>
            <p:nvPr/>
          </p:nvSpPr>
          <p:spPr>
            <a:xfrm>
              <a:off x="6072480" y="260280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0" name=""/>
            <p:cNvSpPr/>
            <p:nvPr/>
          </p:nvSpPr>
          <p:spPr>
            <a:xfrm>
              <a:off x="6097680" y="262260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1" name=""/>
            <p:cNvSpPr/>
            <p:nvPr/>
          </p:nvSpPr>
          <p:spPr>
            <a:xfrm>
              <a:off x="6123600" y="266184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2" name=""/>
            <p:cNvSpPr/>
            <p:nvPr/>
          </p:nvSpPr>
          <p:spPr>
            <a:xfrm>
              <a:off x="5778720" y="249012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" name=""/>
            <p:cNvSpPr/>
            <p:nvPr/>
          </p:nvSpPr>
          <p:spPr>
            <a:xfrm>
              <a:off x="6304680" y="232128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" name=""/>
            <p:cNvSpPr/>
            <p:nvPr/>
          </p:nvSpPr>
          <p:spPr>
            <a:xfrm>
              <a:off x="6513480" y="222912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" name=""/>
            <p:cNvSpPr/>
            <p:nvPr/>
          </p:nvSpPr>
          <p:spPr>
            <a:xfrm>
              <a:off x="6683040" y="206820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" name=""/>
            <p:cNvSpPr/>
            <p:nvPr/>
          </p:nvSpPr>
          <p:spPr>
            <a:xfrm>
              <a:off x="6731640" y="206100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7" name=""/>
            <p:cNvSpPr/>
            <p:nvPr/>
          </p:nvSpPr>
          <p:spPr>
            <a:xfrm>
              <a:off x="6709320" y="191340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8" name=""/>
            <p:cNvSpPr/>
            <p:nvPr/>
          </p:nvSpPr>
          <p:spPr>
            <a:xfrm>
              <a:off x="6870600" y="182484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" name=""/>
            <p:cNvSpPr/>
            <p:nvPr/>
          </p:nvSpPr>
          <p:spPr>
            <a:xfrm>
              <a:off x="6652440" y="220104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" name=""/>
            <p:cNvSpPr/>
            <p:nvPr/>
          </p:nvSpPr>
          <p:spPr>
            <a:xfrm>
              <a:off x="6679440" y="217368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" name=""/>
            <p:cNvSpPr/>
            <p:nvPr/>
          </p:nvSpPr>
          <p:spPr>
            <a:xfrm>
              <a:off x="6975000" y="185544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2" name=""/>
            <p:cNvSpPr/>
            <p:nvPr/>
          </p:nvSpPr>
          <p:spPr>
            <a:xfrm>
              <a:off x="7002000" y="182484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" name=""/>
            <p:cNvSpPr/>
            <p:nvPr/>
          </p:nvSpPr>
          <p:spPr>
            <a:xfrm>
              <a:off x="7047000" y="180972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" name=""/>
            <p:cNvSpPr/>
            <p:nvPr/>
          </p:nvSpPr>
          <p:spPr>
            <a:xfrm>
              <a:off x="7089840" y="179064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" name=""/>
            <p:cNvSpPr/>
            <p:nvPr/>
          </p:nvSpPr>
          <p:spPr>
            <a:xfrm>
              <a:off x="6825960" y="15811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" name=""/>
            <p:cNvSpPr/>
            <p:nvPr/>
          </p:nvSpPr>
          <p:spPr>
            <a:xfrm>
              <a:off x="6904080" y="160344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7" name=""/>
            <p:cNvSpPr/>
            <p:nvPr/>
          </p:nvSpPr>
          <p:spPr>
            <a:xfrm>
              <a:off x="5211720" y="106884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8" name=""/>
            <p:cNvSpPr/>
            <p:nvPr/>
          </p:nvSpPr>
          <p:spPr>
            <a:xfrm>
              <a:off x="4195080" y="148320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9" name=""/>
            <p:cNvSpPr/>
            <p:nvPr/>
          </p:nvSpPr>
          <p:spPr>
            <a:xfrm>
              <a:off x="4502880" y="156780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0" name=""/>
            <p:cNvSpPr/>
            <p:nvPr/>
          </p:nvSpPr>
          <p:spPr>
            <a:xfrm>
              <a:off x="4528080" y="155448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1" name=""/>
            <p:cNvSpPr/>
            <p:nvPr/>
          </p:nvSpPr>
          <p:spPr>
            <a:xfrm>
              <a:off x="4528080" y="15879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2" name=""/>
            <p:cNvSpPr/>
            <p:nvPr/>
          </p:nvSpPr>
          <p:spPr>
            <a:xfrm>
              <a:off x="4208400" y="147672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3" name=""/>
            <p:cNvSpPr/>
            <p:nvPr/>
          </p:nvSpPr>
          <p:spPr>
            <a:xfrm>
              <a:off x="4141080" y="157680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4" name=""/>
            <p:cNvSpPr/>
            <p:nvPr/>
          </p:nvSpPr>
          <p:spPr>
            <a:xfrm>
              <a:off x="4484160" y="188100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5" name=""/>
            <p:cNvSpPr/>
            <p:nvPr/>
          </p:nvSpPr>
          <p:spPr>
            <a:xfrm>
              <a:off x="4477680" y="191916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6" name=""/>
            <p:cNvSpPr/>
            <p:nvPr/>
          </p:nvSpPr>
          <p:spPr>
            <a:xfrm>
              <a:off x="4555080" y="198144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4712760" y="198144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8" name=""/>
            <p:cNvSpPr/>
            <p:nvPr/>
          </p:nvSpPr>
          <p:spPr>
            <a:xfrm>
              <a:off x="4756680" y="203616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9" name=""/>
            <p:cNvSpPr/>
            <p:nvPr/>
          </p:nvSpPr>
          <p:spPr>
            <a:xfrm>
              <a:off x="4914000" y="203616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0" name=""/>
            <p:cNvSpPr/>
            <p:nvPr/>
          </p:nvSpPr>
          <p:spPr>
            <a:xfrm>
              <a:off x="4372560" y="194832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1" name=""/>
            <p:cNvSpPr/>
            <p:nvPr/>
          </p:nvSpPr>
          <p:spPr>
            <a:xfrm>
              <a:off x="4830120" y="201780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" name=""/>
            <p:cNvSpPr/>
            <p:nvPr/>
          </p:nvSpPr>
          <p:spPr>
            <a:xfrm>
              <a:off x="4800240" y="19623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3" name=""/>
            <p:cNvSpPr/>
            <p:nvPr/>
          </p:nvSpPr>
          <p:spPr>
            <a:xfrm>
              <a:off x="4799520" y="197712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4" name=""/>
            <p:cNvSpPr/>
            <p:nvPr/>
          </p:nvSpPr>
          <p:spPr>
            <a:xfrm>
              <a:off x="4481640" y="258984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" name=""/>
            <p:cNvSpPr/>
            <p:nvPr/>
          </p:nvSpPr>
          <p:spPr>
            <a:xfrm>
              <a:off x="6388560" y="282240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6" name=""/>
            <p:cNvSpPr/>
            <p:nvPr/>
          </p:nvSpPr>
          <p:spPr>
            <a:xfrm>
              <a:off x="6693480" y="283176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7" name=""/>
            <p:cNvSpPr/>
            <p:nvPr/>
          </p:nvSpPr>
          <p:spPr>
            <a:xfrm>
              <a:off x="6812640" y="326160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" name=""/>
            <p:cNvSpPr/>
            <p:nvPr/>
          </p:nvSpPr>
          <p:spPr>
            <a:xfrm>
              <a:off x="6960960" y="336384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6061320" y="255672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6245640" y="274320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6409800" y="277776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6436800" y="277776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6590880" y="277776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" name=""/>
            <p:cNvSpPr/>
            <p:nvPr/>
          </p:nvSpPr>
          <p:spPr>
            <a:xfrm>
              <a:off x="6616080" y="277020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6493680" y="279864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6" name=""/>
            <p:cNvSpPr/>
            <p:nvPr/>
          </p:nvSpPr>
          <p:spPr>
            <a:xfrm>
              <a:off x="6575040" y="278352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7" name=""/>
            <p:cNvSpPr/>
            <p:nvPr/>
          </p:nvSpPr>
          <p:spPr>
            <a:xfrm>
              <a:off x="6715800" y="276300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8" name=""/>
            <p:cNvSpPr/>
            <p:nvPr/>
          </p:nvSpPr>
          <p:spPr>
            <a:xfrm>
              <a:off x="6766200" y="273708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6245640" y="267192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6287760" y="268920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1" name=""/>
            <p:cNvSpPr/>
            <p:nvPr/>
          </p:nvSpPr>
          <p:spPr>
            <a:xfrm>
              <a:off x="6383880" y="276048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2" name=""/>
            <p:cNvSpPr/>
            <p:nvPr/>
          </p:nvSpPr>
          <p:spPr>
            <a:xfrm>
              <a:off x="6308280" y="2535120"/>
              <a:ext cx="191160" cy="17856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3" name=""/>
            <p:cNvSpPr/>
            <p:nvPr/>
          </p:nvSpPr>
          <p:spPr>
            <a:xfrm>
              <a:off x="6490080" y="262044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4" name=""/>
            <p:cNvSpPr/>
            <p:nvPr/>
          </p:nvSpPr>
          <p:spPr>
            <a:xfrm>
              <a:off x="6644160" y="261360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5" name=""/>
            <p:cNvSpPr/>
            <p:nvPr/>
          </p:nvSpPr>
          <p:spPr>
            <a:xfrm>
              <a:off x="6618960" y="269748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" name=""/>
            <p:cNvSpPr/>
            <p:nvPr/>
          </p:nvSpPr>
          <p:spPr>
            <a:xfrm>
              <a:off x="6654240" y="269172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" name=""/>
            <p:cNvSpPr/>
            <p:nvPr/>
          </p:nvSpPr>
          <p:spPr>
            <a:xfrm>
              <a:off x="6590880" y="267660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" name=""/>
            <p:cNvSpPr/>
            <p:nvPr/>
          </p:nvSpPr>
          <p:spPr>
            <a:xfrm>
              <a:off x="6642000" y="267012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9" name=""/>
            <p:cNvSpPr/>
            <p:nvPr/>
          </p:nvSpPr>
          <p:spPr>
            <a:xfrm>
              <a:off x="6699960" y="264780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0" name=""/>
            <p:cNvSpPr/>
            <p:nvPr/>
          </p:nvSpPr>
          <p:spPr>
            <a:xfrm>
              <a:off x="6790320" y="266004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1" name=""/>
            <p:cNvSpPr/>
            <p:nvPr/>
          </p:nvSpPr>
          <p:spPr>
            <a:xfrm>
              <a:off x="6707520" y="265248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2" name=""/>
            <p:cNvSpPr/>
            <p:nvPr/>
          </p:nvSpPr>
          <p:spPr>
            <a:xfrm>
              <a:off x="6507720" y="234504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3" name=""/>
            <p:cNvSpPr/>
            <p:nvPr/>
          </p:nvSpPr>
          <p:spPr>
            <a:xfrm>
              <a:off x="6462000" y="246636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4" name=""/>
            <p:cNvSpPr/>
            <p:nvPr/>
          </p:nvSpPr>
          <p:spPr>
            <a:xfrm>
              <a:off x="6516360" y="243144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" name=""/>
            <p:cNvSpPr/>
            <p:nvPr/>
          </p:nvSpPr>
          <p:spPr>
            <a:xfrm>
              <a:off x="6590880" y="244692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6" name=""/>
            <p:cNvSpPr/>
            <p:nvPr/>
          </p:nvSpPr>
          <p:spPr>
            <a:xfrm>
              <a:off x="6546960" y="245700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7" name=""/>
            <p:cNvSpPr/>
            <p:nvPr/>
          </p:nvSpPr>
          <p:spPr>
            <a:xfrm>
              <a:off x="6546240" y="249012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8" name=""/>
            <p:cNvSpPr/>
            <p:nvPr/>
          </p:nvSpPr>
          <p:spPr>
            <a:xfrm>
              <a:off x="7025400" y="271224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9" name=""/>
            <p:cNvSpPr/>
            <p:nvPr/>
          </p:nvSpPr>
          <p:spPr>
            <a:xfrm>
              <a:off x="6995520" y="268092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0" name=""/>
            <p:cNvSpPr/>
            <p:nvPr/>
          </p:nvSpPr>
          <p:spPr>
            <a:xfrm>
              <a:off x="7071840" y="268920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1" name=""/>
            <p:cNvSpPr/>
            <p:nvPr/>
          </p:nvSpPr>
          <p:spPr>
            <a:xfrm>
              <a:off x="7142040" y="273708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32" name=""/>
          <p:cNvSpPr/>
          <p:nvPr/>
        </p:nvSpPr>
        <p:spPr>
          <a:xfrm>
            <a:off x="7372440" y="1738440"/>
            <a:ext cx="1495440" cy="1342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3" name=""/>
          <p:cNvSpPr/>
          <p:nvPr/>
        </p:nvSpPr>
        <p:spPr>
          <a:xfrm>
            <a:off x="7729920" y="1812960"/>
            <a:ext cx="10357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Key Active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Areas &amp;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Under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4" name=""/>
          <p:cNvSpPr/>
          <p:nvPr/>
        </p:nvSpPr>
        <p:spPr>
          <a:xfrm>
            <a:off x="7508880" y="1909800"/>
            <a:ext cx="177840" cy="177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5" name=""/>
          <p:cNvSpPr/>
          <p:nvPr/>
        </p:nvSpPr>
        <p:spPr>
          <a:xfrm>
            <a:off x="2624040" y="208764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36" name=""/>
          <p:cNvGrpSpPr/>
          <p:nvPr/>
        </p:nvGrpSpPr>
        <p:grpSpPr>
          <a:xfrm>
            <a:off x="5303880" y="2490840"/>
            <a:ext cx="336240" cy="214200"/>
            <a:chOff x="5303880" y="2490840"/>
            <a:chExt cx="336240" cy="214200"/>
          </a:xfrm>
        </p:grpSpPr>
        <p:grpSp>
          <p:nvGrpSpPr>
            <p:cNvPr id="637" name=""/>
            <p:cNvGrpSpPr/>
            <p:nvPr/>
          </p:nvGrpSpPr>
          <p:grpSpPr>
            <a:xfrm>
              <a:off x="5436360" y="2490840"/>
              <a:ext cx="203760" cy="126720"/>
              <a:chOff x="5436360" y="2490840"/>
              <a:chExt cx="203760" cy="126720"/>
            </a:xfrm>
          </p:grpSpPr>
          <p:sp>
            <p:nvSpPr>
              <p:cNvPr id="638" name=""/>
              <p:cNvSpPr/>
              <p:nvPr/>
            </p:nvSpPr>
            <p:spPr>
              <a:xfrm flipH="1">
                <a:off x="5575680" y="249084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" name=""/>
              <p:cNvSpPr/>
              <p:nvPr/>
            </p:nvSpPr>
            <p:spPr>
              <a:xfrm flipH="1">
                <a:off x="5592600" y="25102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" name=""/>
              <p:cNvSpPr/>
              <p:nvPr/>
            </p:nvSpPr>
            <p:spPr>
              <a:xfrm flipH="1">
                <a:off x="5578920" y="25221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" name=""/>
              <p:cNvSpPr/>
              <p:nvPr/>
            </p:nvSpPr>
            <p:spPr>
              <a:xfrm flipH="1">
                <a:off x="5538240" y="24944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" name=""/>
              <p:cNvSpPr/>
              <p:nvPr/>
            </p:nvSpPr>
            <p:spPr>
              <a:xfrm flipH="1">
                <a:off x="5498280" y="2511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" name=""/>
              <p:cNvSpPr/>
              <p:nvPr/>
            </p:nvSpPr>
            <p:spPr>
              <a:xfrm flipH="1">
                <a:off x="5471640" y="25279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4" name=""/>
              <p:cNvSpPr/>
              <p:nvPr/>
            </p:nvSpPr>
            <p:spPr>
              <a:xfrm flipH="1">
                <a:off x="5533560" y="251316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5" name=""/>
              <p:cNvSpPr/>
              <p:nvPr/>
            </p:nvSpPr>
            <p:spPr>
              <a:xfrm flipH="1">
                <a:off x="5499720" y="254376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6" name=""/>
              <p:cNvSpPr/>
              <p:nvPr/>
            </p:nvSpPr>
            <p:spPr>
              <a:xfrm flipH="1">
                <a:off x="5448240" y="254232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7" name=""/>
              <p:cNvSpPr/>
              <p:nvPr/>
            </p:nvSpPr>
            <p:spPr>
              <a:xfrm flipH="1">
                <a:off x="5465880" y="25448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8" name=""/>
              <p:cNvSpPr/>
              <p:nvPr/>
            </p:nvSpPr>
            <p:spPr>
              <a:xfrm flipH="1">
                <a:off x="5436000" y="256608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49" name=""/>
            <p:cNvGrpSpPr/>
            <p:nvPr/>
          </p:nvGrpSpPr>
          <p:grpSpPr>
            <a:xfrm>
              <a:off x="5303880" y="2594880"/>
              <a:ext cx="305640" cy="110160"/>
              <a:chOff x="5303880" y="2594880"/>
              <a:chExt cx="305640" cy="110160"/>
            </a:xfrm>
          </p:grpSpPr>
          <p:sp>
            <p:nvSpPr>
              <p:cNvPr id="650" name=""/>
              <p:cNvSpPr/>
              <p:nvPr/>
            </p:nvSpPr>
            <p:spPr>
              <a:xfrm>
                <a:off x="5303880" y="259488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51" name=""/>
              <p:cNvGrpSpPr/>
              <p:nvPr/>
            </p:nvGrpSpPr>
            <p:grpSpPr>
              <a:xfrm>
                <a:off x="5351760" y="2673000"/>
                <a:ext cx="192600" cy="7200"/>
                <a:chOff x="5351760" y="2673000"/>
                <a:chExt cx="192600" cy="7200"/>
              </a:xfrm>
            </p:grpSpPr>
            <p:grpSp>
              <p:nvGrpSpPr>
                <p:cNvPr id="652" name=""/>
                <p:cNvGrpSpPr/>
                <p:nvPr/>
              </p:nvGrpSpPr>
              <p:grpSpPr>
                <a:xfrm>
                  <a:off x="5351760" y="2673000"/>
                  <a:ext cx="41760" cy="7200"/>
                  <a:chOff x="5351760" y="2673000"/>
                  <a:chExt cx="41760" cy="7200"/>
                </a:xfrm>
              </p:grpSpPr>
              <p:sp>
                <p:nvSpPr>
                  <p:cNvPr id="653" name=""/>
                  <p:cNvSpPr/>
                  <p:nvPr/>
                </p:nvSpPr>
                <p:spPr>
                  <a:xfrm>
                    <a:off x="538632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4" name=""/>
                  <p:cNvSpPr/>
                  <p:nvPr/>
                </p:nvSpPr>
                <p:spPr>
                  <a:xfrm>
                    <a:off x="536868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5" name=""/>
                  <p:cNvSpPr/>
                  <p:nvPr/>
                </p:nvSpPr>
                <p:spPr>
                  <a:xfrm>
                    <a:off x="535176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656" name=""/>
                <p:cNvGrpSpPr/>
                <p:nvPr/>
              </p:nvGrpSpPr>
              <p:grpSpPr>
                <a:xfrm>
                  <a:off x="5502600" y="2673000"/>
                  <a:ext cx="41760" cy="7200"/>
                  <a:chOff x="5502600" y="2673000"/>
                  <a:chExt cx="41760" cy="7200"/>
                </a:xfrm>
              </p:grpSpPr>
              <p:sp>
                <p:nvSpPr>
                  <p:cNvPr id="657" name=""/>
                  <p:cNvSpPr/>
                  <p:nvPr/>
                </p:nvSpPr>
                <p:spPr>
                  <a:xfrm>
                    <a:off x="553716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8" name=""/>
                  <p:cNvSpPr/>
                  <p:nvPr/>
                </p:nvSpPr>
                <p:spPr>
                  <a:xfrm>
                    <a:off x="551952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9" name=""/>
                  <p:cNvSpPr/>
                  <p:nvPr/>
                </p:nvSpPr>
                <p:spPr>
                  <a:xfrm>
                    <a:off x="550260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660" name=""/>
          <p:cNvGrpSpPr/>
          <p:nvPr/>
        </p:nvGrpSpPr>
        <p:grpSpPr>
          <a:xfrm>
            <a:off x="5570640" y="2709720"/>
            <a:ext cx="336240" cy="214560"/>
            <a:chOff x="5570640" y="2709720"/>
            <a:chExt cx="336240" cy="214560"/>
          </a:xfrm>
        </p:grpSpPr>
        <p:grpSp>
          <p:nvGrpSpPr>
            <p:cNvPr id="661" name=""/>
            <p:cNvGrpSpPr/>
            <p:nvPr/>
          </p:nvGrpSpPr>
          <p:grpSpPr>
            <a:xfrm>
              <a:off x="5703120" y="2709720"/>
              <a:ext cx="203760" cy="126720"/>
              <a:chOff x="5703120" y="2709720"/>
              <a:chExt cx="203760" cy="126720"/>
            </a:xfrm>
          </p:grpSpPr>
          <p:sp>
            <p:nvSpPr>
              <p:cNvPr id="662" name=""/>
              <p:cNvSpPr/>
              <p:nvPr/>
            </p:nvSpPr>
            <p:spPr>
              <a:xfrm flipH="1">
                <a:off x="5842440" y="270972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3" name=""/>
              <p:cNvSpPr/>
              <p:nvPr/>
            </p:nvSpPr>
            <p:spPr>
              <a:xfrm flipH="1">
                <a:off x="5859360" y="27291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4" name=""/>
              <p:cNvSpPr/>
              <p:nvPr/>
            </p:nvSpPr>
            <p:spPr>
              <a:xfrm flipH="1">
                <a:off x="5845680" y="27410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5" name=""/>
              <p:cNvSpPr/>
              <p:nvPr/>
            </p:nvSpPr>
            <p:spPr>
              <a:xfrm flipH="1">
                <a:off x="5805000" y="27133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6" name=""/>
              <p:cNvSpPr/>
              <p:nvPr/>
            </p:nvSpPr>
            <p:spPr>
              <a:xfrm flipH="1">
                <a:off x="5765040" y="27298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7" name=""/>
              <p:cNvSpPr/>
              <p:nvPr/>
            </p:nvSpPr>
            <p:spPr>
              <a:xfrm flipH="1">
                <a:off x="5738400" y="27468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8" name=""/>
              <p:cNvSpPr/>
              <p:nvPr/>
            </p:nvSpPr>
            <p:spPr>
              <a:xfrm flipH="1">
                <a:off x="5800320" y="273204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9" name=""/>
              <p:cNvSpPr/>
              <p:nvPr/>
            </p:nvSpPr>
            <p:spPr>
              <a:xfrm flipH="1">
                <a:off x="5766480" y="27626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0" name=""/>
              <p:cNvSpPr/>
              <p:nvPr/>
            </p:nvSpPr>
            <p:spPr>
              <a:xfrm flipH="1">
                <a:off x="5715000" y="276120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1" name=""/>
              <p:cNvSpPr/>
              <p:nvPr/>
            </p:nvSpPr>
            <p:spPr>
              <a:xfrm flipH="1">
                <a:off x="5732640" y="27637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2" name=""/>
              <p:cNvSpPr/>
              <p:nvPr/>
            </p:nvSpPr>
            <p:spPr>
              <a:xfrm flipH="1">
                <a:off x="5702760" y="278496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73" name=""/>
            <p:cNvGrpSpPr/>
            <p:nvPr/>
          </p:nvGrpSpPr>
          <p:grpSpPr>
            <a:xfrm>
              <a:off x="5570640" y="2814120"/>
              <a:ext cx="305640" cy="110160"/>
              <a:chOff x="5570640" y="2814120"/>
              <a:chExt cx="305640" cy="110160"/>
            </a:xfrm>
          </p:grpSpPr>
          <p:sp>
            <p:nvSpPr>
              <p:cNvPr id="674" name=""/>
              <p:cNvSpPr/>
              <p:nvPr/>
            </p:nvSpPr>
            <p:spPr>
              <a:xfrm>
                <a:off x="5570640" y="281412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75" name=""/>
              <p:cNvGrpSpPr/>
              <p:nvPr/>
            </p:nvGrpSpPr>
            <p:grpSpPr>
              <a:xfrm>
                <a:off x="5618520" y="2892240"/>
                <a:ext cx="192600" cy="7200"/>
                <a:chOff x="5618520" y="2892240"/>
                <a:chExt cx="192600" cy="7200"/>
              </a:xfrm>
            </p:grpSpPr>
            <p:grpSp>
              <p:nvGrpSpPr>
                <p:cNvPr id="676" name=""/>
                <p:cNvGrpSpPr/>
                <p:nvPr/>
              </p:nvGrpSpPr>
              <p:grpSpPr>
                <a:xfrm>
                  <a:off x="5618520" y="2892240"/>
                  <a:ext cx="41760" cy="7200"/>
                  <a:chOff x="5618520" y="2892240"/>
                  <a:chExt cx="41760" cy="7200"/>
                </a:xfrm>
              </p:grpSpPr>
              <p:sp>
                <p:nvSpPr>
                  <p:cNvPr id="677" name=""/>
                  <p:cNvSpPr/>
                  <p:nvPr/>
                </p:nvSpPr>
                <p:spPr>
                  <a:xfrm>
                    <a:off x="565308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8" name=""/>
                  <p:cNvSpPr/>
                  <p:nvPr/>
                </p:nvSpPr>
                <p:spPr>
                  <a:xfrm>
                    <a:off x="563544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9" name=""/>
                  <p:cNvSpPr/>
                  <p:nvPr/>
                </p:nvSpPr>
                <p:spPr>
                  <a:xfrm>
                    <a:off x="561852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680" name=""/>
                <p:cNvGrpSpPr/>
                <p:nvPr/>
              </p:nvGrpSpPr>
              <p:grpSpPr>
                <a:xfrm>
                  <a:off x="5769360" y="2892240"/>
                  <a:ext cx="41760" cy="7200"/>
                  <a:chOff x="5769360" y="2892240"/>
                  <a:chExt cx="41760" cy="7200"/>
                </a:xfrm>
              </p:grpSpPr>
              <p:sp>
                <p:nvSpPr>
                  <p:cNvPr id="681" name=""/>
                  <p:cNvSpPr/>
                  <p:nvPr/>
                </p:nvSpPr>
                <p:spPr>
                  <a:xfrm>
                    <a:off x="580392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2" name=""/>
                  <p:cNvSpPr/>
                  <p:nvPr/>
                </p:nvSpPr>
                <p:spPr>
                  <a:xfrm>
                    <a:off x="578628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3" name=""/>
                  <p:cNvSpPr/>
                  <p:nvPr/>
                </p:nvSpPr>
                <p:spPr>
                  <a:xfrm>
                    <a:off x="576936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684" name=""/>
          <p:cNvSpPr/>
          <p:nvPr/>
        </p:nvSpPr>
        <p:spPr>
          <a:xfrm>
            <a:off x="2843280" y="198288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5" name=""/>
          <p:cNvSpPr/>
          <p:nvPr/>
        </p:nvSpPr>
        <p:spPr>
          <a:xfrm>
            <a:off x="3024360" y="2274840"/>
            <a:ext cx="12348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86" name=""/>
          <p:cNvGrpSpPr/>
          <p:nvPr/>
        </p:nvGrpSpPr>
        <p:grpSpPr>
          <a:xfrm>
            <a:off x="3354480" y="1976400"/>
            <a:ext cx="336240" cy="214200"/>
            <a:chOff x="3354480" y="1976400"/>
            <a:chExt cx="336240" cy="214200"/>
          </a:xfrm>
        </p:grpSpPr>
        <p:grpSp>
          <p:nvGrpSpPr>
            <p:cNvPr id="687" name=""/>
            <p:cNvGrpSpPr/>
            <p:nvPr/>
          </p:nvGrpSpPr>
          <p:grpSpPr>
            <a:xfrm>
              <a:off x="3486960" y="1976400"/>
              <a:ext cx="203760" cy="126720"/>
              <a:chOff x="3486960" y="1976400"/>
              <a:chExt cx="203760" cy="126720"/>
            </a:xfrm>
          </p:grpSpPr>
          <p:sp>
            <p:nvSpPr>
              <p:cNvPr id="688" name=""/>
              <p:cNvSpPr/>
              <p:nvPr/>
            </p:nvSpPr>
            <p:spPr>
              <a:xfrm flipH="1">
                <a:off x="3626280" y="197640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9" name=""/>
              <p:cNvSpPr/>
              <p:nvPr/>
            </p:nvSpPr>
            <p:spPr>
              <a:xfrm flipH="1">
                <a:off x="3643200" y="19958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0" name=""/>
              <p:cNvSpPr/>
              <p:nvPr/>
            </p:nvSpPr>
            <p:spPr>
              <a:xfrm flipH="1">
                <a:off x="3629520" y="2007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1" name=""/>
              <p:cNvSpPr/>
              <p:nvPr/>
            </p:nvSpPr>
            <p:spPr>
              <a:xfrm flipH="1">
                <a:off x="3588840" y="1980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2" name=""/>
              <p:cNvSpPr/>
              <p:nvPr/>
            </p:nvSpPr>
            <p:spPr>
              <a:xfrm flipH="1">
                <a:off x="3548880" y="1996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3" name=""/>
              <p:cNvSpPr/>
              <p:nvPr/>
            </p:nvSpPr>
            <p:spPr>
              <a:xfrm flipH="1">
                <a:off x="3522240" y="2013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4" name=""/>
              <p:cNvSpPr/>
              <p:nvPr/>
            </p:nvSpPr>
            <p:spPr>
              <a:xfrm flipH="1">
                <a:off x="3584160" y="199872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5" name=""/>
              <p:cNvSpPr/>
              <p:nvPr/>
            </p:nvSpPr>
            <p:spPr>
              <a:xfrm flipH="1">
                <a:off x="3550320" y="20293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6" name=""/>
              <p:cNvSpPr/>
              <p:nvPr/>
            </p:nvSpPr>
            <p:spPr>
              <a:xfrm flipH="1">
                <a:off x="3498840" y="202788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7" name=""/>
              <p:cNvSpPr/>
              <p:nvPr/>
            </p:nvSpPr>
            <p:spPr>
              <a:xfrm flipH="1">
                <a:off x="3516480" y="20304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8" name=""/>
              <p:cNvSpPr/>
              <p:nvPr/>
            </p:nvSpPr>
            <p:spPr>
              <a:xfrm flipH="1">
                <a:off x="3486600" y="205164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99" name=""/>
            <p:cNvGrpSpPr/>
            <p:nvPr/>
          </p:nvGrpSpPr>
          <p:grpSpPr>
            <a:xfrm>
              <a:off x="3354480" y="2080440"/>
              <a:ext cx="305640" cy="110160"/>
              <a:chOff x="3354480" y="2080440"/>
              <a:chExt cx="305640" cy="110160"/>
            </a:xfrm>
          </p:grpSpPr>
          <p:sp>
            <p:nvSpPr>
              <p:cNvPr id="700" name=""/>
              <p:cNvSpPr/>
              <p:nvPr/>
            </p:nvSpPr>
            <p:spPr>
              <a:xfrm>
                <a:off x="3354480" y="208044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701" name=""/>
              <p:cNvGrpSpPr/>
              <p:nvPr/>
            </p:nvGrpSpPr>
            <p:grpSpPr>
              <a:xfrm>
                <a:off x="3402360" y="2158560"/>
                <a:ext cx="192600" cy="7200"/>
                <a:chOff x="3402360" y="2158560"/>
                <a:chExt cx="192600" cy="7200"/>
              </a:xfrm>
            </p:grpSpPr>
            <p:grpSp>
              <p:nvGrpSpPr>
                <p:cNvPr id="702" name=""/>
                <p:cNvGrpSpPr/>
                <p:nvPr/>
              </p:nvGrpSpPr>
              <p:grpSpPr>
                <a:xfrm>
                  <a:off x="3402360" y="2158560"/>
                  <a:ext cx="41760" cy="7200"/>
                  <a:chOff x="3402360" y="2158560"/>
                  <a:chExt cx="41760" cy="7200"/>
                </a:xfrm>
              </p:grpSpPr>
              <p:sp>
                <p:nvSpPr>
                  <p:cNvPr id="703" name=""/>
                  <p:cNvSpPr/>
                  <p:nvPr/>
                </p:nvSpPr>
                <p:spPr>
                  <a:xfrm>
                    <a:off x="343692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4" name=""/>
                  <p:cNvSpPr/>
                  <p:nvPr/>
                </p:nvSpPr>
                <p:spPr>
                  <a:xfrm>
                    <a:off x="341928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5" name=""/>
                  <p:cNvSpPr/>
                  <p:nvPr/>
                </p:nvSpPr>
                <p:spPr>
                  <a:xfrm>
                    <a:off x="340236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706" name=""/>
                <p:cNvGrpSpPr/>
                <p:nvPr/>
              </p:nvGrpSpPr>
              <p:grpSpPr>
                <a:xfrm>
                  <a:off x="3553200" y="2158560"/>
                  <a:ext cx="41760" cy="7200"/>
                  <a:chOff x="3553200" y="2158560"/>
                  <a:chExt cx="41760" cy="7200"/>
                </a:xfrm>
              </p:grpSpPr>
              <p:sp>
                <p:nvSpPr>
                  <p:cNvPr id="707" name=""/>
                  <p:cNvSpPr/>
                  <p:nvPr/>
                </p:nvSpPr>
                <p:spPr>
                  <a:xfrm>
                    <a:off x="358776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8" name=""/>
                  <p:cNvSpPr/>
                  <p:nvPr/>
                </p:nvSpPr>
                <p:spPr>
                  <a:xfrm>
                    <a:off x="357012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9" name=""/>
                  <p:cNvSpPr/>
                  <p:nvPr/>
                </p:nvSpPr>
                <p:spPr>
                  <a:xfrm>
                    <a:off x="355320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710" name=""/>
          <p:cNvSpPr/>
          <p:nvPr/>
        </p:nvSpPr>
        <p:spPr>
          <a:xfrm>
            <a:off x="5167440" y="21891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1" name=""/>
          <p:cNvSpPr/>
          <p:nvPr/>
        </p:nvSpPr>
        <p:spPr>
          <a:xfrm>
            <a:off x="5672160" y="226548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2" name=""/>
          <p:cNvSpPr/>
          <p:nvPr/>
        </p:nvSpPr>
        <p:spPr>
          <a:xfrm>
            <a:off x="7515360" y="2654280"/>
            <a:ext cx="199800" cy="1731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0" bIns="10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3" name=""/>
          <p:cNvSpPr/>
          <p:nvPr/>
        </p:nvSpPr>
        <p:spPr>
          <a:xfrm>
            <a:off x="6700680" y="173988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" name=""/>
          <p:cNvSpPr/>
          <p:nvPr/>
        </p:nvSpPr>
        <p:spPr>
          <a:xfrm>
            <a:off x="6815160" y="193500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" name=""/>
          <p:cNvSpPr/>
          <p:nvPr/>
        </p:nvSpPr>
        <p:spPr>
          <a:xfrm>
            <a:off x="6572160" y="250668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" name=""/>
          <p:cNvSpPr/>
          <p:nvPr/>
        </p:nvSpPr>
        <p:spPr>
          <a:xfrm>
            <a:off x="6943680" y="307332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" name=""/>
          <p:cNvSpPr/>
          <p:nvPr/>
        </p:nvSpPr>
        <p:spPr>
          <a:xfrm>
            <a:off x="5176800" y="203040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" name=""/>
          <p:cNvSpPr/>
          <p:nvPr/>
        </p:nvSpPr>
        <p:spPr>
          <a:xfrm>
            <a:off x="5257800" y="222552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" name=""/>
          <p:cNvSpPr/>
          <p:nvPr/>
        </p:nvSpPr>
        <p:spPr>
          <a:xfrm>
            <a:off x="3114720" y="252576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" name=""/>
          <p:cNvSpPr/>
          <p:nvPr/>
        </p:nvSpPr>
        <p:spPr>
          <a:xfrm>
            <a:off x="2886120" y="223524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" name=""/>
          <p:cNvSpPr/>
          <p:nvPr/>
        </p:nvSpPr>
        <p:spPr>
          <a:xfrm>
            <a:off x="420840" y="4084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" name=""/>
          <p:cNvSpPr/>
          <p:nvPr/>
        </p:nvSpPr>
        <p:spPr>
          <a:xfrm>
            <a:off x="422280" y="56023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" name=""/>
          <p:cNvSpPr/>
          <p:nvPr/>
        </p:nvSpPr>
        <p:spPr>
          <a:xfrm>
            <a:off x="4954680" y="4084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" name=""/>
          <p:cNvSpPr/>
          <p:nvPr/>
        </p:nvSpPr>
        <p:spPr>
          <a:xfrm>
            <a:off x="4954680" y="52912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25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726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7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8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9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0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1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2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C9FC11-6F44-4C31-B5E2-4B8272007755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2000-10-04T16:41:06Z</dcterms:created>
  <dc:creator>jrios</dc:creator>
  <dc:description/>
  <dc:language>en-US</dc:language>
  <cp:lastModifiedBy>tcochran</cp:lastModifiedBy>
  <cp:lastPrinted>2001-01-08T13:43:10Z</cp:lastPrinted>
  <dcterms:modified xsi:type="dcterms:W3CDTF">2001-01-08T16:22:05Z</dcterms:modified>
  <cp:revision>69</cp:revision>
  <dc:subject/>
  <dc:title>Enron Global Markets</dc:title>
</cp:coreProperties>
</file>