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_rels/presentation.xml.rels" ContentType="application/vnd.openxmlformats-package.relationships+xml"/>
  <Override PartName="/ppt/media/image1.jpeg" ContentType="image/jpeg"/>
  <Override PartName="/ppt/media/image5.wmf" ContentType="image/x-wmf"/>
  <Override PartName="/ppt/media/image10.png" ContentType="image/png"/>
  <Override PartName="/ppt/media/image2.png" ContentType="image/png"/>
  <Override PartName="/ppt/media/image3.jpeg" ContentType="image/jpeg"/>
  <Override PartName="/ppt/media/image4.png" ContentType="image/png"/>
  <Override PartName="/ppt/media/image6.wmf" ContentType="image/x-wmf"/>
  <Override PartName="/ppt/media/image7.wmf" ContentType="image/x-wmf"/>
  <Override PartName="/ppt/media/image8.wmf" ContentType="image/x-wmf"/>
  <Override PartName="/ppt/media/image9.png" ContentType="image/png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bin" ContentType="application/vnd.openxmlformats-officedocument.oleObject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/>
  <p:notesSz cx="6664325" cy="98313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E437035-04E4-44F1-BE8F-D7E822A6EF5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DD52B44C-62D4-41F4-A748-DA6EC53DAF98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BC59A71-7F4E-45BF-9892-74CC3F05830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FBBB954-A59B-4AFB-9503-854D06990CAE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85800" y="267120"/>
            <a:ext cx="7772400" cy="551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subTitle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D82AC9-B5A9-468F-8FD1-A631D5CC874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5CEB318-7B1E-4A4C-AE9C-8240B4C39A41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oleObject" Target="../embeddings/oleObject1.bin"/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6.wmf"/><Relationship Id="rId4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7.wmf"/><Relationship Id="rId4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package" Target="../embeddings/oleObject1.xlsx"/><Relationship Id="rId3" Type="http://schemas.openxmlformats.org/officeDocument/2006/relationships/image" Target="../media/image8.wmf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9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0.png"/><Relationship Id="rId6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124240" y="4663800"/>
            <a:ext cx="394308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Freight Online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544720" y="61956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January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5" name=""/>
          <p:cNvGrpSpPr/>
          <p:nvPr/>
        </p:nvGrpSpPr>
        <p:grpSpPr>
          <a:xfrm>
            <a:off x="5583240" y="1655640"/>
            <a:ext cx="3158280" cy="3114000"/>
            <a:chOff x="5583240" y="1655640"/>
            <a:chExt cx="3158280" cy="3114000"/>
          </a:xfrm>
        </p:grpSpPr>
        <p:sp>
          <p:nvSpPr>
            <p:cNvPr id="16" name=""/>
            <p:cNvSpPr/>
            <p:nvPr/>
          </p:nvSpPr>
          <p:spPr>
            <a:xfrm>
              <a:off x="6893640" y="2800800"/>
              <a:ext cx="1847880" cy="196884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5887800" y="3116520"/>
              <a:ext cx="694800" cy="66996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6253920" y="3464640"/>
              <a:ext cx="597240" cy="66348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6902640" y="2229120"/>
              <a:ext cx="1261800" cy="15771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5998680" y="1655640"/>
              <a:ext cx="1608120" cy="156996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5583240" y="2813760"/>
              <a:ext cx="648720" cy="62856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" name=""/>
            <p:cNvSpPr/>
            <p:nvPr/>
          </p:nvSpPr>
          <p:spPr>
            <a:xfrm>
              <a:off x="6627240" y="3834720"/>
              <a:ext cx="535320" cy="53676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23" name=""/>
          <p:cNvGraphicFramePr/>
          <p:nvPr/>
        </p:nvGraphicFramePr>
        <p:xfrm>
          <a:off x="0" y="3124080"/>
          <a:ext cx="5181480" cy="37339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2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3124080"/>
                    <a:ext cx="5181480" cy="37339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5" name="ship%20at%20quay%20loading%20containers" descr=""/>
          <p:cNvPicPr/>
          <p:nvPr/>
        </p:nvPicPr>
        <p:blipFill>
          <a:blip r:embed="rId4"/>
          <a:stretch/>
        </p:blipFill>
        <p:spPr>
          <a:xfrm>
            <a:off x="0" y="0"/>
            <a:ext cx="5181480" cy="3429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6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6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90416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vessel freight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 dated market making to the international freight market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through EnronOnline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 dated shipping capacity up to 10 years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67" name=""/>
          <p:cNvSpPr/>
          <p:nvPr/>
        </p:nvSpPr>
        <p:spPr>
          <a:xfrm>
            <a:off x="446040" y="12142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8" name=""/>
          <p:cNvSpPr/>
          <p:nvPr/>
        </p:nvSpPr>
        <p:spPr>
          <a:xfrm>
            <a:off x="446040" y="1874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9" name=""/>
          <p:cNvSpPr/>
          <p:nvPr/>
        </p:nvSpPr>
        <p:spPr>
          <a:xfrm>
            <a:off x="446040" y="28684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0" name=""/>
          <p:cNvSpPr/>
          <p:nvPr/>
        </p:nvSpPr>
        <p:spPr>
          <a:xfrm>
            <a:off x="446040" y="3541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4EA7F8-F02F-4944-979A-EB1A2BE35501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PlaceHolder 2"/>
          <p:cNvSpPr>
            <a:spLocks noGrp="1"/>
          </p:cNvSpPr>
          <p:nvPr>
            <p:ph/>
          </p:nvPr>
        </p:nvSpPr>
        <p:spPr>
          <a:xfrm>
            <a:off x="673200" y="108864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intermodal and truck-load risk management products to create value for railroad and trucking companies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Technology allows for dramatic increases in efficiency and cost reduction for emerging trading markets with high transaction volume and large numbers of trading partners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2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new credit and financing alternatives for thinly capitalized trucking companies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4" name=""/>
          <p:cNvSpPr/>
          <p:nvPr/>
        </p:nvSpPr>
        <p:spPr>
          <a:xfrm>
            <a:off x="446040" y="12142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5" name=""/>
          <p:cNvSpPr/>
          <p:nvPr/>
        </p:nvSpPr>
        <p:spPr>
          <a:xfrm>
            <a:off x="446040" y="21826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6" name=""/>
          <p:cNvSpPr/>
          <p:nvPr/>
        </p:nvSpPr>
        <p:spPr>
          <a:xfrm>
            <a:off x="433440" y="346536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0A5C4F3-1E2A-4696-BD0D-E5253C7C53B4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7" name=""/>
          <p:cNvGrpSpPr/>
          <p:nvPr/>
        </p:nvGrpSpPr>
        <p:grpSpPr>
          <a:xfrm>
            <a:off x="2327400" y="2901960"/>
            <a:ext cx="4539600" cy="1052280"/>
            <a:chOff x="2327400" y="2901960"/>
            <a:chExt cx="4539600" cy="1052280"/>
          </a:xfrm>
        </p:grpSpPr>
        <p:sp>
          <p:nvSpPr>
            <p:cNvPr id="678" name=""/>
            <p:cNvSpPr/>
            <p:nvPr/>
          </p:nvSpPr>
          <p:spPr>
            <a:xfrm>
              <a:off x="2327400" y="2901960"/>
              <a:ext cx="4539600" cy="1052280"/>
            </a:xfrm>
            <a:prstGeom prst="bevel">
              <a:avLst>
                <a:gd name="adj" fmla="val 7287"/>
              </a:avLst>
            </a:prstGeom>
            <a:solidFill>
              <a:srgbClr val="33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9" name=""/>
            <p:cNvSpPr/>
            <p:nvPr/>
          </p:nvSpPr>
          <p:spPr>
            <a:xfrm>
              <a:off x="3208320" y="3087720"/>
              <a:ext cx="2746440" cy="581760"/>
            </a:xfrm>
            <a:prstGeom prst="rect">
              <a:avLst/>
            </a:prstGeom>
            <a:solidFill>
              <a:srgbClr val="3333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2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Freight Online</a:t>
              </a:r>
              <a:endPara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CC5D923-43DF-4C9E-8C49-5404662D03C0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Overview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82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683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4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5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6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7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8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9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90" name="PlaceHolder 2"/>
          <p:cNvSpPr>
            <a:spLocks noGrp="1"/>
          </p:cNvSpPr>
          <p:nvPr>
            <p:ph/>
          </p:nvPr>
        </p:nvSpPr>
        <p:spPr>
          <a:xfrm>
            <a:off x="1114200" y="1647720"/>
            <a:ext cx="6646680" cy="350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Shipping Origins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Shipping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Current Enron Online Activities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Enron/Bank Partnerships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92790A-F7B1-4249-92AE-639B23224328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9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International Coal Group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93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694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5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6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7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8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99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0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01" name=""/>
          <p:cNvSpPr/>
          <p:nvPr/>
        </p:nvSpPr>
        <p:spPr>
          <a:xfrm>
            <a:off x="1066680" y="3208320"/>
            <a:ext cx="7315200" cy="331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80880" indent="-3808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 4 percent of total global coal trade, 60 percent of imports into the UK, and over 10 percent of imports in Germany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0880" indent="-3808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Transactions in 20 countries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0880" indent="-3808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 coal being commoditised and actively traded in OTC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0880" indent="-3808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E-commerce initiatives (Enron Online, Coal Tracker) strengthen customer base and improve logistics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2" name=""/>
          <p:cNvSpPr/>
          <p:nvPr/>
        </p:nvSpPr>
        <p:spPr>
          <a:xfrm>
            <a:off x="838080" y="1074600"/>
            <a:ext cx="66294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1999: International Coal Group established to: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3" name=""/>
          <p:cNvSpPr/>
          <p:nvPr/>
        </p:nvSpPr>
        <p:spPr>
          <a:xfrm>
            <a:off x="838080" y="2674800"/>
            <a:ext cx="7696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Just 1 year later: major player in international coal 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4" name=""/>
          <p:cNvSpPr/>
          <p:nvPr/>
        </p:nvSpPr>
        <p:spPr>
          <a:xfrm>
            <a:off x="533520" y="1608120"/>
            <a:ext cx="76960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“Apply Enron’s commodity and risk management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expertise to the global coal markets”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AC1D527-7DDF-49CB-9B5C-06DD8775C538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5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06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Advantages of an OTC Market in Coal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07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08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09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0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1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2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3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4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5" name=""/>
          <p:cNvSpPr/>
          <p:nvPr/>
        </p:nvSpPr>
        <p:spPr>
          <a:xfrm>
            <a:off x="398520" y="973080"/>
            <a:ext cx="8645400" cy="5659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84120" indent="-384120">
              <a:lnSpc>
                <a:spcPct val="100000"/>
              </a:lnSpc>
              <a:spcBef>
                <a:spcPts val="374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Standardised contracts allow: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37800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physical and financial risks to be eliminated with back-to-back trades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37800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reduced transaction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37800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transparent pricing in support of pricing indices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952560" indent="-378000">
              <a:lnSpc>
                <a:spcPct val="100000"/>
              </a:lnSpc>
              <a:spcBef>
                <a:spcPts val="1500"/>
              </a:spcBef>
              <a:buClr>
                <a:srgbClr val="000099"/>
              </a:buClr>
              <a:buSzPct val="125000"/>
              <a:buFont typeface="Arial"/>
              <a:buChar char="•"/>
              <a:tabLst>
                <a:tab algn="l" pos="76824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explicit valuation of embedded 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   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    Shipping risks are inherent in delivered coal contracts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751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76824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     Coal market development has created demand for new products to manage shipping risks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D30CF41-25C0-4B97-A54A-ECB59C76AA65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17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 is a large market ...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18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19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0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1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2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3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4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25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726" name=""/>
          <p:cNvGraphicFramePr/>
          <p:nvPr/>
        </p:nvGraphicFramePr>
        <p:xfrm>
          <a:off x="1219320" y="1447920"/>
          <a:ext cx="6476760" cy="419076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27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219320" y="1447920"/>
                    <a:ext cx="6476760" cy="4190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28" name=""/>
          <p:cNvSpPr/>
          <p:nvPr/>
        </p:nvSpPr>
        <p:spPr>
          <a:xfrm>
            <a:off x="533520" y="5867280"/>
            <a:ext cx="71625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The Shipping Market is a 500 billion $US market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9" name=""/>
          <p:cNvSpPr/>
          <p:nvPr/>
        </p:nvSpPr>
        <p:spPr>
          <a:xfrm>
            <a:off x="5805000" y="5180760"/>
            <a:ext cx="2613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Figures in Billion $US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843C19A-D3D8-4EA4-AC70-17802F26EAA0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0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 and a growing one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32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33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4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5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6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7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8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39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740" name=""/>
          <p:cNvGraphicFramePr/>
          <p:nvPr/>
        </p:nvGraphicFramePr>
        <p:xfrm>
          <a:off x="609480" y="1447920"/>
          <a:ext cx="7602480" cy="44496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41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609480" y="1447920"/>
                    <a:ext cx="7602480" cy="44496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42" name=""/>
          <p:cNvSpPr/>
          <p:nvPr/>
        </p:nvSpPr>
        <p:spPr>
          <a:xfrm rot="16200000">
            <a:off x="-414720" y="3021480"/>
            <a:ext cx="23623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Million Tonnes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7FFF7A-E07D-4531-97A4-D9E990D4B295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 and coal is only the beginning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4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4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5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753" name=""/>
          <p:cNvGraphicFramePr/>
          <p:nvPr/>
        </p:nvGraphicFramePr>
        <p:xfrm>
          <a:off x="533520" y="1523880"/>
          <a:ext cx="7848360" cy="419112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54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533520" y="1523880"/>
                    <a:ext cx="7848360" cy="419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55" name=""/>
          <p:cNvSpPr/>
          <p:nvPr/>
        </p:nvSpPr>
        <p:spPr>
          <a:xfrm>
            <a:off x="609480" y="5943600"/>
            <a:ext cx="728676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60,000 ships carrying 5.455 billion tons a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5538600" y="5485320"/>
            <a:ext cx="29250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Figures in million tonnes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2228040" y="1065600"/>
            <a:ext cx="4295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Worldwide shipped volumes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A82996-8E0B-4F89-A02F-1A86E9660BFE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59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Volatility in Freight Rates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60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61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2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3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4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5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6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67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68" name=""/>
          <p:cNvSpPr/>
          <p:nvPr/>
        </p:nvSpPr>
        <p:spPr>
          <a:xfrm>
            <a:off x="1131480" y="1065600"/>
            <a:ext cx="6549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Typical Volatility: 20 - 25 percent per annum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69" name=""/>
          <p:cNvGraphicFramePr/>
          <p:nvPr/>
        </p:nvGraphicFramePr>
        <p:xfrm>
          <a:off x="-39600" y="1436760"/>
          <a:ext cx="9144000" cy="5288040"/>
        </p:xfrm>
        <a:graphic>
          <a:graphicData uri="http://schemas.openxmlformats.org/presentationml/2006/ole">
            <p:oleObj progId="Excel.Sheet.12" r:id="rId2" spid="">
              <p:embed/>
              <p:pic>
                <p:nvPicPr>
                  <p:cNvPr id="770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-39600" y="1436760"/>
                    <a:ext cx="9144000" cy="5288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0DFCA4-558F-444B-AB32-20469D01F9FB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"/>
          <p:cNvSpPr/>
          <p:nvPr/>
        </p:nvSpPr>
        <p:spPr>
          <a:xfrm>
            <a:off x="503280" y="1573200"/>
            <a:ext cx="150840" cy="1508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Table of Contents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868320" y="1382760"/>
            <a:ext cx="5653080" cy="268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Overview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Freight Online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514440" y="2392200"/>
            <a:ext cx="150840" cy="15084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7C1792A-A138-4A6A-B9F3-BD9EE45232FE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Characteristics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73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74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5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6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7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8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9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0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81" name=""/>
          <p:cNvSpPr/>
          <p:nvPr/>
        </p:nvSpPr>
        <p:spPr>
          <a:xfrm>
            <a:off x="838080" y="929520"/>
            <a:ext cx="7239240" cy="556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Well established market (Baltic Exchange, Indices, etc.)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But still not fully ready for the new economy: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Contracts still not standardised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Processes are old-fashioned and labour intensive (TELEX still used!)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1250"/>
              </a:spcBef>
              <a:buClr>
                <a:srgbClr val="000099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Brokers still used in most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717560" indent="-476280">
              <a:lnSpc>
                <a:spcPct val="100000"/>
              </a:lnSpc>
              <a:spcBef>
                <a:spcPts val="374"/>
              </a:spcBef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Derivatives use on the upswing, but credit and compliance issues with many counterparties (e.g. privately held, Gibraltar-incorporated companies)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37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However, more and more market participants are recognising and looking to manage their exposure to freight volatility and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The Market is Ripe for a Change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E51432D-F1C7-455C-BA8F-A93CE7A5146A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3" name="PlaceHolder 1"/>
          <p:cNvSpPr>
            <a:spLocks noGrp="1"/>
          </p:cNvSpPr>
          <p:nvPr>
            <p:ph type="title"/>
          </p:nvPr>
        </p:nvSpPr>
        <p:spPr>
          <a:xfrm>
            <a:off x="0" y="1742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Goals: Commoditisation and Liquidity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84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85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6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7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8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89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0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1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92" name="PlaceHolder 2"/>
          <p:cNvSpPr>
            <a:spLocks noGrp="1"/>
          </p:cNvSpPr>
          <p:nvPr>
            <p:ph/>
          </p:nvPr>
        </p:nvSpPr>
        <p:spPr>
          <a:xfrm>
            <a:off x="728640" y="1647720"/>
            <a:ext cx="7835760" cy="35085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Commoditise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Standardise physical and financial contracts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liquidity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0">
              <a:spcBef>
                <a:spcPts val="601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43080" indent="-343080"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transparency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5F82CAA-0F51-474E-8940-157C5D5D8A98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58560" y="188640"/>
            <a:ext cx="85122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Enron Approach:  Portfolio Management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9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79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9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03" name=""/>
          <p:cNvSpPr/>
          <p:nvPr/>
        </p:nvSpPr>
        <p:spPr>
          <a:xfrm>
            <a:off x="1165320" y="2346480"/>
            <a:ext cx="7086600" cy="1725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r>
              <a:rPr b="0" lang="en-US" sz="23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 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4" name=""/>
          <p:cNvSpPr/>
          <p:nvPr/>
        </p:nvSpPr>
        <p:spPr>
          <a:xfrm>
            <a:off x="708120" y="294516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5" name=""/>
          <p:cNvSpPr/>
          <p:nvPr/>
        </p:nvSpPr>
        <p:spPr>
          <a:xfrm>
            <a:off x="708120" y="347868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6" name=""/>
          <p:cNvSpPr/>
          <p:nvPr/>
        </p:nvSpPr>
        <p:spPr>
          <a:xfrm>
            <a:off x="6756480" y="218340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Utilities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7" name=""/>
          <p:cNvSpPr/>
          <p:nvPr/>
        </p:nvSpPr>
        <p:spPr>
          <a:xfrm>
            <a:off x="6756480" y="273096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Steel Mills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8" name=""/>
          <p:cNvSpPr/>
          <p:nvPr/>
        </p:nvSpPr>
        <p:spPr>
          <a:xfrm>
            <a:off x="2308320" y="2651040"/>
            <a:ext cx="1371600" cy="30492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9" name=""/>
          <p:cNvSpPr/>
          <p:nvPr/>
        </p:nvSpPr>
        <p:spPr>
          <a:xfrm>
            <a:off x="2308320" y="3184560"/>
            <a:ext cx="1371600" cy="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0" name=""/>
          <p:cNvSpPr/>
          <p:nvPr/>
        </p:nvSpPr>
        <p:spPr>
          <a:xfrm flipV="1">
            <a:off x="2308320" y="3412800"/>
            <a:ext cx="1371600" cy="228600"/>
          </a:xfrm>
          <a:prstGeom prst="line">
            <a:avLst/>
          </a:prstGeom>
          <a:ln w="9360">
            <a:solidFill>
              <a:srgbClr val="000000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1" name=""/>
          <p:cNvSpPr/>
          <p:nvPr/>
        </p:nvSpPr>
        <p:spPr>
          <a:xfrm flipH="1">
            <a:off x="5155920" y="2498760"/>
            <a:ext cx="1523880" cy="380880"/>
          </a:xfrm>
          <a:prstGeom prst="line">
            <a:avLst/>
          </a:prstGeom>
          <a:ln w="9360">
            <a:solidFill>
              <a:srgbClr val="000000"/>
            </a:solidFill>
            <a:miter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2" name=""/>
          <p:cNvSpPr/>
          <p:nvPr/>
        </p:nvSpPr>
        <p:spPr>
          <a:xfrm flipH="1" flipV="1">
            <a:off x="5155920" y="3260520"/>
            <a:ext cx="1523880" cy="22860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3" name=""/>
          <p:cNvSpPr/>
          <p:nvPr/>
        </p:nvSpPr>
        <p:spPr>
          <a:xfrm flipH="1" flipV="1">
            <a:off x="5155920" y="3413160"/>
            <a:ext cx="1523880" cy="519120"/>
          </a:xfrm>
          <a:prstGeom prst="line">
            <a:avLst/>
          </a:prstGeom>
          <a:ln w="9360">
            <a:solidFill>
              <a:srgbClr val="000000"/>
            </a:solidFill>
            <a:miter/>
            <a:head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4" name=""/>
          <p:cNvSpPr/>
          <p:nvPr/>
        </p:nvSpPr>
        <p:spPr>
          <a:xfrm>
            <a:off x="6756480" y="325008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Operators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5" name=""/>
          <p:cNvSpPr/>
          <p:nvPr/>
        </p:nvSpPr>
        <p:spPr>
          <a:xfrm>
            <a:off x="708120" y="237060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Owners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6" name=""/>
          <p:cNvSpPr/>
          <p:nvPr/>
        </p:nvSpPr>
        <p:spPr>
          <a:xfrm>
            <a:off x="6756480" y="3783600"/>
            <a:ext cx="1600200" cy="429120"/>
          </a:xfrm>
          <a:prstGeom prst="rect">
            <a:avLst/>
          </a:prstGeom>
          <a:gradFill rotWithShape="0">
            <a:gsLst>
              <a:gs pos="0">
                <a:srgbClr val="333399"/>
              </a:gs>
              <a:gs pos="100000">
                <a:srgbClr val="23236a"/>
              </a:gs>
            </a:gsLst>
            <a:path path="rect">
              <a:fillToRect l="50000" t="50000" r="50000" b="50000"/>
            </a:path>
          </a:gra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Traders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7" name=""/>
          <p:cNvSpPr/>
          <p:nvPr/>
        </p:nvSpPr>
        <p:spPr>
          <a:xfrm flipH="1">
            <a:off x="5155920" y="2955960"/>
            <a:ext cx="1523880" cy="152280"/>
          </a:xfrm>
          <a:prstGeom prst="line">
            <a:avLst/>
          </a:prstGeom>
          <a:ln w="9360">
            <a:solidFill>
              <a:srgbClr val="000000"/>
            </a:solidFill>
            <a:miter/>
            <a:headEnd len="lg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818" name=""/>
          <p:cNvGrpSpPr/>
          <p:nvPr/>
        </p:nvGrpSpPr>
        <p:grpSpPr>
          <a:xfrm>
            <a:off x="3746520" y="2457360"/>
            <a:ext cx="1396800" cy="1432080"/>
            <a:chOff x="3746520" y="2457360"/>
            <a:chExt cx="1396800" cy="1432080"/>
          </a:xfrm>
        </p:grpSpPr>
        <p:sp>
          <p:nvSpPr>
            <p:cNvPr id="819" name=""/>
            <p:cNvSpPr/>
            <p:nvPr/>
          </p:nvSpPr>
          <p:spPr>
            <a:xfrm>
              <a:off x="4326120" y="2984040"/>
              <a:ext cx="817200" cy="90540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0" name=""/>
            <p:cNvSpPr/>
            <p:nvPr/>
          </p:nvSpPr>
          <p:spPr>
            <a:xfrm>
              <a:off x="3881160" y="3129120"/>
              <a:ext cx="307440" cy="30780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1" name=""/>
            <p:cNvSpPr/>
            <p:nvPr/>
          </p:nvSpPr>
          <p:spPr>
            <a:xfrm>
              <a:off x="4043160" y="3288960"/>
              <a:ext cx="264240" cy="30492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2" name=""/>
            <p:cNvSpPr/>
            <p:nvPr/>
          </p:nvSpPr>
          <p:spPr>
            <a:xfrm>
              <a:off x="4330080" y="2720880"/>
              <a:ext cx="558000" cy="72504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3" name=""/>
            <p:cNvSpPr/>
            <p:nvPr/>
          </p:nvSpPr>
          <p:spPr>
            <a:xfrm>
              <a:off x="3930120" y="2457360"/>
              <a:ext cx="711360" cy="72180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4" name=""/>
            <p:cNvSpPr/>
            <p:nvPr/>
          </p:nvSpPr>
          <p:spPr>
            <a:xfrm>
              <a:off x="3746520" y="2989800"/>
              <a:ext cx="286920" cy="2890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25" name=""/>
            <p:cNvSpPr/>
            <p:nvPr/>
          </p:nvSpPr>
          <p:spPr>
            <a:xfrm>
              <a:off x="4208400" y="3459240"/>
              <a:ext cx="236520" cy="24660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26" name=""/>
          <p:cNvSpPr/>
          <p:nvPr/>
        </p:nvSpPr>
        <p:spPr>
          <a:xfrm>
            <a:off x="873360" y="857160"/>
            <a:ext cx="6023880" cy="13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role of risk intermediaries 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Charterers need short-term flexibility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Ship-Owners require long-term certainty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7" name=""/>
          <p:cNvSpPr/>
          <p:nvPr/>
        </p:nvSpPr>
        <p:spPr>
          <a:xfrm>
            <a:off x="920880" y="4417920"/>
            <a:ext cx="6678360" cy="201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risk intermediary can aggregate flows into a portfolio to offer counter parties :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Greater short-term flexibility to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address operational uncertainties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 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Structures that hedge price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C53215-D6BA-43E2-94DD-891BE54CFDAD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8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9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Skills Come into Play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30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31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2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3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4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5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6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7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38" name=""/>
          <p:cNvSpPr/>
          <p:nvPr/>
        </p:nvSpPr>
        <p:spPr>
          <a:xfrm>
            <a:off x="762120" y="1295280"/>
            <a:ext cx="7696080" cy="4468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84120" indent="-384120" algn="ctr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Value Recognition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 algn="ctr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 algn="ctr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Optionality = Value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Different vessel sizes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Voyage vs. Time Charter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Flexibility in load/discharge ports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Optional quantities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                       Optional delivery periods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tabLst>
                <a:tab algn="l" pos="0"/>
                <a:tab algn="l" pos="133668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0" lang="en-US" sz="2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D733369-E6A8-4C75-BF3D-0B66DA30A54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0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Derivatives use in freight markets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1" name=""/>
          <p:cNvSpPr/>
          <p:nvPr/>
        </p:nvSpPr>
        <p:spPr>
          <a:xfrm>
            <a:off x="652320" y="1067400"/>
            <a:ext cx="7467840" cy="409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marL="384120" indent="-384120">
              <a:lnSpc>
                <a:spcPct val="9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Baltic International Freight Futures Exchange (BIFFEX) commenced trading May 15th 1985 on the LIFFE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acknowledged FFA was executed in Oct 1992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10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Today futures and swaps available for both dry cargo and tanker freight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84120" indent="-384120">
              <a:lnSpc>
                <a:spcPct val="90000"/>
              </a:lnSpc>
              <a:buClr>
                <a:srgbClr val="000099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F962B1D-363D-4584-918B-3BB39D7A092F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Derivatives use in freight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44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45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6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7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8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49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0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1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52" name=""/>
          <p:cNvSpPr/>
          <p:nvPr/>
        </p:nvSpPr>
        <p:spPr>
          <a:xfrm>
            <a:off x="1449360" y="1121040"/>
            <a:ext cx="6558120" cy="482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sophisticated markets require more sophisticated instruments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 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Financial transactions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Options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Swaptions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-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Enron 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4836A9C-2357-4783-8C0C-679C768CB628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Enron Advantage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5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5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5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6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63" name=""/>
          <p:cNvSpPr/>
          <p:nvPr/>
        </p:nvSpPr>
        <p:spPr>
          <a:xfrm>
            <a:off x="914400" y="1066680"/>
            <a:ext cx="7391520" cy="108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568440"/>
                <a:tab algn="l" pos="1136520"/>
                <a:tab algn="l" pos="1704960"/>
                <a:tab algn="l" pos="2273400"/>
                <a:tab algn="l" pos="2841480"/>
                <a:tab algn="l" pos="3409920"/>
                <a:tab algn="l" pos="3978360"/>
                <a:tab algn="l" pos="4546440"/>
                <a:tab algn="l" pos="5114880"/>
                <a:tab algn="l" pos="5683320"/>
                <a:tab algn="l" pos="6251400"/>
                <a:tab algn="l" pos="6819840"/>
                <a:tab algn="l" pos="7388280"/>
                <a:tab algn="l" pos="7956720"/>
                <a:tab algn="l" pos="8524800"/>
                <a:tab algn="l" pos="9093240"/>
                <a:tab algn="l" pos="9661680"/>
                <a:tab algn="l" pos="10229760"/>
                <a:tab algn="l" pos="107982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Enron is well placed to lead and benefit from the changing market -- after 1.5 years,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568440"/>
                <a:tab algn="l" pos="1136520"/>
                <a:tab algn="l" pos="1704960"/>
                <a:tab algn="l" pos="2273400"/>
                <a:tab algn="l" pos="2841480"/>
                <a:tab algn="l" pos="3409920"/>
                <a:tab algn="l" pos="3978360"/>
                <a:tab algn="l" pos="4546440"/>
                <a:tab algn="l" pos="5114880"/>
                <a:tab algn="l" pos="5683320"/>
                <a:tab algn="l" pos="6251400"/>
                <a:tab algn="l" pos="6819840"/>
                <a:tab algn="l" pos="7388280"/>
                <a:tab algn="l" pos="7956720"/>
                <a:tab algn="l" pos="8524800"/>
                <a:tab algn="l" pos="9093240"/>
                <a:tab algn="l" pos="9661680"/>
                <a:tab algn="l" pos="10229760"/>
                <a:tab algn="l" pos="10798200"/>
              </a:tabLst>
            </a:pPr>
            <a:r>
              <a:rPr b="1" lang="en-US" sz="2400" strike="noStrike" u="none">
                <a:solidFill>
                  <a:srgbClr val="000099"/>
                </a:solidFill>
                <a:effectLst/>
                <a:uFillTx/>
                <a:latin typeface="Arial"/>
              </a:rPr>
              <a:t>already recognised as a market maker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4" name=""/>
          <p:cNvSpPr/>
          <p:nvPr/>
        </p:nvSpPr>
        <p:spPr>
          <a:xfrm>
            <a:off x="595440" y="3090960"/>
            <a:ext cx="5856120" cy="3200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Voyage contracts: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BCI route 4( Richards Bay/Rotterdam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BCI route 7( Puerto Bolivar/Rotterdam)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BPI route 2( US Gulf/Japan 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1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Time Charter contracts: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Average of Time Charter Routes on Panamax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5" name=""/>
          <p:cNvSpPr/>
          <p:nvPr/>
        </p:nvSpPr>
        <p:spPr>
          <a:xfrm>
            <a:off x="595800" y="2462760"/>
            <a:ext cx="43804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ONLINE OFFERINGS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282C0E9-962D-42BE-BDEC-7B406366E684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7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Shipping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8" name="PlaceHolder 2"/>
          <p:cNvSpPr>
            <a:spLocks noGrp="1"/>
          </p:cNvSpPr>
          <p:nvPr>
            <p:ph/>
          </p:nvPr>
        </p:nvSpPr>
        <p:spPr>
          <a:xfrm>
            <a:off x="690480" y="124632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84120" indent="-384120">
              <a:spcBef>
                <a:spcPts val="300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 of vessel freight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0"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-384120">
              <a:spcBef>
                <a:spcPts val="300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Providing transparency, liquidity and long dated market making to the international freight market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0"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-384120">
              <a:spcBef>
                <a:spcPts val="300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trading products through EnronOnline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0"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-384120">
              <a:spcBef>
                <a:spcPts val="300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markets in long dated shipping capacity up to 10 years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384120" indent="0">
              <a:spcBef>
                <a:spcPts val="3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69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70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1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2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3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4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5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6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AD67406-E96C-4E90-86F3-C3D3C5EBCA45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7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Online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79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80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1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2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3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4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5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86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887" name=""/>
          <p:cNvGraphicFramePr/>
          <p:nvPr/>
        </p:nvGraphicFramePr>
        <p:xfrm>
          <a:off x="0" y="801720"/>
          <a:ext cx="6589800" cy="5445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888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0" y="801720"/>
                    <a:ext cx="6589800" cy="5445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889" name=""/>
          <p:cNvGraphicFramePr/>
          <p:nvPr/>
        </p:nvGraphicFramePr>
        <p:xfrm>
          <a:off x="4952880" y="3962520"/>
          <a:ext cx="4191120" cy="2895480"/>
        </p:xfrm>
        <a:graphic>
          <a:graphicData uri="http://schemas.openxmlformats.org/presentationml/2006/ole">
            <p:oleObj r:id="rId4" spid="">
              <p:embed/>
              <p:pic>
                <p:nvPicPr>
                  <p:cNvPr id="890" name="" descr=""/>
                  <p:cNvPicPr/>
                  <p:nvPr/>
                </p:nvPicPr>
                <p:blipFill>
                  <a:blip r:embed="rId5"/>
                  <a:stretch/>
                </p:blipFill>
                <p:spPr>
                  <a:xfrm>
                    <a:off x="4952880" y="3962520"/>
                    <a:ext cx="4191120" cy="28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45546B6E-385F-43CD-A60E-C25C312C7D55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Deal Example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93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894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5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6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7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8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99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0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01" name=""/>
          <p:cNvSpPr/>
          <p:nvPr/>
        </p:nvSpPr>
        <p:spPr>
          <a:xfrm>
            <a:off x="533520" y="1265400"/>
            <a:ext cx="8076960" cy="4511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structured long-term cape-sized time charter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1: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Monotype Sorts" charset="2"/>
              <a:buChar char="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Four-year deal with option to extend for 1 year (call)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Monotype Sorts" charset="2"/>
              <a:buChar char="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First 2 years let back, option to call vessel in year 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 2: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Monotype Sorts" charset="2"/>
              <a:buChar char="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Two-year deal with option to extend for 1 year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1052640" indent="-48744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40000"/>
              <a:buFont typeface="Monotype Sorts" charset="2"/>
              <a:buChar char="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 option available in year 2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74760" indent="-37476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96D34B2-453D-4FFE-80BF-8E5D46CB1478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"/>
          <p:cNvGrpSpPr/>
          <p:nvPr/>
        </p:nvGrpSpPr>
        <p:grpSpPr>
          <a:xfrm>
            <a:off x="2327400" y="2901960"/>
            <a:ext cx="4539600" cy="1052280"/>
            <a:chOff x="2327400" y="2901960"/>
            <a:chExt cx="4539600" cy="1052280"/>
          </a:xfrm>
        </p:grpSpPr>
        <p:sp>
          <p:nvSpPr>
            <p:cNvPr id="32" name=""/>
            <p:cNvSpPr/>
            <p:nvPr/>
          </p:nvSpPr>
          <p:spPr>
            <a:xfrm>
              <a:off x="2327400" y="2901960"/>
              <a:ext cx="4539600" cy="1052280"/>
            </a:xfrm>
            <a:prstGeom prst="bevel">
              <a:avLst>
                <a:gd name="adj" fmla="val 7287"/>
              </a:avLst>
            </a:pr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" name=""/>
            <p:cNvSpPr/>
            <p:nvPr/>
          </p:nvSpPr>
          <p:spPr>
            <a:xfrm>
              <a:off x="3046680" y="3087720"/>
              <a:ext cx="3062520" cy="581760"/>
            </a:xfrm>
            <a:prstGeom prst="rect">
              <a:avLst/>
            </a:prstGeom>
            <a:solidFill>
              <a:srgbClr val="3333cc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3200" strike="noStrike" u="none">
                  <a:solidFill>
                    <a:srgbClr val="ffffff"/>
                  </a:solidFill>
                  <a:effectLst/>
                  <a:uFillTx/>
                  <a:latin typeface="Times New Roman"/>
                </a:rPr>
                <a:t>Enron Overview</a:t>
              </a:r>
              <a:endPara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C88140A-AF6E-4E69-8478-32DCAEF53EEA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2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03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Potential Enron/Bank Partnerships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04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05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6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7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8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9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0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1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12" name=""/>
          <p:cNvSpPr/>
          <p:nvPr/>
        </p:nvSpPr>
        <p:spPr>
          <a:xfrm>
            <a:off x="457200" y="976320"/>
            <a:ext cx="837072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77500" lnSpcReduction="19999"/>
          </a:bodyPr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Intermediary/Proprietary Trading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Put Structures (Insurance of Portfolio)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trading as a freight hedge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e.g. steel or coal trades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224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Second-hand debt buyers need hedge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Potential trade guarantor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Credit trading?  (enroncredit.com)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Exchange of information on market and counterparties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224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Publication of market reports on Enron 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601"/>
              </a:spcBef>
              <a:buClr>
                <a:srgbClr val="000099"/>
              </a:buClr>
              <a:buSzPct val="50000"/>
              <a:buFont typeface="Monotype Sort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02B2714-A19D-4795-9607-D22D75240D47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Where to next?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915" name=""/>
          <p:cNvGrpSpPr/>
          <p:nvPr/>
        </p:nvGrpSpPr>
        <p:grpSpPr>
          <a:xfrm>
            <a:off x="8459640" y="6195960"/>
            <a:ext cx="540000" cy="558720"/>
            <a:chOff x="8459640" y="6195960"/>
            <a:chExt cx="540000" cy="558720"/>
          </a:xfrm>
        </p:grpSpPr>
        <p:sp>
          <p:nvSpPr>
            <p:cNvPr id="916" name=""/>
            <p:cNvSpPr/>
            <p:nvPr/>
          </p:nvSpPr>
          <p:spPr>
            <a:xfrm>
              <a:off x="8683560" y="6401520"/>
              <a:ext cx="316080" cy="3531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7" name=""/>
            <p:cNvSpPr/>
            <p:nvPr/>
          </p:nvSpPr>
          <p:spPr>
            <a:xfrm>
              <a:off x="8511480" y="6458040"/>
              <a:ext cx="118800" cy="12024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8" name=""/>
            <p:cNvSpPr/>
            <p:nvPr/>
          </p:nvSpPr>
          <p:spPr>
            <a:xfrm>
              <a:off x="8574120" y="6520320"/>
              <a:ext cx="101880" cy="11880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19" name=""/>
            <p:cNvSpPr/>
            <p:nvPr/>
          </p:nvSpPr>
          <p:spPr>
            <a:xfrm>
              <a:off x="8685360" y="6298920"/>
              <a:ext cx="215640" cy="28296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0" name=""/>
            <p:cNvSpPr/>
            <p:nvPr/>
          </p:nvSpPr>
          <p:spPr>
            <a:xfrm>
              <a:off x="8530560" y="6195960"/>
              <a:ext cx="275040" cy="281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1" name=""/>
            <p:cNvSpPr/>
            <p:nvPr/>
          </p:nvSpPr>
          <p:spPr>
            <a:xfrm>
              <a:off x="8459640" y="6403680"/>
              <a:ext cx="110880" cy="1126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22" name=""/>
            <p:cNvSpPr/>
            <p:nvPr/>
          </p:nvSpPr>
          <p:spPr>
            <a:xfrm>
              <a:off x="8638200" y="6586920"/>
              <a:ext cx="91440" cy="9612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923" name=""/>
          <p:cNvSpPr/>
          <p:nvPr/>
        </p:nvSpPr>
        <p:spPr>
          <a:xfrm>
            <a:off x="1154160" y="1338120"/>
            <a:ext cx="69516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Growth in financial and derivative products liquidity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number of products on EOL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to work for EOL liquidity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 freight trading to new markets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71304C5-017D-4F21-A0F0-4B07BCA4CDA2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"/>
          <p:cNvSpPr/>
          <p:nvPr/>
        </p:nvSpPr>
        <p:spPr>
          <a:xfrm>
            <a:off x="4106880" y="3511440"/>
            <a:ext cx="116676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5743440" y="3511440"/>
            <a:ext cx="116712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5467320" y="2865600"/>
            <a:ext cx="1722600" cy="357120"/>
          </a:xfrm>
          <a:prstGeom prst="bevel">
            <a:avLst>
              <a:gd name="adj" fmla="val 12500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Communications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1380960" y="3511440"/>
            <a:ext cx="133524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" name=""/>
          <p:cNvSpPr/>
          <p:nvPr/>
        </p:nvSpPr>
        <p:spPr>
          <a:xfrm>
            <a:off x="1339920" y="4308480"/>
            <a:ext cx="135396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c200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buClr>
                <a:srgbClr val="c200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Distribution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2820960" y="3511440"/>
            <a:ext cx="1168560" cy="72396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2771640" y="4334040"/>
            <a:ext cx="1308240" cy="110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5651640" y="4281480"/>
            <a:ext cx="165888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Broadband Delivery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1549440" y="2878200"/>
            <a:ext cx="3711600" cy="344520"/>
          </a:xfrm>
          <a:prstGeom prst="bevel">
            <a:avLst>
              <a:gd name="adj" fmla="val 12500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43" name=""/>
          <p:cNvCxnSpPr>
            <a:stCxn id="37" idx="0"/>
            <a:endCxn id="42" idx="0"/>
          </p:cNvCxnSpPr>
          <p:nvPr/>
        </p:nvCxnSpPr>
        <p:spPr>
          <a:xfrm flipH="1" flipV="1" rot="5400000">
            <a:off x="2582640" y="2688840"/>
            <a:ext cx="289440" cy="1356120"/>
          </a:xfrm>
          <a:prstGeom prst="bentConnector3">
            <a:avLst>
              <a:gd name="adj1" fmla="val 49937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4" name=""/>
          <p:cNvCxnSpPr>
            <a:stCxn id="39" idx="0"/>
            <a:endCxn id="42" idx="1"/>
          </p:cNvCxnSpPr>
          <p:nvPr/>
        </p:nvCxnSpPr>
        <p:spPr>
          <a:xfrm flipV="1">
            <a:off x="3404880" y="3222360"/>
            <a:ext cx="1080" cy="28944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5" name=""/>
          <p:cNvCxnSpPr>
            <a:stCxn id="34" idx="0"/>
            <a:endCxn id="42" idx="2"/>
          </p:cNvCxnSpPr>
          <p:nvPr/>
        </p:nvCxnSpPr>
        <p:spPr>
          <a:xfrm flipV="1" rot="16200000">
            <a:off x="3903480" y="2723400"/>
            <a:ext cx="289440" cy="1286640"/>
          </a:xfrm>
          <a:prstGeom prst="bentConnector3">
            <a:avLst>
              <a:gd name="adj1" fmla="val 49937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46" name=""/>
          <p:cNvCxnSpPr>
            <a:stCxn id="35" idx="0"/>
            <a:endCxn id="36" idx="0"/>
          </p:cNvCxnSpPr>
          <p:nvPr/>
        </p:nvCxnSpPr>
        <p:spPr>
          <a:xfrm flipV="1">
            <a:off x="6327360" y="3222360"/>
            <a:ext cx="2520" cy="28944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47" name=""/>
          <p:cNvSpPr/>
          <p:nvPr/>
        </p:nvSpPr>
        <p:spPr>
          <a:xfrm>
            <a:off x="1368360" y="5902200"/>
            <a:ext cx="1359000" cy="346320"/>
          </a:xfrm>
          <a:prstGeom prst="bevel">
            <a:avLst>
              <a:gd name="adj" fmla="val 12500"/>
            </a:avLst>
          </a:prstGeom>
          <a:solidFill>
            <a:srgbClr val="ff33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2811600" y="5902200"/>
            <a:ext cx="4525920" cy="346320"/>
          </a:xfrm>
          <a:prstGeom prst="bevel">
            <a:avLst>
              <a:gd name="adj" fmla="val 12500"/>
            </a:avLst>
          </a:prstGeom>
          <a:solidFill>
            <a:srgbClr val="00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2755800" y="5192640"/>
            <a:ext cx="1233720" cy="597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Commercial Synergies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4067280" y="4308480"/>
            <a:ext cx="1287360" cy="12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1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2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Network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 flipV="1">
            <a:off x="3389400" y="2602080"/>
            <a:ext cx="0" cy="257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3402000" y="2589120"/>
            <a:ext cx="1146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4535640" y="2589120"/>
            <a:ext cx="17888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6324480" y="2589120"/>
            <a:ext cx="1800" cy="27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 flipH="1">
            <a:off x="4906440" y="2419200"/>
            <a:ext cx="1800" cy="152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8" name=""/>
          <p:cNvGrpSpPr/>
          <p:nvPr/>
        </p:nvGrpSpPr>
        <p:grpSpPr>
          <a:xfrm>
            <a:off x="4221000" y="1063800"/>
            <a:ext cx="1287720" cy="1290240"/>
            <a:chOff x="4221000" y="1063800"/>
            <a:chExt cx="1287720" cy="1290240"/>
          </a:xfrm>
        </p:grpSpPr>
        <p:sp>
          <p:nvSpPr>
            <p:cNvPr id="59" name=""/>
            <p:cNvSpPr/>
            <p:nvPr/>
          </p:nvSpPr>
          <p:spPr>
            <a:xfrm>
              <a:off x="4755240" y="1538280"/>
              <a:ext cx="753480" cy="815760"/>
            </a:xfrm>
            <a:custGeom>
              <a:avLst/>
              <a:gdLst/>
              <a:ahLst/>
              <a:rect l="l" t="t" r="r" b="b"/>
              <a:pathLst>
                <a:path w="1034" h="1113">
                  <a:moveTo>
                    <a:pt x="332" y="470"/>
                  </a:moveTo>
                  <a:lnTo>
                    <a:pt x="797" y="0"/>
                  </a:lnTo>
                  <a:lnTo>
                    <a:pt x="1034" y="237"/>
                  </a:lnTo>
                  <a:lnTo>
                    <a:pt x="150" y="1113"/>
                  </a:lnTo>
                  <a:lnTo>
                    <a:pt x="95" y="1058"/>
                  </a:lnTo>
                  <a:lnTo>
                    <a:pt x="162" y="896"/>
                  </a:lnTo>
                  <a:lnTo>
                    <a:pt x="51" y="1014"/>
                  </a:lnTo>
                  <a:lnTo>
                    <a:pt x="0" y="967"/>
                  </a:lnTo>
                  <a:lnTo>
                    <a:pt x="229" y="734"/>
                  </a:lnTo>
                  <a:lnTo>
                    <a:pt x="284" y="790"/>
                  </a:lnTo>
                  <a:lnTo>
                    <a:pt x="217" y="936"/>
                  </a:lnTo>
                  <a:lnTo>
                    <a:pt x="932" y="233"/>
                  </a:lnTo>
                  <a:lnTo>
                    <a:pt x="801" y="107"/>
                  </a:lnTo>
                  <a:lnTo>
                    <a:pt x="379" y="525"/>
                  </a:lnTo>
                  <a:lnTo>
                    <a:pt x="332" y="47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0" name=""/>
            <p:cNvSpPr/>
            <p:nvPr/>
          </p:nvSpPr>
          <p:spPr>
            <a:xfrm>
              <a:off x="4345200" y="1668960"/>
              <a:ext cx="283320" cy="277560"/>
            </a:xfrm>
            <a:custGeom>
              <a:avLst/>
              <a:gdLst/>
              <a:ahLst/>
              <a:rect l="l" t="t" r="r" b="b"/>
              <a:pathLst>
                <a:path w="390" h="379">
                  <a:moveTo>
                    <a:pt x="390" y="146"/>
                  </a:moveTo>
                  <a:lnTo>
                    <a:pt x="154" y="379"/>
                  </a:lnTo>
                  <a:lnTo>
                    <a:pt x="102" y="327"/>
                  </a:lnTo>
                  <a:lnTo>
                    <a:pt x="173" y="166"/>
                  </a:lnTo>
                  <a:lnTo>
                    <a:pt x="55" y="292"/>
                  </a:lnTo>
                  <a:lnTo>
                    <a:pt x="0" y="237"/>
                  </a:lnTo>
                  <a:lnTo>
                    <a:pt x="240" y="0"/>
                  </a:lnTo>
                  <a:lnTo>
                    <a:pt x="292" y="55"/>
                  </a:lnTo>
                  <a:lnTo>
                    <a:pt x="221" y="221"/>
                  </a:lnTo>
                  <a:lnTo>
                    <a:pt x="335" y="94"/>
                  </a:lnTo>
                  <a:lnTo>
                    <a:pt x="390" y="146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4494240" y="1813320"/>
              <a:ext cx="243360" cy="274680"/>
            </a:xfrm>
            <a:custGeom>
              <a:avLst/>
              <a:gdLst/>
              <a:ahLst/>
              <a:rect l="l" t="t" r="r" b="b"/>
              <a:pathLst>
                <a:path w="335" h="375">
                  <a:moveTo>
                    <a:pt x="0" y="225"/>
                  </a:moveTo>
                  <a:lnTo>
                    <a:pt x="229" y="0"/>
                  </a:lnTo>
                  <a:lnTo>
                    <a:pt x="308" y="79"/>
                  </a:lnTo>
                  <a:lnTo>
                    <a:pt x="327" y="103"/>
                  </a:lnTo>
                  <a:lnTo>
                    <a:pt x="331" y="122"/>
                  </a:lnTo>
                  <a:lnTo>
                    <a:pt x="335" y="130"/>
                  </a:lnTo>
                  <a:lnTo>
                    <a:pt x="335" y="146"/>
                  </a:lnTo>
                  <a:lnTo>
                    <a:pt x="335" y="162"/>
                  </a:lnTo>
                  <a:lnTo>
                    <a:pt x="324" y="178"/>
                  </a:lnTo>
                  <a:lnTo>
                    <a:pt x="316" y="190"/>
                  </a:lnTo>
                  <a:lnTo>
                    <a:pt x="304" y="201"/>
                  </a:lnTo>
                  <a:lnTo>
                    <a:pt x="288" y="213"/>
                  </a:lnTo>
                  <a:lnTo>
                    <a:pt x="280" y="221"/>
                  </a:lnTo>
                  <a:lnTo>
                    <a:pt x="268" y="225"/>
                  </a:lnTo>
                  <a:lnTo>
                    <a:pt x="260" y="225"/>
                  </a:lnTo>
                  <a:lnTo>
                    <a:pt x="249" y="225"/>
                  </a:lnTo>
                  <a:lnTo>
                    <a:pt x="233" y="221"/>
                  </a:lnTo>
                  <a:lnTo>
                    <a:pt x="237" y="237"/>
                  </a:lnTo>
                  <a:lnTo>
                    <a:pt x="233" y="249"/>
                  </a:lnTo>
                  <a:lnTo>
                    <a:pt x="229" y="265"/>
                  </a:lnTo>
                  <a:lnTo>
                    <a:pt x="221" y="276"/>
                  </a:lnTo>
                  <a:lnTo>
                    <a:pt x="174" y="324"/>
                  </a:lnTo>
                  <a:lnTo>
                    <a:pt x="158" y="343"/>
                  </a:lnTo>
                  <a:lnTo>
                    <a:pt x="154" y="363"/>
                  </a:lnTo>
                  <a:lnTo>
                    <a:pt x="154" y="375"/>
                  </a:lnTo>
                  <a:lnTo>
                    <a:pt x="142" y="363"/>
                  </a:lnTo>
                  <a:lnTo>
                    <a:pt x="95" y="320"/>
                  </a:lnTo>
                  <a:lnTo>
                    <a:pt x="95" y="312"/>
                  </a:lnTo>
                  <a:lnTo>
                    <a:pt x="95" y="304"/>
                  </a:lnTo>
                  <a:lnTo>
                    <a:pt x="99" y="300"/>
                  </a:lnTo>
                  <a:lnTo>
                    <a:pt x="118" y="276"/>
                  </a:lnTo>
                  <a:lnTo>
                    <a:pt x="154" y="245"/>
                  </a:lnTo>
                  <a:lnTo>
                    <a:pt x="162" y="237"/>
                  </a:lnTo>
                  <a:lnTo>
                    <a:pt x="166" y="225"/>
                  </a:lnTo>
                  <a:lnTo>
                    <a:pt x="170" y="217"/>
                  </a:lnTo>
                  <a:lnTo>
                    <a:pt x="166" y="201"/>
                  </a:lnTo>
                  <a:lnTo>
                    <a:pt x="158" y="194"/>
                  </a:lnTo>
                  <a:lnTo>
                    <a:pt x="154" y="190"/>
                  </a:lnTo>
                  <a:lnTo>
                    <a:pt x="142" y="178"/>
                  </a:lnTo>
                  <a:lnTo>
                    <a:pt x="181" y="138"/>
                  </a:lnTo>
                  <a:lnTo>
                    <a:pt x="197" y="154"/>
                  </a:lnTo>
                  <a:lnTo>
                    <a:pt x="213" y="162"/>
                  </a:lnTo>
                  <a:lnTo>
                    <a:pt x="229" y="162"/>
                  </a:lnTo>
                  <a:lnTo>
                    <a:pt x="245" y="154"/>
                  </a:lnTo>
                  <a:lnTo>
                    <a:pt x="252" y="146"/>
                  </a:lnTo>
                  <a:lnTo>
                    <a:pt x="260" y="142"/>
                  </a:lnTo>
                  <a:lnTo>
                    <a:pt x="260" y="134"/>
                  </a:lnTo>
                  <a:lnTo>
                    <a:pt x="264" y="126"/>
                  </a:lnTo>
                  <a:lnTo>
                    <a:pt x="260" y="115"/>
                  </a:lnTo>
                  <a:lnTo>
                    <a:pt x="252" y="99"/>
                  </a:lnTo>
                  <a:lnTo>
                    <a:pt x="241" y="83"/>
                  </a:lnTo>
                  <a:lnTo>
                    <a:pt x="47" y="272"/>
                  </a:lnTo>
                  <a:lnTo>
                    <a:pt x="0" y="225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4758840" y="1301400"/>
              <a:ext cx="514440" cy="653400"/>
            </a:xfrm>
            <a:custGeom>
              <a:avLst/>
              <a:gdLst/>
              <a:ahLst/>
              <a:rect l="l" t="t" r="r" b="b"/>
              <a:pathLst>
                <a:path w="707" h="892">
                  <a:moveTo>
                    <a:pt x="0" y="473"/>
                  </a:moveTo>
                  <a:lnTo>
                    <a:pt x="470" y="0"/>
                  </a:lnTo>
                  <a:lnTo>
                    <a:pt x="707" y="236"/>
                  </a:lnTo>
                  <a:lnTo>
                    <a:pt x="241" y="702"/>
                  </a:lnTo>
                  <a:lnTo>
                    <a:pt x="383" y="844"/>
                  </a:lnTo>
                  <a:lnTo>
                    <a:pt x="335" y="892"/>
                  </a:lnTo>
                  <a:lnTo>
                    <a:pt x="138" y="694"/>
                  </a:lnTo>
                  <a:lnTo>
                    <a:pt x="600" y="232"/>
                  </a:lnTo>
                  <a:lnTo>
                    <a:pt x="474" y="106"/>
                  </a:lnTo>
                  <a:lnTo>
                    <a:pt x="51" y="528"/>
                  </a:lnTo>
                  <a:lnTo>
                    <a:pt x="0" y="473"/>
                  </a:lnTo>
                  <a:close/>
                </a:path>
              </a:pathLst>
            </a:custGeom>
            <a:gradFill rotWithShape="0">
              <a:gsLst>
                <a:gs pos="0">
                  <a:srgbClr val="00ae00"/>
                </a:gs>
                <a:gs pos="100000">
                  <a:srgbClr val="005000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3" name=""/>
            <p:cNvSpPr/>
            <p:nvPr/>
          </p:nvSpPr>
          <p:spPr>
            <a:xfrm>
              <a:off x="4390200" y="1063800"/>
              <a:ext cx="655560" cy="650520"/>
            </a:xfrm>
            <a:custGeom>
              <a:avLst/>
              <a:gdLst/>
              <a:ahLst/>
              <a:rect l="l" t="t" r="r" b="b"/>
              <a:pathLst>
                <a:path w="900" h="888">
                  <a:moveTo>
                    <a:pt x="0" y="663"/>
                  </a:moveTo>
                  <a:lnTo>
                    <a:pt x="663" y="0"/>
                  </a:lnTo>
                  <a:lnTo>
                    <a:pt x="900" y="241"/>
                  </a:lnTo>
                  <a:lnTo>
                    <a:pt x="438" y="710"/>
                  </a:lnTo>
                  <a:lnTo>
                    <a:pt x="568" y="841"/>
                  </a:lnTo>
                  <a:lnTo>
                    <a:pt x="525" y="888"/>
                  </a:lnTo>
                  <a:lnTo>
                    <a:pt x="331" y="695"/>
                  </a:lnTo>
                  <a:lnTo>
                    <a:pt x="793" y="237"/>
                  </a:lnTo>
                  <a:lnTo>
                    <a:pt x="663" y="106"/>
                  </a:lnTo>
                  <a:lnTo>
                    <a:pt x="55" y="714"/>
                  </a:lnTo>
                  <a:lnTo>
                    <a:pt x="0" y="663"/>
                  </a:lnTo>
                  <a:close/>
                </a:path>
              </a:pathLst>
            </a:custGeom>
            <a:gradFill rotWithShape="0">
              <a:gsLst>
                <a:gs pos="0">
                  <a:srgbClr val="fc0128"/>
                </a:gs>
                <a:gs pos="100000">
                  <a:srgbClr val="740012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4" name=""/>
            <p:cNvSpPr/>
            <p:nvPr/>
          </p:nvSpPr>
          <p:spPr>
            <a:xfrm>
              <a:off x="4221000" y="1543680"/>
              <a:ext cx="264240" cy="260280"/>
            </a:xfrm>
            <a:custGeom>
              <a:avLst/>
              <a:gdLst/>
              <a:ahLst/>
              <a:rect l="l" t="t" r="r" b="b"/>
              <a:pathLst>
                <a:path w="363" h="355">
                  <a:moveTo>
                    <a:pt x="363" y="130"/>
                  </a:moveTo>
                  <a:lnTo>
                    <a:pt x="233" y="0"/>
                  </a:lnTo>
                  <a:lnTo>
                    <a:pt x="0" y="225"/>
                  </a:lnTo>
                  <a:lnTo>
                    <a:pt x="134" y="355"/>
                  </a:lnTo>
                  <a:lnTo>
                    <a:pt x="181" y="308"/>
                  </a:lnTo>
                  <a:lnTo>
                    <a:pt x="106" y="233"/>
                  </a:lnTo>
                  <a:lnTo>
                    <a:pt x="154" y="186"/>
                  </a:lnTo>
                  <a:lnTo>
                    <a:pt x="229" y="257"/>
                  </a:lnTo>
                  <a:lnTo>
                    <a:pt x="272" y="209"/>
                  </a:lnTo>
                  <a:lnTo>
                    <a:pt x="201" y="138"/>
                  </a:lnTo>
                  <a:lnTo>
                    <a:pt x="245" y="99"/>
                  </a:lnTo>
                  <a:lnTo>
                    <a:pt x="320" y="170"/>
                  </a:lnTo>
                  <a:lnTo>
                    <a:pt x="363" y="130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4646520" y="1966680"/>
              <a:ext cx="218160" cy="222480"/>
            </a:xfrm>
            <a:custGeom>
              <a:avLst/>
              <a:gdLst/>
              <a:ahLst/>
              <a:rect l="l" t="t" r="r" b="b"/>
              <a:pathLst>
                <a:path w="300" h="304">
                  <a:moveTo>
                    <a:pt x="142" y="194"/>
                  </a:moveTo>
                  <a:lnTo>
                    <a:pt x="225" y="111"/>
                  </a:lnTo>
                  <a:lnTo>
                    <a:pt x="229" y="103"/>
                  </a:lnTo>
                  <a:lnTo>
                    <a:pt x="233" y="95"/>
                  </a:lnTo>
                  <a:lnTo>
                    <a:pt x="233" y="87"/>
                  </a:lnTo>
                  <a:lnTo>
                    <a:pt x="233" y="83"/>
                  </a:lnTo>
                  <a:lnTo>
                    <a:pt x="225" y="75"/>
                  </a:lnTo>
                  <a:lnTo>
                    <a:pt x="221" y="71"/>
                  </a:lnTo>
                  <a:lnTo>
                    <a:pt x="213" y="67"/>
                  </a:lnTo>
                  <a:lnTo>
                    <a:pt x="209" y="67"/>
                  </a:lnTo>
                  <a:lnTo>
                    <a:pt x="201" y="71"/>
                  </a:lnTo>
                  <a:lnTo>
                    <a:pt x="193" y="75"/>
                  </a:lnTo>
                  <a:lnTo>
                    <a:pt x="186" y="79"/>
                  </a:lnTo>
                  <a:lnTo>
                    <a:pt x="79" y="190"/>
                  </a:lnTo>
                  <a:lnTo>
                    <a:pt x="75" y="198"/>
                  </a:lnTo>
                  <a:lnTo>
                    <a:pt x="71" y="202"/>
                  </a:lnTo>
                  <a:lnTo>
                    <a:pt x="67" y="209"/>
                  </a:lnTo>
                  <a:lnTo>
                    <a:pt x="67" y="217"/>
                  </a:lnTo>
                  <a:lnTo>
                    <a:pt x="71" y="229"/>
                  </a:lnTo>
                  <a:lnTo>
                    <a:pt x="79" y="237"/>
                  </a:lnTo>
                  <a:lnTo>
                    <a:pt x="91" y="241"/>
                  </a:lnTo>
                  <a:lnTo>
                    <a:pt x="99" y="237"/>
                  </a:lnTo>
                  <a:lnTo>
                    <a:pt x="107" y="233"/>
                  </a:lnTo>
                  <a:lnTo>
                    <a:pt x="111" y="229"/>
                  </a:lnTo>
                  <a:lnTo>
                    <a:pt x="115" y="225"/>
                  </a:lnTo>
                  <a:lnTo>
                    <a:pt x="142" y="194"/>
                  </a:lnTo>
                  <a:lnTo>
                    <a:pt x="193" y="245"/>
                  </a:lnTo>
                  <a:lnTo>
                    <a:pt x="178" y="265"/>
                  </a:lnTo>
                  <a:lnTo>
                    <a:pt x="154" y="284"/>
                  </a:lnTo>
                  <a:lnTo>
                    <a:pt x="134" y="296"/>
                  </a:lnTo>
                  <a:lnTo>
                    <a:pt x="115" y="304"/>
                  </a:lnTo>
                  <a:lnTo>
                    <a:pt x="99" y="304"/>
                  </a:lnTo>
                  <a:lnTo>
                    <a:pt x="71" y="300"/>
                  </a:lnTo>
                  <a:lnTo>
                    <a:pt x="55" y="292"/>
                  </a:lnTo>
                  <a:lnTo>
                    <a:pt x="43" y="284"/>
                  </a:lnTo>
                  <a:lnTo>
                    <a:pt x="32" y="273"/>
                  </a:lnTo>
                  <a:lnTo>
                    <a:pt x="20" y="257"/>
                  </a:lnTo>
                  <a:lnTo>
                    <a:pt x="8" y="241"/>
                  </a:lnTo>
                  <a:lnTo>
                    <a:pt x="4" y="225"/>
                  </a:lnTo>
                  <a:lnTo>
                    <a:pt x="0" y="209"/>
                  </a:lnTo>
                  <a:lnTo>
                    <a:pt x="0" y="194"/>
                  </a:lnTo>
                  <a:lnTo>
                    <a:pt x="4" y="178"/>
                  </a:lnTo>
                  <a:lnTo>
                    <a:pt x="8" y="166"/>
                  </a:lnTo>
                  <a:lnTo>
                    <a:pt x="24" y="142"/>
                  </a:lnTo>
                  <a:lnTo>
                    <a:pt x="146" y="20"/>
                  </a:lnTo>
                  <a:lnTo>
                    <a:pt x="162" y="8"/>
                  </a:lnTo>
                  <a:lnTo>
                    <a:pt x="178" y="4"/>
                  </a:lnTo>
                  <a:lnTo>
                    <a:pt x="193" y="0"/>
                  </a:lnTo>
                  <a:lnTo>
                    <a:pt x="209" y="0"/>
                  </a:lnTo>
                  <a:lnTo>
                    <a:pt x="221" y="4"/>
                  </a:lnTo>
                  <a:lnTo>
                    <a:pt x="237" y="8"/>
                  </a:lnTo>
                  <a:lnTo>
                    <a:pt x="253" y="20"/>
                  </a:lnTo>
                  <a:lnTo>
                    <a:pt x="261" y="28"/>
                  </a:lnTo>
                  <a:lnTo>
                    <a:pt x="272" y="40"/>
                  </a:lnTo>
                  <a:lnTo>
                    <a:pt x="280" y="48"/>
                  </a:lnTo>
                  <a:lnTo>
                    <a:pt x="288" y="59"/>
                  </a:lnTo>
                  <a:lnTo>
                    <a:pt x="292" y="67"/>
                  </a:lnTo>
                  <a:lnTo>
                    <a:pt x="300" y="83"/>
                  </a:lnTo>
                  <a:lnTo>
                    <a:pt x="300" y="99"/>
                  </a:lnTo>
                  <a:lnTo>
                    <a:pt x="300" y="115"/>
                  </a:lnTo>
                  <a:lnTo>
                    <a:pt x="296" y="131"/>
                  </a:lnTo>
                  <a:lnTo>
                    <a:pt x="292" y="142"/>
                  </a:lnTo>
                  <a:lnTo>
                    <a:pt x="276" y="162"/>
                  </a:lnTo>
                  <a:lnTo>
                    <a:pt x="193" y="245"/>
                  </a:lnTo>
                  <a:lnTo>
                    <a:pt x="142" y="194"/>
                  </a:lnTo>
                  <a:close/>
                </a:path>
              </a:pathLst>
            </a:custGeom>
            <a:gradFill rotWithShape="0">
              <a:gsLst>
                <a:gs pos="0">
                  <a:srgbClr val="114ffa"/>
                </a:gs>
                <a:gs pos="100000">
                  <a:srgbClr val="072473"/>
                </a:gs>
              </a:gsLst>
              <a:lin ang="5400000"/>
            </a:gra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54885ED-7315-4B80-8871-B4B8D44C46B5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14616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Europe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Limited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2724120" y="1657440"/>
            <a:ext cx="3686040" cy="538200"/>
          </a:xfrm>
          <a:prstGeom prst="bevel">
            <a:avLst>
              <a:gd name="adj" fmla="val 12500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 Energy Services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166680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324972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 Works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>
            <a:off x="4807080" y="3894120"/>
            <a:ext cx="137160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Industrial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6315120" y="38941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Assets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746280" y="3083040"/>
            <a:ext cx="76975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746280" y="3083040"/>
            <a:ext cx="0" cy="78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2273400" y="3083040"/>
            <a:ext cx="0" cy="785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3878280" y="3084480"/>
            <a:ext cx="0" cy="78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6943680" y="3094200"/>
            <a:ext cx="0" cy="772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7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"/>
          <p:cNvSpPr/>
          <p:nvPr/>
        </p:nvSpPr>
        <p:spPr>
          <a:xfrm>
            <a:off x="685800" y="18900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Enron’s Network Businesses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4530600" y="2200320"/>
            <a:ext cx="0" cy="888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5497560" y="3095640"/>
            <a:ext cx="0" cy="785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 flipH="1">
            <a:off x="8458200" y="3094200"/>
            <a:ext cx="1440" cy="822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7775640" y="3906720"/>
            <a:ext cx="1282680" cy="77472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Americas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1B97168-474C-4873-BF6F-DB7CC06C4FCA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822240" y="98280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LNG, Middle East, Puerto Rico, and Venezuela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 Trading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trading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86" name=""/>
          <p:cNvSpPr/>
          <p:nvPr/>
        </p:nvSpPr>
        <p:spPr>
          <a:xfrm>
            <a:off x="509760" y="1103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11200" y="4262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509760" y="53830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511200" y="5996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0DF9AA-FCD5-4715-82D7-616C757E2E99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4575240" y="3780000"/>
            <a:ext cx="2903400" cy="237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3040" bIns="-230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 flipV="1">
            <a:off x="1604880" y="3786120"/>
            <a:ext cx="2948040" cy="22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3333c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02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103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4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5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106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07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08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109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0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1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112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3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4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115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6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17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118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19" name=""/>
            <p:cNvSpPr/>
            <p:nvPr/>
          </p:nvSpPr>
          <p:spPr>
            <a:xfrm>
              <a:off x="6750720" y="3660480"/>
              <a:ext cx="143892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Transportation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0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121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2" name=""/>
            <p:cNvSpPr/>
            <p:nvPr/>
          </p:nvSpPr>
          <p:spPr>
            <a:xfrm>
              <a:off x="6558840" y="5006880"/>
              <a:ext cx="94320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23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124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25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12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128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129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0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31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132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3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solidFill>
              <a:srgbClr val="339966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1F3C14D-E58F-4DCA-ADD3-7B61598E772D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36" name=""/>
          <p:cNvSpPr/>
          <p:nvPr/>
        </p:nvSpPr>
        <p:spPr>
          <a:xfrm>
            <a:off x="5861520" y="5508720"/>
            <a:ext cx="6512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566640" y="5508720"/>
            <a:ext cx="56016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2194560" y="5508720"/>
            <a:ext cx="971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>
            <a:off x="3588480" y="5508720"/>
            <a:ext cx="176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7107480" y="5508720"/>
            <a:ext cx="454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68706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821880" y="5722920"/>
            <a:ext cx="79920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>
            <a:off x="1080" y="5722920"/>
            <a:ext cx="69948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>
            <a:off x="96840" y="5724360"/>
            <a:ext cx="16858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1938240" y="5724360"/>
            <a:ext cx="13575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3425760" y="5724360"/>
            <a:ext cx="1986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5514840" y="5724360"/>
            <a:ext cx="11811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6818400" y="5724360"/>
            <a:ext cx="96336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1890720" y="5722920"/>
            <a:ext cx="73944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3587760" y="5722920"/>
            <a:ext cx="7509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5796360" y="5722920"/>
            <a:ext cx="58932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6872040" y="5722920"/>
            <a:ext cx="69948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7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158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0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1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3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4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6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7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9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0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1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2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4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5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6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7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9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0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2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3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5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6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8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9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1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2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4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5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6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7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8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9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0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1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2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3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77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5" name=""/>
          <p:cNvSpPr/>
          <p:nvPr/>
        </p:nvSpPr>
        <p:spPr>
          <a:xfrm>
            <a:off x="2190960" y="750960"/>
            <a:ext cx="47332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6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7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2790720" y="5722920"/>
            <a:ext cx="6285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3" name=""/>
          <p:cNvSpPr/>
          <p:nvPr/>
        </p:nvSpPr>
        <p:spPr>
          <a:xfrm>
            <a:off x="4493160" y="5722920"/>
            <a:ext cx="6231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4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5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6" name=""/>
          <p:cNvSpPr/>
          <p:nvPr/>
        </p:nvSpPr>
        <p:spPr>
          <a:xfrm>
            <a:off x="5495760" y="30733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7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8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9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0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1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2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3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4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5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6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7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8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19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0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1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2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3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4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5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6" name=""/>
          <p:cNvSpPr/>
          <p:nvPr/>
        </p:nvSpPr>
        <p:spPr>
          <a:xfrm>
            <a:off x="1774800" y="28018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7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28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29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30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1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2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3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4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5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6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7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8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39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40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41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42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43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344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345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6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47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48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349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0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51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52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353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354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5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6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7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8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59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0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1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2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3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64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65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366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67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368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369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0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1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72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373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4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75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376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377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378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79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0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1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2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3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4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5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6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7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89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390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391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392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393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4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5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396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397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8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399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00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1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2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3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04" name=""/>
          <p:cNvGrpSpPr/>
          <p:nvPr/>
        </p:nvGrpSpPr>
        <p:grpSpPr>
          <a:xfrm>
            <a:off x="7900920" y="5450040"/>
            <a:ext cx="336240" cy="214200"/>
            <a:chOff x="7900920" y="5450040"/>
            <a:chExt cx="336240" cy="214200"/>
          </a:xfrm>
        </p:grpSpPr>
        <p:grpSp>
          <p:nvGrpSpPr>
            <p:cNvPr id="405" name=""/>
            <p:cNvGrpSpPr/>
            <p:nvPr/>
          </p:nvGrpSpPr>
          <p:grpSpPr>
            <a:xfrm>
              <a:off x="8033400" y="5450040"/>
              <a:ext cx="203760" cy="126720"/>
              <a:chOff x="8033400" y="5450040"/>
              <a:chExt cx="203760" cy="126720"/>
            </a:xfrm>
          </p:grpSpPr>
          <p:sp>
            <p:nvSpPr>
              <p:cNvPr id="406" name=""/>
              <p:cNvSpPr/>
              <p:nvPr/>
            </p:nvSpPr>
            <p:spPr>
              <a:xfrm flipH="1">
                <a:off x="8172720" y="54500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7" name=""/>
              <p:cNvSpPr/>
              <p:nvPr/>
            </p:nvSpPr>
            <p:spPr>
              <a:xfrm flipH="1">
                <a:off x="8189640" y="54694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8" name=""/>
              <p:cNvSpPr/>
              <p:nvPr/>
            </p:nvSpPr>
            <p:spPr>
              <a:xfrm flipH="1">
                <a:off x="8175960" y="54813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09" name=""/>
              <p:cNvSpPr/>
              <p:nvPr/>
            </p:nvSpPr>
            <p:spPr>
              <a:xfrm flipH="1">
                <a:off x="8135280" y="54536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0" name=""/>
              <p:cNvSpPr/>
              <p:nvPr/>
            </p:nvSpPr>
            <p:spPr>
              <a:xfrm flipH="1">
                <a:off x="8095320" y="54702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1" name=""/>
              <p:cNvSpPr/>
              <p:nvPr/>
            </p:nvSpPr>
            <p:spPr>
              <a:xfrm flipH="1">
                <a:off x="8068680" y="5487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 flipH="1">
                <a:off x="8130600" y="54723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 flipH="1">
                <a:off x="8096760" y="55029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 flipH="1">
                <a:off x="8045280" y="55015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 flipH="1">
                <a:off x="8062920" y="5504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 flipH="1">
                <a:off x="8033040" y="55252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17" name=""/>
            <p:cNvGrpSpPr/>
            <p:nvPr/>
          </p:nvGrpSpPr>
          <p:grpSpPr>
            <a:xfrm>
              <a:off x="7900920" y="5554080"/>
              <a:ext cx="305640" cy="110160"/>
              <a:chOff x="7900920" y="5554080"/>
              <a:chExt cx="305640" cy="110160"/>
            </a:xfrm>
          </p:grpSpPr>
          <p:sp>
            <p:nvSpPr>
              <p:cNvPr id="418" name=""/>
              <p:cNvSpPr/>
              <p:nvPr/>
            </p:nvSpPr>
            <p:spPr>
              <a:xfrm>
                <a:off x="7900920" y="55540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19" name=""/>
              <p:cNvGrpSpPr/>
              <p:nvPr/>
            </p:nvGrpSpPr>
            <p:grpSpPr>
              <a:xfrm>
                <a:off x="7948800" y="5632200"/>
                <a:ext cx="192600" cy="7200"/>
                <a:chOff x="7948800" y="5632200"/>
                <a:chExt cx="192600" cy="7200"/>
              </a:xfrm>
            </p:grpSpPr>
            <p:grpSp>
              <p:nvGrpSpPr>
                <p:cNvPr id="420" name=""/>
                <p:cNvGrpSpPr/>
                <p:nvPr/>
              </p:nvGrpSpPr>
              <p:grpSpPr>
                <a:xfrm>
                  <a:off x="7948800" y="5632200"/>
                  <a:ext cx="41760" cy="7200"/>
                  <a:chOff x="7948800" y="5632200"/>
                  <a:chExt cx="41760" cy="7200"/>
                </a:xfrm>
              </p:grpSpPr>
              <p:sp>
                <p:nvSpPr>
                  <p:cNvPr id="421" name=""/>
                  <p:cNvSpPr/>
                  <p:nvPr/>
                </p:nvSpPr>
                <p:spPr>
                  <a:xfrm>
                    <a:off x="79833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2" name=""/>
                  <p:cNvSpPr/>
                  <p:nvPr/>
                </p:nvSpPr>
                <p:spPr>
                  <a:xfrm>
                    <a:off x="796572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3" name=""/>
                  <p:cNvSpPr/>
                  <p:nvPr/>
                </p:nvSpPr>
                <p:spPr>
                  <a:xfrm>
                    <a:off x="79488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24" name=""/>
                <p:cNvGrpSpPr/>
                <p:nvPr/>
              </p:nvGrpSpPr>
              <p:grpSpPr>
                <a:xfrm>
                  <a:off x="8099640" y="5632200"/>
                  <a:ext cx="41760" cy="7200"/>
                  <a:chOff x="8099640" y="5632200"/>
                  <a:chExt cx="41760" cy="7200"/>
                </a:xfrm>
              </p:grpSpPr>
              <p:sp>
                <p:nvSpPr>
                  <p:cNvPr id="425" name=""/>
                  <p:cNvSpPr/>
                  <p:nvPr/>
                </p:nvSpPr>
                <p:spPr>
                  <a:xfrm>
                    <a:off x="813420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6" name=""/>
                  <p:cNvSpPr/>
                  <p:nvPr/>
                </p:nvSpPr>
                <p:spPr>
                  <a:xfrm>
                    <a:off x="811656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7" name=""/>
                  <p:cNvSpPr/>
                  <p:nvPr/>
                </p:nvSpPr>
                <p:spPr>
                  <a:xfrm>
                    <a:off x="8099640" y="56322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28" name=""/>
          <p:cNvSpPr/>
          <p:nvPr/>
        </p:nvSpPr>
        <p:spPr>
          <a:xfrm>
            <a:off x="8179920" y="5508720"/>
            <a:ext cx="78192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 Ships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9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0" name=""/>
          <p:cNvSpPr/>
          <p:nvPr/>
        </p:nvSpPr>
        <p:spPr>
          <a:xfrm>
            <a:off x="7991640" y="594036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1" name=""/>
          <p:cNvSpPr/>
          <p:nvPr/>
        </p:nvSpPr>
        <p:spPr>
          <a:xfrm>
            <a:off x="8182800" y="5813280"/>
            <a:ext cx="890280" cy="399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LNG Under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Development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2" name=""/>
          <p:cNvSpPr/>
          <p:nvPr/>
        </p:nvSpPr>
        <p:spPr>
          <a:xfrm>
            <a:off x="1924200" y="3164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3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4" name=""/>
          <p:cNvSpPr/>
          <p:nvPr/>
        </p:nvSpPr>
        <p:spPr>
          <a:xfrm>
            <a:off x="2162160" y="347832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5" name=""/>
          <p:cNvSpPr/>
          <p:nvPr/>
        </p:nvSpPr>
        <p:spPr>
          <a:xfrm>
            <a:off x="5383080" y="31320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6" name=""/>
          <p:cNvSpPr/>
          <p:nvPr/>
        </p:nvSpPr>
        <p:spPr>
          <a:xfrm>
            <a:off x="5391000" y="2906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7" name=""/>
          <p:cNvSpPr/>
          <p:nvPr/>
        </p:nvSpPr>
        <p:spPr>
          <a:xfrm>
            <a:off x="5610240" y="318276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8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9" name=""/>
          <p:cNvSpPr/>
          <p:nvPr/>
        </p:nvSpPr>
        <p:spPr>
          <a:xfrm>
            <a:off x="7705800" y="35542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0" name=""/>
          <p:cNvSpPr/>
          <p:nvPr/>
        </p:nvSpPr>
        <p:spPr>
          <a:xfrm>
            <a:off x="7877160" y="2316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1" name=""/>
          <p:cNvSpPr/>
          <p:nvPr/>
        </p:nvSpPr>
        <p:spPr>
          <a:xfrm>
            <a:off x="8096400" y="274464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2" name=""/>
          <p:cNvSpPr/>
          <p:nvPr/>
        </p:nvSpPr>
        <p:spPr>
          <a:xfrm>
            <a:off x="8182080" y="43545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3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4" name=""/>
          <p:cNvSpPr/>
          <p:nvPr/>
        </p:nvSpPr>
        <p:spPr>
          <a:xfrm>
            <a:off x="5178600" y="2992320"/>
            <a:ext cx="12348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5" name=""/>
          <p:cNvSpPr/>
          <p:nvPr/>
        </p:nvSpPr>
        <p:spPr>
          <a:xfrm>
            <a:off x="2076480" y="30020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E999A7C-F506-4322-9BAB-59CF03839AB6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lobe_120" descr=""/>
          <p:cNvPicPr/>
          <p:nvPr/>
        </p:nvPicPr>
        <p:blipFill>
          <a:blip r:embed="rId1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8" name=""/>
          <p:cNvSpPr/>
          <p:nvPr/>
        </p:nvSpPr>
        <p:spPr>
          <a:xfrm>
            <a:off x="601560" y="3970440"/>
            <a:ext cx="3810240" cy="2297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Creating an Enron network of LNG supplies, transportation, terminals and markets to maximize optionality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Gaining access to a broader network of terminals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9" name=""/>
          <p:cNvSpPr/>
          <p:nvPr/>
        </p:nvSpPr>
        <p:spPr>
          <a:xfrm>
            <a:off x="5154480" y="3970440"/>
            <a:ext cx="3810240" cy="204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Market and optimize the use of Dabhol, Hoegh Galleon and Exmar LNG vessels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Developing online trading network and creating an Asian hub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0" name=""/>
          <p:cNvSpPr/>
          <p:nvPr/>
        </p:nvSpPr>
        <p:spPr>
          <a:xfrm>
            <a:off x="1895400" y="934920"/>
            <a:ext cx="5324400" cy="2857680"/>
          </a:xfrm>
          <a:prstGeom prst="rect">
            <a:avLst/>
          </a:prstGeom>
          <a:solidFill>
            <a:srgbClr val="ffffff"/>
          </a:solidFill>
          <a:ln w="1260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51" name=""/>
          <p:cNvGrpSpPr/>
          <p:nvPr/>
        </p:nvGrpSpPr>
        <p:grpSpPr>
          <a:xfrm>
            <a:off x="1909800" y="960480"/>
            <a:ext cx="5271840" cy="2766960"/>
            <a:chOff x="1909800" y="960480"/>
            <a:chExt cx="5271840" cy="2766960"/>
          </a:xfrm>
        </p:grpSpPr>
        <p:sp>
          <p:nvSpPr>
            <p:cNvPr id="452" name=""/>
            <p:cNvSpPr/>
            <p:nvPr/>
          </p:nvSpPr>
          <p:spPr>
            <a:xfrm>
              <a:off x="4158720" y="961200"/>
              <a:ext cx="3022920" cy="16639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3" name=""/>
            <p:cNvSpPr/>
            <p:nvPr/>
          </p:nvSpPr>
          <p:spPr>
            <a:xfrm>
              <a:off x="1917000" y="960480"/>
              <a:ext cx="1402200" cy="158112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4" name=""/>
            <p:cNvSpPr/>
            <p:nvPr/>
          </p:nvSpPr>
          <p:spPr>
            <a:xfrm>
              <a:off x="2851560" y="2448000"/>
              <a:ext cx="847440" cy="1233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5" name=""/>
            <p:cNvSpPr/>
            <p:nvPr/>
          </p:nvSpPr>
          <p:spPr>
            <a:xfrm>
              <a:off x="2973600" y="3387960"/>
              <a:ext cx="24120" cy="363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6" name=""/>
            <p:cNvSpPr/>
            <p:nvPr/>
          </p:nvSpPr>
          <p:spPr>
            <a:xfrm>
              <a:off x="2968920" y="3643200"/>
              <a:ext cx="173160" cy="8424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7440" bIns="37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7" name=""/>
            <p:cNvSpPr/>
            <p:nvPr/>
          </p:nvSpPr>
          <p:spPr>
            <a:xfrm>
              <a:off x="3205800" y="2473560"/>
              <a:ext cx="2412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8" name=""/>
            <p:cNvSpPr/>
            <p:nvPr/>
          </p:nvSpPr>
          <p:spPr>
            <a:xfrm>
              <a:off x="3071520" y="244980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59" name=""/>
            <p:cNvSpPr/>
            <p:nvPr/>
          </p:nvSpPr>
          <p:spPr>
            <a:xfrm>
              <a:off x="2903760" y="2345040"/>
              <a:ext cx="38880" cy="2052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0" name=""/>
            <p:cNvSpPr/>
            <p:nvPr/>
          </p:nvSpPr>
          <p:spPr>
            <a:xfrm>
              <a:off x="2817000" y="2286360"/>
              <a:ext cx="2340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1" name=""/>
            <p:cNvSpPr/>
            <p:nvPr/>
          </p:nvSpPr>
          <p:spPr>
            <a:xfrm>
              <a:off x="2787120" y="2266560"/>
              <a:ext cx="192960" cy="5688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2" name=""/>
            <p:cNvSpPr/>
            <p:nvPr/>
          </p:nvSpPr>
          <p:spPr>
            <a:xfrm>
              <a:off x="2975400" y="2320200"/>
              <a:ext cx="111600" cy="428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960" bIns="-3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3" name=""/>
            <p:cNvSpPr/>
            <p:nvPr/>
          </p:nvSpPr>
          <p:spPr>
            <a:xfrm>
              <a:off x="3106800" y="2345040"/>
              <a:ext cx="31680" cy="2052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4" name=""/>
            <p:cNvSpPr/>
            <p:nvPr/>
          </p:nvSpPr>
          <p:spPr>
            <a:xfrm>
              <a:off x="3205800" y="2382480"/>
              <a:ext cx="24120" cy="194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5" name=""/>
            <p:cNvSpPr/>
            <p:nvPr/>
          </p:nvSpPr>
          <p:spPr>
            <a:xfrm>
              <a:off x="3216240" y="24066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6" name=""/>
            <p:cNvSpPr/>
            <p:nvPr/>
          </p:nvSpPr>
          <p:spPr>
            <a:xfrm>
              <a:off x="2904480" y="2229120"/>
              <a:ext cx="24120" cy="2808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8720" bIns="-18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7" name=""/>
            <p:cNvSpPr/>
            <p:nvPr/>
          </p:nvSpPr>
          <p:spPr>
            <a:xfrm>
              <a:off x="2988360" y="230040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8" name=""/>
            <p:cNvSpPr/>
            <p:nvPr/>
          </p:nvSpPr>
          <p:spPr>
            <a:xfrm>
              <a:off x="2892600" y="220356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69" name=""/>
            <p:cNvSpPr/>
            <p:nvPr/>
          </p:nvSpPr>
          <p:spPr>
            <a:xfrm>
              <a:off x="291780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0" name=""/>
            <p:cNvSpPr/>
            <p:nvPr/>
          </p:nvSpPr>
          <p:spPr>
            <a:xfrm>
              <a:off x="2933640" y="2224080"/>
              <a:ext cx="2376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1" name=""/>
            <p:cNvSpPr/>
            <p:nvPr/>
          </p:nvSpPr>
          <p:spPr>
            <a:xfrm>
              <a:off x="2959560" y="2256480"/>
              <a:ext cx="2304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2" name=""/>
            <p:cNvSpPr/>
            <p:nvPr/>
          </p:nvSpPr>
          <p:spPr>
            <a:xfrm>
              <a:off x="2973600" y="2272320"/>
              <a:ext cx="2412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3" name=""/>
            <p:cNvSpPr/>
            <p:nvPr/>
          </p:nvSpPr>
          <p:spPr>
            <a:xfrm>
              <a:off x="3000600" y="2278080"/>
              <a:ext cx="252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4" name=""/>
            <p:cNvSpPr/>
            <p:nvPr/>
          </p:nvSpPr>
          <p:spPr>
            <a:xfrm>
              <a:off x="3009960" y="2288880"/>
              <a:ext cx="23040" cy="2052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5" name=""/>
            <p:cNvSpPr/>
            <p:nvPr/>
          </p:nvSpPr>
          <p:spPr>
            <a:xfrm>
              <a:off x="2839320" y="2242440"/>
              <a:ext cx="24120" cy="7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6" name=""/>
            <p:cNvSpPr/>
            <p:nvPr/>
          </p:nvSpPr>
          <p:spPr>
            <a:xfrm>
              <a:off x="2946600" y="2036160"/>
              <a:ext cx="2412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7" name=""/>
            <p:cNvSpPr/>
            <p:nvPr/>
          </p:nvSpPr>
          <p:spPr>
            <a:xfrm>
              <a:off x="2982960" y="1919160"/>
              <a:ext cx="36360" cy="2232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8" name=""/>
            <p:cNvSpPr/>
            <p:nvPr/>
          </p:nvSpPr>
          <p:spPr>
            <a:xfrm>
              <a:off x="3157200" y="1720440"/>
              <a:ext cx="50040" cy="2232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79" name=""/>
            <p:cNvSpPr/>
            <p:nvPr/>
          </p:nvSpPr>
          <p:spPr>
            <a:xfrm>
              <a:off x="3160080" y="1791360"/>
              <a:ext cx="43560" cy="2556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240" bIns="-21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0" name=""/>
            <p:cNvSpPr/>
            <p:nvPr/>
          </p:nvSpPr>
          <p:spPr>
            <a:xfrm>
              <a:off x="2809440" y="1342440"/>
              <a:ext cx="33480" cy="2232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1" name=""/>
            <p:cNvSpPr/>
            <p:nvPr/>
          </p:nvSpPr>
          <p:spPr>
            <a:xfrm>
              <a:off x="2869200" y="1355760"/>
              <a:ext cx="23400" cy="3060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2" name=""/>
            <p:cNvSpPr/>
            <p:nvPr/>
          </p:nvSpPr>
          <p:spPr>
            <a:xfrm>
              <a:off x="2872080" y="1540440"/>
              <a:ext cx="29520" cy="3132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480" bIns="-15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3" name=""/>
            <p:cNvSpPr/>
            <p:nvPr/>
          </p:nvSpPr>
          <p:spPr>
            <a:xfrm>
              <a:off x="2837160" y="1635840"/>
              <a:ext cx="28080" cy="2484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1960" bIns="-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4" name=""/>
            <p:cNvSpPr/>
            <p:nvPr/>
          </p:nvSpPr>
          <p:spPr>
            <a:xfrm>
              <a:off x="3248640" y="1675440"/>
              <a:ext cx="124920" cy="1216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5" name=""/>
            <p:cNvSpPr/>
            <p:nvPr/>
          </p:nvSpPr>
          <p:spPr>
            <a:xfrm>
              <a:off x="2745000" y="1218960"/>
              <a:ext cx="126720" cy="11016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6" name=""/>
            <p:cNvSpPr/>
            <p:nvPr/>
          </p:nvSpPr>
          <p:spPr>
            <a:xfrm>
              <a:off x="2924280" y="1126080"/>
              <a:ext cx="43560" cy="4716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7" name=""/>
            <p:cNvSpPr/>
            <p:nvPr/>
          </p:nvSpPr>
          <p:spPr>
            <a:xfrm>
              <a:off x="2692080" y="961920"/>
              <a:ext cx="520200" cy="41184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8" name=""/>
            <p:cNvSpPr/>
            <p:nvPr/>
          </p:nvSpPr>
          <p:spPr>
            <a:xfrm>
              <a:off x="2169720" y="963000"/>
              <a:ext cx="331920" cy="15048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89" name=""/>
            <p:cNvSpPr/>
            <p:nvPr/>
          </p:nvSpPr>
          <p:spPr>
            <a:xfrm>
              <a:off x="1909800" y="1606680"/>
              <a:ext cx="39960" cy="597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2960" bIns="12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0" name=""/>
            <p:cNvSpPr/>
            <p:nvPr/>
          </p:nvSpPr>
          <p:spPr>
            <a:xfrm>
              <a:off x="1996200" y="1696320"/>
              <a:ext cx="96840" cy="6120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4400" bIns="14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1" name=""/>
            <p:cNvSpPr/>
            <p:nvPr/>
          </p:nvSpPr>
          <p:spPr>
            <a:xfrm>
              <a:off x="3314160" y="961920"/>
              <a:ext cx="621000" cy="4795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2" name=""/>
            <p:cNvSpPr/>
            <p:nvPr/>
          </p:nvSpPr>
          <p:spPr>
            <a:xfrm>
              <a:off x="3883680" y="1201680"/>
              <a:ext cx="194760" cy="11664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3" name=""/>
            <p:cNvSpPr/>
            <p:nvPr/>
          </p:nvSpPr>
          <p:spPr>
            <a:xfrm>
              <a:off x="4010400" y="2005560"/>
              <a:ext cx="1248480" cy="124020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4" name=""/>
            <p:cNvSpPr/>
            <p:nvPr/>
          </p:nvSpPr>
          <p:spPr>
            <a:xfrm>
              <a:off x="4871160" y="1382040"/>
              <a:ext cx="52920" cy="5364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5" name=""/>
            <p:cNvSpPr/>
            <p:nvPr/>
          </p:nvSpPr>
          <p:spPr>
            <a:xfrm>
              <a:off x="4955040" y="1339920"/>
              <a:ext cx="36360" cy="6696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0160" bIns="20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6" name=""/>
            <p:cNvSpPr/>
            <p:nvPr/>
          </p:nvSpPr>
          <p:spPr>
            <a:xfrm>
              <a:off x="5117400" y="2844000"/>
              <a:ext cx="130680" cy="22860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7" name=""/>
            <p:cNvSpPr/>
            <p:nvPr/>
          </p:nvSpPr>
          <p:spPr>
            <a:xfrm>
              <a:off x="6012720" y="2430360"/>
              <a:ext cx="2376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8" name=""/>
            <p:cNvSpPr/>
            <p:nvPr/>
          </p:nvSpPr>
          <p:spPr>
            <a:xfrm>
              <a:off x="6072480" y="2602800"/>
              <a:ext cx="23040" cy="223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9" name=""/>
            <p:cNvSpPr/>
            <p:nvPr/>
          </p:nvSpPr>
          <p:spPr>
            <a:xfrm>
              <a:off x="6097680" y="262260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0" name=""/>
            <p:cNvSpPr/>
            <p:nvPr/>
          </p:nvSpPr>
          <p:spPr>
            <a:xfrm>
              <a:off x="6123600" y="2661840"/>
              <a:ext cx="2340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1" name=""/>
            <p:cNvSpPr/>
            <p:nvPr/>
          </p:nvSpPr>
          <p:spPr>
            <a:xfrm>
              <a:off x="5778720" y="2490120"/>
              <a:ext cx="39960" cy="6048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3680" bIns="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2" name=""/>
            <p:cNvSpPr/>
            <p:nvPr/>
          </p:nvSpPr>
          <p:spPr>
            <a:xfrm>
              <a:off x="6304680" y="2321280"/>
              <a:ext cx="40680" cy="3060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3" name=""/>
            <p:cNvSpPr/>
            <p:nvPr/>
          </p:nvSpPr>
          <p:spPr>
            <a:xfrm>
              <a:off x="6513480" y="2229120"/>
              <a:ext cx="34200" cy="5760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4" name=""/>
            <p:cNvSpPr/>
            <p:nvPr/>
          </p:nvSpPr>
          <p:spPr>
            <a:xfrm>
              <a:off x="6683040" y="2068200"/>
              <a:ext cx="45360" cy="5688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080" bIns="10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5" name=""/>
            <p:cNvSpPr/>
            <p:nvPr/>
          </p:nvSpPr>
          <p:spPr>
            <a:xfrm>
              <a:off x="6731640" y="2061000"/>
              <a:ext cx="42840" cy="3348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320" bIns="-13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6" name=""/>
            <p:cNvSpPr/>
            <p:nvPr/>
          </p:nvSpPr>
          <p:spPr>
            <a:xfrm>
              <a:off x="6709320" y="1913400"/>
              <a:ext cx="199080" cy="16452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7" name=""/>
            <p:cNvSpPr/>
            <p:nvPr/>
          </p:nvSpPr>
          <p:spPr>
            <a:xfrm>
              <a:off x="6870600" y="1824840"/>
              <a:ext cx="110880" cy="9180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8" name=""/>
            <p:cNvSpPr/>
            <p:nvPr/>
          </p:nvSpPr>
          <p:spPr>
            <a:xfrm>
              <a:off x="6652440" y="220104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09" name=""/>
            <p:cNvSpPr/>
            <p:nvPr/>
          </p:nvSpPr>
          <p:spPr>
            <a:xfrm>
              <a:off x="6679440" y="2173680"/>
              <a:ext cx="22320" cy="2232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0" name=""/>
            <p:cNvSpPr/>
            <p:nvPr/>
          </p:nvSpPr>
          <p:spPr>
            <a:xfrm>
              <a:off x="6975000" y="1855440"/>
              <a:ext cx="2484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1" name=""/>
            <p:cNvSpPr/>
            <p:nvPr/>
          </p:nvSpPr>
          <p:spPr>
            <a:xfrm>
              <a:off x="7002000" y="1824840"/>
              <a:ext cx="35280" cy="2448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2" name=""/>
            <p:cNvSpPr/>
            <p:nvPr/>
          </p:nvSpPr>
          <p:spPr>
            <a:xfrm>
              <a:off x="7047000" y="1809720"/>
              <a:ext cx="24840" cy="2160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3" name=""/>
            <p:cNvSpPr/>
            <p:nvPr/>
          </p:nvSpPr>
          <p:spPr>
            <a:xfrm>
              <a:off x="7089840" y="1790640"/>
              <a:ext cx="24840" cy="205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4" name=""/>
            <p:cNvSpPr/>
            <p:nvPr/>
          </p:nvSpPr>
          <p:spPr>
            <a:xfrm>
              <a:off x="6825960" y="1581120"/>
              <a:ext cx="23760" cy="2052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5" name=""/>
            <p:cNvSpPr/>
            <p:nvPr/>
          </p:nvSpPr>
          <p:spPr>
            <a:xfrm>
              <a:off x="6904080" y="1603440"/>
              <a:ext cx="49320" cy="213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6" name=""/>
            <p:cNvSpPr/>
            <p:nvPr/>
          </p:nvSpPr>
          <p:spPr>
            <a:xfrm>
              <a:off x="5211720" y="1068840"/>
              <a:ext cx="32400" cy="3708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4195080" y="1483200"/>
              <a:ext cx="25920" cy="2700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800" bIns="-19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4502880" y="1567800"/>
              <a:ext cx="24120" cy="223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9" name=""/>
            <p:cNvSpPr/>
            <p:nvPr/>
          </p:nvSpPr>
          <p:spPr>
            <a:xfrm>
              <a:off x="4528080" y="1554480"/>
              <a:ext cx="29520" cy="2736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9440" bIns="-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0" name=""/>
            <p:cNvSpPr/>
            <p:nvPr/>
          </p:nvSpPr>
          <p:spPr>
            <a:xfrm>
              <a:off x="4528080" y="15879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1" name=""/>
            <p:cNvSpPr/>
            <p:nvPr/>
          </p:nvSpPr>
          <p:spPr>
            <a:xfrm>
              <a:off x="4208400" y="1476720"/>
              <a:ext cx="154440" cy="2433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4141080" y="1576800"/>
              <a:ext cx="86400" cy="10260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4484160" y="1881000"/>
              <a:ext cx="24840" cy="3708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720" bIns="-9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4" name=""/>
            <p:cNvSpPr/>
            <p:nvPr/>
          </p:nvSpPr>
          <p:spPr>
            <a:xfrm>
              <a:off x="4477680" y="1919160"/>
              <a:ext cx="27720" cy="5364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6840" bIns="6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5" name=""/>
            <p:cNvSpPr/>
            <p:nvPr/>
          </p:nvSpPr>
          <p:spPr>
            <a:xfrm>
              <a:off x="4555080" y="1981440"/>
              <a:ext cx="57600" cy="33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6" name=""/>
            <p:cNvSpPr/>
            <p:nvPr/>
          </p:nvSpPr>
          <p:spPr>
            <a:xfrm>
              <a:off x="4712760" y="1981440"/>
              <a:ext cx="39960" cy="363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0440" bIns="-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7" name=""/>
            <p:cNvSpPr/>
            <p:nvPr/>
          </p:nvSpPr>
          <p:spPr>
            <a:xfrm>
              <a:off x="4756680" y="2036160"/>
              <a:ext cx="50040" cy="2160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8" name=""/>
            <p:cNvSpPr/>
            <p:nvPr/>
          </p:nvSpPr>
          <p:spPr>
            <a:xfrm>
              <a:off x="4914000" y="2036160"/>
              <a:ext cx="41760" cy="2160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9" name=""/>
            <p:cNvSpPr/>
            <p:nvPr/>
          </p:nvSpPr>
          <p:spPr>
            <a:xfrm>
              <a:off x="4372560" y="1948320"/>
              <a:ext cx="22320" cy="198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0" name=""/>
            <p:cNvSpPr/>
            <p:nvPr/>
          </p:nvSpPr>
          <p:spPr>
            <a:xfrm>
              <a:off x="4830120" y="2017800"/>
              <a:ext cx="25920" cy="223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1" name=""/>
            <p:cNvSpPr/>
            <p:nvPr/>
          </p:nvSpPr>
          <p:spPr>
            <a:xfrm>
              <a:off x="4800240" y="1962360"/>
              <a:ext cx="24840" cy="2124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2" name=""/>
            <p:cNvSpPr/>
            <p:nvPr/>
          </p:nvSpPr>
          <p:spPr>
            <a:xfrm>
              <a:off x="4799520" y="1977120"/>
              <a:ext cx="360" cy="144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5360" bIns="-4536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3" name=""/>
            <p:cNvSpPr/>
            <p:nvPr/>
          </p:nvSpPr>
          <p:spPr>
            <a:xfrm>
              <a:off x="4481640" y="258984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4" name=""/>
            <p:cNvSpPr/>
            <p:nvPr/>
          </p:nvSpPr>
          <p:spPr>
            <a:xfrm>
              <a:off x="6388560" y="2822400"/>
              <a:ext cx="733680" cy="509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5" name=""/>
            <p:cNvSpPr/>
            <p:nvPr/>
          </p:nvSpPr>
          <p:spPr>
            <a:xfrm>
              <a:off x="6693480" y="2831760"/>
              <a:ext cx="25920" cy="2124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6" name=""/>
            <p:cNvSpPr/>
            <p:nvPr/>
          </p:nvSpPr>
          <p:spPr>
            <a:xfrm>
              <a:off x="6812640" y="3261600"/>
              <a:ext cx="27720" cy="2052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7" name=""/>
            <p:cNvSpPr/>
            <p:nvPr/>
          </p:nvSpPr>
          <p:spPr>
            <a:xfrm>
              <a:off x="6960960" y="3363840"/>
              <a:ext cx="65160" cy="6264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5840" bIns="15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8" name=""/>
            <p:cNvSpPr/>
            <p:nvPr/>
          </p:nvSpPr>
          <p:spPr>
            <a:xfrm>
              <a:off x="6061320" y="2556720"/>
              <a:ext cx="199440" cy="18468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39" name=""/>
            <p:cNvSpPr/>
            <p:nvPr/>
          </p:nvSpPr>
          <p:spPr>
            <a:xfrm>
              <a:off x="6245640" y="2743200"/>
              <a:ext cx="163800" cy="4608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0" name=""/>
            <p:cNvSpPr/>
            <p:nvPr/>
          </p:nvSpPr>
          <p:spPr>
            <a:xfrm>
              <a:off x="6409800" y="277776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1" name=""/>
            <p:cNvSpPr/>
            <p:nvPr/>
          </p:nvSpPr>
          <p:spPr>
            <a:xfrm>
              <a:off x="6436800" y="2777760"/>
              <a:ext cx="141480" cy="198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2" name=""/>
            <p:cNvSpPr/>
            <p:nvPr/>
          </p:nvSpPr>
          <p:spPr>
            <a:xfrm>
              <a:off x="6590880" y="2777760"/>
              <a:ext cx="23040" cy="198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3" name=""/>
            <p:cNvSpPr/>
            <p:nvPr/>
          </p:nvSpPr>
          <p:spPr>
            <a:xfrm>
              <a:off x="6616080" y="2770200"/>
              <a:ext cx="23760" cy="2160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4" name=""/>
            <p:cNvSpPr/>
            <p:nvPr/>
          </p:nvSpPr>
          <p:spPr>
            <a:xfrm>
              <a:off x="6493680" y="2798640"/>
              <a:ext cx="35280" cy="2160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200" bIns="-25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5" name=""/>
            <p:cNvSpPr/>
            <p:nvPr/>
          </p:nvSpPr>
          <p:spPr>
            <a:xfrm>
              <a:off x="6575040" y="2783520"/>
              <a:ext cx="65880" cy="3204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6" name=""/>
            <p:cNvSpPr/>
            <p:nvPr/>
          </p:nvSpPr>
          <p:spPr>
            <a:xfrm>
              <a:off x="6715800" y="2763000"/>
              <a:ext cx="23400" cy="2124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5560" bIns="-25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6766200" y="2737080"/>
              <a:ext cx="23760" cy="2448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2320" bIns="-22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6245640" y="2671920"/>
              <a:ext cx="24120" cy="262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0520" bIns="-20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9" name=""/>
            <p:cNvSpPr/>
            <p:nvPr/>
          </p:nvSpPr>
          <p:spPr>
            <a:xfrm>
              <a:off x="6287760" y="2689200"/>
              <a:ext cx="2232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0" name=""/>
            <p:cNvSpPr/>
            <p:nvPr/>
          </p:nvSpPr>
          <p:spPr>
            <a:xfrm>
              <a:off x="6383880" y="2760480"/>
              <a:ext cx="25920" cy="72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6308280" y="2535120"/>
              <a:ext cx="191160" cy="17856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6490080" y="2620440"/>
              <a:ext cx="116640" cy="11916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3" name=""/>
            <p:cNvSpPr/>
            <p:nvPr/>
          </p:nvSpPr>
          <p:spPr>
            <a:xfrm>
              <a:off x="6644160" y="2613600"/>
              <a:ext cx="27000" cy="48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4" name=""/>
            <p:cNvSpPr/>
            <p:nvPr/>
          </p:nvSpPr>
          <p:spPr>
            <a:xfrm>
              <a:off x="6618960" y="2697480"/>
              <a:ext cx="24120" cy="198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000" bIns="-27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6654240" y="2691720"/>
              <a:ext cx="53280" cy="2232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6590880" y="2676600"/>
              <a:ext cx="230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7" name=""/>
            <p:cNvSpPr/>
            <p:nvPr/>
          </p:nvSpPr>
          <p:spPr>
            <a:xfrm>
              <a:off x="6642000" y="2670120"/>
              <a:ext cx="25920" cy="205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8" name=""/>
            <p:cNvSpPr/>
            <p:nvPr/>
          </p:nvSpPr>
          <p:spPr>
            <a:xfrm>
              <a:off x="6699960" y="2647800"/>
              <a:ext cx="23040" cy="194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7360" bIns="-27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6790320" y="2660040"/>
              <a:ext cx="23040" cy="2052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6280" bIns="-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6707520" y="2652480"/>
              <a:ext cx="363600" cy="16740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1" name=""/>
            <p:cNvSpPr/>
            <p:nvPr/>
          </p:nvSpPr>
          <p:spPr>
            <a:xfrm>
              <a:off x="6507720" y="2345040"/>
              <a:ext cx="79200" cy="98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2" name=""/>
            <p:cNvSpPr/>
            <p:nvPr/>
          </p:nvSpPr>
          <p:spPr>
            <a:xfrm>
              <a:off x="6462000" y="2466360"/>
              <a:ext cx="46440" cy="4608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" bIns="-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6516360" y="2431440"/>
              <a:ext cx="23040" cy="2232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4480" bIns="-24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6590880" y="2446920"/>
              <a:ext cx="23040" cy="3780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5" name=""/>
            <p:cNvSpPr/>
            <p:nvPr/>
          </p:nvSpPr>
          <p:spPr>
            <a:xfrm>
              <a:off x="6546960" y="2457000"/>
              <a:ext cx="45360" cy="4716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6" name=""/>
            <p:cNvSpPr/>
            <p:nvPr/>
          </p:nvSpPr>
          <p:spPr>
            <a:xfrm>
              <a:off x="6546240" y="2490120"/>
              <a:ext cx="84600" cy="6876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1960" bIns="219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7025400" y="2712240"/>
              <a:ext cx="75240" cy="3528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520" bIns="-115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6995520" y="2680920"/>
              <a:ext cx="24840" cy="72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080" bIns="-460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9" name=""/>
            <p:cNvSpPr/>
            <p:nvPr/>
          </p:nvSpPr>
          <p:spPr>
            <a:xfrm>
              <a:off x="7071840" y="2689200"/>
              <a:ext cx="43560" cy="3780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9000" bIns="-90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0" name=""/>
            <p:cNvSpPr/>
            <p:nvPr/>
          </p:nvSpPr>
          <p:spPr>
            <a:xfrm>
              <a:off x="7142040" y="2737080"/>
              <a:ext cx="25920" cy="230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23760" bIns="-23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71" name=""/>
          <p:cNvSpPr/>
          <p:nvPr/>
        </p:nvSpPr>
        <p:spPr>
          <a:xfrm>
            <a:off x="7372440" y="1738440"/>
            <a:ext cx="1495440" cy="13428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2" name=""/>
          <p:cNvSpPr/>
          <p:nvPr/>
        </p:nvSpPr>
        <p:spPr>
          <a:xfrm>
            <a:off x="7729920" y="1812960"/>
            <a:ext cx="103572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Key Active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Areas &amp;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Under 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Development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3" name=""/>
          <p:cNvSpPr/>
          <p:nvPr/>
        </p:nvSpPr>
        <p:spPr>
          <a:xfrm>
            <a:off x="7508880" y="1909800"/>
            <a:ext cx="177840" cy="1778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4" name=""/>
          <p:cNvSpPr/>
          <p:nvPr/>
        </p:nvSpPr>
        <p:spPr>
          <a:xfrm>
            <a:off x="2624040" y="20876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5" name=""/>
          <p:cNvGrpSpPr/>
          <p:nvPr/>
        </p:nvGrpSpPr>
        <p:grpSpPr>
          <a:xfrm>
            <a:off x="5303880" y="2490840"/>
            <a:ext cx="336240" cy="214200"/>
            <a:chOff x="5303880" y="2490840"/>
            <a:chExt cx="336240" cy="214200"/>
          </a:xfrm>
        </p:grpSpPr>
        <p:grpSp>
          <p:nvGrpSpPr>
            <p:cNvPr id="576" name=""/>
            <p:cNvGrpSpPr/>
            <p:nvPr/>
          </p:nvGrpSpPr>
          <p:grpSpPr>
            <a:xfrm>
              <a:off x="5436360" y="2490840"/>
              <a:ext cx="203760" cy="126720"/>
              <a:chOff x="5436360" y="2490840"/>
              <a:chExt cx="203760" cy="126720"/>
            </a:xfrm>
          </p:grpSpPr>
          <p:sp>
            <p:nvSpPr>
              <p:cNvPr id="577" name=""/>
              <p:cNvSpPr/>
              <p:nvPr/>
            </p:nvSpPr>
            <p:spPr>
              <a:xfrm flipH="1">
                <a:off x="5575680" y="249084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8" name=""/>
              <p:cNvSpPr/>
              <p:nvPr/>
            </p:nvSpPr>
            <p:spPr>
              <a:xfrm flipH="1">
                <a:off x="5592600" y="2510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9" name=""/>
              <p:cNvSpPr/>
              <p:nvPr/>
            </p:nvSpPr>
            <p:spPr>
              <a:xfrm flipH="1">
                <a:off x="5578920" y="2522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0" name=""/>
              <p:cNvSpPr/>
              <p:nvPr/>
            </p:nvSpPr>
            <p:spPr>
              <a:xfrm flipH="1">
                <a:off x="5538240" y="2494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1" name=""/>
              <p:cNvSpPr/>
              <p:nvPr/>
            </p:nvSpPr>
            <p:spPr>
              <a:xfrm flipH="1">
                <a:off x="5498280" y="2511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2" name=""/>
              <p:cNvSpPr/>
              <p:nvPr/>
            </p:nvSpPr>
            <p:spPr>
              <a:xfrm flipH="1">
                <a:off x="5471640" y="25279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3" name=""/>
              <p:cNvSpPr/>
              <p:nvPr/>
            </p:nvSpPr>
            <p:spPr>
              <a:xfrm flipH="1">
                <a:off x="5533560" y="251316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4" name=""/>
              <p:cNvSpPr/>
              <p:nvPr/>
            </p:nvSpPr>
            <p:spPr>
              <a:xfrm flipH="1">
                <a:off x="5499720" y="25437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5" name=""/>
              <p:cNvSpPr/>
              <p:nvPr/>
            </p:nvSpPr>
            <p:spPr>
              <a:xfrm flipH="1">
                <a:off x="5448240" y="254232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6" name=""/>
              <p:cNvSpPr/>
              <p:nvPr/>
            </p:nvSpPr>
            <p:spPr>
              <a:xfrm flipH="1">
                <a:off x="5465880" y="25448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87" name=""/>
              <p:cNvSpPr/>
              <p:nvPr/>
            </p:nvSpPr>
            <p:spPr>
              <a:xfrm flipH="1">
                <a:off x="5436000" y="256608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588" name=""/>
            <p:cNvGrpSpPr/>
            <p:nvPr/>
          </p:nvGrpSpPr>
          <p:grpSpPr>
            <a:xfrm>
              <a:off x="5303880" y="2594880"/>
              <a:ext cx="305640" cy="110160"/>
              <a:chOff x="5303880" y="2594880"/>
              <a:chExt cx="305640" cy="110160"/>
            </a:xfrm>
          </p:grpSpPr>
          <p:sp>
            <p:nvSpPr>
              <p:cNvPr id="589" name=""/>
              <p:cNvSpPr/>
              <p:nvPr/>
            </p:nvSpPr>
            <p:spPr>
              <a:xfrm>
                <a:off x="5303880" y="259488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590" name=""/>
              <p:cNvGrpSpPr/>
              <p:nvPr/>
            </p:nvGrpSpPr>
            <p:grpSpPr>
              <a:xfrm>
                <a:off x="5351760" y="2673000"/>
                <a:ext cx="192600" cy="7200"/>
                <a:chOff x="5351760" y="2673000"/>
                <a:chExt cx="192600" cy="7200"/>
              </a:xfrm>
            </p:grpSpPr>
            <p:grpSp>
              <p:nvGrpSpPr>
                <p:cNvPr id="591" name=""/>
                <p:cNvGrpSpPr/>
                <p:nvPr/>
              </p:nvGrpSpPr>
              <p:grpSpPr>
                <a:xfrm>
                  <a:off x="5351760" y="2673000"/>
                  <a:ext cx="41760" cy="7200"/>
                  <a:chOff x="5351760" y="2673000"/>
                  <a:chExt cx="41760" cy="7200"/>
                </a:xfrm>
              </p:grpSpPr>
              <p:sp>
                <p:nvSpPr>
                  <p:cNvPr id="592" name=""/>
                  <p:cNvSpPr/>
                  <p:nvPr/>
                </p:nvSpPr>
                <p:spPr>
                  <a:xfrm>
                    <a:off x="53863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3" name=""/>
                  <p:cNvSpPr/>
                  <p:nvPr/>
                </p:nvSpPr>
                <p:spPr>
                  <a:xfrm>
                    <a:off x="536868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4" name=""/>
                  <p:cNvSpPr/>
                  <p:nvPr/>
                </p:nvSpPr>
                <p:spPr>
                  <a:xfrm>
                    <a:off x="53517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595" name=""/>
                <p:cNvGrpSpPr/>
                <p:nvPr/>
              </p:nvGrpSpPr>
              <p:grpSpPr>
                <a:xfrm>
                  <a:off x="5502600" y="2673000"/>
                  <a:ext cx="41760" cy="7200"/>
                  <a:chOff x="5502600" y="2673000"/>
                  <a:chExt cx="41760" cy="7200"/>
                </a:xfrm>
              </p:grpSpPr>
              <p:sp>
                <p:nvSpPr>
                  <p:cNvPr id="596" name=""/>
                  <p:cNvSpPr/>
                  <p:nvPr/>
                </p:nvSpPr>
                <p:spPr>
                  <a:xfrm>
                    <a:off x="553716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7" name=""/>
                  <p:cNvSpPr/>
                  <p:nvPr/>
                </p:nvSpPr>
                <p:spPr>
                  <a:xfrm>
                    <a:off x="551952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598" name=""/>
                  <p:cNvSpPr/>
                  <p:nvPr/>
                </p:nvSpPr>
                <p:spPr>
                  <a:xfrm>
                    <a:off x="5502600" y="267300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599" name=""/>
          <p:cNvGrpSpPr/>
          <p:nvPr/>
        </p:nvGrpSpPr>
        <p:grpSpPr>
          <a:xfrm>
            <a:off x="5570640" y="2709720"/>
            <a:ext cx="336240" cy="214560"/>
            <a:chOff x="5570640" y="2709720"/>
            <a:chExt cx="336240" cy="214560"/>
          </a:xfrm>
        </p:grpSpPr>
        <p:grpSp>
          <p:nvGrpSpPr>
            <p:cNvPr id="600" name=""/>
            <p:cNvGrpSpPr/>
            <p:nvPr/>
          </p:nvGrpSpPr>
          <p:grpSpPr>
            <a:xfrm>
              <a:off x="5703120" y="2709720"/>
              <a:ext cx="203760" cy="126720"/>
              <a:chOff x="5703120" y="2709720"/>
              <a:chExt cx="203760" cy="126720"/>
            </a:xfrm>
          </p:grpSpPr>
          <p:sp>
            <p:nvSpPr>
              <p:cNvPr id="601" name=""/>
              <p:cNvSpPr/>
              <p:nvPr/>
            </p:nvSpPr>
            <p:spPr>
              <a:xfrm flipH="1">
                <a:off x="5842440" y="27097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2" name=""/>
              <p:cNvSpPr/>
              <p:nvPr/>
            </p:nvSpPr>
            <p:spPr>
              <a:xfrm flipH="1">
                <a:off x="585936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3" name=""/>
              <p:cNvSpPr/>
              <p:nvPr/>
            </p:nvSpPr>
            <p:spPr>
              <a:xfrm flipH="1">
                <a:off x="5845680" y="27410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4" name=""/>
              <p:cNvSpPr/>
              <p:nvPr/>
            </p:nvSpPr>
            <p:spPr>
              <a:xfrm flipH="1">
                <a:off x="5805000" y="27133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5" name=""/>
              <p:cNvSpPr/>
              <p:nvPr/>
            </p:nvSpPr>
            <p:spPr>
              <a:xfrm flipH="1">
                <a:off x="5765040" y="2729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6" name=""/>
              <p:cNvSpPr/>
              <p:nvPr/>
            </p:nvSpPr>
            <p:spPr>
              <a:xfrm flipH="1">
                <a:off x="5738400" y="27468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7" name=""/>
              <p:cNvSpPr/>
              <p:nvPr/>
            </p:nvSpPr>
            <p:spPr>
              <a:xfrm flipH="1">
                <a:off x="5800320" y="27320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8" name=""/>
              <p:cNvSpPr/>
              <p:nvPr/>
            </p:nvSpPr>
            <p:spPr>
              <a:xfrm flipH="1">
                <a:off x="576648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09" name=""/>
              <p:cNvSpPr/>
              <p:nvPr/>
            </p:nvSpPr>
            <p:spPr>
              <a:xfrm flipH="1">
                <a:off x="5715000" y="27612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0" name=""/>
              <p:cNvSpPr/>
              <p:nvPr/>
            </p:nvSpPr>
            <p:spPr>
              <a:xfrm flipH="1">
                <a:off x="5732640" y="27637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11" name=""/>
              <p:cNvSpPr/>
              <p:nvPr/>
            </p:nvSpPr>
            <p:spPr>
              <a:xfrm flipH="1">
                <a:off x="5702760" y="27849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12" name=""/>
            <p:cNvGrpSpPr/>
            <p:nvPr/>
          </p:nvGrpSpPr>
          <p:grpSpPr>
            <a:xfrm>
              <a:off x="5570640" y="2814120"/>
              <a:ext cx="305640" cy="110160"/>
              <a:chOff x="5570640" y="2814120"/>
              <a:chExt cx="305640" cy="110160"/>
            </a:xfrm>
          </p:grpSpPr>
          <p:sp>
            <p:nvSpPr>
              <p:cNvPr id="613" name=""/>
              <p:cNvSpPr/>
              <p:nvPr/>
            </p:nvSpPr>
            <p:spPr>
              <a:xfrm>
                <a:off x="5570640" y="28141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14" name=""/>
              <p:cNvGrpSpPr/>
              <p:nvPr/>
            </p:nvGrpSpPr>
            <p:grpSpPr>
              <a:xfrm>
                <a:off x="5618520" y="2892240"/>
                <a:ext cx="192600" cy="7200"/>
                <a:chOff x="5618520" y="2892240"/>
                <a:chExt cx="192600" cy="7200"/>
              </a:xfrm>
            </p:grpSpPr>
            <p:grpSp>
              <p:nvGrpSpPr>
                <p:cNvPr id="615" name=""/>
                <p:cNvGrpSpPr/>
                <p:nvPr/>
              </p:nvGrpSpPr>
              <p:grpSpPr>
                <a:xfrm>
                  <a:off x="5618520" y="2892240"/>
                  <a:ext cx="41760" cy="7200"/>
                  <a:chOff x="5618520" y="2892240"/>
                  <a:chExt cx="41760" cy="7200"/>
                </a:xfrm>
              </p:grpSpPr>
              <p:sp>
                <p:nvSpPr>
                  <p:cNvPr id="616" name=""/>
                  <p:cNvSpPr/>
                  <p:nvPr/>
                </p:nvSpPr>
                <p:spPr>
                  <a:xfrm>
                    <a:off x="56530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7" name=""/>
                  <p:cNvSpPr/>
                  <p:nvPr/>
                </p:nvSpPr>
                <p:spPr>
                  <a:xfrm>
                    <a:off x="563544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18" name=""/>
                  <p:cNvSpPr/>
                  <p:nvPr/>
                </p:nvSpPr>
                <p:spPr>
                  <a:xfrm>
                    <a:off x="56185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19" name=""/>
                <p:cNvGrpSpPr/>
                <p:nvPr/>
              </p:nvGrpSpPr>
              <p:grpSpPr>
                <a:xfrm>
                  <a:off x="5769360" y="2892240"/>
                  <a:ext cx="41760" cy="7200"/>
                  <a:chOff x="5769360" y="2892240"/>
                  <a:chExt cx="41760" cy="7200"/>
                </a:xfrm>
              </p:grpSpPr>
              <p:sp>
                <p:nvSpPr>
                  <p:cNvPr id="620" name=""/>
                  <p:cNvSpPr/>
                  <p:nvPr/>
                </p:nvSpPr>
                <p:spPr>
                  <a:xfrm>
                    <a:off x="580392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1" name=""/>
                  <p:cNvSpPr/>
                  <p:nvPr/>
                </p:nvSpPr>
                <p:spPr>
                  <a:xfrm>
                    <a:off x="578628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22" name=""/>
                  <p:cNvSpPr/>
                  <p:nvPr/>
                </p:nvSpPr>
                <p:spPr>
                  <a:xfrm>
                    <a:off x="5769360" y="28922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623" name=""/>
          <p:cNvSpPr/>
          <p:nvPr/>
        </p:nvSpPr>
        <p:spPr>
          <a:xfrm>
            <a:off x="2843280" y="19828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3024360" y="2274840"/>
            <a:ext cx="12348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25" name=""/>
          <p:cNvGrpSpPr/>
          <p:nvPr/>
        </p:nvGrpSpPr>
        <p:grpSpPr>
          <a:xfrm>
            <a:off x="3354480" y="1976400"/>
            <a:ext cx="336240" cy="214200"/>
            <a:chOff x="3354480" y="1976400"/>
            <a:chExt cx="336240" cy="214200"/>
          </a:xfrm>
        </p:grpSpPr>
        <p:grpSp>
          <p:nvGrpSpPr>
            <p:cNvPr id="626" name=""/>
            <p:cNvGrpSpPr/>
            <p:nvPr/>
          </p:nvGrpSpPr>
          <p:grpSpPr>
            <a:xfrm>
              <a:off x="3486960" y="1976400"/>
              <a:ext cx="203760" cy="126720"/>
              <a:chOff x="3486960" y="1976400"/>
              <a:chExt cx="203760" cy="126720"/>
            </a:xfrm>
          </p:grpSpPr>
          <p:sp>
            <p:nvSpPr>
              <p:cNvPr id="627" name=""/>
              <p:cNvSpPr/>
              <p:nvPr/>
            </p:nvSpPr>
            <p:spPr>
              <a:xfrm flipH="1">
                <a:off x="3626280" y="1976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8" name=""/>
              <p:cNvSpPr/>
              <p:nvPr/>
            </p:nvSpPr>
            <p:spPr>
              <a:xfrm flipH="1">
                <a:off x="3643200" y="1995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29" name=""/>
              <p:cNvSpPr/>
              <p:nvPr/>
            </p:nvSpPr>
            <p:spPr>
              <a:xfrm flipH="1">
                <a:off x="3629520" y="2007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0" name=""/>
              <p:cNvSpPr/>
              <p:nvPr/>
            </p:nvSpPr>
            <p:spPr>
              <a:xfrm flipH="1">
                <a:off x="3588840" y="1980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1" name=""/>
              <p:cNvSpPr/>
              <p:nvPr/>
            </p:nvSpPr>
            <p:spPr>
              <a:xfrm flipH="1">
                <a:off x="3548880" y="1996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2" name=""/>
              <p:cNvSpPr/>
              <p:nvPr/>
            </p:nvSpPr>
            <p:spPr>
              <a:xfrm flipH="1">
                <a:off x="3522240" y="2013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3" name=""/>
              <p:cNvSpPr/>
              <p:nvPr/>
            </p:nvSpPr>
            <p:spPr>
              <a:xfrm flipH="1">
                <a:off x="3584160" y="1998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4" name=""/>
              <p:cNvSpPr/>
              <p:nvPr/>
            </p:nvSpPr>
            <p:spPr>
              <a:xfrm flipH="1">
                <a:off x="3550320" y="2029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5" name=""/>
              <p:cNvSpPr/>
              <p:nvPr/>
            </p:nvSpPr>
            <p:spPr>
              <a:xfrm flipH="1">
                <a:off x="3498840" y="2027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6" name=""/>
              <p:cNvSpPr/>
              <p:nvPr/>
            </p:nvSpPr>
            <p:spPr>
              <a:xfrm flipH="1">
                <a:off x="3516480" y="2030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7" name=""/>
              <p:cNvSpPr/>
              <p:nvPr/>
            </p:nvSpPr>
            <p:spPr>
              <a:xfrm flipH="1">
                <a:off x="3486600" y="2051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38" name=""/>
            <p:cNvGrpSpPr/>
            <p:nvPr/>
          </p:nvGrpSpPr>
          <p:grpSpPr>
            <a:xfrm>
              <a:off x="3354480" y="2080440"/>
              <a:ext cx="305640" cy="110160"/>
              <a:chOff x="3354480" y="2080440"/>
              <a:chExt cx="305640" cy="110160"/>
            </a:xfrm>
          </p:grpSpPr>
          <p:sp>
            <p:nvSpPr>
              <p:cNvPr id="639" name=""/>
              <p:cNvSpPr/>
              <p:nvPr/>
            </p:nvSpPr>
            <p:spPr>
              <a:xfrm>
                <a:off x="3354480" y="2080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640" name=""/>
              <p:cNvGrpSpPr/>
              <p:nvPr/>
            </p:nvGrpSpPr>
            <p:grpSpPr>
              <a:xfrm>
                <a:off x="3402360" y="2158560"/>
                <a:ext cx="192600" cy="7200"/>
                <a:chOff x="3402360" y="2158560"/>
                <a:chExt cx="192600" cy="7200"/>
              </a:xfrm>
            </p:grpSpPr>
            <p:grpSp>
              <p:nvGrpSpPr>
                <p:cNvPr id="641" name=""/>
                <p:cNvGrpSpPr/>
                <p:nvPr/>
              </p:nvGrpSpPr>
              <p:grpSpPr>
                <a:xfrm>
                  <a:off x="3402360" y="2158560"/>
                  <a:ext cx="41760" cy="7200"/>
                  <a:chOff x="3402360" y="2158560"/>
                  <a:chExt cx="41760" cy="7200"/>
                </a:xfrm>
              </p:grpSpPr>
              <p:sp>
                <p:nvSpPr>
                  <p:cNvPr id="642" name=""/>
                  <p:cNvSpPr/>
                  <p:nvPr/>
                </p:nvSpPr>
                <p:spPr>
                  <a:xfrm>
                    <a:off x="34369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3" name=""/>
                  <p:cNvSpPr/>
                  <p:nvPr/>
                </p:nvSpPr>
                <p:spPr>
                  <a:xfrm>
                    <a:off x="341928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4" name=""/>
                  <p:cNvSpPr/>
                  <p:nvPr/>
                </p:nvSpPr>
                <p:spPr>
                  <a:xfrm>
                    <a:off x="34023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645" name=""/>
                <p:cNvGrpSpPr/>
                <p:nvPr/>
              </p:nvGrpSpPr>
              <p:grpSpPr>
                <a:xfrm>
                  <a:off x="3553200" y="2158560"/>
                  <a:ext cx="41760" cy="7200"/>
                  <a:chOff x="3553200" y="2158560"/>
                  <a:chExt cx="41760" cy="7200"/>
                </a:xfrm>
              </p:grpSpPr>
              <p:sp>
                <p:nvSpPr>
                  <p:cNvPr id="646" name=""/>
                  <p:cNvSpPr/>
                  <p:nvPr/>
                </p:nvSpPr>
                <p:spPr>
                  <a:xfrm>
                    <a:off x="358776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7" name=""/>
                  <p:cNvSpPr/>
                  <p:nvPr/>
                </p:nvSpPr>
                <p:spPr>
                  <a:xfrm>
                    <a:off x="357012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648" name=""/>
                  <p:cNvSpPr/>
                  <p:nvPr/>
                </p:nvSpPr>
                <p:spPr>
                  <a:xfrm>
                    <a:off x="3553200" y="2158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649" name=""/>
          <p:cNvSpPr/>
          <p:nvPr/>
        </p:nvSpPr>
        <p:spPr>
          <a:xfrm>
            <a:off x="5167440" y="21891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5672160" y="226548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7515360" y="2654280"/>
            <a:ext cx="199800" cy="1731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0800" bIns="10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6700680" y="173988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6815160" y="193500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4" name=""/>
          <p:cNvSpPr/>
          <p:nvPr/>
        </p:nvSpPr>
        <p:spPr>
          <a:xfrm>
            <a:off x="6572160" y="250668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5" name=""/>
          <p:cNvSpPr/>
          <p:nvPr/>
        </p:nvSpPr>
        <p:spPr>
          <a:xfrm>
            <a:off x="6943680" y="30733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6" name=""/>
          <p:cNvSpPr/>
          <p:nvPr/>
        </p:nvSpPr>
        <p:spPr>
          <a:xfrm>
            <a:off x="5176800" y="203040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7" name=""/>
          <p:cNvSpPr/>
          <p:nvPr/>
        </p:nvSpPr>
        <p:spPr>
          <a:xfrm>
            <a:off x="5257800" y="2225520"/>
            <a:ext cx="123840" cy="10656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160" bIns="-111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3114720" y="252576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2886120" y="2235240"/>
            <a:ext cx="123840" cy="106200"/>
          </a:xfrm>
          <a:prstGeom prst="triangle">
            <a:avLst>
              <a:gd name="adj" fmla="val 50000"/>
            </a:avLst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11520" bIns="-115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420840" y="4084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"/>
          <p:cNvSpPr/>
          <p:nvPr/>
        </p:nvSpPr>
        <p:spPr>
          <a:xfrm>
            <a:off x="422280" y="5602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4954680" y="4084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4954680" y="5291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3EE0869-FCF3-4576-BC53-1E7CF70C97CD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tcochran</cp:lastModifiedBy>
  <cp:lastPrinted>2001-01-08T09:07:12Z</cp:lastPrinted>
  <dcterms:modified xsi:type="dcterms:W3CDTF">2001-01-08T10:20:34Z</dcterms:modified>
  <cp:revision>59</cp:revision>
  <dc:subject/>
  <dc:title>Enron Global Markets</dc:title>
</cp:coreProperties>
</file>